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1"/>
  </p:notesMasterIdLst>
  <p:sldIdLst>
    <p:sldId id="389" r:id="rId2"/>
    <p:sldId id="390" r:id="rId3"/>
    <p:sldId id="391" r:id="rId4"/>
    <p:sldId id="392" r:id="rId5"/>
    <p:sldId id="393" r:id="rId6"/>
    <p:sldId id="394" r:id="rId7"/>
    <p:sldId id="395" r:id="rId8"/>
    <p:sldId id="397" r:id="rId9"/>
    <p:sldId id="398" r:id="rId10"/>
    <p:sldId id="399" r:id="rId11"/>
    <p:sldId id="400" r:id="rId12"/>
    <p:sldId id="401" r:id="rId13"/>
    <p:sldId id="402" r:id="rId14"/>
    <p:sldId id="403" r:id="rId15"/>
    <p:sldId id="404" r:id="rId16"/>
    <p:sldId id="405" r:id="rId17"/>
    <p:sldId id="406" r:id="rId18"/>
    <p:sldId id="407" r:id="rId19"/>
    <p:sldId id="408" r:id="rId20"/>
    <p:sldId id="409" r:id="rId21"/>
    <p:sldId id="410" r:id="rId22"/>
    <p:sldId id="411" r:id="rId23"/>
    <p:sldId id="412" r:id="rId24"/>
    <p:sldId id="413" r:id="rId25"/>
    <p:sldId id="414" r:id="rId26"/>
    <p:sldId id="415" r:id="rId27"/>
    <p:sldId id="416" r:id="rId28"/>
    <p:sldId id="457" r:id="rId29"/>
    <p:sldId id="458" r:id="rId30"/>
    <p:sldId id="459" r:id="rId31"/>
    <p:sldId id="418" r:id="rId32"/>
    <p:sldId id="420" r:id="rId33"/>
    <p:sldId id="421" r:id="rId34"/>
    <p:sldId id="422" r:id="rId35"/>
    <p:sldId id="423" r:id="rId36"/>
    <p:sldId id="424" r:id="rId37"/>
    <p:sldId id="425" r:id="rId38"/>
    <p:sldId id="426" r:id="rId39"/>
    <p:sldId id="427" r:id="rId40"/>
    <p:sldId id="466" r:id="rId41"/>
    <p:sldId id="430" r:id="rId42"/>
    <p:sldId id="431" r:id="rId43"/>
    <p:sldId id="432" r:id="rId44"/>
    <p:sldId id="433" r:id="rId45"/>
    <p:sldId id="434" r:id="rId46"/>
    <p:sldId id="435" r:id="rId47"/>
    <p:sldId id="460" r:id="rId48"/>
    <p:sldId id="437" r:id="rId49"/>
    <p:sldId id="461" r:id="rId50"/>
    <p:sldId id="462" r:id="rId51"/>
    <p:sldId id="463" r:id="rId52"/>
    <p:sldId id="464" r:id="rId53"/>
    <p:sldId id="465" r:id="rId54"/>
    <p:sldId id="438" r:id="rId55"/>
    <p:sldId id="439" r:id="rId56"/>
    <p:sldId id="440" r:id="rId57"/>
    <p:sldId id="441" r:id="rId58"/>
    <p:sldId id="442" r:id="rId59"/>
    <p:sldId id="443" r:id="rId60"/>
    <p:sldId id="444" r:id="rId61"/>
    <p:sldId id="445" r:id="rId62"/>
    <p:sldId id="470" r:id="rId63"/>
    <p:sldId id="472" r:id="rId64"/>
    <p:sldId id="473" r:id="rId65"/>
    <p:sldId id="474" r:id="rId66"/>
    <p:sldId id="475" r:id="rId67"/>
    <p:sldId id="448" r:id="rId68"/>
    <p:sldId id="449" r:id="rId69"/>
    <p:sldId id="450" r:id="rId70"/>
    <p:sldId id="451" r:id="rId71"/>
    <p:sldId id="452" r:id="rId72"/>
    <p:sldId id="453" r:id="rId73"/>
    <p:sldId id="476" r:id="rId74"/>
    <p:sldId id="477" r:id="rId75"/>
    <p:sldId id="469" r:id="rId76"/>
    <p:sldId id="467" r:id="rId77"/>
    <p:sldId id="454" r:id="rId78"/>
    <p:sldId id="455" r:id="rId79"/>
    <p:sldId id="456" r:id="rId8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Arial" charset="0"/>
      </a:defRPr>
    </a:lvl1pPr>
    <a:lvl2pPr marL="457200" algn="l" rtl="0" eaLnBrk="0" fontAlgn="base" hangingPunct="0">
      <a:spcBef>
        <a:spcPct val="0"/>
      </a:spcBef>
      <a:spcAft>
        <a:spcPct val="0"/>
      </a:spcAft>
      <a:defRPr sz="2400" kern="1200">
        <a:solidFill>
          <a:schemeClr val="tx1"/>
        </a:solidFill>
        <a:latin typeface="Arial" charset="0"/>
        <a:ea typeface="+mn-ea"/>
        <a:cs typeface="Arial" charset="0"/>
      </a:defRPr>
    </a:lvl2pPr>
    <a:lvl3pPr marL="914400" algn="l" rtl="0" eaLnBrk="0" fontAlgn="base" hangingPunct="0">
      <a:spcBef>
        <a:spcPct val="0"/>
      </a:spcBef>
      <a:spcAft>
        <a:spcPct val="0"/>
      </a:spcAft>
      <a:defRPr sz="2400" kern="1200">
        <a:solidFill>
          <a:schemeClr val="tx1"/>
        </a:solidFill>
        <a:latin typeface="Arial" charset="0"/>
        <a:ea typeface="+mn-ea"/>
        <a:cs typeface="Arial" charset="0"/>
      </a:defRPr>
    </a:lvl3pPr>
    <a:lvl4pPr marL="1371600" algn="l" rtl="0" eaLnBrk="0" fontAlgn="base" hangingPunct="0">
      <a:spcBef>
        <a:spcPct val="0"/>
      </a:spcBef>
      <a:spcAft>
        <a:spcPct val="0"/>
      </a:spcAft>
      <a:defRPr sz="2400" kern="1200">
        <a:solidFill>
          <a:schemeClr val="tx1"/>
        </a:solidFill>
        <a:latin typeface="Arial" charset="0"/>
        <a:ea typeface="+mn-ea"/>
        <a:cs typeface="Arial" charset="0"/>
      </a:defRPr>
    </a:lvl4pPr>
    <a:lvl5pPr marL="1828800" algn="l" rtl="0" eaLnBrk="0" fontAlgn="base" hangingPunct="0">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009900"/>
    <a:srgbClr val="FFC000"/>
    <a:srgbClr val="FF0000"/>
    <a:srgbClr val="CC0099"/>
    <a:srgbClr val="EAEAEA"/>
    <a:srgbClr val="4D4D4D"/>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856" autoAdjust="0"/>
  </p:normalViewPr>
  <p:slideViewPr>
    <p:cSldViewPr snapToGrid="0">
      <p:cViewPr varScale="1">
        <p:scale>
          <a:sx n="93" d="100"/>
          <a:sy n="93" d="100"/>
        </p:scale>
        <p:origin x="924" y="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2" d="100"/>
          <a:sy n="82" d="100"/>
        </p:scale>
        <p:origin x="-192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mn-cs"/>
              </a:defRPr>
            </a:lvl1pPr>
          </a:lstStyle>
          <a:p>
            <a:pPr>
              <a:defRPr/>
            </a:pPr>
            <a:endParaRPr lang="en-US" alt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endParaRPr lang="en-US" altLang="en-US"/>
          </a:p>
        </p:txBody>
      </p:sp>
      <p:sp>
        <p:nvSpPr>
          <p:cNvPr id="809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en-US" alt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F5479340-3AF1-47E4-8C05-7CF508162BAB}" type="slidenum">
              <a:rPr lang="en-US" altLang="en-US"/>
              <a:pPr>
                <a:defRPr/>
              </a:pPr>
              <a:t>‹#›</a:t>
            </a:fld>
            <a:endParaRPr lang="en-US" altLang="en-US"/>
          </a:p>
        </p:txBody>
      </p:sp>
    </p:spTree>
    <p:extLst>
      <p:ext uri="{BB962C8B-B14F-4D97-AF65-F5344CB8AC3E}">
        <p14:creationId xmlns:p14="http://schemas.microsoft.com/office/powerpoint/2010/main" val="17818493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miter lim="800000"/>
            <a:headEnd/>
            <a:tailEnd/>
          </a:ln>
        </p:spPr>
        <p:txBody>
          <a:bodyPr/>
          <a:lstStyle/>
          <a:p>
            <a:fld id="{CC67F772-99BA-418E-A943-53A69530E1E8}" type="slidenum">
              <a:rPr lang="en-US" altLang="en-US"/>
              <a:pPr/>
              <a:t>1</a:t>
            </a:fld>
            <a:endParaRPr lang="en-US" alt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pPr eaLnBrk="1" hangingPunct="1"/>
            <a:r>
              <a:rPr lang="en-US" altLang="en-US" smtClean="0"/>
              <a:t>© 2015 by Timothy K. Lund</a:t>
            </a:r>
          </a:p>
        </p:txBody>
      </p:sp>
    </p:spTree>
    <p:extLst>
      <p:ext uri="{BB962C8B-B14F-4D97-AF65-F5344CB8AC3E}">
        <p14:creationId xmlns:p14="http://schemas.microsoft.com/office/powerpoint/2010/main" val="9231576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miter lim="800000"/>
            <a:headEnd/>
            <a:tailEnd/>
          </a:ln>
        </p:spPr>
        <p:txBody>
          <a:bodyPr/>
          <a:lstStyle/>
          <a:p>
            <a:fld id="{9481CFA1-8296-4212-A94D-18F6084A6C43}" type="slidenum">
              <a:rPr lang="en-US" altLang="en-US"/>
              <a:pPr/>
              <a:t>10</a:t>
            </a:fld>
            <a:endParaRPr lang="en-US" altLang="en-U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38370097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miter lim="800000"/>
            <a:headEnd/>
            <a:tailEnd/>
          </a:ln>
        </p:spPr>
        <p:txBody>
          <a:bodyPr/>
          <a:lstStyle/>
          <a:p>
            <a:fld id="{6046535D-A4E5-418F-BCE9-655A23719FC7}" type="slidenum">
              <a:rPr lang="en-US" altLang="en-US"/>
              <a:pPr/>
              <a:t>11</a:t>
            </a:fld>
            <a:endParaRPr lang="en-US" altLang="en-US"/>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2811492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miter lim="800000"/>
            <a:headEnd/>
            <a:tailEnd/>
          </a:ln>
        </p:spPr>
        <p:txBody>
          <a:bodyPr/>
          <a:lstStyle/>
          <a:p>
            <a:fld id="{C36024FB-E3C7-441B-A9F2-2DDF00B3A43D}" type="slidenum">
              <a:rPr lang="en-US" altLang="en-US"/>
              <a:pPr/>
              <a:t>12</a:t>
            </a:fld>
            <a:endParaRPr lang="en-US" altLang="en-US"/>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40726663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miter lim="800000"/>
            <a:headEnd/>
            <a:tailEnd/>
          </a:ln>
        </p:spPr>
        <p:txBody>
          <a:bodyPr/>
          <a:lstStyle/>
          <a:p>
            <a:fld id="{041EEDCD-79CA-445B-B8DE-8BAF668FA031}" type="slidenum">
              <a:rPr lang="en-US" altLang="en-US"/>
              <a:pPr/>
              <a:t>13</a:t>
            </a:fld>
            <a:endParaRPr lang="en-US" altLang="en-US"/>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2668681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miter lim="800000"/>
            <a:headEnd/>
            <a:tailEnd/>
          </a:ln>
        </p:spPr>
        <p:txBody>
          <a:bodyPr/>
          <a:lstStyle/>
          <a:p>
            <a:fld id="{7C71BFD3-9C5B-494B-823C-AB58AD2F165A}" type="slidenum">
              <a:rPr lang="en-US" altLang="en-US"/>
              <a:pPr/>
              <a:t>14</a:t>
            </a:fld>
            <a:endParaRPr lang="en-US" altLang="en-US"/>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21944793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miter lim="800000"/>
            <a:headEnd/>
            <a:tailEnd/>
          </a:ln>
        </p:spPr>
        <p:txBody>
          <a:bodyPr/>
          <a:lstStyle/>
          <a:p>
            <a:fld id="{69FA4922-AC2B-4C65-AE51-40BE94CC8341}" type="slidenum">
              <a:rPr lang="en-US" altLang="en-US"/>
              <a:pPr/>
              <a:t>15</a:t>
            </a:fld>
            <a:endParaRPr lang="en-US" alt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39582639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miter lim="800000"/>
            <a:headEnd/>
            <a:tailEnd/>
          </a:ln>
        </p:spPr>
        <p:txBody>
          <a:bodyPr/>
          <a:lstStyle/>
          <a:p>
            <a:fld id="{6289D124-8CC7-4B04-A2A2-EEAF01A7ED2F}" type="slidenum">
              <a:rPr lang="en-US" altLang="en-US"/>
              <a:pPr/>
              <a:t>16</a:t>
            </a:fld>
            <a:endParaRPr lang="en-US" altLang="en-US"/>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41193407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miter lim="800000"/>
            <a:headEnd/>
            <a:tailEnd/>
          </a:ln>
        </p:spPr>
        <p:txBody>
          <a:bodyPr/>
          <a:lstStyle/>
          <a:p>
            <a:fld id="{CFCF48EC-38CB-41E3-B627-36523BF1DEF1}" type="slidenum">
              <a:rPr lang="en-US" altLang="en-US"/>
              <a:pPr/>
              <a:t>17</a:t>
            </a:fld>
            <a:endParaRPr lang="en-US" altLang="en-US"/>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28185135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miter lim="800000"/>
            <a:headEnd/>
            <a:tailEnd/>
          </a:ln>
        </p:spPr>
        <p:txBody>
          <a:bodyPr/>
          <a:lstStyle/>
          <a:p>
            <a:fld id="{3686634B-C3F6-4604-9204-55D9FD24BA3B}" type="slidenum">
              <a:rPr lang="en-US" altLang="en-US"/>
              <a:pPr/>
              <a:t>18</a:t>
            </a:fld>
            <a:endParaRPr lang="en-US" altLang="en-US"/>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28519335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miter lim="800000"/>
            <a:headEnd/>
            <a:tailEnd/>
          </a:ln>
        </p:spPr>
        <p:txBody>
          <a:bodyPr/>
          <a:lstStyle/>
          <a:p>
            <a:fld id="{90FABA9F-2E95-4F47-9FA2-8240DFD871B7}" type="slidenum">
              <a:rPr lang="en-US" altLang="en-US"/>
              <a:pPr/>
              <a:t>19</a:t>
            </a:fld>
            <a:endParaRPr lang="en-US" altLang="en-US"/>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3859719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miter lim="800000"/>
            <a:headEnd/>
            <a:tailEnd/>
          </a:ln>
        </p:spPr>
        <p:txBody>
          <a:bodyPr/>
          <a:lstStyle/>
          <a:p>
            <a:fld id="{A7EBF651-67EF-4166-B733-54015720720A}" type="slidenum">
              <a:rPr lang="en-US" altLang="en-US"/>
              <a:pPr/>
              <a:t>2</a:t>
            </a:fld>
            <a:endParaRPr lang="en-US" alt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r>
              <a:rPr lang="en-US" altLang="en-US" smtClean="0"/>
              <a:t>© 2015 by Timothy K. Lund</a:t>
            </a:r>
          </a:p>
        </p:txBody>
      </p:sp>
    </p:spTree>
    <p:extLst>
      <p:ext uri="{BB962C8B-B14F-4D97-AF65-F5344CB8AC3E}">
        <p14:creationId xmlns:p14="http://schemas.microsoft.com/office/powerpoint/2010/main" val="11769625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miter lim="800000"/>
            <a:headEnd/>
            <a:tailEnd/>
          </a:ln>
        </p:spPr>
        <p:txBody>
          <a:bodyPr/>
          <a:lstStyle/>
          <a:p>
            <a:fld id="{25C9766A-F459-4156-A8B3-008050C799C1}" type="slidenum">
              <a:rPr lang="en-US" altLang="en-US"/>
              <a:pPr/>
              <a:t>20</a:t>
            </a:fld>
            <a:endParaRPr lang="en-US" altLang="en-US"/>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35887295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miter lim="800000"/>
            <a:headEnd/>
            <a:tailEnd/>
          </a:ln>
        </p:spPr>
        <p:txBody>
          <a:bodyPr/>
          <a:lstStyle/>
          <a:p>
            <a:fld id="{404EC868-E06C-4CCB-BE7F-0DAA5BEAB65F}" type="slidenum">
              <a:rPr lang="en-US" altLang="en-US"/>
              <a:pPr/>
              <a:t>21</a:t>
            </a:fld>
            <a:endParaRPr lang="en-US" altLang="en-US"/>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5732722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miter lim="800000"/>
            <a:headEnd/>
            <a:tailEnd/>
          </a:ln>
        </p:spPr>
        <p:txBody>
          <a:bodyPr/>
          <a:lstStyle/>
          <a:p>
            <a:fld id="{2A17DB0A-271A-4196-AA12-08B81DE70B2D}" type="slidenum">
              <a:rPr lang="en-US" altLang="en-US"/>
              <a:pPr/>
              <a:t>22</a:t>
            </a:fld>
            <a:endParaRPr lang="en-US" altLang="en-US"/>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7670978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miter lim="800000"/>
            <a:headEnd/>
            <a:tailEnd/>
          </a:ln>
        </p:spPr>
        <p:txBody>
          <a:bodyPr/>
          <a:lstStyle/>
          <a:p>
            <a:fld id="{EF002CDD-7B7F-450A-BEF9-DCBD98AE0266}" type="slidenum">
              <a:rPr lang="en-US" altLang="en-US"/>
              <a:pPr/>
              <a:t>23</a:t>
            </a:fld>
            <a:endParaRPr lang="en-US" altLang="en-U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13996422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miter lim="800000"/>
            <a:headEnd/>
            <a:tailEnd/>
          </a:ln>
        </p:spPr>
        <p:txBody>
          <a:bodyPr/>
          <a:lstStyle/>
          <a:p>
            <a:fld id="{BC2FE756-D6B8-4115-BBFF-38D9B411C465}" type="slidenum">
              <a:rPr lang="en-US" altLang="en-US"/>
              <a:pPr/>
              <a:t>24</a:t>
            </a:fld>
            <a:endParaRPr lang="en-US" altLang="en-US"/>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40801415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miter lim="800000"/>
            <a:headEnd/>
            <a:tailEnd/>
          </a:ln>
        </p:spPr>
        <p:txBody>
          <a:bodyPr/>
          <a:lstStyle/>
          <a:p>
            <a:fld id="{D12B1903-F50F-4266-B6E6-101B74C591B6}" type="slidenum">
              <a:rPr lang="en-US" altLang="en-US"/>
              <a:pPr/>
              <a:t>25</a:t>
            </a:fld>
            <a:endParaRPr lang="en-US" altLang="en-US"/>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17417605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miter lim="800000"/>
            <a:headEnd/>
            <a:tailEnd/>
          </a:ln>
        </p:spPr>
        <p:txBody>
          <a:bodyPr/>
          <a:lstStyle/>
          <a:p>
            <a:fld id="{5A32BDE1-2504-45A1-A2C1-1DFE99B06A2F}" type="slidenum">
              <a:rPr lang="en-US" altLang="en-US"/>
              <a:pPr/>
              <a:t>26</a:t>
            </a:fld>
            <a:endParaRPr lang="en-US" altLang="en-US"/>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29094039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miter lim="800000"/>
            <a:headEnd/>
            <a:tailEnd/>
          </a:ln>
        </p:spPr>
        <p:txBody>
          <a:bodyPr/>
          <a:lstStyle/>
          <a:p>
            <a:fld id="{20628F3F-C070-4513-81DE-B311C8707A00}" type="slidenum">
              <a:rPr lang="en-US" altLang="en-US"/>
              <a:pPr/>
              <a:t>27</a:t>
            </a:fld>
            <a:endParaRPr lang="en-US" altLang="en-US"/>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41936678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miter lim="800000"/>
            <a:headEnd/>
            <a:tailEnd/>
          </a:ln>
        </p:spPr>
        <p:txBody>
          <a:bodyPr/>
          <a:lstStyle/>
          <a:p>
            <a:fld id="{4C0320AE-12AE-41C3-841A-CF3961FBB313}" type="slidenum">
              <a:rPr lang="en-US" altLang="en-US"/>
              <a:pPr/>
              <a:t>28</a:t>
            </a:fld>
            <a:endParaRPr lang="en-US" altLang="en-US"/>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39175465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miter lim="800000"/>
            <a:headEnd/>
            <a:tailEnd/>
          </a:ln>
        </p:spPr>
        <p:txBody>
          <a:bodyPr/>
          <a:lstStyle/>
          <a:p>
            <a:fld id="{3FBF258C-02CA-4B4A-815B-312C7FCF4EA3}" type="slidenum">
              <a:rPr lang="en-US" altLang="en-US"/>
              <a:pPr/>
              <a:t>29</a:t>
            </a:fld>
            <a:endParaRPr lang="en-US" altLang="en-US"/>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3192310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miter lim="800000"/>
            <a:headEnd/>
            <a:tailEnd/>
          </a:ln>
        </p:spPr>
        <p:txBody>
          <a:bodyPr/>
          <a:lstStyle/>
          <a:p>
            <a:fld id="{082D0490-C51A-4A6D-902F-BDC87C45B422}" type="slidenum">
              <a:rPr lang="en-US" altLang="en-US"/>
              <a:pPr/>
              <a:t>3</a:t>
            </a:fld>
            <a:endParaRPr lang="en-US" alt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pPr eaLnBrk="1" hangingPunct="1"/>
            <a:r>
              <a:rPr lang="en-US" altLang="en-US" smtClean="0"/>
              <a:t>© 2015 by Timothy K. Lund</a:t>
            </a:r>
          </a:p>
        </p:txBody>
      </p:sp>
    </p:spTree>
    <p:extLst>
      <p:ext uri="{BB962C8B-B14F-4D97-AF65-F5344CB8AC3E}">
        <p14:creationId xmlns:p14="http://schemas.microsoft.com/office/powerpoint/2010/main" val="34184859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miter lim="800000"/>
            <a:headEnd/>
            <a:tailEnd/>
          </a:ln>
        </p:spPr>
        <p:txBody>
          <a:bodyPr/>
          <a:lstStyle/>
          <a:p>
            <a:fld id="{19544AA8-F4D5-4D33-A766-D985E4553FCE}" type="slidenum">
              <a:rPr lang="en-US" altLang="en-US"/>
              <a:pPr/>
              <a:t>30</a:t>
            </a:fld>
            <a:endParaRPr lang="en-US" alt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14003994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miter lim="800000"/>
            <a:headEnd/>
            <a:tailEnd/>
          </a:ln>
        </p:spPr>
        <p:txBody>
          <a:bodyPr/>
          <a:lstStyle/>
          <a:p>
            <a:fld id="{C69C833F-BF3A-492E-BF3F-8B5831482829}" type="slidenum">
              <a:rPr lang="en-US" altLang="en-US"/>
              <a:pPr/>
              <a:t>31</a:t>
            </a:fld>
            <a:endParaRPr lang="en-US" altLang="en-US"/>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28087104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miter lim="800000"/>
            <a:headEnd/>
            <a:tailEnd/>
          </a:ln>
        </p:spPr>
        <p:txBody>
          <a:bodyPr/>
          <a:lstStyle/>
          <a:p>
            <a:fld id="{B306CA2C-E367-43BE-ACB2-D6C3BA4838B9}" type="slidenum">
              <a:rPr lang="en-US" altLang="en-US"/>
              <a:pPr/>
              <a:t>32</a:t>
            </a:fld>
            <a:endParaRPr lang="en-US" altLang="en-US"/>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16987579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miter lim="800000"/>
            <a:headEnd/>
            <a:tailEnd/>
          </a:ln>
        </p:spPr>
        <p:txBody>
          <a:bodyPr/>
          <a:lstStyle/>
          <a:p>
            <a:fld id="{7B11166A-322B-4D40-A1DE-3D165996AE02}" type="slidenum">
              <a:rPr lang="en-US" altLang="en-US"/>
              <a:pPr/>
              <a:t>33</a:t>
            </a:fld>
            <a:endParaRPr lang="en-US" altLang="en-US"/>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40909345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miter lim="800000"/>
            <a:headEnd/>
            <a:tailEnd/>
          </a:ln>
        </p:spPr>
        <p:txBody>
          <a:bodyPr/>
          <a:lstStyle/>
          <a:p>
            <a:fld id="{B66CE5CC-035B-44AF-BF5F-8D26B9CEEE8D}" type="slidenum">
              <a:rPr lang="en-US" altLang="en-US"/>
              <a:pPr/>
              <a:t>34</a:t>
            </a:fld>
            <a:endParaRPr lang="en-US" altLang="en-US"/>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16178962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miter lim="800000"/>
            <a:headEnd/>
            <a:tailEnd/>
          </a:ln>
        </p:spPr>
        <p:txBody>
          <a:bodyPr/>
          <a:lstStyle/>
          <a:p>
            <a:fld id="{045161E1-8E6B-4A12-A45E-3B3E7DCA7BB9}" type="slidenum">
              <a:rPr lang="en-US" altLang="en-US"/>
              <a:pPr/>
              <a:t>35</a:t>
            </a:fld>
            <a:endParaRPr lang="en-US" altLang="en-US"/>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37288125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miter lim="800000"/>
            <a:headEnd/>
            <a:tailEnd/>
          </a:ln>
        </p:spPr>
        <p:txBody>
          <a:bodyPr/>
          <a:lstStyle/>
          <a:p>
            <a:fld id="{ECB148B6-D6B2-4458-BA9F-4C708C823345}" type="slidenum">
              <a:rPr lang="en-US" altLang="en-US"/>
              <a:pPr/>
              <a:t>36</a:t>
            </a:fld>
            <a:endParaRPr lang="en-US" altLang="en-US"/>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17317604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miter lim="800000"/>
            <a:headEnd/>
            <a:tailEnd/>
          </a:ln>
        </p:spPr>
        <p:txBody>
          <a:bodyPr/>
          <a:lstStyle/>
          <a:p>
            <a:fld id="{7CB9A67F-C0B2-4564-AA42-90F13A316EA7}" type="slidenum">
              <a:rPr lang="en-US" altLang="en-US"/>
              <a:pPr/>
              <a:t>37</a:t>
            </a:fld>
            <a:endParaRPr lang="en-US" altLang="en-US"/>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15200498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miter lim="800000"/>
            <a:headEnd/>
            <a:tailEnd/>
          </a:ln>
        </p:spPr>
        <p:txBody>
          <a:bodyPr/>
          <a:lstStyle/>
          <a:p>
            <a:fld id="{EB88AC35-833D-4DE1-AB1D-5D8E4FCBFF29}" type="slidenum">
              <a:rPr lang="en-US" altLang="en-US"/>
              <a:pPr/>
              <a:t>38</a:t>
            </a:fld>
            <a:endParaRPr lang="en-US" altLang="en-US"/>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23946900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miter lim="800000"/>
            <a:headEnd/>
            <a:tailEnd/>
          </a:ln>
        </p:spPr>
        <p:txBody>
          <a:bodyPr/>
          <a:lstStyle/>
          <a:p>
            <a:fld id="{1AB0515D-A06E-4037-BCE4-B547F5B4166C}" type="slidenum">
              <a:rPr lang="en-US" altLang="en-US"/>
              <a:pPr/>
              <a:t>39</a:t>
            </a:fld>
            <a:endParaRPr lang="en-US" altLang="en-US"/>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1720640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miter lim="800000"/>
            <a:headEnd/>
            <a:tailEnd/>
          </a:ln>
        </p:spPr>
        <p:txBody>
          <a:bodyPr/>
          <a:lstStyle/>
          <a:p>
            <a:fld id="{6E513E7B-A830-497A-B688-3A9739C291A3}" type="slidenum">
              <a:rPr lang="en-US" altLang="en-US"/>
              <a:pPr/>
              <a:t>4</a:t>
            </a:fld>
            <a:endParaRPr lang="en-US" alt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pPr eaLnBrk="1" hangingPunct="1"/>
            <a:r>
              <a:rPr lang="en-US" altLang="en-US" smtClean="0"/>
              <a:t>© 2015 by Timothy K. Lund</a:t>
            </a:r>
          </a:p>
        </p:txBody>
      </p:sp>
    </p:spTree>
    <p:extLst>
      <p:ext uri="{BB962C8B-B14F-4D97-AF65-F5344CB8AC3E}">
        <p14:creationId xmlns:p14="http://schemas.microsoft.com/office/powerpoint/2010/main" val="33624684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miter lim="800000"/>
            <a:headEnd/>
            <a:tailEnd/>
          </a:ln>
        </p:spPr>
        <p:txBody>
          <a:bodyPr/>
          <a:lstStyle/>
          <a:p>
            <a:fld id="{27AE8FAC-A39F-41AD-B7C7-DC3028469A3B}" type="slidenum">
              <a:rPr lang="en-US" altLang="en-US"/>
              <a:pPr/>
              <a:t>40</a:t>
            </a:fld>
            <a:endParaRPr lang="en-US" altLang="en-US"/>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39131634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miter lim="800000"/>
            <a:headEnd/>
            <a:tailEnd/>
          </a:ln>
        </p:spPr>
        <p:txBody>
          <a:bodyPr/>
          <a:lstStyle/>
          <a:p>
            <a:fld id="{842505A2-C7D8-4FB6-8EA6-582135960B0C}" type="slidenum">
              <a:rPr lang="en-US" altLang="en-US"/>
              <a:pPr/>
              <a:t>41</a:t>
            </a:fld>
            <a:endParaRPr lang="en-US" altLang="en-US"/>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17210147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miter lim="800000"/>
            <a:headEnd/>
            <a:tailEnd/>
          </a:ln>
        </p:spPr>
        <p:txBody>
          <a:bodyPr/>
          <a:lstStyle/>
          <a:p>
            <a:fld id="{94CC1EA5-4B9F-4B91-98B2-E29C994561F7}" type="slidenum">
              <a:rPr lang="en-US" altLang="en-US"/>
              <a:pPr/>
              <a:t>42</a:t>
            </a:fld>
            <a:endParaRPr lang="en-US" altLang="en-US"/>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1173778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miter lim="800000"/>
            <a:headEnd/>
            <a:tailEnd/>
          </a:ln>
        </p:spPr>
        <p:txBody>
          <a:bodyPr/>
          <a:lstStyle/>
          <a:p>
            <a:fld id="{AEB6E90A-D466-4125-83C8-69974DB60CDD}" type="slidenum">
              <a:rPr lang="en-US" altLang="en-US"/>
              <a:pPr/>
              <a:t>43</a:t>
            </a:fld>
            <a:endParaRPr lang="en-US" altLang="en-US"/>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35757906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miter lim="800000"/>
            <a:headEnd/>
            <a:tailEnd/>
          </a:ln>
        </p:spPr>
        <p:txBody>
          <a:bodyPr/>
          <a:lstStyle/>
          <a:p>
            <a:fld id="{B29EF2D0-7D10-43C3-A608-9FF814C9AA9F}" type="slidenum">
              <a:rPr lang="en-US" altLang="en-US"/>
              <a:pPr/>
              <a:t>44</a:t>
            </a:fld>
            <a:endParaRPr lang="en-US" altLang="en-US"/>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31839642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miter lim="800000"/>
            <a:headEnd/>
            <a:tailEnd/>
          </a:ln>
        </p:spPr>
        <p:txBody>
          <a:bodyPr/>
          <a:lstStyle/>
          <a:p>
            <a:fld id="{6BBCDD23-6E2A-4C9B-ADCB-849573ABDAEC}" type="slidenum">
              <a:rPr lang="en-US" altLang="en-US"/>
              <a:pPr/>
              <a:t>45</a:t>
            </a:fld>
            <a:endParaRPr lang="en-US" altLang="en-US"/>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27164907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miter lim="800000"/>
            <a:headEnd/>
            <a:tailEnd/>
          </a:ln>
        </p:spPr>
        <p:txBody>
          <a:bodyPr/>
          <a:lstStyle/>
          <a:p>
            <a:fld id="{6983396C-2BC9-477E-8480-1F4E3AE986BC}" type="slidenum">
              <a:rPr lang="en-US" altLang="en-US"/>
              <a:pPr/>
              <a:t>46</a:t>
            </a:fld>
            <a:endParaRPr lang="en-US" altLang="en-US"/>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212263458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miter lim="800000"/>
            <a:headEnd/>
            <a:tailEnd/>
          </a:ln>
        </p:spPr>
        <p:txBody>
          <a:bodyPr/>
          <a:lstStyle/>
          <a:p>
            <a:fld id="{67B627A5-4317-41AA-AA38-1AB18102CD63}" type="slidenum">
              <a:rPr lang="en-US" altLang="en-US"/>
              <a:pPr/>
              <a:t>47</a:t>
            </a:fld>
            <a:endParaRPr lang="en-US" altLang="en-US"/>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96298640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miter lim="800000"/>
            <a:headEnd/>
            <a:tailEnd/>
          </a:ln>
        </p:spPr>
        <p:txBody>
          <a:bodyPr/>
          <a:lstStyle/>
          <a:p>
            <a:fld id="{0EDCF878-87AE-446B-96BD-4D2D6934FCA1}" type="slidenum">
              <a:rPr lang="en-US" altLang="en-US"/>
              <a:pPr/>
              <a:t>48</a:t>
            </a:fld>
            <a:endParaRPr lang="en-US" altLang="en-US"/>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66611872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miter lim="800000"/>
            <a:headEnd/>
            <a:tailEnd/>
          </a:ln>
        </p:spPr>
        <p:txBody>
          <a:bodyPr/>
          <a:lstStyle/>
          <a:p>
            <a:fld id="{3DD490C7-3048-4A69-AA33-3D9E91239BBF}" type="slidenum">
              <a:rPr lang="en-US" altLang="en-US"/>
              <a:pPr/>
              <a:t>49</a:t>
            </a:fld>
            <a:endParaRPr lang="en-US" altLang="en-US"/>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2710153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miter lim="800000"/>
            <a:headEnd/>
            <a:tailEnd/>
          </a:ln>
        </p:spPr>
        <p:txBody>
          <a:bodyPr/>
          <a:lstStyle/>
          <a:p>
            <a:fld id="{D3A21FEE-28CE-46E2-9D0A-97AB2E4DE2A9}" type="slidenum">
              <a:rPr lang="en-US" altLang="en-US"/>
              <a:pPr/>
              <a:t>5</a:t>
            </a:fld>
            <a:endParaRPr lang="en-US" alt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r>
              <a:rPr lang="en-US" altLang="en-US" smtClean="0"/>
              <a:t>© 2015 by Timothy K. Lund</a:t>
            </a:r>
          </a:p>
        </p:txBody>
      </p:sp>
    </p:spTree>
    <p:extLst>
      <p:ext uri="{BB962C8B-B14F-4D97-AF65-F5344CB8AC3E}">
        <p14:creationId xmlns:p14="http://schemas.microsoft.com/office/powerpoint/2010/main" val="25511675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miter lim="800000"/>
            <a:headEnd/>
            <a:tailEnd/>
          </a:ln>
        </p:spPr>
        <p:txBody>
          <a:bodyPr/>
          <a:lstStyle/>
          <a:p>
            <a:fld id="{A8D9A822-4463-4B1C-90CC-08F148E09F77}" type="slidenum">
              <a:rPr lang="en-US" altLang="en-US"/>
              <a:pPr/>
              <a:t>50</a:t>
            </a:fld>
            <a:endParaRPr lang="en-US" altLang="en-US"/>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320547487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miter lim="800000"/>
            <a:headEnd/>
            <a:tailEnd/>
          </a:ln>
        </p:spPr>
        <p:txBody>
          <a:bodyPr/>
          <a:lstStyle/>
          <a:p>
            <a:fld id="{0D93DF05-22C8-4C24-BB9E-75BC93B8A594}" type="slidenum">
              <a:rPr lang="en-US" altLang="en-US"/>
              <a:pPr/>
              <a:t>51</a:t>
            </a:fld>
            <a:endParaRPr lang="en-US" altLang="en-US"/>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47388455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miter lim="800000"/>
            <a:headEnd/>
            <a:tailEnd/>
          </a:ln>
        </p:spPr>
        <p:txBody>
          <a:bodyPr/>
          <a:lstStyle/>
          <a:p>
            <a:fld id="{79440CC2-BB84-4FB2-A8C8-B4159786D9AE}" type="slidenum">
              <a:rPr lang="en-US" altLang="en-US"/>
              <a:pPr/>
              <a:t>52</a:t>
            </a:fld>
            <a:endParaRPr lang="en-US" altLang="en-US"/>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98355911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miter lim="800000"/>
            <a:headEnd/>
            <a:tailEnd/>
          </a:ln>
        </p:spPr>
        <p:txBody>
          <a:bodyPr/>
          <a:lstStyle/>
          <a:p>
            <a:fld id="{AFDD2901-BBAC-48E5-8930-1B348C6ABEE5}" type="slidenum">
              <a:rPr lang="en-US" altLang="en-US"/>
              <a:pPr/>
              <a:t>53</a:t>
            </a:fld>
            <a:endParaRPr lang="en-US" altLang="en-US"/>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395226485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miter lim="800000"/>
            <a:headEnd/>
            <a:tailEnd/>
          </a:ln>
        </p:spPr>
        <p:txBody>
          <a:bodyPr/>
          <a:lstStyle/>
          <a:p>
            <a:fld id="{E5769B9C-BA53-4E1C-BB46-BA6AE8FE0876}" type="slidenum">
              <a:rPr lang="en-US" altLang="en-US"/>
              <a:pPr/>
              <a:t>54</a:t>
            </a:fld>
            <a:endParaRPr lang="en-US" altLang="en-US"/>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61294678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miter lim="800000"/>
            <a:headEnd/>
            <a:tailEnd/>
          </a:ln>
        </p:spPr>
        <p:txBody>
          <a:bodyPr/>
          <a:lstStyle/>
          <a:p>
            <a:fld id="{0F5972A9-5099-46DD-AFD7-64C4A0D33A7B}" type="slidenum">
              <a:rPr lang="en-US" altLang="en-US"/>
              <a:pPr/>
              <a:t>55</a:t>
            </a:fld>
            <a:endParaRPr lang="en-US" altLang="en-US"/>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260533276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miter lim="800000"/>
            <a:headEnd/>
            <a:tailEnd/>
          </a:ln>
        </p:spPr>
        <p:txBody>
          <a:bodyPr/>
          <a:lstStyle/>
          <a:p>
            <a:fld id="{205C87C9-70B6-40CA-B850-DAB070F54A9D}" type="slidenum">
              <a:rPr lang="en-US" altLang="en-US"/>
              <a:pPr/>
              <a:t>56</a:t>
            </a:fld>
            <a:endParaRPr lang="en-US" altLang="en-US"/>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122540828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miter lim="800000"/>
            <a:headEnd/>
            <a:tailEnd/>
          </a:ln>
        </p:spPr>
        <p:txBody>
          <a:bodyPr/>
          <a:lstStyle/>
          <a:p>
            <a:fld id="{7A2D93E0-CC7E-44C7-880E-114F50D60BB5}" type="slidenum">
              <a:rPr lang="en-US" altLang="en-US"/>
              <a:pPr/>
              <a:t>57</a:t>
            </a:fld>
            <a:endParaRPr lang="en-US" altLang="en-US"/>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125197523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miter lim="800000"/>
            <a:headEnd/>
            <a:tailEnd/>
          </a:ln>
        </p:spPr>
        <p:txBody>
          <a:bodyPr/>
          <a:lstStyle/>
          <a:p>
            <a:fld id="{05275A11-4CD9-4F45-82C7-4E09BB4C97DD}" type="slidenum">
              <a:rPr lang="en-US" altLang="en-US"/>
              <a:pPr/>
              <a:t>58</a:t>
            </a:fld>
            <a:endParaRPr lang="en-US" altLang="en-US"/>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285119127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miter lim="800000"/>
            <a:headEnd/>
            <a:tailEnd/>
          </a:ln>
        </p:spPr>
        <p:txBody>
          <a:bodyPr/>
          <a:lstStyle/>
          <a:p>
            <a:fld id="{CACC4694-D537-4950-AA1D-BAAE719ED55D}" type="slidenum">
              <a:rPr lang="en-US" altLang="en-US"/>
              <a:pPr/>
              <a:t>59</a:t>
            </a:fld>
            <a:endParaRPr lang="en-US" altLang="en-US"/>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4256083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miter lim="800000"/>
            <a:headEnd/>
            <a:tailEnd/>
          </a:ln>
        </p:spPr>
        <p:txBody>
          <a:bodyPr/>
          <a:lstStyle/>
          <a:p>
            <a:fld id="{873C529D-43B2-4F11-8DB5-3F2FBCE8F852}" type="slidenum">
              <a:rPr lang="en-US" altLang="en-US"/>
              <a:pPr/>
              <a:t>6</a:t>
            </a:fld>
            <a:endParaRPr lang="en-US" alt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p:spPr>
        <p:txBody>
          <a:bodyPr/>
          <a:lstStyle/>
          <a:p>
            <a:pPr eaLnBrk="1" hangingPunct="1"/>
            <a:r>
              <a:rPr lang="en-US" altLang="en-US" smtClean="0"/>
              <a:t>© 2015 by Timothy K. Lund</a:t>
            </a:r>
          </a:p>
        </p:txBody>
      </p:sp>
    </p:spTree>
    <p:extLst>
      <p:ext uri="{BB962C8B-B14F-4D97-AF65-F5344CB8AC3E}">
        <p14:creationId xmlns:p14="http://schemas.microsoft.com/office/powerpoint/2010/main" val="63619469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miter lim="800000"/>
            <a:headEnd/>
            <a:tailEnd/>
          </a:ln>
        </p:spPr>
        <p:txBody>
          <a:bodyPr/>
          <a:lstStyle/>
          <a:p>
            <a:fld id="{040172F3-CE5F-42ED-B5D4-22141252F47A}" type="slidenum">
              <a:rPr lang="en-US" altLang="en-US"/>
              <a:pPr/>
              <a:t>60</a:t>
            </a:fld>
            <a:endParaRPr lang="en-US" altLang="en-US"/>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265859360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miter lim="800000"/>
            <a:headEnd/>
            <a:tailEnd/>
          </a:ln>
        </p:spPr>
        <p:txBody>
          <a:bodyPr/>
          <a:lstStyle/>
          <a:p>
            <a:fld id="{E786A1B3-966C-4018-952C-4CF9E34B8A40}" type="slidenum">
              <a:rPr lang="en-US" altLang="en-US"/>
              <a:pPr/>
              <a:t>61</a:t>
            </a:fld>
            <a:endParaRPr lang="en-US" altLang="en-US"/>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17320124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ln>
            <a:miter lim="800000"/>
            <a:headEnd/>
            <a:tailEnd/>
          </a:ln>
        </p:spPr>
        <p:txBody>
          <a:bodyPr/>
          <a:lstStyle/>
          <a:p>
            <a:fld id="{9392B3B9-8F4A-459A-A8F2-B96E6364A539}" type="slidenum">
              <a:rPr lang="en-US" altLang="en-US"/>
              <a:pPr/>
              <a:t>62</a:t>
            </a:fld>
            <a:endParaRPr lang="en-US" altLang="en-US"/>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362390016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157BB16E-A5B0-441D-9C3B-1B24033119F0}" type="slidenum">
              <a:rPr lang="en-US" altLang="en-US" sz="1200"/>
              <a:pPr algn="r" eaLnBrk="1" hangingPunct="1"/>
              <a:t>63</a:t>
            </a:fld>
            <a:endParaRPr lang="en-US" altLang="en-US" sz="1200"/>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323706572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688B8FD5-8D76-42C3-96B3-ED07020C38E6}" type="slidenum">
              <a:rPr lang="en-US" altLang="en-US" sz="1200"/>
              <a:pPr algn="r" eaLnBrk="1" hangingPunct="1"/>
              <a:t>64</a:t>
            </a:fld>
            <a:endParaRPr lang="en-US" altLang="en-US" sz="120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367466368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699AC635-58C8-47AA-9BF6-B3EA0C4A5284}" type="slidenum">
              <a:rPr lang="en-US" altLang="en-US" sz="1200"/>
              <a:pPr algn="r" eaLnBrk="1" hangingPunct="1"/>
              <a:t>65</a:t>
            </a:fld>
            <a:endParaRPr lang="en-US" altLang="en-US" sz="1200"/>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279289921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792A7D84-9739-4122-BCA4-0EE1C3410192}" type="slidenum">
              <a:rPr lang="en-US" altLang="en-US" sz="1200"/>
              <a:pPr algn="r" eaLnBrk="1" hangingPunct="1"/>
              <a:t>66</a:t>
            </a:fld>
            <a:endParaRPr lang="en-US" altLang="en-US" sz="1200"/>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359940551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miter lim="800000"/>
            <a:headEnd/>
            <a:tailEnd/>
          </a:ln>
        </p:spPr>
        <p:txBody>
          <a:bodyPr/>
          <a:lstStyle/>
          <a:p>
            <a:fld id="{AA37E8C7-5132-4559-8F16-9C1166145D47}" type="slidenum">
              <a:rPr lang="en-US" altLang="en-US"/>
              <a:pPr/>
              <a:t>67</a:t>
            </a:fld>
            <a:endParaRPr lang="en-US" altLang="en-US"/>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426055671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miter lim="800000"/>
            <a:headEnd/>
            <a:tailEnd/>
          </a:ln>
        </p:spPr>
        <p:txBody>
          <a:bodyPr/>
          <a:lstStyle/>
          <a:p>
            <a:fld id="{B1D6F053-DDC3-4D4F-B29E-D06EF48F3EEC}" type="slidenum">
              <a:rPr lang="en-US" altLang="en-US"/>
              <a:pPr/>
              <a:t>68</a:t>
            </a:fld>
            <a:endParaRPr lang="en-US" altLang="en-US"/>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285359397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miter lim="800000"/>
            <a:headEnd/>
            <a:tailEnd/>
          </a:ln>
        </p:spPr>
        <p:txBody>
          <a:bodyPr/>
          <a:lstStyle/>
          <a:p>
            <a:fld id="{F7F0098F-18C7-4E20-A883-01C7D8A5BF81}" type="slidenum">
              <a:rPr lang="en-US" altLang="en-US"/>
              <a:pPr/>
              <a:t>69</a:t>
            </a:fld>
            <a:endParaRPr lang="en-US" altLang="en-US"/>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358923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miter lim="800000"/>
            <a:headEnd/>
            <a:tailEnd/>
          </a:ln>
        </p:spPr>
        <p:txBody>
          <a:bodyPr/>
          <a:lstStyle/>
          <a:p>
            <a:fld id="{DD342548-92C5-4B94-B97F-875DED381215}" type="slidenum">
              <a:rPr lang="en-US" altLang="en-US"/>
              <a:pPr/>
              <a:t>7</a:t>
            </a:fld>
            <a:endParaRPr lang="en-US" alt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eaLnBrk="1" hangingPunct="1"/>
            <a:r>
              <a:rPr lang="en-US" altLang="en-US" smtClean="0"/>
              <a:t>© 2015 by Timothy K. Lund</a:t>
            </a:r>
          </a:p>
        </p:txBody>
      </p:sp>
    </p:spTree>
    <p:extLst>
      <p:ext uri="{BB962C8B-B14F-4D97-AF65-F5344CB8AC3E}">
        <p14:creationId xmlns:p14="http://schemas.microsoft.com/office/powerpoint/2010/main" val="47989573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miter lim="800000"/>
            <a:headEnd/>
            <a:tailEnd/>
          </a:ln>
        </p:spPr>
        <p:txBody>
          <a:bodyPr/>
          <a:lstStyle/>
          <a:p>
            <a:fld id="{C6FE0FC8-D15A-46B6-A230-3C1F7A78EB90}" type="slidenum">
              <a:rPr lang="en-US" altLang="en-US"/>
              <a:pPr/>
              <a:t>70</a:t>
            </a:fld>
            <a:endParaRPr lang="en-US" altLang="en-US"/>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51232627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miter lim="800000"/>
            <a:headEnd/>
            <a:tailEnd/>
          </a:ln>
        </p:spPr>
        <p:txBody>
          <a:bodyPr/>
          <a:lstStyle/>
          <a:p>
            <a:fld id="{A3123112-2582-4906-9F3C-5641229FCCA4}" type="slidenum">
              <a:rPr lang="en-US" altLang="en-US"/>
              <a:pPr/>
              <a:t>71</a:t>
            </a:fld>
            <a:endParaRPr lang="en-US" altLang="en-US"/>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329256793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miter lim="800000"/>
            <a:headEnd/>
            <a:tailEnd/>
          </a:ln>
        </p:spPr>
        <p:txBody>
          <a:bodyPr/>
          <a:lstStyle/>
          <a:p>
            <a:fld id="{F874381B-1D88-4FCB-9334-B5E97319ACBB}" type="slidenum">
              <a:rPr lang="en-US" altLang="en-US"/>
              <a:pPr/>
              <a:t>72</a:t>
            </a:fld>
            <a:endParaRPr lang="en-US" altLang="en-US"/>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283355269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64577939-A15F-4F29-B544-319D8FEA458B}" type="slidenum">
              <a:rPr lang="en-US" altLang="en-US" sz="1200"/>
              <a:pPr algn="r" eaLnBrk="1" hangingPunct="1"/>
              <a:t>73</a:t>
            </a:fld>
            <a:endParaRPr lang="en-US" altLang="en-US" sz="1200"/>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290337922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82046F2A-E153-42B7-A1B9-C08C915E074A}" type="slidenum">
              <a:rPr lang="en-US" altLang="en-US" sz="1200"/>
              <a:pPr algn="r" eaLnBrk="1" hangingPunct="1"/>
              <a:t>74</a:t>
            </a:fld>
            <a:endParaRPr lang="en-US" altLang="en-US" sz="1200"/>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371927693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miter lim="800000"/>
            <a:headEnd/>
            <a:tailEnd/>
          </a:ln>
        </p:spPr>
        <p:txBody>
          <a:bodyPr/>
          <a:lstStyle/>
          <a:p>
            <a:fld id="{E80DB1E9-8A92-4886-B41A-6B92E2460532}" type="slidenum">
              <a:rPr lang="en-US" altLang="en-US"/>
              <a:pPr/>
              <a:t>75</a:t>
            </a:fld>
            <a:endParaRPr lang="en-US" altLang="en-US"/>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p:spPr>
        <p:txBody>
          <a:bodyPr/>
          <a:lstStyle/>
          <a:p>
            <a:r>
              <a:rPr lang="en-US" altLang="en-US" smtClean="0"/>
              <a:t>© 2006 By Timothy K. Lund</a:t>
            </a:r>
          </a:p>
        </p:txBody>
      </p:sp>
    </p:spTree>
    <p:extLst>
      <p:ext uri="{BB962C8B-B14F-4D97-AF65-F5344CB8AC3E}">
        <p14:creationId xmlns:p14="http://schemas.microsoft.com/office/powerpoint/2010/main" val="186406736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miter lim="800000"/>
            <a:headEnd/>
            <a:tailEnd/>
          </a:ln>
        </p:spPr>
        <p:txBody>
          <a:bodyPr/>
          <a:lstStyle/>
          <a:p>
            <a:fld id="{CB4A8FA6-6B80-464C-8FD5-A71A01D24F2E}" type="slidenum">
              <a:rPr lang="en-US" altLang="en-US"/>
              <a:pPr/>
              <a:t>76</a:t>
            </a:fld>
            <a:endParaRPr lang="en-US" altLang="en-US"/>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p:spPr>
        <p:txBody>
          <a:bodyPr/>
          <a:lstStyle/>
          <a:p>
            <a:r>
              <a:rPr lang="en-US" altLang="en-US" smtClean="0"/>
              <a:t>© 2006 By Timothy K. Lund</a:t>
            </a:r>
          </a:p>
        </p:txBody>
      </p:sp>
    </p:spTree>
    <p:extLst>
      <p:ext uri="{BB962C8B-B14F-4D97-AF65-F5344CB8AC3E}">
        <p14:creationId xmlns:p14="http://schemas.microsoft.com/office/powerpoint/2010/main" val="192477505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ln>
            <a:miter lim="800000"/>
            <a:headEnd/>
            <a:tailEnd/>
          </a:ln>
        </p:spPr>
        <p:txBody>
          <a:bodyPr/>
          <a:lstStyle/>
          <a:p>
            <a:fld id="{7B8E3295-6991-4FAC-82B7-FC85BC34DA89}" type="slidenum">
              <a:rPr lang="en-US" altLang="en-US"/>
              <a:pPr/>
              <a:t>77</a:t>
            </a:fld>
            <a:endParaRPr lang="en-US" altLang="en-US"/>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317068343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ln>
            <a:miter lim="800000"/>
            <a:headEnd/>
            <a:tailEnd/>
          </a:ln>
        </p:spPr>
        <p:txBody>
          <a:bodyPr/>
          <a:lstStyle/>
          <a:p>
            <a:fld id="{1EFBC099-FA6F-4699-82B8-303451D39313}" type="slidenum">
              <a:rPr lang="en-US" altLang="en-US"/>
              <a:pPr/>
              <a:t>78</a:t>
            </a:fld>
            <a:endParaRPr lang="en-US" altLang="en-US"/>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197266408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miter lim="800000"/>
            <a:headEnd/>
            <a:tailEnd/>
          </a:ln>
        </p:spPr>
        <p:txBody>
          <a:bodyPr/>
          <a:lstStyle/>
          <a:p>
            <a:fld id="{258918B8-279F-4C3C-B8C0-70726F814E18}" type="slidenum">
              <a:rPr lang="en-US" altLang="en-US"/>
              <a:pPr/>
              <a:t>79</a:t>
            </a:fld>
            <a:endParaRPr lang="en-US" altLang="en-US"/>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851821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miter lim="800000"/>
            <a:headEnd/>
            <a:tailEnd/>
          </a:ln>
        </p:spPr>
        <p:txBody>
          <a:bodyPr/>
          <a:lstStyle/>
          <a:p>
            <a:fld id="{85596ACF-8DDA-492E-8BD2-730E86CF8CAD}" type="slidenum">
              <a:rPr lang="en-US" altLang="en-US"/>
              <a:pPr/>
              <a:t>8</a:t>
            </a:fld>
            <a:endParaRPr lang="en-US" alt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5718900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miter lim="800000"/>
            <a:headEnd/>
            <a:tailEnd/>
          </a:ln>
        </p:spPr>
        <p:txBody>
          <a:bodyPr/>
          <a:lstStyle/>
          <a:p>
            <a:fld id="{B9A492C8-F7BD-4D6A-A5B4-BC2AD6422DF6}" type="slidenum">
              <a:rPr lang="en-US" altLang="en-US"/>
              <a:pPr/>
              <a:t>9</a:t>
            </a:fld>
            <a:endParaRPr lang="en-US" alt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r>
              <a:rPr lang="en-US" altLang="en-US" smtClean="0"/>
              <a:t>© 2015 by Timothy K. Lund</a:t>
            </a:r>
          </a:p>
        </p:txBody>
      </p:sp>
    </p:spTree>
    <p:extLst>
      <p:ext uri="{BB962C8B-B14F-4D97-AF65-F5344CB8AC3E}">
        <p14:creationId xmlns:p14="http://schemas.microsoft.com/office/powerpoint/2010/main" val="2501754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97FA878-48BD-427A-97BF-89E4082C08CF}"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55400D4-3327-4249-BBEA-788131F3FCF3}"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0D8393A-3E4E-47FE-BA57-922B7C1A5693}"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5B4748B4-8976-4712-A027-679524F8CC52}"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561C309-4420-4645-9EDB-C02E97E1BB8F}"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F4196BF6-537D-43B9-8AD9-4ED4223D0BC6}"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1BFEC5CB-ECAF-459B-895B-67968C916CAD}"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710B9A94-A504-4058-8E53-BFFE8D9FF319}"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B9E2FD5A-7ECB-480F-A4B9-A2DD004BF2BA}"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36CE58E3-4B64-43D4-B337-747F768EB2E4}"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6CECF08A-72BC-4F08-A15F-9D2B8B39CFBB}"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latin typeface="+mn-lt"/>
                <a:cs typeface="+mn-cs"/>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latin typeface="+mn-lt"/>
                <a:cs typeface="+mn-cs"/>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0095F227-BCC4-4A4A-82D4-63B5C9D7E76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ransition>
    <p:sndAc>
      <p:stSnd>
        <p:snd r:embed="rId13" name="camera.wav"/>
      </p:stSnd>
    </p:sndAc>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audio" Target="../media/audio7.wav"/><Relationship Id="rId4" Type="http://schemas.openxmlformats.org/officeDocument/2006/relationships/audio" Target="../media/audio2.wav"/></Relationships>
</file>

<file path=ppt/slides/_rels/slide11.xml.rels><?xml version="1.0" encoding="UTF-8" standalone="yes"?>
<Relationships xmlns="http://schemas.openxmlformats.org/package/2006/relationships"><Relationship Id="rId8" Type="http://schemas.openxmlformats.org/officeDocument/2006/relationships/audio" Target="../media/audio10.wav"/><Relationship Id="rId3" Type="http://schemas.openxmlformats.org/officeDocument/2006/relationships/audio" Target="../media/audio1.wav"/><Relationship Id="rId7" Type="http://schemas.openxmlformats.org/officeDocument/2006/relationships/audio" Target="../media/audio9.wav"/><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audio" Target="../media/audio8.wav"/><Relationship Id="rId5" Type="http://schemas.openxmlformats.org/officeDocument/2006/relationships/audio" Target="../media/audio3.wav"/><Relationship Id="rId4" Type="http://schemas.openxmlformats.org/officeDocument/2006/relationships/audio" Target="../media/audio2.wav"/></Relationships>
</file>

<file path=ppt/slides/_rels/slide1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media/audio1.wav"/><Relationship Id="rId7"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audio" Target="../media/audio7.wav"/><Relationship Id="rId4" Type="http://schemas.openxmlformats.org/officeDocument/2006/relationships/audio" Target="../media/audio2.wav"/></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audio" Target="../media/audio11.wav"/><Relationship Id="rId4" Type="http://schemas.openxmlformats.org/officeDocument/2006/relationships/audio" Target="../media/audio2.wav"/></Relationships>
</file>

<file path=ppt/slides/_rels/slide1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audio" Target="../media/audio1.wav"/><Relationship Id="rId7"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audio" Target="../media/audio2.wav"/></Relationships>
</file>

<file path=ppt/slides/_rels/slide1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audio" Target="../media/audio1.wav"/><Relationship Id="rId7"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audio" Target="../media/audio12.wav"/><Relationship Id="rId5" Type="http://schemas.openxmlformats.org/officeDocument/2006/relationships/audio" Target="../media/audio7.wav"/><Relationship Id="rId4" Type="http://schemas.openxmlformats.org/officeDocument/2006/relationships/audio" Target="../media/audio2.wav"/><Relationship Id="rId9"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audio" Target="../media/audio12.wav"/><Relationship Id="rId5" Type="http://schemas.openxmlformats.org/officeDocument/2006/relationships/audio" Target="../media/audio7.wav"/><Relationship Id="rId4" Type="http://schemas.openxmlformats.org/officeDocument/2006/relationships/audio" Target="../media/audio2.wav"/></Relationships>
</file>

<file path=ppt/slides/_rels/slide18.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audio" Target="../media/audio1.wav"/><Relationship Id="rId7" Type="http://schemas.openxmlformats.org/officeDocument/2006/relationships/audio" Target="../media/audio13.wav"/><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audio" Target="../media/audio12.wav"/><Relationship Id="rId5" Type="http://schemas.openxmlformats.org/officeDocument/2006/relationships/audio" Target="../media/audio7.wav"/><Relationship Id="rId4" Type="http://schemas.openxmlformats.org/officeDocument/2006/relationships/audio" Target="../media/audio2.wav"/></Relationships>
</file>

<file path=ppt/slides/_rels/slide19.xml.rels><?xml version="1.0" encoding="UTF-8" standalone="yes"?>
<Relationships xmlns="http://schemas.openxmlformats.org/package/2006/relationships"><Relationship Id="rId8" Type="http://schemas.openxmlformats.org/officeDocument/2006/relationships/audio" Target="../media/audio5.wav"/><Relationship Id="rId3" Type="http://schemas.openxmlformats.org/officeDocument/2006/relationships/audio" Target="../media/audio1.wav"/><Relationship Id="rId7" Type="http://schemas.openxmlformats.org/officeDocument/2006/relationships/audio" Target="../media/audio4.wav"/><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audio" Target="../media/audio13.wav"/><Relationship Id="rId5" Type="http://schemas.openxmlformats.org/officeDocument/2006/relationships/audio" Target="../media/audio7.wav"/><Relationship Id="rId10" Type="http://schemas.openxmlformats.org/officeDocument/2006/relationships/image" Target="../media/image13.jpeg"/><Relationship Id="rId4" Type="http://schemas.openxmlformats.org/officeDocument/2006/relationships/audio" Target="../media/audio2.wav"/><Relationship Id="rId9" Type="http://schemas.openxmlformats.org/officeDocument/2006/relationships/audio" Target="../media/audio3.wav"/></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20.xml.rels><?xml version="1.0" encoding="UTF-8" standalone="yes"?>
<Relationships xmlns="http://schemas.openxmlformats.org/package/2006/relationships"><Relationship Id="rId8" Type="http://schemas.openxmlformats.org/officeDocument/2006/relationships/audio" Target="../media/audio4.wav"/><Relationship Id="rId13" Type="http://schemas.openxmlformats.org/officeDocument/2006/relationships/image" Target="../media/image13.jpeg"/><Relationship Id="rId3" Type="http://schemas.openxmlformats.org/officeDocument/2006/relationships/audio" Target="../media/audio1.wav"/><Relationship Id="rId7" Type="http://schemas.openxmlformats.org/officeDocument/2006/relationships/audio" Target="../media/audio13.wav"/><Relationship Id="rId12" Type="http://schemas.openxmlformats.org/officeDocument/2006/relationships/audio" Target="../media/audio16.wav"/><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audio" Target="../media/audio7.wav"/><Relationship Id="rId11" Type="http://schemas.openxmlformats.org/officeDocument/2006/relationships/audio" Target="../media/audio15.wav"/><Relationship Id="rId5" Type="http://schemas.openxmlformats.org/officeDocument/2006/relationships/audio" Target="../media/audio5.wav"/><Relationship Id="rId10" Type="http://schemas.openxmlformats.org/officeDocument/2006/relationships/audio" Target="../media/audio14.wav"/><Relationship Id="rId4" Type="http://schemas.openxmlformats.org/officeDocument/2006/relationships/audio" Target="../media/audio2.wav"/><Relationship Id="rId9" Type="http://schemas.openxmlformats.org/officeDocument/2006/relationships/audio" Target="../media/audio3.wav"/></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audio" Target="../media/audio3.wav"/><Relationship Id="rId4" Type="http://schemas.openxmlformats.org/officeDocument/2006/relationships/audio" Target="../media/audio2.wav"/></Relationships>
</file>

<file path=ppt/slides/_rels/slide2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audio" Target="../media/audio1.wav"/><Relationship Id="rId7" Type="http://schemas.openxmlformats.org/officeDocument/2006/relationships/audio" Target="../media/audio17.wav"/><Relationship Id="rId12"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audio" Target="../media/audio15.wav"/><Relationship Id="rId11" Type="http://schemas.openxmlformats.org/officeDocument/2006/relationships/image" Target="../media/image18.png"/><Relationship Id="rId5" Type="http://schemas.openxmlformats.org/officeDocument/2006/relationships/audio" Target="../media/audio12.wav"/><Relationship Id="rId10" Type="http://schemas.openxmlformats.org/officeDocument/2006/relationships/image" Target="../media/image17.png"/><Relationship Id="rId4" Type="http://schemas.openxmlformats.org/officeDocument/2006/relationships/audio" Target="../media/audio2.wav"/><Relationship Id="rId9"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audio" Target="../media/audio5.wav"/><Relationship Id="rId4" Type="http://schemas.openxmlformats.org/officeDocument/2006/relationships/audio" Target="../media/audio2.wav"/></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audio" Target="../media/audio7.wav"/><Relationship Id="rId4" Type="http://schemas.openxmlformats.org/officeDocument/2006/relationships/audio" Target="../media/audio2.wav"/></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audio" Target="../media/audio7.wav"/><Relationship Id="rId4" Type="http://schemas.openxmlformats.org/officeDocument/2006/relationships/audio" Target="../media/audio2.wav"/></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audio" Target="../media/audio2.wav"/></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audio" Target="../media/audio2.wav"/></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0.png"/><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3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audio" Target="../media/audio1.wav"/><Relationship Id="rId7"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audio" Target="../media/audio12.wav"/><Relationship Id="rId4" Type="http://schemas.openxmlformats.org/officeDocument/2006/relationships/audio" Target="../media/audio2.wav"/></Relationships>
</file>

<file path=ppt/slides/_rels/slide3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audio" Target="../media/audio1.wav"/><Relationship Id="rId7" Type="http://schemas.openxmlformats.org/officeDocument/2006/relationships/audio" Target="../media/audio11.wav"/><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audio" Target="../media/audio3.wav"/><Relationship Id="rId5" Type="http://schemas.openxmlformats.org/officeDocument/2006/relationships/audio" Target="../media/audio14.wav"/><Relationship Id="rId4" Type="http://schemas.openxmlformats.org/officeDocument/2006/relationships/audio" Target="../media/audio2.wav"/><Relationship Id="rId9"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3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0.jpe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hyperlink" Target="http://cdn-lejdd.ladmedia.fr/var/lejdd/storage/images/media/images/archivesphotoscmc/societe/louis-de-broglie-et-la-mecanique-ondulatoire/82520-1-fre-FR/Louis-de-Broglie-et-la-mecanique-ondulatoire_pics_500.jpg" TargetMode="External"/><Relationship Id="rId5" Type="http://schemas.openxmlformats.org/officeDocument/2006/relationships/image" Target="../media/image29.jpeg"/><Relationship Id="rId4" Type="http://schemas.openxmlformats.org/officeDocument/2006/relationships/audio" Target="../media/audio2.wav"/></Relationships>
</file>

<file path=ppt/slides/_rels/slide3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35.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audio" Target="../media/audio1.wav"/><Relationship Id="rId7" Type="http://schemas.openxmlformats.org/officeDocument/2006/relationships/image" Target="../media/image31.jpe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audio" Target="../media/audio18.wav"/><Relationship Id="rId5" Type="http://schemas.openxmlformats.org/officeDocument/2006/relationships/audio" Target="../media/audio11.wav"/><Relationship Id="rId4" Type="http://schemas.openxmlformats.org/officeDocument/2006/relationships/audio" Target="../media/audio2.wav"/><Relationship Id="rId9" Type="http://schemas.openxmlformats.org/officeDocument/2006/relationships/image" Target="../media/image33.png"/></Relationships>
</file>

<file path=ppt/slides/_rels/slide3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4.jpeg"/><Relationship Id="rId4" Type="http://schemas.openxmlformats.org/officeDocument/2006/relationships/audio" Target="../media/audio2.wav"/></Relationships>
</file>

<file path=ppt/slides/_rels/slide3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audio" Target="../media/audio11.wav"/><Relationship Id="rId4" Type="http://schemas.openxmlformats.org/officeDocument/2006/relationships/audio" Target="../media/audio2.wav"/></Relationships>
</file>

<file path=ppt/slides/_rels/slide3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audio" Target="../media/audio11.wav"/><Relationship Id="rId4" Type="http://schemas.openxmlformats.org/officeDocument/2006/relationships/audio" Target="../media/audio2.wav"/></Relationships>
</file>

<file path=ppt/slides/_rels/slide3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audio" Target="../media/audio11.wav"/><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4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37.jpeg"/><Relationship Id="rId5" Type="http://schemas.openxmlformats.org/officeDocument/2006/relationships/audio" Target="../media/audio7.wav"/><Relationship Id="rId4" Type="http://schemas.openxmlformats.org/officeDocument/2006/relationships/audio" Target="../media/audio2.wav"/></Relationships>
</file>

<file path=ppt/slides/_rels/slide4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38.jpeg"/><Relationship Id="rId5" Type="http://schemas.openxmlformats.org/officeDocument/2006/relationships/audio" Target="../media/audio5.wav"/><Relationship Id="rId4" Type="http://schemas.openxmlformats.org/officeDocument/2006/relationships/audio" Target="../media/audio2.wav"/></Relationships>
</file>

<file path=ppt/slides/_rels/slide4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audio" Target="../media/audio1.wav"/><Relationship Id="rId7" Type="http://schemas.openxmlformats.org/officeDocument/2006/relationships/image" Target="../media/image38.jpe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audio" Target="../media/audio3.wav"/><Relationship Id="rId5" Type="http://schemas.openxmlformats.org/officeDocument/2006/relationships/audio" Target="../media/audio5.wav"/><Relationship Id="rId10" Type="http://schemas.openxmlformats.org/officeDocument/2006/relationships/image" Target="../media/image41.png"/><Relationship Id="rId4" Type="http://schemas.openxmlformats.org/officeDocument/2006/relationships/audio" Target="../media/audio2.wav"/><Relationship Id="rId9" Type="http://schemas.openxmlformats.org/officeDocument/2006/relationships/image" Target="../media/image40.png"/></Relationships>
</file>

<file path=ppt/slides/_rels/slide4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audio" Target="../media/audio11.wav"/><Relationship Id="rId4" Type="http://schemas.openxmlformats.org/officeDocument/2006/relationships/audio" Target="../media/audio2.wav"/></Relationships>
</file>

<file path=ppt/slides/_rels/slide4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audio" Target="../media/audio7.wav"/><Relationship Id="rId4" Type="http://schemas.openxmlformats.org/officeDocument/2006/relationships/audio" Target="../media/audio2.wav"/></Relationships>
</file>

<file path=ppt/slides/_rels/slide4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audio" Target="../media/audio7.wav"/><Relationship Id="rId4" Type="http://schemas.openxmlformats.org/officeDocument/2006/relationships/audio" Target="../media/audio2.wav"/></Relationships>
</file>

<file path=ppt/slides/_rels/slide4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image" Target="../media/image42.png"/><Relationship Id="rId4" Type="http://schemas.openxmlformats.org/officeDocument/2006/relationships/audio" Target="../media/audio2.wav"/></Relationships>
</file>

<file path=ppt/slides/_rels/slide4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image" Target="../media/image42.png"/><Relationship Id="rId4" Type="http://schemas.openxmlformats.org/officeDocument/2006/relationships/audio" Target="../media/audio2.wav"/></Relationships>
</file>

<file path=ppt/slides/_rels/slide4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audio" Target="../media/audio7.wav"/><Relationship Id="rId4" Type="http://schemas.openxmlformats.org/officeDocument/2006/relationships/audio" Target="../media/audio2.wav"/></Relationships>
</file>

<file path=ppt/slides/_rels/slide4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audio" Target="../media/audio2.wav"/></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5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audio" Target="../media/audio2.wav"/></Relationships>
</file>

<file path=ppt/slides/_rels/slide5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5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5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3.xml"/><Relationship Id="rId1" Type="http://schemas.openxmlformats.org/officeDocument/2006/relationships/slideLayout" Target="../slideLayouts/slideLayout1.xml"/><Relationship Id="rId5" Type="http://schemas.openxmlformats.org/officeDocument/2006/relationships/audio" Target="../media/audio11.wav"/><Relationship Id="rId4" Type="http://schemas.openxmlformats.org/officeDocument/2006/relationships/audio" Target="../media/audio2.wav"/></Relationships>
</file>

<file path=ppt/slides/_rels/slide5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4.xml"/><Relationship Id="rId1" Type="http://schemas.openxmlformats.org/officeDocument/2006/relationships/slideLayout" Target="../slideLayouts/slideLayout1.xml"/><Relationship Id="rId6" Type="http://schemas.openxmlformats.org/officeDocument/2006/relationships/audio" Target="../media/audio3.wav"/><Relationship Id="rId5" Type="http://schemas.openxmlformats.org/officeDocument/2006/relationships/audio" Target="../media/audio7.wav"/><Relationship Id="rId4" Type="http://schemas.openxmlformats.org/officeDocument/2006/relationships/audio" Target="../media/audio2.wav"/></Relationships>
</file>

<file path=ppt/slides/_rels/slide5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5.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5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6.xml"/><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audio" Target="../media/audio3.wav"/><Relationship Id="rId4" Type="http://schemas.openxmlformats.org/officeDocument/2006/relationships/audio" Target="../media/audio2.wav"/></Relationships>
</file>

<file path=ppt/slides/_rels/slide5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7.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5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8.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5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9.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6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0.xml"/><Relationship Id="rId1" Type="http://schemas.openxmlformats.org/officeDocument/2006/relationships/slideLayout" Target="../slideLayouts/slideLayout1.xml"/><Relationship Id="rId5" Type="http://schemas.openxmlformats.org/officeDocument/2006/relationships/image" Target="../media/image45.png"/><Relationship Id="rId4" Type="http://schemas.openxmlformats.org/officeDocument/2006/relationships/audio" Target="../media/audio2.wav"/></Relationships>
</file>

<file path=ppt/slides/_rels/slide6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1.xml"/><Relationship Id="rId1" Type="http://schemas.openxmlformats.org/officeDocument/2006/relationships/slideLayout" Target="../slideLayouts/slideLayout1.xml"/><Relationship Id="rId5" Type="http://schemas.openxmlformats.org/officeDocument/2006/relationships/image" Target="../media/image46.jpeg"/><Relationship Id="rId4" Type="http://schemas.openxmlformats.org/officeDocument/2006/relationships/audio" Target="../media/audio2.wav"/></Relationships>
</file>

<file path=ppt/slides/_rels/slide6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2.xml"/><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7.wav"/><Relationship Id="rId4" Type="http://schemas.openxmlformats.org/officeDocument/2006/relationships/audio" Target="../media/audio2.wav"/></Relationships>
</file>

<file path=ppt/slides/_rels/slide6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3.xml"/><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audio" Target="../media/audio14.wav"/><Relationship Id="rId4" Type="http://schemas.openxmlformats.org/officeDocument/2006/relationships/audio" Target="../media/audio2.wav"/></Relationships>
</file>

<file path=ppt/slides/_rels/slide6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4.xml"/><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audio" Target="../media/audio4.wav"/><Relationship Id="rId4" Type="http://schemas.openxmlformats.org/officeDocument/2006/relationships/audio" Target="../media/audio2.wav"/></Relationships>
</file>

<file path=ppt/slides/_rels/slide6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5.xml"/><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audio" Target="../media/audio2.wav"/></Relationships>
</file>

<file path=ppt/slides/_rels/slide6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6.xml"/><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audio" Target="../media/audio2.wav"/><Relationship Id="rId4" Type="http://schemas.openxmlformats.org/officeDocument/2006/relationships/audio" Target="../media/audio7.wav"/></Relationships>
</file>

<file path=ppt/slides/_rels/slide6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7.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6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8.xml"/><Relationship Id="rId1" Type="http://schemas.openxmlformats.org/officeDocument/2006/relationships/slideLayout" Target="../slideLayouts/slideLayout1.xml"/><Relationship Id="rId6" Type="http://schemas.openxmlformats.org/officeDocument/2006/relationships/image" Target="../media/image50.jpeg"/><Relationship Id="rId5" Type="http://schemas.openxmlformats.org/officeDocument/2006/relationships/image" Target="../media/image49.png"/><Relationship Id="rId4" Type="http://schemas.openxmlformats.org/officeDocument/2006/relationships/audio" Target="../media/audio2.wav"/></Relationships>
</file>

<file path=ppt/slides/_rels/slide6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9.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7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0.xml"/><Relationship Id="rId1" Type="http://schemas.openxmlformats.org/officeDocument/2006/relationships/slideLayout" Target="../slideLayouts/slideLayout1.xml"/><Relationship Id="rId5" Type="http://schemas.openxmlformats.org/officeDocument/2006/relationships/audio" Target="../media/audio7.wav"/><Relationship Id="rId4" Type="http://schemas.openxmlformats.org/officeDocument/2006/relationships/audio" Target="../media/audio2.wav"/></Relationships>
</file>

<file path=ppt/slides/_rels/slide7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52.png"/><Relationship Id="rId2" Type="http://schemas.openxmlformats.org/officeDocument/2006/relationships/notesSlide" Target="../notesSlides/notesSlide71.xml"/><Relationship Id="rId1" Type="http://schemas.openxmlformats.org/officeDocument/2006/relationships/slideLayout" Target="../slideLayouts/slideLayout1.xml"/><Relationship Id="rId6" Type="http://schemas.openxmlformats.org/officeDocument/2006/relationships/image" Target="../media/image51.png"/><Relationship Id="rId5" Type="http://schemas.openxmlformats.org/officeDocument/2006/relationships/audio" Target="../media/audio19.wav"/><Relationship Id="rId4" Type="http://schemas.openxmlformats.org/officeDocument/2006/relationships/audio" Target="../media/audio2.wav"/></Relationships>
</file>

<file path=ppt/slides/_rels/slide7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2.xml"/><Relationship Id="rId1" Type="http://schemas.openxmlformats.org/officeDocument/2006/relationships/slideLayout" Target="../slideLayouts/slideLayout1.xml"/><Relationship Id="rId6" Type="http://schemas.openxmlformats.org/officeDocument/2006/relationships/image" Target="../media/image53.png"/><Relationship Id="rId5" Type="http://schemas.openxmlformats.org/officeDocument/2006/relationships/audio" Target="../media/audio3.wav"/><Relationship Id="rId4" Type="http://schemas.openxmlformats.org/officeDocument/2006/relationships/audio" Target="../media/audio2.wav"/></Relationships>
</file>

<file path=ppt/slides/_rels/slide73.xml.rels><?xml version="1.0" encoding="UTF-8" standalone="yes"?>
<Relationships xmlns="http://schemas.openxmlformats.org/package/2006/relationships"><Relationship Id="rId8" Type="http://schemas.openxmlformats.org/officeDocument/2006/relationships/audio" Target="../media/audio11.wav"/><Relationship Id="rId3" Type="http://schemas.openxmlformats.org/officeDocument/2006/relationships/audio" Target="../media/audio1.wav"/><Relationship Id="rId7" Type="http://schemas.openxmlformats.org/officeDocument/2006/relationships/audio" Target="../media/audio4.wav"/><Relationship Id="rId2" Type="http://schemas.openxmlformats.org/officeDocument/2006/relationships/notesSlide" Target="../notesSlides/notesSlide73.xml"/><Relationship Id="rId1" Type="http://schemas.openxmlformats.org/officeDocument/2006/relationships/slideLayout" Target="../slideLayouts/slideLayout7.xml"/><Relationship Id="rId6" Type="http://schemas.openxmlformats.org/officeDocument/2006/relationships/audio" Target="../media/audio14.wav"/><Relationship Id="rId5" Type="http://schemas.openxmlformats.org/officeDocument/2006/relationships/audio" Target="../media/audio7.wav"/><Relationship Id="rId4" Type="http://schemas.openxmlformats.org/officeDocument/2006/relationships/audio" Target="../media/audio2.wav"/><Relationship Id="rId9" Type="http://schemas.openxmlformats.org/officeDocument/2006/relationships/audio" Target="../media/audio5.wav"/></Relationships>
</file>

<file path=ppt/slides/_rels/slide7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75.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audio" Target="../media/audio1.wav"/><Relationship Id="rId7" Type="http://schemas.openxmlformats.org/officeDocument/2006/relationships/image" Target="../media/image55.png"/><Relationship Id="rId2" Type="http://schemas.openxmlformats.org/officeDocument/2006/relationships/notesSlide" Target="../notesSlides/notesSlide75.xml"/><Relationship Id="rId1" Type="http://schemas.openxmlformats.org/officeDocument/2006/relationships/slideLayout" Target="../slideLayouts/slideLayout1.xml"/><Relationship Id="rId6" Type="http://schemas.openxmlformats.org/officeDocument/2006/relationships/image" Target="../media/image54.jpeg"/><Relationship Id="rId5" Type="http://schemas.openxmlformats.org/officeDocument/2006/relationships/audio" Target="../media/audio3.wav"/><Relationship Id="rId4" Type="http://schemas.openxmlformats.org/officeDocument/2006/relationships/audio" Target="../media/audio2.wav"/></Relationships>
</file>

<file path=ppt/slides/_rels/slide7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6.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77.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audio" Target="../media/audio1.wav"/><Relationship Id="rId7" Type="http://schemas.openxmlformats.org/officeDocument/2006/relationships/image" Target="../media/image58.jpeg"/><Relationship Id="rId2" Type="http://schemas.openxmlformats.org/officeDocument/2006/relationships/notesSlide" Target="../notesSlides/notesSlide77.xml"/><Relationship Id="rId1" Type="http://schemas.openxmlformats.org/officeDocument/2006/relationships/slideLayout" Target="../slideLayouts/slideLayout1.xml"/><Relationship Id="rId6" Type="http://schemas.openxmlformats.org/officeDocument/2006/relationships/image" Target="../media/image57.jpeg"/><Relationship Id="rId5" Type="http://schemas.openxmlformats.org/officeDocument/2006/relationships/image" Target="../media/image1.jpeg"/><Relationship Id="rId10" Type="http://schemas.openxmlformats.org/officeDocument/2006/relationships/image" Target="../media/image61.jpeg"/><Relationship Id="rId4" Type="http://schemas.openxmlformats.org/officeDocument/2006/relationships/audio" Target="../media/audio4.wav"/><Relationship Id="rId9" Type="http://schemas.openxmlformats.org/officeDocument/2006/relationships/image" Target="../media/image60.jpeg"/></Relationships>
</file>

<file path=ppt/slides/_rels/slide78.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audio" Target="../media/audio1.wav"/><Relationship Id="rId7" Type="http://schemas.openxmlformats.org/officeDocument/2006/relationships/image" Target="../media/image50.jpeg"/><Relationship Id="rId2" Type="http://schemas.openxmlformats.org/officeDocument/2006/relationships/notesSlide" Target="../notesSlides/notesSlide78.xml"/><Relationship Id="rId1" Type="http://schemas.openxmlformats.org/officeDocument/2006/relationships/slideLayout" Target="../slideLayouts/slideLayout1.xml"/><Relationship Id="rId6" Type="http://schemas.openxmlformats.org/officeDocument/2006/relationships/image" Target="../media/image62.jpeg"/><Relationship Id="rId5" Type="http://schemas.openxmlformats.org/officeDocument/2006/relationships/audio" Target="../media/audio11.wav"/><Relationship Id="rId4" Type="http://schemas.openxmlformats.org/officeDocument/2006/relationships/audio" Target="../media/audio4.wav"/></Relationships>
</file>

<file path=ppt/slides/_rels/slide7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9.xml"/><Relationship Id="rId1" Type="http://schemas.openxmlformats.org/officeDocument/2006/relationships/slideLayout" Target="../slideLayouts/slideLayout1.xml"/><Relationship Id="rId5" Type="http://schemas.openxmlformats.org/officeDocument/2006/relationships/image" Target="../media/image64.jpeg"/><Relationship Id="rId4" Type="http://schemas.openxmlformats.org/officeDocument/2006/relationships/image" Target="../media/image63.jpeg"/></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audio" Target="../media/audio2.wav"/></Relationships>
</file>

<file path=ppt/slides/_rels/slide9.xml.rels><?xml version="1.0" encoding="UTF-8" standalone="yes"?>
<Relationships xmlns="http://schemas.openxmlformats.org/package/2006/relationships"><Relationship Id="rId8" Type="http://schemas.openxmlformats.org/officeDocument/2006/relationships/audio" Target="../media/audio6.wav"/><Relationship Id="rId3" Type="http://schemas.openxmlformats.org/officeDocument/2006/relationships/audio" Target="../media/audio1.wav"/><Relationship Id="rId7" Type="http://schemas.openxmlformats.org/officeDocument/2006/relationships/audio" Target="../media/audio5.wav"/><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4868863"/>
          </a:xfrm>
          <a:prstGeom prst="rect">
            <a:avLst/>
          </a:prstGeom>
          <a:solidFill>
            <a:srgbClr val="EAEAEA"/>
          </a:solidFill>
          <a:ln w="9525">
            <a:noFill/>
            <a:miter lim="800000"/>
            <a:headEnd/>
            <a:tailEnd/>
          </a:ln>
        </p:spPr>
        <p:txBody>
          <a:bodyPr/>
          <a:lstStyle/>
          <a:p>
            <a:pPr marL="633413" indent="-633413" eaLnBrk="1" hangingPunct="1"/>
            <a:r>
              <a:rPr lang="en-US" altLang="en-US" b="1">
                <a:solidFill>
                  <a:srgbClr val="7030A0"/>
                </a:solidFill>
              </a:rPr>
              <a:t>Topic 12.1 </a:t>
            </a:r>
            <a:r>
              <a:rPr lang="en-US" altLang="en-US">
                <a:solidFill>
                  <a:srgbClr val="7030A0"/>
                </a:solidFill>
              </a:rPr>
              <a:t>is an extension of Topics 7.1 and 7.2.</a:t>
            </a:r>
          </a:p>
          <a:p>
            <a:pPr marL="633413" indent="-633413" eaLnBrk="1" hangingPunct="1"/>
            <a:r>
              <a:rPr lang="en-US" altLang="en-US" b="1">
                <a:solidFill>
                  <a:srgbClr val="000000"/>
                </a:solidFill>
              </a:rPr>
              <a:t>Essential idea: </a:t>
            </a:r>
            <a:r>
              <a:rPr lang="en-US" altLang="en-US">
                <a:solidFill>
                  <a:srgbClr val="000000"/>
                </a:solidFill>
              </a:rPr>
              <a:t>The microscopic quantum world offers a range of phenomena whose interpretation and explanation require new ideas and concepts not found in the classical world.</a:t>
            </a:r>
            <a:endParaRPr lang="en-US" altLang="en-US" sz="3600">
              <a:solidFill>
                <a:srgbClr val="000000"/>
              </a:solidFill>
              <a:latin typeface="Segoe UI" pitchFamily="34" charset="0"/>
            </a:endParaRPr>
          </a:p>
          <a:p>
            <a:pPr marL="633413" indent="-633413" eaLnBrk="1" hangingPunct="1"/>
            <a:r>
              <a:rPr lang="en-US" altLang="en-US" b="1">
                <a:solidFill>
                  <a:srgbClr val="000000"/>
                </a:solidFill>
              </a:rPr>
              <a:t>Nature of science: </a:t>
            </a:r>
            <a:r>
              <a:rPr lang="en-US" altLang="en-US">
                <a:solidFill>
                  <a:srgbClr val="000000"/>
                </a:solidFill>
              </a:rPr>
              <a:t>(1) Observations: Much of the work towards a quantum theory of atoms was guided by the need to explain the observed patterns in atomic spectra. The first quantum model of matter is the Bohr model for hydrogen. (2) Paradigm shift: The acceptance of the wave–particle duality paradox for light and particles required scientists in many fields to view research from new perspectives.</a:t>
            </a:r>
            <a:endParaRPr lang="en-US" altLang="en-US" sz="3600">
              <a:solidFill>
                <a:srgbClr val="000000"/>
              </a:solidFill>
              <a:latin typeface="Segoe UI" pitchFamily="34" charset="0"/>
            </a:endParaRPr>
          </a:p>
        </p:txBody>
      </p:sp>
      <p:sp>
        <p:nvSpPr>
          <p:cNvPr id="2051"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12.1 – The interaction of matter with radiation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2493" name="Rectangle 61"/>
          <p:cNvSpPr>
            <a:spLocks noChangeArrowheads="1"/>
          </p:cNvSpPr>
          <p:nvPr/>
        </p:nvSpPr>
        <p:spPr bwMode="auto">
          <a:xfrm>
            <a:off x="682625" y="5264150"/>
            <a:ext cx="7764463" cy="1593850"/>
          </a:xfrm>
          <a:prstGeom prst="rect">
            <a:avLst/>
          </a:prstGeom>
          <a:solidFill>
            <a:srgbClr val="FFCCCC"/>
          </a:solidFill>
          <a:ln w="9525">
            <a:noFill/>
            <a:miter lim="800000"/>
            <a:headEnd/>
            <a:tailEnd/>
          </a:ln>
        </p:spPr>
        <p:txBody>
          <a:bodyPr/>
          <a:lstStyle/>
          <a:p>
            <a:pPr eaLnBrk="1" hangingPunct="1"/>
            <a:r>
              <a:rPr lang="en-US" altLang="en-US" b="1" i="1"/>
              <a:t>FYI</a:t>
            </a:r>
          </a:p>
          <a:p>
            <a:pPr eaLnBrk="1" hangingPunct="1"/>
            <a:r>
              <a:rPr lang="en-US" altLang="en-US" b="1">
                <a:sym typeface="Symbol" pitchFamily="18" charset="2"/>
              </a:rPr>
              <a:t></a:t>
            </a:r>
            <a:r>
              <a:rPr lang="en-US" altLang="en-US">
                <a:sym typeface="Symbol" pitchFamily="18" charset="2"/>
              </a:rPr>
              <a:t>Recall that moving electric charges produce magnetic fields. Accelerated electric charges produce electromagnetic radiation, including visible light.</a:t>
            </a:r>
          </a:p>
        </p:txBody>
      </p:sp>
      <p:sp>
        <p:nvSpPr>
          <p:cNvPr id="1042434" name="Rectangle 2"/>
          <p:cNvSpPr>
            <a:spLocks noChangeArrowheads="1"/>
          </p:cNvSpPr>
          <p:nvPr/>
        </p:nvSpPr>
        <p:spPr bwMode="auto">
          <a:xfrm>
            <a:off x="685800" y="1343025"/>
            <a:ext cx="7772400" cy="3951288"/>
          </a:xfrm>
          <a:prstGeom prst="rect">
            <a:avLst/>
          </a:prstGeom>
          <a:solidFill>
            <a:srgbClr val="EAEAEA"/>
          </a:solidFill>
          <a:ln w="9525">
            <a:noFill/>
            <a:miter lim="800000"/>
            <a:headEnd/>
            <a:tailEnd/>
          </a:ln>
        </p:spPr>
        <p:txBody>
          <a:bodyPr/>
          <a:lstStyle/>
          <a:p>
            <a:pPr eaLnBrk="1" hangingPunct="1">
              <a:spcBef>
                <a:spcPct val="20000"/>
              </a:spcBef>
            </a:pPr>
            <a:r>
              <a:rPr lang="en-US" altLang="en-US" i="1">
                <a:solidFill>
                  <a:schemeClr val="accent2"/>
                </a:solidFill>
                <a:cs typeface="Times New Roman" pitchFamily="18" charset="0"/>
              </a:rPr>
              <a:t>The quantum nature of radiation</a:t>
            </a:r>
          </a:p>
          <a:p>
            <a:pPr eaLnBrk="1" hangingPunct="1">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Blackbody radiation gave                                                 Planck the first inkling that                                                    things were not as they                                                       should be.</a:t>
            </a:r>
          </a:p>
          <a:p>
            <a:pPr eaLnBrk="1" hangingPunct="1">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As far as </a:t>
            </a:r>
            <a:r>
              <a:rPr lang="en-US" altLang="en-US" b="1">
                <a:solidFill>
                  <a:srgbClr val="000000"/>
                </a:solidFill>
                <a:cs typeface="Times New Roman" pitchFamily="18" charset="0"/>
              </a:rPr>
              <a:t>classical wave                                               theory</a:t>
            </a:r>
            <a:r>
              <a:rPr lang="en-US" altLang="en-US">
                <a:solidFill>
                  <a:srgbClr val="000000"/>
                </a:solidFill>
                <a:cs typeface="Times New Roman" pitchFamily="18" charset="0"/>
              </a:rPr>
              <a:t> goes, thermal                                                       radiation is caused by                                                        electric charge acceleration                                             near the surface of an object.</a:t>
            </a:r>
          </a:p>
        </p:txBody>
      </p:sp>
      <p:sp>
        <p:nvSpPr>
          <p:cNvPr id="1042494" name="Rectangle 62"/>
          <p:cNvSpPr>
            <a:spLocks noChangeArrowheads="1"/>
          </p:cNvSpPr>
          <p:nvPr/>
        </p:nvSpPr>
        <p:spPr bwMode="auto">
          <a:xfrm>
            <a:off x="7391400" y="1954213"/>
            <a:ext cx="508000" cy="960437"/>
          </a:xfrm>
          <a:prstGeom prst="rect">
            <a:avLst/>
          </a:prstGeom>
          <a:solidFill>
            <a:srgbClr val="FF3300"/>
          </a:solidFill>
          <a:ln w="9525">
            <a:noFill/>
            <a:miter lim="800000"/>
            <a:headEnd/>
            <a:tailEnd/>
          </a:ln>
        </p:spPr>
        <p:txBody>
          <a:bodyPr wrap="none" anchor="ctr"/>
          <a:lstStyle/>
          <a:p>
            <a:pPr eaLnBrk="1" hangingPunct="1"/>
            <a:endParaRPr lang="en-US" altLang="en-US"/>
          </a:p>
        </p:txBody>
      </p:sp>
      <p:grpSp>
        <p:nvGrpSpPr>
          <p:cNvPr id="2" name="Group 65"/>
          <p:cNvGrpSpPr>
            <a:grpSpLocks/>
          </p:cNvGrpSpPr>
          <p:nvPr/>
        </p:nvGrpSpPr>
        <p:grpSpPr bwMode="auto">
          <a:xfrm>
            <a:off x="7439025" y="1955800"/>
            <a:ext cx="425450" cy="461963"/>
            <a:chOff x="4343" y="1792"/>
            <a:chExt cx="268" cy="291"/>
          </a:xfrm>
        </p:grpSpPr>
        <p:sp>
          <p:nvSpPr>
            <p:cNvPr id="11324" name="Oval 63"/>
            <p:cNvSpPr>
              <a:spLocks noChangeArrowheads="1"/>
            </p:cNvSpPr>
            <p:nvPr/>
          </p:nvSpPr>
          <p:spPr bwMode="auto">
            <a:xfrm>
              <a:off x="4348" y="1814"/>
              <a:ext cx="250" cy="250"/>
            </a:xfrm>
            <a:prstGeom prst="ellipse">
              <a:avLst/>
            </a:prstGeom>
            <a:solidFill>
              <a:schemeClr val="accent1"/>
            </a:solidFill>
            <a:ln w="9525">
              <a:solidFill>
                <a:schemeClr val="tx1"/>
              </a:solidFill>
              <a:round/>
              <a:headEnd/>
              <a:tailEnd/>
            </a:ln>
          </p:spPr>
          <p:txBody>
            <a:bodyPr wrap="none" anchor="ctr"/>
            <a:lstStyle/>
            <a:p>
              <a:pPr eaLnBrk="1" hangingPunct="1"/>
              <a:endParaRPr lang="en-US" altLang="en-US"/>
            </a:p>
          </p:txBody>
        </p:sp>
        <p:sp>
          <p:nvSpPr>
            <p:cNvPr id="11325" name="Text Box 64"/>
            <p:cNvSpPr txBox="1">
              <a:spLocks noChangeArrowheads="1"/>
            </p:cNvSpPr>
            <p:nvPr/>
          </p:nvSpPr>
          <p:spPr bwMode="auto">
            <a:xfrm>
              <a:off x="4343" y="1792"/>
              <a:ext cx="268" cy="291"/>
            </a:xfrm>
            <a:prstGeom prst="rect">
              <a:avLst/>
            </a:prstGeom>
            <a:noFill/>
            <a:ln w="9525">
              <a:noFill/>
              <a:miter lim="800000"/>
              <a:headEnd/>
              <a:tailEnd/>
            </a:ln>
          </p:spPr>
          <p:txBody>
            <a:bodyPr wrap="none">
              <a:spAutoFit/>
            </a:bodyPr>
            <a:lstStyle/>
            <a:p>
              <a:pPr eaLnBrk="1" hangingPunct="1"/>
              <a:r>
                <a:rPr lang="en-US" altLang="en-US"/>
                <a:t>e</a:t>
              </a:r>
              <a:r>
                <a:rPr lang="en-US" altLang="en-US" baseline="30000"/>
                <a:t>-</a:t>
              </a:r>
              <a:endParaRPr lang="en-US" altLang="en-US"/>
            </a:p>
          </p:txBody>
        </p:sp>
      </p:grpSp>
      <p:sp>
        <p:nvSpPr>
          <p:cNvPr id="1042498" name="Freeform 66"/>
          <p:cNvSpPr>
            <a:spLocks/>
          </p:cNvSpPr>
          <p:nvPr/>
        </p:nvSpPr>
        <p:spPr bwMode="auto">
          <a:xfrm>
            <a:off x="7880350" y="2347913"/>
            <a:ext cx="1263650" cy="127000"/>
          </a:xfrm>
          <a:custGeom>
            <a:avLst/>
            <a:gdLst>
              <a:gd name="T0" fmla="*/ 0 w 1152"/>
              <a:gd name="T1" fmla="*/ 2147483647 h 192"/>
              <a:gd name="T2" fmla="*/ 2147483647 w 1152"/>
              <a:gd name="T3" fmla="*/ 2147483647 h 192"/>
              <a:gd name="T4" fmla="*/ 2147483647 w 1152"/>
              <a:gd name="T5" fmla="*/ 2147483647 h 192"/>
              <a:gd name="T6" fmla="*/ 2147483647 w 1152"/>
              <a:gd name="T7" fmla="*/ 2147483647 h 192"/>
              <a:gd name="T8" fmla="*/ 2147483647 w 1152"/>
              <a:gd name="T9" fmla="*/ 2147483647 h 192"/>
              <a:gd name="T10" fmla="*/ 2147483647 w 1152"/>
              <a:gd name="T11" fmla="*/ 2147483647 h 192"/>
              <a:gd name="T12" fmla="*/ 2147483647 w 1152"/>
              <a:gd name="T13" fmla="*/ 2147483647 h 192"/>
              <a:gd name="T14" fmla="*/ 2147483647 w 1152"/>
              <a:gd name="T15" fmla="*/ 2147483647 h 192"/>
              <a:gd name="T16" fmla="*/ 2147483647 w 1152"/>
              <a:gd name="T17" fmla="*/ 2147483647 h 192"/>
              <a:gd name="T18" fmla="*/ 2147483647 w 1152"/>
              <a:gd name="T19" fmla="*/ 2147483647 h 192"/>
              <a:gd name="T20" fmla="*/ 2147483647 w 1152"/>
              <a:gd name="T21" fmla="*/ 2147483647 h 192"/>
              <a:gd name="T22" fmla="*/ 2147483647 w 1152"/>
              <a:gd name="T23" fmla="*/ 2147483647 h 1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52"/>
              <a:gd name="T37" fmla="*/ 0 h 192"/>
              <a:gd name="T38" fmla="*/ 1152 w 1152"/>
              <a:gd name="T39" fmla="*/ 192 h 1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52" h="192">
                <a:moveTo>
                  <a:pt x="0" y="96"/>
                </a:moveTo>
                <a:cubicBezTo>
                  <a:pt x="51" y="103"/>
                  <a:pt x="102" y="110"/>
                  <a:pt x="141" y="96"/>
                </a:cubicBezTo>
                <a:cubicBezTo>
                  <a:pt x="180" y="82"/>
                  <a:pt x="203" y="0"/>
                  <a:pt x="235" y="14"/>
                </a:cubicBezTo>
                <a:cubicBezTo>
                  <a:pt x="267" y="28"/>
                  <a:pt x="303" y="178"/>
                  <a:pt x="335" y="178"/>
                </a:cubicBezTo>
                <a:cubicBezTo>
                  <a:pt x="367" y="178"/>
                  <a:pt x="398" y="14"/>
                  <a:pt x="429" y="14"/>
                </a:cubicBezTo>
                <a:cubicBezTo>
                  <a:pt x="460" y="14"/>
                  <a:pt x="491" y="178"/>
                  <a:pt x="523" y="178"/>
                </a:cubicBezTo>
                <a:cubicBezTo>
                  <a:pt x="555" y="178"/>
                  <a:pt x="591" y="14"/>
                  <a:pt x="623" y="14"/>
                </a:cubicBezTo>
                <a:cubicBezTo>
                  <a:pt x="655" y="14"/>
                  <a:pt x="686" y="178"/>
                  <a:pt x="717" y="178"/>
                </a:cubicBezTo>
                <a:cubicBezTo>
                  <a:pt x="748" y="178"/>
                  <a:pt x="779" y="14"/>
                  <a:pt x="811" y="14"/>
                </a:cubicBezTo>
                <a:cubicBezTo>
                  <a:pt x="843" y="14"/>
                  <a:pt x="879" y="164"/>
                  <a:pt x="911" y="178"/>
                </a:cubicBezTo>
                <a:cubicBezTo>
                  <a:pt x="943" y="192"/>
                  <a:pt x="965" y="110"/>
                  <a:pt x="1005" y="96"/>
                </a:cubicBezTo>
                <a:cubicBezTo>
                  <a:pt x="1045" y="82"/>
                  <a:pt x="1098" y="89"/>
                  <a:pt x="1152" y="96"/>
                </a:cubicBezTo>
              </a:path>
            </a:pathLst>
          </a:custGeom>
          <a:noFill/>
          <a:ln w="38100" cmpd="sng">
            <a:solidFill>
              <a:srgbClr val="FF3300"/>
            </a:solidFill>
            <a:round/>
            <a:headEnd type="none" w="med" len="med"/>
            <a:tailEnd type="arrow" w="med" len="med"/>
          </a:ln>
        </p:spPr>
        <p:txBody>
          <a:bodyPr/>
          <a:lstStyle/>
          <a:p>
            <a:endParaRPr lang="en-US"/>
          </a:p>
        </p:txBody>
      </p:sp>
      <p:sp>
        <p:nvSpPr>
          <p:cNvPr id="1042499" name="Freeform 67"/>
          <p:cNvSpPr>
            <a:spLocks/>
          </p:cNvSpPr>
          <p:nvPr/>
        </p:nvSpPr>
        <p:spPr bwMode="auto">
          <a:xfrm rot="10800000">
            <a:off x="6113463" y="2325688"/>
            <a:ext cx="1263650" cy="127000"/>
          </a:xfrm>
          <a:custGeom>
            <a:avLst/>
            <a:gdLst>
              <a:gd name="T0" fmla="*/ 0 w 1152"/>
              <a:gd name="T1" fmla="*/ 2147483647 h 192"/>
              <a:gd name="T2" fmla="*/ 2147483647 w 1152"/>
              <a:gd name="T3" fmla="*/ 2147483647 h 192"/>
              <a:gd name="T4" fmla="*/ 2147483647 w 1152"/>
              <a:gd name="T5" fmla="*/ 2147483647 h 192"/>
              <a:gd name="T6" fmla="*/ 2147483647 w 1152"/>
              <a:gd name="T7" fmla="*/ 2147483647 h 192"/>
              <a:gd name="T8" fmla="*/ 2147483647 w 1152"/>
              <a:gd name="T9" fmla="*/ 2147483647 h 192"/>
              <a:gd name="T10" fmla="*/ 2147483647 w 1152"/>
              <a:gd name="T11" fmla="*/ 2147483647 h 192"/>
              <a:gd name="T12" fmla="*/ 2147483647 w 1152"/>
              <a:gd name="T13" fmla="*/ 2147483647 h 192"/>
              <a:gd name="T14" fmla="*/ 2147483647 w 1152"/>
              <a:gd name="T15" fmla="*/ 2147483647 h 192"/>
              <a:gd name="T16" fmla="*/ 2147483647 w 1152"/>
              <a:gd name="T17" fmla="*/ 2147483647 h 192"/>
              <a:gd name="T18" fmla="*/ 2147483647 w 1152"/>
              <a:gd name="T19" fmla="*/ 2147483647 h 192"/>
              <a:gd name="T20" fmla="*/ 2147483647 w 1152"/>
              <a:gd name="T21" fmla="*/ 2147483647 h 192"/>
              <a:gd name="T22" fmla="*/ 2147483647 w 1152"/>
              <a:gd name="T23" fmla="*/ 2147483647 h 1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52"/>
              <a:gd name="T37" fmla="*/ 0 h 192"/>
              <a:gd name="T38" fmla="*/ 1152 w 1152"/>
              <a:gd name="T39" fmla="*/ 192 h 1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52" h="192">
                <a:moveTo>
                  <a:pt x="0" y="96"/>
                </a:moveTo>
                <a:cubicBezTo>
                  <a:pt x="51" y="103"/>
                  <a:pt x="102" y="110"/>
                  <a:pt x="141" y="96"/>
                </a:cubicBezTo>
                <a:cubicBezTo>
                  <a:pt x="180" y="82"/>
                  <a:pt x="203" y="0"/>
                  <a:pt x="235" y="14"/>
                </a:cubicBezTo>
                <a:cubicBezTo>
                  <a:pt x="267" y="28"/>
                  <a:pt x="303" y="178"/>
                  <a:pt x="335" y="178"/>
                </a:cubicBezTo>
                <a:cubicBezTo>
                  <a:pt x="367" y="178"/>
                  <a:pt x="398" y="14"/>
                  <a:pt x="429" y="14"/>
                </a:cubicBezTo>
                <a:cubicBezTo>
                  <a:pt x="460" y="14"/>
                  <a:pt x="491" y="178"/>
                  <a:pt x="523" y="178"/>
                </a:cubicBezTo>
                <a:cubicBezTo>
                  <a:pt x="555" y="178"/>
                  <a:pt x="591" y="14"/>
                  <a:pt x="623" y="14"/>
                </a:cubicBezTo>
                <a:cubicBezTo>
                  <a:pt x="655" y="14"/>
                  <a:pt x="686" y="178"/>
                  <a:pt x="717" y="178"/>
                </a:cubicBezTo>
                <a:cubicBezTo>
                  <a:pt x="748" y="178"/>
                  <a:pt x="779" y="14"/>
                  <a:pt x="811" y="14"/>
                </a:cubicBezTo>
                <a:cubicBezTo>
                  <a:pt x="843" y="14"/>
                  <a:pt x="879" y="164"/>
                  <a:pt x="911" y="178"/>
                </a:cubicBezTo>
                <a:cubicBezTo>
                  <a:pt x="943" y="192"/>
                  <a:pt x="965" y="110"/>
                  <a:pt x="1005" y="96"/>
                </a:cubicBezTo>
                <a:cubicBezTo>
                  <a:pt x="1045" y="82"/>
                  <a:pt x="1098" y="89"/>
                  <a:pt x="1152" y="96"/>
                </a:cubicBezTo>
              </a:path>
            </a:pathLst>
          </a:custGeom>
          <a:noFill/>
          <a:ln w="38100" cmpd="sng">
            <a:solidFill>
              <a:srgbClr val="FF3300"/>
            </a:solidFill>
            <a:round/>
            <a:headEnd type="none" w="med" len="med"/>
            <a:tailEnd type="arrow" w="med" len="med"/>
          </a:ln>
        </p:spPr>
        <p:txBody>
          <a:bodyPr/>
          <a:lstStyle/>
          <a:p>
            <a:endParaRPr lang="en-US"/>
          </a:p>
        </p:txBody>
      </p:sp>
      <p:sp>
        <p:nvSpPr>
          <p:cNvPr id="11272"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12.1 – The interaction of matter with radiation</a:t>
            </a:r>
          </a:p>
        </p:txBody>
      </p:sp>
      <p:grpSp>
        <p:nvGrpSpPr>
          <p:cNvPr id="11273" name="Group 114"/>
          <p:cNvGrpSpPr>
            <a:grpSpLocks/>
          </p:cNvGrpSpPr>
          <p:nvPr/>
        </p:nvGrpSpPr>
        <p:grpSpPr bwMode="auto">
          <a:xfrm>
            <a:off x="4557713" y="1930400"/>
            <a:ext cx="4640262" cy="3551238"/>
            <a:chOff x="4556998" y="1930310"/>
            <a:chExt cx="4640977" cy="3550661"/>
          </a:xfrm>
        </p:grpSpPr>
        <p:sp>
          <p:nvSpPr>
            <p:cNvPr id="11274" name="Line 5"/>
            <p:cNvSpPr>
              <a:spLocks noChangeShapeType="1"/>
            </p:cNvSpPr>
            <p:nvPr/>
          </p:nvSpPr>
          <p:spPr bwMode="auto">
            <a:xfrm>
              <a:off x="5021263" y="4925346"/>
              <a:ext cx="4106862" cy="0"/>
            </a:xfrm>
            <a:prstGeom prst="line">
              <a:avLst/>
            </a:prstGeom>
            <a:noFill/>
            <a:ln w="9525">
              <a:solidFill>
                <a:schemeClr val="tx1"/>
              </a:solidFill>
              <a:round/>
              <a:headEnd/>
              <a:tailEnd type="triangle" w="med" len="med"/>
            </a:ln>
          </p:spPr>
          <p:txBody>
            <a:bodyPr/>
            <a:lstStyle/>
            <a:p>
              <a:endParaRPr lang="en-US"/>
            </a:p>
          </p:txBody>
        </p:sp>
        <p:sp>
          <p:nvSpPr>
            <p:cNvPr id="11275" name="Line 6"/>
            <p:cNvSpPr>
              <a:spLocks noChangeShapeType="1"/>
            </p:cNvSpPr>
            <p:nvPr/>
          </p:nvSpPr>
          <p:spPr bwMode="auto">
            <a:xfrm flipV="1">
              <a:off x="5021263" y="2434559"/>
              <a:ext cx="0" cy="2490787"/>
            </a:xfrm>
            <a:prstGeom prst="line">
              <a:avLst/>
            </a:prstGeom>
            <a:noFill/>
            <a:ln w="9525">
              <a:solidFill>
                <a:schemeClr val="tx1"/>
              </a:solidFill>
              <a:round/>
              <a:headEnd/>
              <a:tailEnd type="triangle" w="med" len="med"/>
            </a:ln>
          </p:spPr>
          <p:txBody>
            <a:bodyPr/>
            <a:lstStyle/>
            <a:p>
              <a:endParaRPr lang="en-US"/>
            </a:p>
          </p:txBody>
        </p:sp>
        <p:grpSp>
          <p:nvGrpSpPr>
            <p:cNvPr id="11276" name="Group 7"/>
            <p:cNvGrpSpPr>
              <a:grpSpLocks/>
            </p:cNvGrpSpPr>
            <p:nvPr/>
          </p:nvGrpSpPr>
          <p:grpSpPr bwMode="auto">
            <a:xfrm>
              <a:off x="5165725" y="4741196"/>
              <a:ext cx="609600" cy="184150"/>
              <a:chOff x="576" y="3740"/>
              <a:chExt cx="384" cy="116"/>
            </a:xfrm>
          </p:grpSpPr>
          <p:grpSp>
            <p:nvGrpSpPr>
              <p:cNvPr id="11318" name="Group 8"/>
              <p:cNvGrpSpPr>
                <a:grpSpLocks/>
              </p:cNvGrpSpPr>
              <p:nvPr/>
            </p:nvGrpSpPr>
            <p:grpSpPr bwMode="auto">
              <a:xfrm>
                <a:off x="576" y="3786"/>
                <a:ext cx="288" cy="70"/>
                <a:chOff x="576" y="3736"/>
                <a:chExt cx="288" cy="120"/>
              </a:xfrm>
            </p:grpSpPr>
            <p:sp>
              <p:nvSpPr>
                <p:cNvPr id="11320" name="Line 9"/>
                <p:cNvSpPr>
                  <a:spLocks noChangeShapeType="1"/>
                </p:cNvSpPr>
                <p:nvPr/>
              </p:nvSpPr>
              <p:spPr bwMode="auto">
                <a:xfrm>
                  <a:off x="672" y="3736"/>
                  <a:ext cx="0" cy="116"/>
                </a:xfrm>
                <a:prstGeom prst="line">
                  <a:avLst/>
                </a:prstGeom>
                <a:noFill/>
                <a:ln w="9525">
                  <a:solidFill>
                    <a:schemeClr val="tx1"/>
                  </a:solidFill>
                  <a:round/>
                  <a:headEnd/>
                  <a:tailEnd/>
                </a:ln>
              </p:spPr>
              <p:txBody>
                <a:bodyPr/>
                <a:lstStyle/>
                <a:p>
                  <a:endParaRPr lang="en-US"/>
                </a:p>
              </p:txBody>
            </p:sp>
            <p:sp>
              <p:nvSpPr>
                <p:cNvPr id="11321" name="Line 10"/>
                <p:cNvSpPr>
                  <a:spLocks noChangeShapeType="1"/>
                </p:cNvSpPr>
                <p:nvPr/>
              </p:nvSpPr>
              <p:spPr bwMode="auto">
                <a:xfrm>
                  <a:off x="576" y="3740"/>
                  <a:ext cx="0" cy="116"/>
                </a:xfrm>
                <a:prstGeom prst="line">
                  <a:avLst/>
                </a:prstGeom>
                <a:noFill/>
                <a:ln w="9525">
                  <a:solidFill>
                    <a:schemeClr val="tx1"/>
                  </a:solidFill>
                  <a:round/>
                  <a:headEnd/>
                  <a:tailEnd/>
                </a:ln>
              </p:spPr>
              <p:txBody>
                <a:bodyPr/>
                <a:lstStyle/>
                <a:p>
                  <a:endParaRPr lang="en-US"/>
                </a:p>
              </p:txBody>
            </p:sp>
            <p:sp>
              <p:nvSpPr>
                <p:cNvPr id="11322" name="Line 11"/>
                <p:cNvSpPr>
                  <a:spLocks noChangeShapeType="1"/>
                </p:cNvSpPr>
                <p:nvPr/>
              </p:nvSpPr>
              <p:spPr bwMode="auto">
                <a:xfrm>
                  <a:off x="768" y="3740"/>
                  <a:ext cx="0" cy="116"/>
                </a:xfrm>
                <a:prstGeom prst="line">
                  <a:avLst/>
                </a:prstGeom>
                <a:noFill/>
                <a:ln w="9525">
                  <a:solidFill>
                    <a:schemeClr val="tx1"/>
                  </a:solidFill>
                  <a:round/>
                  <a:headEnd/>
                  <a:tailEnd/>
                </a:ln>
              </p:spPr>
              <p:txBody>
                <a:bodyPr/>
                <a:lstStyle/>
                <a:p>
                  <a:endParaRPr lang="en-US"/>
                </a:p>
              </p:txBody>
            </p:sp>
            <p:sp>
              <p:nvSpPr>
                <p:cNvPr id="11323" name="Line 12"/>
                <p:cNvSpPr>
                  <a:spLocks noChangeShapeType="1"/>
                </p:cNvSpPr>
                <p:nvPr/>
              </p:nvSpPr>
              <p:spPr bwMode="auto">
                <a:xfrm>
                  <a:off x="864" y="3740"/>
                  <a:ext cx="0" cy="116"/>
                </a:xfrm>
                <a:prstGeom prst="line">
                  <a:avLst/>
                </a:prstGeom>
                <a:noFill/>
                <a:ln w="9525">
                  <a:solidFill>
                    <a:schemeClr val="tx1"/>
                  </a:solidFill>
                  <a:round/>
                  <a:headEnd/>
                  <a:tailEnd/>
                </a:ln>
              </p:spPr>
              <p:txBody>
                <a:bodyPr/>
                <a:lstStyle/>
                <a:p>
                  <a:endParaRPr lang="en-US"/>
                </a:p>
              </p:txBody>
            </p:sp>
          </p:grpSp>
          <p:sp>
            <p:nvSpPr>
              <p:cNvPr id="11319" name="Line 13"/>
              <p:cNvSpPr>
                <a:spLocks noChangeShapeType="1"/>
              </p:cNvSpPr>
              <p:nvPr/>
            </p:nvSpPr>
            <p:spPr bwMode="auto">
              <a:xfrm>
                <a:off x="960" y="3740"/>
                <a:ext cx="0" cy="116"/>
              </a:xfrm>
              <a:prstGeom prst="line">
                <a:avLst/>
              </a:prstGeom>
              <a:noFill/>
              <a:ln w="9525">
                <a:solidFill>
                  <a:schemeClr val="tx1"/>
                </a:solidFill>
                <a:round/>
                <a:headEnd/>
                <a:tailEnd/>
              </a:ln>
            </p:spPr>
            <p:txBody>
              <a:bodyPr/>
              <a:lstStyle/>
              <a:p>
                <a:endParaRPr lang="en-US"/>
              </a:p>
            </p:txBody>
          </p:sp>
        </p:grpSp>
        <p:grpSp>
          <p:nvGrpSpPr>
            <p:cNvPr id="11277" name="Group 14"/>
            <p:cNvGrpSpPr>
              <a:grpSpLocks/>
            </p:cNvGrpSpPr>
            <p:nvPr/>
          </p:nvGrpSpPr>
          <p:grpSpPr bwMode="auto">
            <a:xfrm>
              <a:off x="5927725" y="4741196"/>
              <a:ext cx="609600" cy="184150"/>
              <a:chOff x="576" y="3740"/>
              <a:chExt cx="384" cy="116"/>
            </a:xfrm>
          </p:grpSpPr>
          <p:grpSp>
            <p:nvGrpSpPr>
              <p:cNvPr id="11312" name="Group 15"/>
              <p:cNvGrpSpPr>
                <a:grpSpLocks/>
              </p:cNvGrpSpPr>
              <p:nvPr/>
            </p:nvGrpSpPr>
            <p:grpSpPr bwMode="auto">
              <a:xfrm>
                <a:off x="576" y="3786"/>
                <a:ext cx="288" cy="70"/>
                <a:chOff x="576" y="3736"/>
                <a:chExt cx="288" cy="120"/>
              </a:xfrm>
            </p:grpSpPr>
            <p:sp>
              <p:nvSpPr>
                <p:cNvPr id="11314" name="Line 16"/>
                <p:cNvSpPr>
                  <a:spLocks noChangeShapeType="1"/>
                </p:cNvSpPr>
                <p:nvPr/>
              </p:nvSpPr>
              <p:spPr bwMode="auto">
                <a:xfrm>
                  <a:off x="672" y="3736"/>
                  <a:ext cx="0" cy="116"/>
                </a:xfrm>
                <a:prstGeom prst="line">
                  <a:avLst/>
                </a:prstGeom>
                <a:noFill/>
                <a:ln w="9525">
                  <a:solidFill>
                    <a:schemeClr val="tx1"/>
                  </a:solidFill>
                  <a:round/>
                  <a:headEnd/>
                  <a:tailEnd/>
                </a:ln>
              </p:spPr>
              <p:txBody>
                <a:bodyPr/>
                <a:lstStyle/>
                <a:p>
                  <a:endParaRPr lang="en-US"/>
                </a:p>
              </p:txBody>
            </p:sp>
            <p:sp>
              <p:nvSpPr>
                <p:cNvPr id="11315" name="Line 17"/>
                <p:cNvSpPr>
                  <a:spLocks noChangeShapeType="1"/>
                </p:cNvSpPr>
                <p:nvPr/>
              </p:nvSpPr>
              <p:spPr bwMode="auto">
                <a:xfrm>
                  <a:off x="576" y="3740"/>
                  <a:ext cx="0" cy="116"/>
                </a:xfrm>
                <a:prstGeom prst="line">
                  <a:avLst/>
                </a:prstGeom>
                <a:noFill/>
                <a:ln w="9525">
                  <a:solidFill>
                    <a:schemeClr val="tx1"/>
                  </a:solidFill>
                  <a:round/>
                  <a:headEnd/>
                  <a:tailEnd/>
                </a:ln>
              </p:spPr>
              <p:txBody>
                <a:bodyPr/>
                <a:lstStyle/>
                <a:p>
                  <a:endParaRPr lang="en-US"/>
                </a:p>
              </p:txBody>
            </p:sp>
            <p:sp>
              <p:nvSpPr>
                <p:cNvPr id="11316" name="Line 18"/>
                <p:cNvSpPr>
                  <a:spLocks noChangeShapeType="1"/>
                </p:cNvSpPr>
                <p:nvPr/>
              </p:nvSpPr>
              <p:spPr bwMode="auto">
                <a:xfrm>
                  <a:off x="768" y="3740"/>
                  <a:ext cx="0" cy="116"/>
                </a:xfrm>
                <a:prstGeom prst="line">
                  <a:avLst/>
                </a:prstGeom>
                <a:noFill/>
                <a:ln w="9525">
                  <a:solidFill>
                    <a:schemeClr val="tx1"/>
                  </a:solidFill>
                  <a:round/>
                  <a:headEnd/>
                  <a:tailEnd/>
                </a:ln>
              </p:spPr>
              <p:txBody>
                <a:bodyPr/>
                <a:lstStyle/>
                <a:p>
                  <a:endParaRPr lang="en-US"/>
                </a:p>
              </p:txBody>
            </p:sp>
            <p:sp>
              <p:nvSpPr>
                <p:cNvPr id="11317" name="Line 19"/>
                <p:cNvSpPr>
                  <a:spLocks noChangeShapeType="1"/>
                </p:cNvSpPr>
                <p:nvPr/>
              </p:nvSpPr>
              <p:spPr bwMode="auto">
                <a:xfrm>
                  <a:off x="864" y="3740"/>
                  <a:ext cx="0" cy="116"/>
                </a:xfrm>
                <a:prstGeom prst="line">
                  <a:avLst/>
                </a:prstGeom>
                <a:noFill/>
                <a:ln w="9525">
                  <a:solidFill>
                    <a:schemeClr val="tx1"/>
                  </a:solidFill>
                  <a:round/>
                  <a:headEnd/>
                  <a:tailEnd/>
                </a:ln>
              </p:spPr>
              <p:txBody>
                <a:bodyPr/>
                <a:lstStyle/>
                <a:p>
                  <a:endParaRPr lang="en-US"/>
                </a:p>
              </p:txBody>
            </p:sp>
          </p:grpSp>
          <p:sp>
            <p:nvSpPr>
              <p:cNvPr id="11313" name="Line 20"/>
              <p:cNvSpPr>
                <a:spLocks noChangeShapeType="1"/>
              </p:cNvSpPr>
              <p:nvPr/>
            </p:nvSpPr>
            <p:spPr bwMode="auto">
              <a:xfrm>
                <a:off x="960" y="3740"/>
                <a:ext cx="0" cy="116"/>
              </a:xfrm>
              <a:prstGeom prst="line">
                <a:avLst/>
              </a:prstGeom>
              <a:noFill/>
              <a:ln w="9525">
                <a:solidFill>
                  <a:schemeClr val="tx1"/>
                </a:solidFill>
                <a:round/>
                <a:headEnd/>
                <a:tailEnd/>
              </a:ln>
            </p:spPr>
            <p:txBody>
              <a:bodyPr/>
              <a:lstStyle/>
              <a:p>
                <a:endParaRPr lang="en-US"/>
              </a:p>
            </p:txBody>
          </p:sp>
        </p:grpSp>
        <p:grpSp>
          <p:nvGrpSpPr>
            <p:cNvPr id="11278" name="Group 21"/>
            <p:cNvGrpSpPr>
              <a:grpSpLocks/>
            </p:cNvGrpSpPr>
            <p:nvPr/>
          </p:nvGrpSpPr>
          <p:grpSpPr bwMode="auto">
            <a:xfrm>
              <a:off x="6689725" y="4741196"/>
              <a:ext cx="609600" cy="184150"/>
              <a:chOff x="576" y="3740"/>
              <a:chExt cx="384" cy="116"/>
            </a:xfrm>
          </p:grpSpPr>
          <p:grpSp>
            <p:nvGrpSpPr>
              <p:cNvPr id="11306" name="Group 22"/>
              <p:cNvGrpSpPr>
                <a:grpSpLocks/>
              </p:cNvGrpSpPr>
              <p:nvPr/>
            </p:nvGrpSpPr>
            <p:grpSpPr bwMode="auto">
              <a:xfrm>
                <a:off x="576" y="3786"/>
                <a:ext cx="288" cy="70"/>
                <a:chOff x="576" y="3736"/>
                <a:chExt cx="288" cy="120"/>
              </a:xfrm>
            </p:grpSpPr>
            <p:sp>
              <p:nvSpPr>
                <p:cNvPr id="11308" name="Line 23"/>
                <p:cNvSpPr>
                  <a:spLocks noChangeShapeType="1"/>
                </p:cNvSpPr>
                <p:nvPr/>
              </p:nvSpPr>
              <p:spPr bwMode="auto">
                <a:xfrm>
                  <a:off x="672" y="3736"/>
                  <a:ext cx="0" cy="116"/>
                </a:xfrm>
                <a:prstGeom prst="line">
                  <a:avLst/>
                </a:prstGeom>
                <a:noFill/>
                <a:ln w="9525">
                  <a:solidFill>
                    <a:schemeClr val="tx1"/>
                  </a:solidFill>
                  <a:round/>
                  <a:headEnd/>
                  <a:tailEnd/>
                </a:ln>
              </p:spPr>
              <p:txBody>
                <a:bodyPr/>
                <a:lstStyle/>
                <a:p>
                  <a:endParaRPr lang="en-US"/>
                </a:p>
              </p:txBody>
            </p:sp>
            <p:sp>
              <p:nvSpPr>
                <p:cNvPr id="11309" name="Line 24"/>
                <p:cNvSpPr>
                  <a:spLocks noChangeShapeType="1"/>
                </p:cNvSpPr>
                <p:nvPr/>
              </p:nvSpPr>
              <p:spPr bwMode="auto">
                <a:xfrm>
                  <a:off x="576" y="3740"/>
                  <a:ext cx="0" cy="116"/>
                </a:xfrm>
                <a:prstGeom prst="line">
                  <a:avLst/>
                </a:prstGeom>
                <a:noFill/>
                <a:ln w="9525">
                  <a:solidFill>
                    <a:schemeClr val="tx1"/>
                  </a:solidFill>
                  <a:round/>
                  <a:headEnd/>
                  <a:tailEnd/>
                </a:ln>
              </p:spPr>
              <p:txBody>
                <a:bodyPr/>
                <a:lstStyle/>
                <a:p>
                  <a:endParaRPr lang="en-US"/>
                </a:p>
              </p:txBody>
            </p:sp>
            <p:sp>
              <p:nvSpPr>
                <p:cNvPr id="11310" name="Line 25"/>
                <p:cNvSpPr>
                  <a:spLocks noChangeShapeType="1"/>
                </p:cNvSpPr>
                <p:nvPr/>
              </p:nvSpPr>
              <p:spPr bwMode="auto">
                <a:xfrm>
                  <a:off x="768" y="3740"/>
                  <a:ext cx="0" cy="116"/>
                </a:xfrm>
                <a:prstGeom prst="line">
                  <a:avLst/>
                </a:prstGeom>
                <a:noFill/>
                <a:ln w="9525">
                  <a:solidFill>
                    <a:schemeClr val="tx1"/>
                  </a:solidFill>
                  <a:round/>
                  <a:headEnd/>
                  <a:tailEnd/>
                </a:ln>
              </p:spPr>
              <p:txBody>
                <a:bodyPr/>
                <a:lstStyle/>
                <a:p>
                  <a:endParaRPr lang="en-US"/>
                </a:p>
              </p:txBody>
            </p:sp>
            <p:sp>
              <p:nvSpPr>
                <p:cNvPr id="11311" name="Line 26"/>
                <p:cNvSpPr>
                  <a:spLocks noChangeShapeType="1"/>
                </p:cNvSpPr>
                <p:nvPr/>
              </p:nvSpPr>
              <p:spPr bwMode="auto">
                <a:xfrm>
                  <a:off x="864" y="3740"/>
                  <a:ext cx="0" cy="116"/>
                </a:xfrm>
                <a:prstGeom prst="line">
                  <a:avLst/>
                </a:prstGeom>
                <a:noFill/>
                <a:ln w="9525">
                  <a:solidFill>
                    <a:schemeClr val="tx1"/>
                  </a:solidFill>
                  <a:round/>
                  <a:headEnd/>
                  <a:tailEnd/>
                </a:ln>
              </p:spPr>
              <p:txBody>
                <a:bodyPr/>
                <a:lstStyle/>
                <a:p>
                  <a:endParaRPr lang="en-US"/>
                </a:p>
              </p:txBody>
            </p:sp>
          </p:grpSp>
          <p:sp>
            <p:nvSpPr>
              <p:cNvPr id="11307" name="Line 27"/>
              <p:cNvSpPr>
                <a:spLocks noChangeShapeType="1"/>
              </p:cNvSpPr>
              <p:nvPr/>
            </p:nvSpPr>
            <p:spPr bwMode="auto">
              <a:xfrm>
                <a:off x="960" y="3740"/>
                <a:ext cx="0" cy="116"/>
              </a:xfrm>
              <a:prstGeom prst="line">
                <a:avLst/>
              </a:prstGeom>
              <a:noFill/>
              <a:ln w="9525">
                <a:solidFill>
                  <a:schemeClr val="tx1"/>
                </a:solidFill>
                <a:round/>
                <a:headEnd/>
                <a:tailEnd/>
              </a:ln>
            </p:spPr>
            <p:txBody>
              <a:bodyPr/>
              <a:lstStyle/>
              <a:p>
                <a:endParaRPr lang="en-US"/>
              </a:p>
            </p:txBody>
          </p:sp>
        </p:grpSp>
        <p:grpSp>
          <p:nvGrpSpPr>
            <p:cNvPr id="11279" name="Group 28"/>
            <p:cNvGrpSpPr>
              <a:grpSpLocks/>
            </p:cNvGrpSpPr>
            <p:nvPr/>
          </p:nvGrpSpPr>
          <p:grpSpPr bwMode="auto">
            <a:xfrm>
              <a:off x="7451725" y="4738021"/>
              <a:ext cx="609600" cy="184150"/>
              <a:chOff x="576" y="3740"/>
              <a:chExt cx="384" cy="116"/>
            </a:xfrm>
          </p:grpSpPr>
          <p:grpSp>
            <p:nvGrpSpPr>
              <p:cNvPr id="11300" name="Group 29"/>
              <p:cNvGrpSpPr>
                <a:grpSpLocks/>
              </p:cNvGrpSpPr>
              <p:nvPr/>
            </p:nvGrpSpPr>
            <p:grpSpPr bwMode="auto">
              <a:xfrm>
                <a:off x="576" y="3786"/>
                <a:ext cx="288" cy="70"/>
                <a:chOff x="576" y="3736"/>
                <a:chExt cx="288" cy="120"/>
              </a:xfrm>
            </p:grpSpPr>
            <p:sp>
              <p:nvSpPr>
                <p:cNvPr id="11302" name="Line 30"/>
                <p:cNvSpPr>
                  <a:spLocks noChangeShapeType="1"/>
                </p:cNvSpPr>
                <p:nvPr/>
              </p:nvSpPr>
              <p:spPr bwMode="auto">
                <a:xfrm>
                  <a:off x="672" y="3736"/>
                  <a:ext cx="0" cy="116"/>
                </a:xfrm>
                <a:prstGeom prst="line">
                  <a:avLst/>
                </a:prstGeom>
                <a:noFill/>
                <a:ln w="9525">
                  <a:solidFill>
                    <a:schemeClr val="tx1"/>
                  </a:solidFill>
                  <a:round/>
                  <a:headEnd/>
                  <a:tailEnd/>
                </a:ln>
              </p:spPr>
              <p:txBody>
                <a:bodyPr/>
                <a:lstStyle/>
                <a:p>
                  <a:endParaRPr lang="en-US"/>
                </a:p>
              </p:txBody>
            </p:sp>
            <p:sp>
              <p:nvSpPr>
                <p:cNvPr id="11303" name="Line 31"/>
                <p:cNvSpPr>
                  <a:spLocks noChangeShapeType="1"/>
                </p:cNvSpPr>
                <p:nvPr/>
              </p:nvSpPr>
              <p:spPr bwMode="auto">
                <a:xfrm>
                  <a:off x="576" y="3740"/>
                  <a:ext cx="0" cy="116"/>
                </a:xfrm>
                <a:prstGeom prst="line">
                  <a:avLst/>
                </a:prstGeom>
                <a:noFill/>
                <a:ln w="9525">
                  <a:solidFill>
                    <a:schemeClr val="tx1"/>
                  </a:solidFill>
                  <a:round/>
                  <a:headEnd/>
                  <a:tailEnd/>
                </a:ln>
              </p:spPr>
              <p:txBody>
                <a:bodyPr/>
                <a:lstStyle/>
                <a:p>
                  <a:endParaRPr lang="en-US"/>
                </a:p>
              </p:txBody>
            </p:sp>
            <p:sp>
              <p:nvSpPr>
                <p:cNvPr id="11304" name="Line 32"/>
                <p:cNvSpPr>
                  <a:spLocks noChangeShapeType="1"/>
                </p:cNvSpPr>
                <p:nvPr/>
              </p:nvSpPr>
              <p:spPr bwMode="auto">
                <a:xfrm>
                  <a:off x="768" y="3740"/>
                  <a:ext cx="0" cy="116"/>
                </a:xfrm>
                <a:prstGeom prst="line">
                  <a:avLst/>
                </a:prstGeom>
                <a:noFill/>
                <a:ln w="9525">
                  <a:solidFill>
                    <a:schemeClr val="tx1"/>
                  </a:solidFill>
                  <a:round/>
                  <a:headEnd/>
                  <a:tailEnd/>
                </a:ln>
              </p:spPr>
              <p:txBody>
                <a:bodyPr/>
                <a:lstStyle/>
                <a:p>
                  <a:endParaRPr lang="en-US"/>
                </a:p>
              </p:txBody>
            </p:sp>
            <p:sp>
              <p:nvSpPr>
                <p:cNvPr id="11305" name="Line 33"/>
                <p:cNvSpPr>
                  <a:spLocks noChangeShapeType="1"/>
                </p:cNvSpPr>
                <p:nvPr/>
              </p:nvSpPr>
              <p:spPr bwMode="auto">
                <a:xfrm>
                  <a:off x="864" y="3740"/>
                  <a:ext cx="0" cy="116"/>
                </a:xfrm>
                <a:prstGeom prst="line">
                  <a:avLst/>
                </a:prstGeom>
                <a:noFill/>
                <a:ln w="9525">
                  <a:solidFill>
                    <a:schemeClr val="tx1"/>
                  </a:solidFill>
                  <a:round/>
                  <a:headEnd/>
                  <a:tailEnd/>
                </a:ln>
              </p:spPr>
              <p:txBody>
                <a:bodyPr/>
                <a:lstStyle/>
                <a:p>
                  <a:endParaRPr lang="en-US"/>
                </a:p>
              </p:txBody>
            </p:sp>
          </p:grpSp>
          <p:sp>
            <p:nvSpPr>
              <p:cNvPr id="11301" name="Line 34"/>
              <p:cNvSpPr>
                <a:spLocks noChangeShapeType="1"/>
              </p:cNvSpPr>
              <p:nvPr/>
            </p:nvSpPr>
            <p:spPr bwMode="auto">
              <a:xfrm>
                <a:off x="960" y="3740"/>
                <a:ext cx="0" cy="116"/>
              </a:xfrm>
              <a:prstGeom prst="line">
                <a:avLst/>
              </a:prstGeom>
              <a:noFill/>
              <a:ln w="9525">
                <a:solidFill>
                  <a:schemeClr val="tx1"/>
                </a:solidFill>
                <a:round/>
                <a:headEnd/>
                <a:tailEnd/>
              </a:ln>
            </p:spPr>
            <p:txBody>
              <a:bodyPr/>
              <a:lstStyle/>
              <a:p>
                <a:endParaRPr lang="en-US"/>
              </a:p>
            </p:txBody>
          </p:sp>
        </p:grpSp>
        <p:grpSp>
          <p:nvGrpSpPr>
            <p:cNvPr id="11280" name="Group 35"/>
            <p:cNvGrpSpPr>
              <a:grpSpLocks/>
            </p:cNvGrpSpPr>
            <p:nvPr/>
          </p:nvGrpSpPr>
          <p:grpSpPr bwMode="auto">
            <a:xfrm>
              <a:off x="8213725" y="4741196"/>
              <a:ext cx="609600" cy="184150"/>
              <a:chOff x="576" y="3740"/>
              <a:chExt cx="384" cy="116"/>
            </a:xfrm>
          </p:grpSpPr>
          <p:grpSp>
            <p:nvGrpSpPr>
              <p:cNvPr id="11294" name="Group 36"/>
              <p:cNvGrpSpPr>
                <a:grpSpLocks/>
              </p:cNvGrpSpPr>
              <p:nvPr/>
            </p:nvGrpSpPr>
            <p:grpSpPr bwMode="auto">
              <a:xfrm>
                <a:off x="576" y="3786"/>
                <a:ext cx="288" cy="70"/>
                <a:chOff x="576" y="3736"/>
                <a:chExt cx="288" cy="120"/>
              </a:xfrm>
            </p:grpSpPr>
            <p:sp>
              <p:nvSpPr>
                <p:cNvPr id="11296" name="Line 37"/>
                <p:cNvSpPr>
                  <a:spLocks noChangeShapeType="1"/>
                </p:cNvSpPr>
                <p:nvPr/>
              </p:nvSpPr>
              <p:spPr bwMode="auto">
                <a:xfrm>
                  <a:off x="672" y="3736"/>
                  <a:ext cx="0" cy="116"/>
                </a:xfrm>
                <a:prstGeom prst="line">
                  <a:avLst/>
                </a:prstGeom>
                <a:noFill/>
                <a:ln w="9525">
                  <a:solidFill>
                    <a:schemeClr val="tx1"/>
                  </a:solidFill>
                  <a:round/>
                  <a:headEnd/>
                  <a:tailEnd/>
                </a:ln>
              </p:spPr>
              <p:txBody>
                <a:bodyPr/>
                <a:lstStyle/>
                <a:p>
                  <a:endParaRPr lang="en-US"/>
                </a:p>
              </p:txBody>
            </p:sp>
            <p:sp>
              <p:nvSpPr>
                <p:cNvPr id="11297" name="Line 38"/>
                <p:cNvSpPr>
                  <a:spLocks noChangeShapeType="1"/>
                </p:cNvSpPr>
                <p:nvPr/>
              </p:nvSpPr>
              <p:spPr bwMode="auto">
                <a:xfrm>
                  <a:off x="576" y="3740"/>
                  <a:ext cx="0" cy="116"/>
                </a:xfrm>
                <a:prstGeom prst="line">
                  <a:avLst/>
                </a:prstGeom>
                <a:noFill/>
                <a:ln w="9525">
                  <a:solidFill>
                    <a:schemeClr val="tx1"/>
                  </a:solidFill>
                  <a:round/>
                  <a:headEnd/>
                  <a:tailEnd/>
                </a:ln>
              </p:spPr>
              <p:txBody>
                <a:bodyPr/>
                <a:lstStyle/>
                <a:p>
                  <a:endParaRPr lang="en-US"/>
                </a:p>
              </p:txBody>
            </p:sp>
            <p:sp>
              <p:nvSpPr>
                <p:cNvPr id="11298" name="Line 39"/>
                <p:cNvSpPr>
                  <a:spLocks noChangeShapeType="1"/>
                </p:cNvSpPr>
                <p:nvPr/>
              </p:nvSpPr>
              <p:spPr bwMode="auto">
                <a:xfrm>
                  <a:off x="768" y="3740"/>
                  <a:ext cx="0" cy="116"/>
                </a:xfrm>
                <a:prstGeom prst="line">
                  <a:avLst/>
                </a:prstGeom>
                <a:noFill/>
                <a:ln w="9525">
                  <a:solidFill>
                    <a:schemeClr val="tx1"/>
                  </a:solidFill>
                  <a:round/>
                  <a:headEnd/>
                  <a:tailEnd/>
                </a:ln>
              </p:spPr>
              <p:txBody>
                <a:bodyPr/>
                <a:lstStyle/>
                <a:p>
                  <a:endParaRPr lang="en-US"/>
                </a:p>
              </p:txBody>
            </p:sp>
            <p:sp>
              <p:nvSpPr>
                <p:cNvPr id="11299" name="Line 40"/>
                <p:cNvSpPr>
                  <a:spLocks noChangeShapeType="1"/>
                </p:cNvSpPr>
                <p:nvPr/>
              </p:nvSpPr>
              <p:spPr bwMode="auto">
                <a:xfrm>
                  <a:off x="864" y="3740"/>
                  <a:ext cx="0" cy="116"/>
                </a:xfrm>
                <a:prstGeom prst="line">
                  <a:avLst/>
                </a:prstGeom>
                <a:noFill/>
                <a:ln w="9525">
                  <a:solidFill>
                    <a:schemeClr val="tx1"/>
                  </a:solidFill>
                  <a:round/>
                  <a:headEnd/>
                  <a:tailEnd/>
                </a:ln>
              </p:spPr>
              <p:txBody>
                <a:bodyPr/>
                <a:lstStyle/>
                <a:p>
                  <a:endParaRPr lang="en-US"/>
                </a:p>
              </p:txBody>
            </p:sp>
          </p:grpSp>
          <p:sp>
            <p:nvSpPr>
              <p:cNvPr id="11295" name="Line 41"/>
              <p:cNvSpPr>
                <a:spLocks noChangeShapeType="1"/>
              </p:cNvSpPr>
              <p:nvPr/>
            </p:nvSpPr>
            <p:spPr bwMode="auto">
              <a:xfrm>
                <a:off x="960" y="3740"/>
                <a:ext cx="0" cy="116"/>
              </a:xfrm>
              <a:prstGeom prst="line">
                <a:avLst/>
              </a:prstGeom>
              <a:noFill/>
              <a:ln w="9525">
                <a:solidFill>
                  <a:schemeClr val="tx1"/>
                </a:solidFill>
                <a:round/>
                <a:headEnd/>
                <a:tailEnd/>
              </a:ln>
            </p:spPr>
            <p:txBody>
              <a:bodyPr/>
              <a:lstStyle/>
              <a:p>
                <a:endParaRPr lang="en-US"/>
              </a:p>
            </p:txBody>
          </p:sp>
        </p:grpSp>
        <p:sp>
          <p:nvSpPr>
            <p:cNvPr id="11281" name="Text Box 42"/>
            <p:cNvSpPr txBox="1">
              <a:spLocks noChangeArrowheads="1"/>
            </p:cNvSpPr>
            <p:nvPr/>
          </p:nvSpPr>
          <p:spPr bwMode="auto">
            <a:xfrm rot="-5400000">
              <a:off x="4191079" y="3275140"/>
              <a:ext cx="1128713" cy="396875"/>
            </a:xfrm>
            <a:prstGeom prst="rect">
              <a:avLst/>
            </a:prstGeom>
            <a:noFill/>
            <a:ln w="9525">
              <a:noFill/>
              <a:miter lim="800000"/>
              <a:headEnd/>
              <a:tailEnd/>
            </a:ln>
          </p:spPr>
          <p:txBody>
            <a:bodyPr wrap="none">
              <a:spAutoFit/>
            </a:bodyPr>
            <a:lstStyle/>
            <a:p>
              <a:pPr eaLnBrk="1" hangingPunct="1"/>
              <a:r>
                <a:rPr lang="en-US" altLang="en-US" i="1"/>
                <a:t>Intensity</a:t>
              </a:r>
            </a:p>
          </p:txBody>
        </p:sp>
        <p:sp>
          <p:nvSpPr>
            <p:cNvPr id="11282" name="Text Box 43"/>
            <p:cNvSpPr txBox="1">
              <a:spLocks noChangeArrowheads="1"/>
            </p:cNvSpPr>
            <p:nvPr/>
          </p:nvSpPr>
          <p:spPr bwMode="auto">
            <a:xfrm>
              <a:off x="6251575" y="5084096"/>
              <a:ext cx="2116138" cy="396875"/>
            </a:xfrm>
            <a:prstGeom prst="rect">
              <a:avLst/>
            </a:prstGeom>
            <a:noFill/>
            <a:ln w="9525">
              <a:noFill/>
              <a:miter lim="800000"/>
              <a:headEnd/>
              <a:tailEnd/>
            </a:ln>
          </p:spPr>
          <p:txBody>
            <a:bodyPr wrap="none">
              <a:spAutoFit/>
            </a:bodyPr>
            <a:lstStyle/>
            <a:p>
              <a:pPr eaLnBrk="1" hangingPunct="1"/>
              <a:r>
                <a:rPr lang="en-US" altLang="en-US" i="1"/>
                <a:t>Wavelength </a:t>
              </a:r>
              <a:r>
                <a:rPr lang="en-US" altLang="en-US"/>
                <a:t>(nm)</a:t>
              </a:r>
              <a:endParaRPr lang="en-US" altLang="en-US" i="1"/>
            </a:p>
          </p:txBody>
        </p:sp>
        <p:sp>
          <p:nvSpPr>
            <p:cNvPr id="11283" name="Text Box 44"/>
            <p:cNvSpPr txBox="1">
              <a:spLocks noChangeArrowheads="1"/>
            </p:cNvSpPr>
            <p:nvPr/>
          </p:nvSpPr>
          <p:spPr bwMode="auto">
            <a:xfrm>
              <a:off x="5400675" y="4849146"/>
              <a:ext cx="749300" cy="396875"/>
            </a:xfrm>
            <a:prstGeom prst="rect">
              <a:avLst/>
            </a:prstGeom>
            <a:noFill/>
            <a:ln w="9525">
              <a:noFill/>
              <a:miter lim="800000"/>
              <a:headEnd/>
              <a:tailEnd/>
            </a:ln>
          </p:spPr>
          <p:txBody>
            <a:bodyPr wrap="none">
              <a:spAutoFit/>
            </a:bodyPr>
            <a:lstStyle/>
            <a:p>
              <a:pPr eaLnBrk="1" hangingPunct="1"/>
              <a:r>
                <a:rPr lang="en-US" altLang="en-US" sz="2000"/>
                <a:t>1000</a:t>
              </a:r>
            </a:p>
          </p:txBody>
        </p:sp>
        <p:sp>
          <p:nvSpPr>
            <p:cNvPr id="11284" name="Text Box 45"/>
            <p:cNvSpPr txBox="1">
              <a:spLocks noChangeArrowheads="1"/>
            </p:cNvSpPr>
            <p:nvPr/>
          </p:nvSpPr>
          <p:spPr bwMode="auto">
            <a:xfrm>
              <a:off x="6153150" y="4852321"/>
              <a:ext cx="749300" cy="396875"/>
            </a:xfrm>
            <a:prstGeom prst="rect">
              <a:avLst/>
            </a:prstGeom>
            <a:noFill/>
            <a:ln w="9525">
              <a:noFill/>
              <a:miter lim="800000"/>
              <a:headEnd/>
              <a:tailEnd/>
            </a:ln>
          </p:spPr>
          <p:txBody>
            <a:bodyPr wrap="none">
              <a:spAutoFit/>
            </a:bodyPr>
            <a:lstStyle/>
            <a:p>
              <a:pPr eaLnBrk="1" hangingPunct="1"/>
              <a:r>
                <a:rPr lang="en-US" altLang="en-US" sz="2000"/>
                <a:t>2000</a:t>
              </a:r>
            </a:p>
          </p:txBody>
        </p:sp>
        <p:sp>
          <p:nvSpPr>
            <p:cNvPr id="11285" name="Text Box 46"/>
            <p:cNvSpPr txBox="1">
              <a:spLocks noChangeArrowheads="1"/>
            </p:cNvSpPr>
            <p:nvPr/>
          </p:nvSpPr>
          <p:spPr bwMode="auto">
            <a:xfrm>
              <a:off x="6915150" y="4849146"/>
              <a:ext cx="749300" cy="396875"/>
            </a:xfrm>
            <a:prstGeom prst="rect">
              <a:avLst/>
            </a:prstGeom>
            <a:noFill/>
            <a:ln w="9525">
              <a:noFill/>
              <a:miter lim="800000"/>
              <a:headEnd/>
              <a:tailEnd/>
            </a:ln>
          </p:spPr>
          <p:txBody>
            <a:bodyPr wrap="none">
              <a:spAutoFit/>
            </a:bodyPr>
            <a:lstStyle/>
            <a:p>
              <a:pPr eaLnBrk="1" hangingPunct="1"/>
              <a:r>
                <a:rPr lang="en-US" altLang="en-US" sz="2000"/>
                <a:t>3000</a:t>
              </a:r>
            </a:p>
          </p:txBody>
        </p:sp>
        <p:sp>
          <p:nvSpPr>
            <p:cNvPr id="11286" name="Text Box 47"/>
            <p:cNvSpPr txBox="1">
              <a:spLocks noChangeArrowheads="1"/>
            </p:cNvSpPr>
            <p:nvPr/>
          </p:nvSpPr>
          <p:spPr bwMode="auto">
            <a:xfrm>
              <a:off x="7696200" y="4849146"/>
              <a:ext cx="749300" cy="396875"/>
            </a:xfrm>
            <a:prstGeom prst="rect">
              <a:avLst/>
            </a:prstGeom>
            <a:noFill/>
            <a:ln w="9525">
              <a:noFill/>
              <a:miter lim="800000"/>
              <a:headEnd/>
              <a:tailEnd/>
            </a:ln>
          </p:spPr>
          <p:txBody>
            <a:bodyPr wrap="none">
              <a:spAutoFit/>
            </a:bodyPr>
            <a:lstStyle/>
            <a:p>
              <a:pPr eaLnBrk="1" hangingPunct="1"/>
              <a:r>
                <a:rPr lang="en-US" altLang="en-US" sz="2000"/>
                <a:t>4000</a:t>
              </a:r>
            </a:p>
          </p:txBody>
        </p:sp>
        <p:sp>
          <p:nvSpPr>
            <p:cNvPr id="11287" name="Text Box 48"/>
            <p:cNvSpPr txBox="1">
              <a:spLocks noChangeArrowheads="1"/>
            </p:cNvSpPr>
            <p:nvPr/>
          </p:nvSpPr>
          <p:spPr bwMode="auto">
            <a:xfrm>
              <a:off x="8448675" y="4849146"/>
              <a:ext cx="749300" cy="396875"/>
            </a:xfrm>
            <a:prstGeom prst="rect">
              <a:avLst/>
            </a:prstGeom>
            <a:noFill/>
            <a:ln w="9525">
              <a:noFill/>
              <a:miter lim="800000"/>
              <a:headEnd/>
              <a:tailEnd/>
            </a:ln>
          </p:spPr>
          <p:txBody>
            <a:bodyPr wrap="none">
              <a:spAutoFit/>
            </a:bodyPr>
            <a:lstStyle/>
            <a:p>
              <a:pPr eaLnBrk="1" hangingPunct="1"/>
              <a:r>
                <a:rPr lang="en-US" altLang="en-US" sz="2000"/>
                <a:t>5000</a:t>
              </a:r>
            </a:p>
          </p:txBody>
        </p:sp>
        <p:sp>
          <p:nvSpPr>
            <p:cNvPr id="11288" name="Freeform 49"/>
            <p:cNvSpPr>
              <a:spLocks/>
            </p:cNvSpPr>
            <p:nvPr/>
          </p:nvSpPr>
          <p:spPr bwMode="auto">
            <a:xfrm>
              <a:off x="5314950" y="4645946"/>
              <a:ext cx="3470275" cy="269875"/>
            </a:xfrm>
            <a:custGeom>
              <a:avLst/>
              <a:gdLst>
                <a:gd name="T0" fmla="*/ 0 w 2186"/>
                <a:gd name="T1" fmla="*/ 2147483647 h 170"/>
                <a:gd name="T2" fmla="*/ 2147483647 w 2186"/>
                <a:gd name="T3" fmla="*/ 2147483647 h 170"/>
                <a:gd name="T4" fmla="*/ 2147483647 w 2186"/>
                <a:gd name="T5" fmla="*/ 2147483647 h 170"/>
                <a:gd name="T6" fmla="*/ 2147483647 w 2186"/>
                <a:gd name="T7" fmla="*/ 2147483647 h 170"/>
                <a:gd name="T8" fmla="*/ 2147483647 w 2186"/>
                <a:gd name="T9" fmla="*/ 2147483647 h 170"/>
                <a:gd name="T10" fmla="*/ 2147483647 w 2186"/>
                <a:gd name="T11" fmla="*/ 2147483647 h 170"/>
                <a:gd name="T12" fmla="*/ 0 60000 65536"/>
                <a:gd name="T13" fmla="*/ 0 60000 65536"/>
                <a:gd name="T14" fmla="*/ 0 60000 65536"/>
                <a:gd name="T15" fmla="*/ 0 60000 65536"/>
                <a:gd name="T16" fmla="*/ 0 60000 65536"/>
                <a:gd name="T17" fmla="*/ 0 60000 65536"/>
                <a:gd name="T18" fmla="*/ 0 w 2186"/>
                <a:gd name="T19" fmla="*/ 0 h 170"/>
                <a:gd name="T20" fmla="*/ 2186 w 2186"/>
                <a:gd name="T21" fmla="*/ 170 h 170"/>
              </a:gdLst>
              <a:ahLst/>
              <a:cxnLst>
                <a:cxn ang="T12">
                  <a:pos x="T0" y="T1"/>
                </a:cxn>
                <a:cxn ang="T13">
                  <a:pos x="T2" y="T3"/>
                </a:cxn>
                <a:cxn ang="T14">
                  <a:pos x="T4" y="T5"/>
                </a:cxn>
                <a:cxn ang="T15">
                  <a:pos x="T6" y="T7"/>
                </a:cxn>
                <a:cxn ang="T16">
                  <a:pos x="T8" y="T9"/>
                </a:cxn>
                <a:cxn ang="T17">
                  <a:pos x="T10" y="T11"/>
                </a:cxn>
              </a:cxnLst>
              <a:rect l="T18" t="T19" r="T20" b="T21"/>
              <a:pathLst>
                <a:path w="2186" h="170">
                  <a:moveTo>
                    <a:pt x="0" y="170"/>
                  </a:moveTo>
                  <a:cubicBezTo>
                    <a:pt x="17" y="162"/>
                    <a:pt x="45" y="147"/>
                    <a:pt x="103" y="120"/>
                  </a:cubicBezTo>
                  <a:cubicBezTo>
                    <a:pt x="161" y="93"/>
                    <a:pt x="230" y="10"/>
                    <a:pt x="347" y="5"/>
                  </a:cubicBezTo>
                  <a:cubicBezTo>
                    <a:pt x="464" y="0"/>
                    <a:pt x="565" y="64"/>
                    <a:pt x="805" y="88"/>
                  </a:cubicBezTo>
                  <a:cubicBezTo>
                    <a:pt x="1045" y="112"/>
                    <a:pt x="1557" y="139"/>
                    <a:pt x="1787" y="152"/>
                  </a:cubicBezTo>
                  <a:cubicBezTo>
                    <a:pt x="2017" y="165"/>
                    <a:pt x="2135" y="167"/>
                    <a:pt x="2186" y="164"/>
                  </a:cubicBezTo>
                </a:path>
              </a:pathLst>
            </a:custGeom>
            <a:noFill/>
            <a:ln w="28575" cmpd="sng">
              <a:solidFill>
                <a:srgbClr val="FF0000"/>
              </a:solidFill>
              <a:round/>
              <a:headEnd/>
              <a:tailEnd/>
            </a:ln>
          </p:spPr>
          <p:txBody>
            <a:bodyPr/>
            <a:lstStyle/>
            <a:p>
              <a:endParaRPr lang="en-US"/>
            </a:p>
          </p:txBody>
        </p:sp>
        <p:sp>
          <p:nvSpPr>
            <p:cNvPr id="11289" name="Freeform 50"/>
            <p:cNvSpPr>
              <a:spLocks/>
            </p:cNvSpPr>
            <p:nvPr/>
          </p:nvSpPr>
          <p:spPr bwMode="auto">
            <a:xfrm>
              <a:off x="5216525" y="4050634"/>
              <a:ext cx="3541713" cy="877887"/>
            </a:xfrm>
            <a:custGeom>
              <a:avLst/>
              <a:gdLst>
                <a:gd name="T0" fmla="*/ 0 w 2231"/>
                <a:gd name="T1" fmla="*/ 2147483647 h 553"/>
                <a:gd name="T2" fmla="*/ 2147483647 w 2231"/>
                <a:gd name="T3" fmla="*/ 2147483647 h 553"/>
                <a:gd name="T4" fmla="*/ 2147483647 w 2231"/>
                <a:gd name="T5" fmla="*/ 2147483647 h 553"/>
                <a:gd name="T6" fmla="*/ 2147483647 w 2231"/>
                <a:gd name="T7" fmla="*/ 2147483647 h 553"/>
                <a:gd name="T8" fmla="*/ 2147483647 w 2231"/>
                <a:gd name="T9" fmla="*/ 2147483647 h 553"/>
                <a:gd name="T10" fmla="*/ 2147483647 w 2231"/>
                <a:gd name="T11" fmla="*/ 2147483647 h 553"/>
                <a:gd name="T12" fmla="*/ 0 60000 65536"/>
                <a:gd name="T13" fmla="*/ 0 60000 65536"/>
                <a:gd name="T14" fmla="*/ 0 60000 65536"/>
                <a:gd name="T15" fmla="*/ 0 60000 65536"/>
                <a:gd name="T16" fmla="*/ 0 60000 65536"/>
                <a:gd name="T17" fmla="*/ 0 60000 65536"/>
                <a:gd name="T18" fmla="*/ 0 w 2231"/>
                <a:gd name="T19" fmla="*/ 0 h 553"/>
                <a:gd name="T20" fmla="*/ 2231 w 2231"/>
                <a:gd name="T21" fmla="*/ 553 h 553"/>
              </a:gdLst>
              <a:ahLst/>
              <a:cxnLst>
                <a:cxn ang="T12">
                  <a:pos x="T0" y="T1"/>
                </a:cxn>
                <a:cxn ang="T13">
                  <a:pos x="T2" y="T3"/>
                </a:cxn>
                <a:cxn ang="T14">
                  <a:pos x="T4" y="T5"/>
                </a:cxn>
                <a:cxn ang="T15">
                  <a:pos x="T6" y="T7"/>
                </a:cxn>
                <a:cxn ang="T16">
                  <a:pos x="T8" y="T9"/>
                </a:cxn>
                <a:cxn ang="T17">
                  <a:pos x="T10" y="T11"/>
                </a:cxn>
              </a:cxnLst>
              <a:rect l="T18" t="T19" r="T20" b="T21"/>
              <a:pathLst>
                <a:path w="2231" h="553">
                  <a:moveTo>
                    <a:pt x="0" y="553"/>
                  </a:moveTo>
                  <a:cubicBezTo>
                    <a:pt x="13" y="527"/>
                    <a:pt x="39" y="486"/>
                    <a:pt x="80" y="397"/>
                  </a:cubicBezTo>
                  <a:cubicBezTo>
                    <a:pt x="121" y="308"/>
                    <a:pt x="128" y="36"/>
                    <a:pt x="249" y="18"/>
                  </a:cubicBezTo>
                  <a:cubicBezTo>
                    <a:pt x="370" y="0"/>
                    <a:pt x="547" y="216"/>
                    <a:pt x="805" y="289"/>
                  </a:cubicBezTo>
                  <a:cubicBezTo>
                    <a:pt x="1063" y="362"/>
                    <a:pt x="1558" y="419"/>
                    <a:pt x="1796" y="457"/>
                  </a:cubicBezTo>
                  <a:cubicBezTo>
                    <a:pt x="2034" y="495"/>
                    <a:pt x="2141" y="503"/>
                    <a:pt x="2231" y="515"/>
                  </a:cubicBezTo>
                </a:path>
              </a:pathLst>
            </a:custGeom>
            <a:noFill/>
            <a:ln w="28575" cmpd="sng">
              <a:solidFill>
                <a:srgbClr val="FF9933"/>
              </a:solidFill>
              <a:round/>
              <a:headEnd/>
              <a:tailEnd/>
            </a:ln>
          </p:spPr>
          <p:txBody>
            <a:bodyPr/>
            <a:lstStyle/>
            <a:p>
              <a:endParaRPr lang="en-US"/>
            </a:p>
          </p:txBody>
        </p:sp>
        <p:sp>
          <p:nvSpPr>
            <p:cNvPr id="11290" name="Freeform 51"/>
            <p:cNvSpPr>
              <a:spLocks/>
            </p:cNvSpPr>
            <p:nvPr/>
          </p:nvSpPr>
          <p:spPr bwMode="auto">
            <a:xfrm>
              <a:off x="5072063" y="2661571"/>
              <a:ext cx="3695700" cy="2273300"/>
            </a:xfrm>
            <a:custGeom>
              <a:avLst/>
              <a:gdLst>
                <a:gd name="T0" fmla="*/ 0 w 2328"/>
                <a:gd name="T1" fmla="*/ 2147483647 h 1432"/>
                <a:gd name="T2" fmla="*/ 2147483647 w 2328"/>
                <a:gd name="T3" fmla="*/ 2147483647 h 1432"/>
                <a:gd name="T4" fmla="*/ 2147483647 w 2328"/>
                <a:gd name="T5" fmla="*/ 2147483647 h 1432"/>
                <a:gd name="T6" fmla="*/ 2147483647 w 2328"/>
                <a:gd name="T7" fmla="*/ 2147483647 h 1432"/>
                <a:gd name="T8" fmla="*/ 2147483647 w 2328"/>
                <a:gd name="T9" fmla="*/ 2147483647 h 1432"/>
                <a:gd name="T10" fmla="*/ 2147483647 w 2328"/>
                <a:gd name="T11" fmla="*/ 2147483647 h 1432"/>
                <a:gd name="T12" fmla="*/ 0 60000 65536"/>
                <a:gd name="T13" fmla="*/ 0 60000 65536"/>
                <a:gd name="T14" fmla="*/ 0 60000 65536"/>
                <a:gd name="T15" fmla="*/ 0 60000 65536"/>
                <a:gd name="T16" fmla="*/ 0 60000 65536"/>
                <a:gd name="T17" fmla="*/ 0 60000 65536"/>
                <a:gd name="T18" fmla="*/ 0 w 2328"/>
                <a:gd name="T19" fmla="*/ 0 h 1432"/>
                <a:gd name="T20" fmla="*/ 2328 w 2328"/>
                <a:gd name="T21" fmla="*/ 1432 h 1432"/>
              </a:gdLst>
              <a:ahLst/>
              <a:cxnLst>
                <a:cxn ang="T12">
                  <a:pos x="T0" y="T1"/>
                </a:cxn>
                <a:cxn ang="T13">
                  <a:pos x="T2" y="T3"/>
                </a:cxn>
                <a:cxn ang="T14">
                  <a:pos x="T4" y="T5"/>
                </a:cxn>
                <a:cxn ang="T15">
                  <a:pos x="T6" y="T7"/>
                </a:cxn>
                <a:cxn ang="T16">
                  <a:pos x="T8" y="T9"/>
                </a:cxn>
                <a:cxn ang="T17">
                  <a:pos x="T10" y="T11"/>
                </a:cxn>
              </a:cxnLst>
              <a:rect l="T18" t="T19" r="T20" b="T21"/>
              <a:pathLst>
                <a:path w="2328" h="1432">
                  <a:moveTo>
                    <a:pt x="0" y="1432"/>
                  </a:moveTo>
                  <a:cubicBezTo>
                    <a:pt x="17" y="1376"/>
                    <a:pt x="63" y="1328"/>
                    <a:pt x="100" y="1097"/>
                  </a:cubicBezTo>
                  <a:cubicBezTo>
                    <a:pt x="137" y="866"/>
                    <a:pt x="118" y="86"/>
                    <a:pt x="221" y="43"/>
                  </a:cubicBezTo>
                  <a:cubicBezTo>
                    <a:pt x="324" y="0"/>
                    <a:pt x="452" y="641"/>
                    <a:pt x="717" y="838"/>
                  </a:cubicBezTo>
                  <a:cubicBezTo>
                    <a:pt x="982" y="1035"/>
                    <a:pt x="1543" y="1147"/>
                    <a:pt x="1811" y="1226"/>
                  </a:cubicBezTo>
                  <a:cubicBezTo>
                    <a:pt x="2079" y="1305"/>
                    <a:pt x="2220" y="1296"/>
                    <a:pt x="2328" y="1314"/>
                  </a:cubicBezTo>
                </a:path>
              </a:pathLst>
            </a:custGeom>
            <a:noFill/>
            <a:ln w="28575" cmpd="sng">
              <a:solidFill>
                <a:srgbClr val="CC0099"/>
              </a:solidFill>
              <a:round/>
              <a:headEnd/>
              <a:tailEnd/>
            </a:ln>
          </p:spPr>
          <p:txBody>
            <a:bodyPr/>
            <a:lstStyle/>
            <a:p>
              <a:endParaRPr lang="en-US"/>
            </a:p>
          </p:txBody>
        </p:sp>
        <p:sp>
          <p:nvSpPr>
            <p:cNvPr id="112" name="Text Box 53"/>
            <p:cNvSpPr txBox="1">
              <a:spLocks noChangeArrowheads="1"/>
            </p:cNvSpPr>
            <p:nvPr/>
          </p:nvSpPr>
          <p:spPr bwMode="auto">
            <a:xfrm rot="16200000">
              <a:off x="4242196" y="2854806"/>
              <a:ext cx="2311024" cy="462033"/>
            </a:xfrm>
            <a:prstGeom prst="rect">
              <a:avLst/>
            </a:prstGeom>
            <a:noFill/>
            <a:ln w="9525">
              <a:noFill/>
              <a:miter lim="800000"/>
              <a:headEnd/>
              <a:tailEnd/>
            </a:ln>
            <a:effectLst/>
          </p:spPr>
          <p:txBody>
            <a:bodyPr wrap="none">
              <a:spAutoFit/>
            </a:bodyPr>
            <a:lstStyle/>
            <a:p>
              <a:pPr eaLnBrk="1" hangingPunct="1">
                <a:defRPr/>
              </a:pPr>
              <a:r>
                <a:rPr lang="en-US" i="1">
                  <a:solidFill>
                    <a:schemeClr val="bg2">
                      <a:lumMod val="75000"/>
                    </a:schemeClr>
                  </a:solidFill>
                </a:rPr>
                <a:t>visible radiation</a:t>
              </a:r>
            </a:p>
          </p:txBody>
        </p:sp>
        <p:sp>
          <p:nvSpPr>
            <p:cNvPr id="113" name="Text Box 54"/>
            <p:cNvSpPr txBox="1">
              <a:spLocks noChangeArrowheads="1"/>
            </p:cNvSpPr>
            <p:nvPr/>
          </p:nvSpPr>
          <p:spPr bwMode="auto">
            <a:xfrm rot="16200000">
              <a:off x="4185764" y="2977817"/>
              <a:ext cx="1880881" cy="462034"/>
            </a:xfrm>
            <a:prstGeom prst="rect">
              <a:avLst/>
            </a:prstGeom>
            <a:noFill/>
            <a:ln w="9525">
              <a:noFill/>
              <a:miter lim="800000"/>
              <a:headEnd/>
              <a:tailEnd/>
            </a:ln>
            <a:effectLst/>
          </p:spPr>
          <p:txBody>
            <a:bodyPr wrap="none">
              <a:spAutoFit/>
            </a:bodyPr>
            <a:lstStyle/>
            <a:p>
              <a:pPr eaLnBrk="1" hangingPunct="1">
                <a:defRPr/>
              </a:pPr>
              <a:r>
                <a:rPr lang="en-US" i="1" dirty="0">
                  <a:solidFill>
                    <a:schemeClr val="bg2">
                      <a:lumMod val="75000"/>
                    </a:schemeClr>
                  </a:solidFill>
                </a:rPr>
                <a:t>UV radiation</a:t>
              </a:r>
            </a:p>
          </p:txBody>
        </p:sp>
        <p:sp>
          <p:nvSpPr>
            <p:cNvPr id="114" name="Text Box 55"/>
            <p:cNvSpPr txBox="1">
              <a:spLocks noChangeArrowheads="1"/>
            </p:cNvSpPr>
            <p:nvPr/>
          </p:nvSpPr>
          <p:spPr bwMode="auto">
            <a:xfrm rot="16200000">
              <a:off x="4790675" y="3022260"/>
              <a:ext cx="1760251" cy="462033"/>
            </a:xfrm>
            <a:prstGeom prst="rect">
              <a:avLst/>
            </a:prstGeom>
            <a:noFill/>
            <a:ln w="9525">
              <a:noFill/>
              <a:miter lim="800000"/>
              <a:headEnd/>
              <a:tailEnd/>
            </a:ln>
            <a:effectLst/>
          </p:spPr>
          <p:txBody>
            <a:bodyPr wrap="none">
              <a:spAutoFit/>
            </a:bodyPr>
            <a:lstStyle/>
            <a:p>
              <a:pPr eaLnBrk="1" hangingPunct="1">
                <a:defRPr/>
              </a:pPr>
              <a:r>
                <a:rPr lang="en-US" i="1" dirty="0">
                  <a:solidFill>
                    <a:schemeClr val="bg2">
                      <a:lumMod val="75000"/>
                    </a:schemeClr>
                  </a:solidFill>
                </a:rPr>
                <a:t>IR radiation</a:t>
              </a: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42434">
                                            <p:txEl>
                                              <p:pRg st="1" end="1"/>
                                            </p:txEl>
                                          </p:spTgt>
                                        </p:tgtEl>
                                        <p:attrNameLst>
                                          <p:attrName>style.visibility</p:attrName>
                                        </p:attrNameLst>
                                      </p:cBhvr>
                                      <p:to>
                                        <p:strVal val="visible"/>
                                      </p:to>
                                    </p:set>
                                    <p:anim calcmode="lin" valueType="num">
                                      <p:cBhvr additive="base">
                                        <p:cTn id="7" dur="500" fill="hold"/>
                                        <p:tgtEl>
                                          <p:spTgt spid="104243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4243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42434">
                                            <p:txEl>
                                              <p:pRg st="2" end="2"/>
                                            </p:txEl>
                                          </p:spTgt>
                                        </p:tgtEl>
                                        <p:attrNameLst>
                                          <p:attrName>style.visibility</p:attrName>
                                        </p:attrNameLst>
                                      </p:cBhvr>
                                      <p:to>
                                        <p:strVal val="visible"/>
                                      </p:to>
                                    </p:set>
                                    <p:anim calcmode="lin" valueType="num">
                                      <p:cBhvr additive="base">
                                        <p:cTn id="13" dur="500" fill="hold"/>
                                        <p:tgtEl>
                                          <p:spTgt spid="104243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4243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grpId="0" nodeType="withEffect">
                                  <p:stCondLst>
                                    <p:cond delay="0"/>
                                  </p:stCondLst>
                                  <p:childTnLst>
                                    <p:set>
                                      <p:cBhvr>
                                        <p:cTn id="16" dur="1" fill="hold">
                                          <p:stCondLst>
                                            <p:cond delay="0"/>
                                          </p:stCondLst>
                                        </p:cTn>
                                        <p:tgtEl>
                                          <p:spTgt spid="1042494"/>
                                        </p:tgtEl>
                                        <p:attrNameLst>
                                          <p:attrName>style.visibility</p:attrName>
                                        </p:attrNameLst>
                                      </p:cBhvr>
                                      <p:to>
                                        <p:strVal val="visible"/>
                                      </p:to>
                                    </p:set>
                                    <p:animEffect transition="in" filter="fade">
                                      <p:cBhvr>
                                        <p:cTn id="17" dur="2000"/>
                                        <p:tgtEl>
                                          <p:spTgt spid="1042494"/>
                                        </p:tgtEl>
                                      </p:cBhvr>
                                    </p:animEffect>
                                  </p:childTnLst>
                                </p:cTn>
                              </p:par>
                              <p:par>
                                <p:cTn id="18" presetID="10" presetClass="entr" presetSubtype="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2000"/>
                                        <p:tgtEl>
                                          <p:spTgt spid="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2" presetClass="path" presetSubtype="0" repeatCount="indefinite" autoRev="1" fill="hold" nodeType="clickEffect">
                                  <p:stCondLst>
                                    <p:cond delay="0"/>
                                  </p:stCondLst>
                                  <p:childTnLst>
                                    <p:animMotion origin="layout" path="M -3.88889E-6 -3.7037E-6 L -3.88889E-6 0.07709 " pathEditMode="relative" rAng="0" ptsTypes="AA">
                                      <p:cBhvr>
                                        <p:cTn id="24" dur="500" fill="hold"/>
                                        <p:tgtEl>
                                          <p:spTgt spid="2"/>
                                        </p:tgtEl>
                                        <p:attrNameLst>
                                          <p:attrName>ppt_x</p:attrName>
                                          <p:attrName>ppt_y</p:attrName>
                                        </p:attrNameLst>
                                      </p:cBhvr>
                                      <p:rCtr x="0" y="38"/>
                                    </p:animMotion>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repeatCount="indefinite" fill="hold" grpId="0" nodeType="clickEffect">
                                  <p:stCondLst>
                                    <p:cond delay="0"/>
                                  </p:stCondLst>
                                  <p:childTnLst>
                                    <p:set>
                                      <p:cBhvr>
                                        <p:cTn id="28" dur="1" fill="hold">
                                          <p:stCondLst>
                                            <p:cond delay="0"/>
                                          </p:stCondLst>
                                        </p:cTn>
                                        <p:tgtEl>
                                          <p:spTgt spid="1042498"/>
                                        </p:tgtEl>
                                        <p:attrNameLst>
                                          <p:attrName>style.visibility</p:attrName>
                                        </p:attrNameLst>
                                      </p:cBhvr>
                                      <p:to>
                                        <p:strVal val="visible"/>
                                      </p:to>
                                    </p:set>
                                    <p:animEffect transition="in" filter="wipe(left)">
                                      <p:cBhvr>
                                        <p:cTn id="29" dur="2000"/>
                                        <p:tgtEl>
                                          <p:spTgt spid="1042498"/>
                                        </p:tgtEl>
                                      </p:cBhvr>
                                    </p:animEffect>
                                  </p:childTnLst>
                                  <p:subTnLst>
                                    <p:audio>
                                      <p:cMediaNode>
                                        <p:cTn display="0" masterRel="sameClick">
                                          <p:stCondLst>
                                            <p:cond evt="begin" delay="0">
                                              <p:tn val="27"/>
                                            </p:cond>
                                          </p:stCondLst>
                                          <p:endCondLst>
                                            <p:cond evt="onStopAudio" delay="0">
                                              <p:tgtEl>
                                                <p:sldTgt/>
                                              </p:tgtEl>
                                            </p:cond>
                                          </p:endCondLst>
                                        </p:cTn>
                                        <p:tgtEl>
                                          <p:sndTgt r:embed="rId5" name="voltage.wav"/>
                                        </p:tgtEl>
                                      </p:cMediaNode>
                                    </p:audio>
                                  </p:subTnLst>
                                </p:cTn>
                              </p:par>
                              <p:par>
                                <p:cTn id="30" presetID="22" presetClass="entr" presetSubtype="2" repeatCount="indefinite" fill="hold" grpId="0" nodeType="withEffect">
                                  <p:stCondLst>
                                    <p:cond delay="0"/>
                                  </p:stCondLst>
                                  <p:childTnLst>
                                    <p:set>
                                      <p:cBhvr>
                                        <p:cTn id="31" dur="1" fill="hold">
                                          <p:stCondLst>
                                            <p:cond delay="0"/>
                                          </p:stCondLst>
                                        </p:cTn>
                                        <p:tgtEl>
                                          <p:spTgt spid="1042499"/>
                                        </p:tgtEl>
                                        <p:attrNameLst>
                                          <p:attrName>style.visibility</p:attrName>
                                        </p:attrNameLst>
                                      </p:cBhvr>
                                      <p:to>
                                        <p:strVal val="visible"/>
                                      </p:to>
                                    </p:set>
                                    <p:animEffect transition="in" filter="wipe(right)">
                                      <p:cBhvr>
                                        <p:cTn id="32" dur="2000"/>
                                        <p:tgtEl>
                                          <p:spTgt spid="1042499"/>
                                        </p:tgtEl>
                                      </p:cBhvr>
                                    </p:animEffect>
                                  </p:childTnLst>
                                  <p:subTnLst>
                                    <p:audio>
                                      <p:cMediaNode>
                                        <p:cTn display="0" masterRel="sameClick">
                                          <p:stCondLst>
                                            <p:cond evt="begin" delay="0">
                                              <p:tn val="30"/>
                                            </p:cond>
                                          </p:stCondLst>
                                          <p:endCondLst>
                                            <p:cond evt="onStopAudio" delay="0">
                                              <p:tgtEl>
                                                <p:sldTgt/>
                                              </p:tgtEl>
                                            </p:cond>
                                          </p:endCondLst>
                                        </p:cTn>
                                        <p:tgtEl>
                                          <p:sndTgt r:embed="rId5" name="voltage.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042493">
                                            <p:txEl>
                                              <p:pRg st="1" end="1"/>
                                            </p:txEl>
                                          </p:spTgt>
                                        </p:tgtEl>
                                        <p:attrNameLst>
                                          <p:attrName>style.visibility</p:attrName>
                                        </p:attrNameLst>
                                      </p:cBhvr>
                                      <p:to>
                                        <p:strVal val="visible"/>
                                      </p:to>
                                    </p:set>
                                    <p:anim calcmode="lin" valueType="num">
                                      <p:cBhvr additive="base">
                                        <p:cTn id="37" dur="500" fill="hold"/>
                                        <p:tgtEl>
                                          <p:spTgt spid="1042493">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4249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2494" grpId="0" animBg="1"/>
      <p:bldP spid="1042498" grpId="0" animBg="1"/>
      <p:bldP spid="104249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84" name="Rectangle 4"/>
          <p:cNvSpPr>
            <a:spLocks noChangeArrowheads="1"/>
          </p:cNvSpPr>
          <p:nvPr/>
        </p:nvSpPr>
        <p:spPr bwMode="auto">
          <a:xfrm>
            <a:off x="682625" y="5310188"/>
            <a:ext cx="7764463" cy="1547812"/>
          </a:xfrm>
          <a:prstGeom prst="rect">
            <a:avLst/>
          </a:prstGeom>
          <a:solidFill>
            <a:srgbClr val="FFCCCC"/>
          </a:solidFill>
          <a:ln w="9525">
            <a:noFill/>
            <a:miter lim="800000"/>
            <a:headEnd/>
            <a:tailEnd/>
          </a:ln>
        </p:spPr>
        <p:txBody>
          <a:bodyPr/>
          <a:lstStyle/>
          <a:p>
            <a:pPr eaLnBrk="1" hangingPunct="1"/>
            <a:r>
              <a:rPr lang="en-US" altLang="en-US" b="1" i="1"/>
              <a:t>FYI</a:t>
            </a:r>
          </a:p>
          <a:p>
            <a:pPr eaLnBrk="1" hangingPunct="1"/>
            <a:r>
              <a:rPr lang="en-US" altLang="en-US" b="1">
                <a:sym typeface="Symbol" pitchFamily="18" charset="2"/>
              </a:rPr>
              <a:t></a:t>
            </a:r>
            <a:r>
              <a:rPr lang="en-US" altLang="en-US">
                <a:sym typeface="Symbol" pitchFamily="18" charset="2"/>
              </a:rPr>
              <a:t>The failure of classical wave theory with experimental observation of blackbody radiation was called the </a:t>
            </a:r>
            <a:r>
              <a:rPr lang="en-US" altLang="en-US" b="1">
                <a:sym typeface="Symbol" pitchFamily="18" charset="2"/>
              </a:rPr>
              <a:t>ultraviolet catastrophe.</a:t>
            </a:r>
            <a:endParaRPr lang="en-US" altLang="en-US">
              <a:sym typeface="Symbol" pitchFamily="18" charset="2"/>
            </a:endParaRPr>
          </a:p>
        </p:txBody>
      </p:sp>
      <p:sp>
        <p:nvSpPr>
          <p:cNvPr id="1044482" name="Rectangle 2"/>
          <p:cNvSpPr>
            <a:spLocks noChangeArrowheads="1"/>
          </p:cNvSpPr>
          <p:nvPr/>
        </p:nvSpPr>
        <p:spPr bwMode="auto">
          <a:xfrm>
            <a:off x="685800" y="1343025"/>
            <a:ext cx="7772400" cy="3995738"/>
          </a:xfrm>
          <a:prstGeom prst="rect">
            <a:avLst/>
          </a:prstGeom>
          <a:solidFill>
            <a:srgbClr val="EAEAEA"/>
          </a:solidFill>
          <a:ln w="9525">
            <a:noFill/>
            <a:miter lim="800000"/>
            <a:headEnd/>
            <a:tailEnd/>
          </a:ln>
        </p:spPr>
        <p:txBody>
          <a:bodyPr/>
          <a:lstStyle/>
          <a:p>
            <a:pPr eaLnBrk="1" hangingPunct="1">
              <a:spcBef>
                <a:spcPct val="20000"/>
              </a:spcBef>
            </a:pPr>
            <a:r>
              <a:rPr lang="en-US" altLang="en-US" i="1">
                <a:solidFill>
                  <a:schemeClr val="accent2"/>
                </a:solidFill>
                <a:cs typeface="Times New Roman" pitchFamily="18" charset="0"/>
              </a:rPr>
              <a:t>The quantum nature of radiation</a:t>
            </a:r>
          </a:p>
          <a:p>
            <a:pPr eaLnBrk="1" hangingPunct="1">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According to classical wave                                            theory, the intensity vs.                                                 wavelength curve should                                                     look like the dashed line:</a:t>
            </a:r>
          </a:p>
          <a:p>
            <a:pPr eaLnBrk="1" hangingPunct="1">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For long wavelengths the                                                       predicted and observed                                                     curves match up well.</a:t>
            </a:r>
          </a:p>
          <a:p>
            <a:pPr eaLnBrk="1" hangingPunct="1">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But for small wavelengths,                                          classical theory fails.</a:t>
            </a:r>
          </a:p>
        </p:txBody>
      </p:sp>
      <p:sp>
        <p:nvSpPr>
          <p:cNvPr id="12292"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12.1 – The interaction of matter with radiation</a:t>
            </a:r>
          </a:p>
        </p:txBody>
      </p:sp>
      <p:grpSp>
        <p:nvGrpSpPr>
          <p:cNvPr id="12293" name="Group 61"/>
          <p:cNvGrpSpPr>
            <a:grpSpLocks/>
          </p:cNvGrpSpPr>
          <p:nvPr/>
        </p:nvGrpSpPr>
        <p:grpSpPr bwMode="auto">
          <a:xfrm>
            <a:off x="4557713" y="1930400"/>
            <a:ext cx="4640262" cy="3551238"/>
            <a:chOff x="4556998" y="1930310"/>
            <a:chExt cx="4640977" cy="3550661"/>
          </a:xfrm>
        </p:grpSpPr>
        <p:sp>
          <p:nvSpPr>
            <p:cNvPr id="12297" name="Line 5"/>
            <p:cNvSpPr>
              <a:spLocks noChangeShapeType="1"/>
            </p:cNvSpPr>
            <p:nvPr/>
          </p:nvSpPr>
          <p:spPr bwMode="auto">
            <a:xfrm>
              <a:off x="5021263" y="4925346"/>
              <a:ext cx="4106862" cy="0"/>
            </a:xfrm>
            <a:prstGeom prst="line">
              <a:avLst/>
            </a:prstGeom>
            <a:noFill/>
            <a:ln w="9525">
              <a:solidFill>
                <a:schemeClr val="tx1"/>
              </a:solidFill>
              <a:round/>
              <a:headEnd/>
              <a:tailEnd type="triangle" w="med" len="med"/>
            </a:ln>
          </p:spPr>
          <p:txBody>
            <a:bodyPr/>
            <a:lstStyle/>
            <a:p>
              <a:endParaRPr lang="en-US"/>
            </a:p>
          </p:txBody>
        </p:sp>
        <p:sp>
          <p:nvSpPr>
            <p:cNvPr id="12298" name="Line 6"/>
            <p:cNvSpPr>
              <a:spLocks noChangeShapeType="1"/>
            </p:cNvSpPr>
            <p:nvPr/>
          </p:nvSpPr>
          <p:spPr bwMode="auto">
            <a:xfrm flipV="1">
              <a:off x="5021263" y="2434559"/>
              <a:ext cx="0" cy="2490787"/>
            </a:xfrm>
            <a:prstGeom prst="line">
              <a:avLst/>
            </a:prstGeom>
            <a:noFill/>
            <a:ln w="9525">
              <a:solidFill>
                <a:schemeClr val="tx1"/>
              </a:solidFill>
              <a:round/>
              <a:headEnd/>
              <a:tailEnd type="triangle" w="med" len="med"/>
            </a:ln>
          </p:spPr>
          <p:txBody>
            <a:bodyPr/>
            <a:lstStyle/>
            <a:p>
              <a:endParaRPr lang="en-US"/>
            </a:p>
          </p:txBody>
        </p:sp>
        <p:grpSp>
          <p:nvGrpSpPr>
            <p:cNvPr id="12299" name="Group 7"/>
            <p:cNvGrpSpPr>
              <a:grpSpLocks/>
            </p:cNvGrpSpPr>
            <p:nvPr/>
          </p:nvGrpSpPr>
          <p:grpSpPr bwMode="auto">
            <a:xfrm>
              <a:off x="5165725" y="4741196"/>
              <a:ext cx="609600" cy="184150"/>
              <a:chOff x="576" y="3740"/>
              <a:chExt cx="384" cy="116"/>
            </a:xfrm>
          </p:grpSpPr>
          <p:grpSp>
            <p:nvGrpSpPr>
              <p:cNvPr id="12341" name="Group 8"/>
              <p:cNvGrpSpPr>
                <a:grpSpLocks/>
              </p:cNvGrpSpPr>
              <p:nvPr/>
            </p:nvGrpSpPr>
            <p:grpSpPr bwMode="auto">
              <a:xfrm>
                <a:off x="576" y="3786"/>
                <a:ext cx="288" cy="70"/>
                <a:chOff x="576" y="3736"/>
                <a:chExt cx="288" cy="120"/>
              </a:xfrm>
            </p:grpSpPr>
            <p:sp>
              <p:nvSpPr>
                <p:cNvPr id="12343" name="Line 9"/>
                <p:cNvSpPr>
                  <a:spLocks noChangeShapeType="1"/>
                </p:cNvSpPr>
                <p:nvPr/>
              </p:nvSpPr>
              <p:spPr bwMode="auto">
                <a:xfrm>
                  <a:off x="672" y="3736"/>
                  <a:ext cx="0" cy="116"/>
                </a:xfrm>
                <a:prstGeom prst="line">
                  <a:avLst/>
                </a:prstGeom>
                <a:noFill/>
                <a:ln w="9525">
                  <a:solidFill>
                    <a:schemeClr val="tx1"/>
                  </a:solidFill>
                  <a:round/>
                  <a:headEnd/>
                  <a:tailEnd/>
                </a:ln>
              </p:spPr>
              <p:txBody>
                <a:bodyPr/>
                <a:lstStyle/>
                <a:p>
                  <a:endParaRPr lang="en-US"/>
                </a:p>
              </p:txBody>
            </p:sp>
            <p:sp>
              <p:nvSpPr>
                <p:cNvPr id="12344" name="Line 10"/>
                <p:cNvSpPr>
                  <a:spLocks noChangeShapeType="1"/>
                </p:cNvSpPr>
                <p:nvPr/>
              </p:nvSpPr>
              <p:spPr bwMode="auto">
                <a:xfrm>
                  <a:off x="576" y="3740"/>
                  <a:ext cx="0" cy="116"/>
                </a:xfrm>
                <a:prstGeom prst="line">
                  <a:avLst/>
                </a:prstGeom>
                <a:noFill/>
                <a:ln w="9525">
                  <a:solidFill>
                    <a:schemeClr val="tx1"/>
                  </a:solidFill>
                  <a:round/>
                  <a:headEnd/>
                  <a:tailEnd/>
                </a:ln>
              </p:spPr>
              <p:txBody>
                <a:bodyPr/>
                <a:lstStyle/>
                <a:p>
                  <a:endParaRPr lang="en-US"/>
                </a:p>
              </p:txBody>
            </p:sp>
            <p:sp>
              <p:nvSpPr>
                <p:cNvPr id="12345" name="Line 11"/>
                <p:cNvSpPr>
                  <a:spLocks noChangeShapeType="1"/>
                </p:cNvSpPr>
                <p:nvPr/>
              </p:nvSpPr>
              <p:spPr bwMode="auto">
                <a:xfrm>
                  <a:off x="768" y="3740"/>
                  <a:ext cx="0" cy="116"/>
                </a:xfrm>
                <a:prstGeom prst="line">
                  <a:avLst/>
                </a:prstGeom>
                <a:noFill/>
                <a:ln w="9525">
                  <a:solidFill>
                    <a:schemeClr val="tx1"/>
                  </a:solidFill>
                  <a:round/>
                  <a:headEnd/>
                  <a:tailEnd/>
                </a:ln>
              </p:spPr>
              <p:txBody>
                <a:bodyPr/>
                <a:lstStyle/>
                <a:p>
                  <a:endParaRPr lang="en-US"/>
                </a:p>
              </p:txBody>
            </p:sp>
            <p:sp>
              <p:nvSpPr>
                <p:cNvPr id="12346" name="Line 12"/>
                <p:cNvSpPr>
                  <a:spLocks noChangeShapeType="1"/>
                </p:cNvSpPr>
                <p:nvPr/>
              </p:nvSpPr>
              <p:spPr bwMode="auto">
                <a:xfrm>
                  <a:off x="864" y="3740"/>
                  <a:ext cx="0" cy="116"/>
                </a:xfrm>
                <a:prstGeom prst="line">
                  <a:avLst/>
                </a:prstGeom>
                <a:noFill/>
                <a:ln w="9525">
                  <a:solidFill>
                    <a:schemeClr val="tx1"/>
                  </a:solidFill>
                  <a:round/>
                  <a:headEnd/>
                  <a:tailEnd/>
                </a:ln>
              </p:spPr>
              <p:txBody>
                <a:bodyPr/>
                <a:lstStyle/>
                <a:p>
                  <a:endParaRPr lang="en-US"/>
                </a:p>
              </p:txBody>
            </p:sp>
          </p:grpSp>
          <p:sp>
            <p:nvSpPr>
              <p:cNvPr id="12342" name="Line 13"/>
              <p:cNvSpPr>
                <a:spLocks noChangeShapeType="1"/>
              </p:cNvSpPr>
              <p:nvPr/>
            </p:nvSpPr>
            <p:spPr bwMode="auto">
              <a:xfrm>
                <a:off x="960" y="3740"/>
                <a:ext cx="0" cy="116"/>
              </a:xfrm>
              <a:prstGeom prst="line">
                <a:avLst/>
              </a:prstGeom>
              <a:noFill/>
              <a:ln w="9525">
                <a:solidFill>
                  <a:schemeClr val="tx1"/>
                </a:solidFill>
                <a:round/>
                <a:headEnd/>
                <a:tailEnd/>
              </a:ln>
            </p:spPr>
            <p:txBody>
              <a:bodyPr/>
              <a:lstStyle/>
              <a:p>
                <a:endParaRPr lang="en-US"/>
              </a:p>
            </p:txBody>
          </p:sp>
        </p:grpSp>
        <p:grpSp>
          <p:nvGrpSpPr>
            <p:cNvPr id="12300" name="Group 14"/>
            <p:cNvGrpSpPr>
              <a:grpSpLocks/>
            </p:cNvGrpSpPr>
            <p:nvPr/>
          </p:nvGrpSpPr>
          <p:grpSpPr bwMode="auto">
            <a:xfrm>
              <a:off x="5927725" y="4741196"/>
              <a:ext cx="609600" cy="184150"/>
              <a:chOff x="576" y="3740"/>
              <a:chExt cx="384" cy="116"/>
            </a:xfrm>
          </p:grpSpPr>
          <p:grpSp>
            <p:nvGrpSpPr>
              <p:cNvPr id="12335" name="Group 15"/>
              <p:cNvGrpSpPr>
                <a:grpSpLocks/>
              </p:cNvGrpSpPr>
              <p:nvPr/>
            </p:nvGrpSpPr>
            <p:grpSpPr bwMode="auto">
              <a:xfrm>
                <a:off x="576" y="3786"/>
                <a:ext cx="288" cy="70"/>
                <a:chOff x="576" y="3736"/>
                <a:chExt cx="288" cy="120"/>
              </a:xfrm>
            </p:grpSpPr>
            <p:sp>
              <p:nvSpPr>
                <p:cNvPr id="12337" name="Line 16"/>
                <p:cNvSpPr>
                  <a:spLocks noChangeShapeType="1"/>
                </p:cNvSpPr>
                <p:nvPr/>
              </p:nvSpPr>
              <p:spPr bwMode="auto">
                <a:xfrm>
                  <a:off x="672" y="3736"/>
                  <a:ext cx="0" cy="116"/>
                </a:xfrm>
                <a:prstGeom prst="line">
                  <a:avLst/>
                </a:prstGeom>
                <a:noFill/>
                <a:ln w="9525">
                  <a:solidFill>
                    <a:schemeClr val="tx1"/>
                  </a:solidFill>
                  <a:round/>
                  <a:headEnd/>
                  <a:tailEnd/>
                </a:ln>
              </p:spPr>
              <p:txBody>
                <a:bodyPr/>
                <a:lstStyle/>
                <a:p>
                  <a:endParaRPr lang="en-US"/>
                </a:p>
              </p:txBody>
            </p:sp>
            <p:sp>
              <p:nvSpPr>
                <p:cNvPr id="12338" name="Line 17"/>
                <p:cNvSpPr>
                  <a:spLocks noChangeShapeType="1"/>
                </p:cNvSpPr>
                <p:nvPr/>
              </p:nvSpPr>
              <p:spPr bwMode="auto">
                <a:xfrm>
                  <a:off x="576" y="3740"/>
                  <a:ext cx="0" cy="116"/>
                </a:xfrm>
                <a:prstGeom prst="line">
                  <a:avLst/>
                </a:prstGeom>
                <a:noFill/>
                <a:ln w="9525">
                  <a:solidFill>
                    <a:schemeClr val="tx1"/>
                  </a:solidFill>
                  <a:round/>
                  <a:headEnd/>
                  <a:tailEnd/>
                </a:ln>
              </p:spPr>
              <p:txBody>
                <a:bodyPr/>
                <a:lstStyle/>
                <a:p>
                  <a:endParaRPr lang="en-US"/>
                </a:p>
              </p:txBody>
            </p:sp>
            <p:sp>
              <p:nvSpPr>
                <p:cNvPr id="12339" name="Line 18"/>
                <p:cNvSpPr>
                  <a:spLocks noChangeShapeType="1"/>
                </p:cNvSpPr>
                <p:nvPr/>
              </p:nvSpPr>
              <p:spPr bwMode="auto">
                <a:xfrm>
                  <a:off x="768" y="3740"/>
                  <a:ext cx="0" cy="116"/>
                </a:xfrm>
                <a:prstGeom prst="line">
                  <a:avLst/>
                </a:prstGeom>
                <a:noFill/>
                <a:ln w="9525">
                  <a:solidFill>
                    <a:schemeClr val="tx1"/>
                  </a:solidFill>
                  <a:round/>
                  <a:headEnd/>
                  <a:tailEnd/>
                </a:ln>
              </p:spPr>
              <p:txBody>
                <a:bodyPr/>
                <a:lstStyle/>
                <a:p>
                  <a:endParaRPr lang="en-US"/>
                </a:p>
              </p:txBody>
            </p:sp>
            <p:sp>
              <p:nvSpPr>
                <p:cNvPr id="12340" name="Line 19"/>
                <p:cNvSpPr>
                  <a:spLocks noChangeShapeType="1"/>
                </p:cNvSpPr>
                <p:nvPr/>
              </p:nvSpPr>
              <p:spPr bwMode="auto">
                <a:xfrm>
                  <a:off x="864" y="3740"/>
                  <a:ext cx="0" cy="116"/>
                </a:xfrm>
                <a:prstGeom prst="line">
                  <a:avLst/>
                </a:prstGeom>
                <a:noFill/>
                <a:ln w="9525">
                  <a:solidFill>
                    <a:schemeClr val="tx1"/>
                  </a:solidFill>
                  <a:round/>
                  <a:headEnd/>
                  <a:tailEnd/>
                </a:ln>
              </p:spPr>
              <p:txBody>
                <a:bodyPr/>
                <a:lstStyle/>
                <a:p>
                  <a:endParaRPr lang="en-US"/>
                </a:p>
              </p:txBody>
            </p:sp>
          </p:grpSp>
          <p:sp>
            <p:nvSpPr>
              <p:cNvPr id="12336" name="Line 20"/>
              <p:cNvSpPr>
                <a:spLocks noChangeShapeType="1"/>
              </p:cNvSpPr>
              <p:nvPr/>
            </p:nvSpPr>
            <p:spPr bwMode="auto">
              <a:xfrm>
                <a:off x="960" y="3740"/>
                <a:ext cx="0" cy="116"/>
              </a:xfrm>
              <a:prstGeom prst="line">
                <a:avLst/>
              </a:prstGeom>
              <a:noFill/>
              <a:ln w="9525">
                <a:solidFill>
                  <a:schemeClr val="tx1"/>
                </a:solidFill>
                <a:round/>
                <a:headEnd/>
                <a:tailEnd/>
              </a:ln>
            </p:spPr>
            <p:txBody>
              <a:bodyPr/>
              <a:lstStyle/>
              <a:p>
                <a:endParaRPr lang="en-US"/>
              </a:p>
            </p:txBody>
          </p:sp>
        </p:grpSp>
        <p:grpSp>
          <p:nvGrpSpPr>
            <p:cNvPr id="12301" name="Group 21"/>
            <p:cNvGrpSpPr>
              <a:grpSpLocks/>
            </p:cNvGrpSpPr>
            <p:nvPr/>
          </p:nvGrpSpPr>
          <p:grpSpPr bwMode="auto">
            <a:xfrm>
              <a:off x="6689725" y="4741196"/>
              <a:ext cx="609600" cy="184150"/>
              <a:chOff x="576" y="3740"/>
              <a:chExt cx="384" cy="116"/>
            </a:xfrm>
          </p:grpSpPr>
          <p:grpSp>
            <p:nvGrpSpPr>
              <p:cNvPr id="12329" name="Group 22"/>
              <p:cNvGrpSpPr>
                <a:grpSpLocks/>
              </p:cNvGrpSpPr>
              <p:nvPr/>
            </p:nvGrpSpPr>
            <p:grpSpPr bwMode="auto">
              <a:xfrm>
                <a:off x="576" y="3786"/>
                <a:ext cx="288" cy="70"/>
                <a:chOff x="576" y="3736"/>
                <a:chExt cx="288" cy="120"/>
              </a:xfrm>
            </p:grpSpPr>
            <p:sp>
              <p:nvSpPr>
                <p:cNvPr id="12331" name="Line 23"/>
                <p:cNvSpPr>
                  <a:spLocks noChangeShapeType="1"/>
                </p:cNvSpPr>
                <p:nvPr/>
              </p:nvSpPr>
              <p:spPr bwMode="auto">
                <a:xfrm>
                  <a:off x="672" y="3736"/>
                  <a:ext cx="0" cy="116"/>
                </a:xfrm>
                <a:prstGeom prst="line">
                  <a:avLst/>
                </a:prstGeom>
                <a:noFill/>
                <a:ln w="9525">
                  <a:solidFill>
                    <a:schemeClr val="tx1"/>
                  </a:solidFill>
                  <a:round/>
                  <a:headEnd/>
                  <a:tailEnd/>
                </a:ln>
              </p:spPr>
              <p:txBody>
                <a:bodyPr/>
                <a:lstStyle/>
                <a:p>
                  <a:endParaRPr lang="en-US"/>
                </a:p>
              </p:txBody>
            </p:sp>
            <p:sp>
              <p:nvSpPr>
                <p:cNvPr id="12332" name="Line 24"/>
                <p:cNvSpPr>
                  <a:spLocks noChangeShapeType="1"/>
                </p:cNvSpPr>
                <p:nvPr/>
              </p:nvSpPr>
              <p:spPr bwMode="auto">
                <a:xfrm>
                  <a:off x="576" y="3740"/>
                  <a:ext cx="0" cy="116"/>
                </a:xfrm>
                <a:prstGeom prst="line">
                  <a:avLst/>
                </a:prstGeom>
                <a:noFill/>
                <a:ln w="9525">
                  <a:solidFill>
                    <a:schemeClr val="tx1"/>
                  </a:solidFill>
                  <a:round/>
                  <a:headEnd/>
                  <a:tailEnd/>
                </a:ln>
              </p:spPr>
              <p:txBody>
                <a:bodyPr/>
                <a:lstStyle/>
                <a:p>
                  <a:endParaRPr lang="en-US"/>
                </a:p>
              </p:txBody>
            </p:sp>
            <p:sp>
              <p:nvSpPr>
                <p:cNvPr id="12333" name="Line 25"/>
                <p:cNvSpPr>
                  <a:spLocks noChangeShapeType="1"/>
                </p:cNvSpPr>
                <p:nvPr/>
              </p:nvSpPr>
              <p:spPr bwMode="auto">
                <a:xfrm>
                  <a:off x="768" y="3740"/>
                  <a:ext cx="0" cy="116"/>
                </a:xfrm>
                <a:prstGeom prst="line">
                  <a:avLst/>
                </a:prstGeom>
                <a:noFill/>
                <a:ln w="9525">
                  <a:solidFill>
                    <a:schemeClr val="tx1"/>
                  </a:solidFill>
                  <a:round/>
                  <a:headEnd/>
                  <a:tailEnd/>
                </a:ln>
              </p:spPr>
              <p:txBody>
                <a:bodyPr/>
                <a:lstStyle/>
                <a:p>
                  <a:endParaRPr lang="en-US"/>
                </a:p>
              </p:txBody>
            </p:sp>
            <p:sp>
              <p:nvSpPr>
                <p:cNvPr id="12334" name="Line 26"/>
                <p:cNvSpPr>
                  <a:spLocks noChangeShapeType="1"/>
                </p:cNvSpPr>
                <p:nvPr/>
              </p:nvSpPr>
              <p:spPr bwMode="auto">
                <a:xfrm>
                  <a:off x="864" y="3740"/>
                  <a:ext cx="0" cy="116"/>
                </a:xfrm>
                <a:prstGeom prst="line">
                  <a:avLst/>
                </a:prstGeom>
                <a:noFill/>
                <a:ln w="9525">
                  <a:solidFill>
                    <a:schemeClr val="tx1"/>
                  </a:solidFill>
                  <a:round/>
                  <a:headEnd/>
                  <a:tailEnd/>
                </a:ln>
              </p:spPr>
              <p:txBody>
                <a:bodyPr/>
                <a:lstStyle/>
                <a:p>
                  <a:endParaRPr lang="en-US"/>
                </a:p>
              </p:txBody>
            </p:sp>
          </p:grpSp>
          <p:sp>
            <p:nvSpPr>
              <p:cNvPr id="12330" name="Line 27"/>
              <p:cNvSpPr>
                <a:spLocks noChangeShapeType="1"/>
              </p:cNvSpPr>
              <p:nvPr/>
            </p:nvSpPr>
            <p:spPr bwMode="auto">
              <a:xfrm>
                <a:off x="960" y="3740"/>
                <a:ext cx="0" cy="116"/>
              </a:xfrm>
              <a:prstGeom prst="line">
                <a:avLst/>
              </a:prstGeom>
              <a:noFill/>
              <a:ln w="9525">
                <a:solidFill>
                  <a:schemeClr val="tx1"/>
                </a:solidFill>
                <a:round/>
                <a:headEnd/>
                <a:tailEnd/>
              </a:ln>
            </p:spPr>
            <p:txBody>
              <a:bodyPr/>
              <a:lstStyle/>
              <a:p>
                <a:endParaRPr lang="en-US"/>
              </a:p>
            </p:txBody>
          </p:sp>
        </p:grpSp>
        <p:grpSp>
          <p:nvGrpSpPr>
            <p:cNvPr id="12302" name="Group 28"/>
            <p:cNvGrpSpPr>
              <a:grpSpLocks/>
            </p:cNvGrpSpPr>
            <p:nvPr/>
          </p:nvGrpSpPr>
          <p:grpSpPr bwMode="auto">
            <a:xfrm>
              <a:off x="7451725" y="4738021"/>
              <a:ext cx="609600" cy="184150"/>
              <a:chOff x="576" y="3740"/>
              <a:chExt cx="384" cy="116"/>
            </a:xfrm>
          </p:grpSpPr>
          <p:grpSp>
            <p:nvGrpSpPr>
              <p:cNvPr id="12323" name="Group 29"/>
              <p:cNvGrpSpPr>
                <a:grpSpLocks/>
              </p:cNvGrpSpPr>
              <p:nvPr/>
            </p:nvGrpSpPr>
            <p:grpSpPr bwMode="auto">
              <a:xfrm>
                <a:off x="576" y="3786"/>
                <a:ext cx="288" cy="70"/>
                <a:chOff x="576" y="3736"/>
                <a:chExt cx="288" cy="120"/>
              </a:xfrm>
            </p:grpSpPr>
            <p:sp>
              <p:nvSpPr>
                <p:cNvPr id="12325" name="Line 30"/>
                <p:cNvSpPr>
                  <a:spLocks noChangeShapeType="1"/>
                </p:cNvSpPr>
                <p:nvPr/>
              </p:nvSpPr>
              <p:spPr bwMode="auto">
                <a:xfrm>
                  <a:off x="672" y="3736"/>
                  <a:ext cx="0" cy="116"/>
                </a:xfrm>
                <a:prstGeom prst="line">
                  <a:avLst/>
                </a:prstGeom>
                <a:noFill/>
                <a:ln w="9525">
                  <a:solidFill>
                    <a:schemeClr val="tx1"/>
                  </a:solidFill>
                  <a:round/>
                  <a:headEnd/>
                  <a:tailEnd/>
                </a:ln>
              </p:spPr>
              <p:txBody>
                <a:bodyPr/>
                <a:lstStyle/>
                <a:p>
                  <a:endParaRPr lang="en-US"/>
                </a:p>
              </p:txBody>
            </p:sp>
            <p:sp>
              <p:nvSpPr>
                <p:cNvPr id="12326" name="Line 31"/>
                <p:cNvSpPr>
                  <a:spLocks noChangeShapeType="1"/>
                </p:cNvSpPr>
                <p:nvPr/>
              </p:nvSpPr>
              <p:spPr bwMode="auto">
                <a:xfrm>
                  <a:off x="576" y="3740"/>
                  <a:ext cx="0" cy="116"/>
                </a:xfrm>
                <a:prstGeom prst="line">
                  <a:avLst/>
                </a:prstGeom>
                <a:noFill/>
                <a:ln w="9525">
                  <a:solidFill>
                    <a:schemeClr val="tx1"/>
                  </a:solidFill>
                  <a:round/>
                  <a:headEnd/>
                  <a:tailEnd/>
                </a:ln>
              </p:spPr>
              <p:txBody>
                <a:bodyPr/>
                <a:lstStyle/>
                <a:p>
                  <a:endParaRPr lang="en-US"/>
                </a:p>
              </p:txBody>
            </p:sp>
            <p:sp>
              <p:nvSpPr>
                <p:cNvPr id="12327" name="Line 32"/>
                <p:cNvSpPr>
                  <a:spLocks noChangeShapeType="1"/>
                </p:cNvSpPr>
                <p:nvPr/>
              </p:nvSpPr>
              <p:spPr bwMode="auto">
                <a:xfrm>
                  <a:off x="768" y="3740"/>
                  <a:ext cx="0" cy="116"/>
                </a:xfrm>
                <a:prstGeom prst="line">
                  <a:avLst/>
                </a:prstGeom>
                <a:noFill/>
                <a:ln w="9525">
                  <a:solidFill>
                    <a:schemeClr val="tx1"/>
                  </a:solidFill>
                  <a:round/>
                  <a:headEnd/>
                  <a:tailEnd/>
                </a:ln>
              </p:spPr>
              <p:txBody>
                <a:bodyPr/>
                <a:lstStyle/>
                <a:p>
                  <a:endParaRPr lang="en-US"/>
                </a:p>
              </p:txBody>
            </p:sp>
            <p:sp>
              <p:nvSpPr>
                <p:cNvPr id="12328" name="Line 33"/>
                <p:cNvSpPr>
                  <a:spLocks noChangeShapeType="1"/>
                </p:cNvSpPr>
                <p:nvPr/>
              </p:nvSpPr>
              <p:spPr bwMode="auto">
                <a:xfrm>
                  <a:off x="864" y="3740"/>
                  <a:ext cx="0" cy="116"/>
                </a:xfrm>
                <a:prstGeom prst="line">
                  <a:avLst/>
                </a:prstGeom>
                <a:noFill/>
                <a:ln w="9525">
                  <a:solidFill>
                    <a:schemeClr val="tx1"/>
                  </a:solidFill>
                  <a:round/>
                  <a:headEnd/>
                  <a:tailEnd/>
                </a:ln>
              </p:spPr>
              <p:txBody>
                <a:bodyPr/>
                <a:lstStyle/>
                <a:p>
                  <a:endParaRPr lang="en-US"/>
                </a:p>
              </p:txBody>
            </p:sp>
          </p:grpSp>
          <p:sp>
            <p:nvSpPr>
              <p:cNvPr id="12324" name="Line 34"/>
              <p:cNvSpPr>
                <a:spLocks noChangeShapeType="1"/>
              </p:cNvSpPr>
              <p:nvPr/>
            </p:nvSpPr>
            <p:spPr bwMode="auto">
              <a:xfrm>
                <a:off x="960" y="3740"/>
                <a:ext cx="0" cy="116"/>
              </a:xfrm>
              <a:prstGeom prst="line">
                <a:avLst/>
              </a:prstGeom>
              <a:noFill/>
              <a:ln w="9525">
                <a:solidFill>
                  <a:schemeClr val="tx1"/>
                </a:solidFill>
                <a:round/>
                <a:headEnd/>
                <a:tailEnd/>
              </a:ln>
            </p:spPr>
            <p:txBody>
              <a:bodyPr/>
              <a:lstStyle/>
              <a:p>
                <a:endParaRPr lang="en-US"/>
              </a:p>
            </p:txBody>
          </p:sp>
        </p:grpSp>
        <p:grpSp>
          <p:nvGrpSpPr>
            <p:cNvPr id="12303" name="Group 35"/>
            <p:cNvGrpSpPr>
              <a:grpSpLocks/>
            </p:cNvGrpSpPr>
            <p:nvPr/>
          </p:nvGrpSpPr>
          <p:grpSpPr bwMode="auto">
            <a:xfrm>
              <a:off x="8213725" y="4741196"/>
              <a:ext cx="609600" cy="184150"/>
              <a:chOff x="576" y="3740"/>
              <a:chExt cx="384" cy="116"/>
            </a:xfrm>
          </p:grpSpPr>
          <p:grpSp>
            <p:nvGrpSpPr>
              <p:cNvPr id="12317" name="Group 36"/>
              <p:cNvGrpSpPr>
                <a:grpSpLocks/>
              </p:cNvGrpSpPr>
              <p:nvPr/>
            </p:nvGrpSpPr>
            <p:grpSpPr bwMode="auto">
              <a:xfrm>
                <a:off x="576" y="3786"/>
                <a:ext cx="288" cy="70"/>
                <a:chOff x="576" y="3736"/>
                <a:chExt cx="288" cy="120"/>
              </a:xfrm>
            </p:grpSpPr>
            <p:sp>
              <p:nvSpPr>
                <p:cNvPr id="12319" name="Line 37"/>
                <p:cNvSpPr>
                  <a:spLocks noChangeShapeType="1"/>
                </p:cNvSpPr>
                <p:nvPr/>
              </p:nvSpPr>
              <p:spPr bwMode="auto">
                <a:xfrm>
                  <a:off x="672" y="3736"/>
                  <a:ext cx="0" cy="116"/>
                </a:xfrm>
                <a:prstGeom prst="line">
                  <a:avLst/>
                </a:prstGeom>
                <a:noFill/>
                <a:ln w="9525">
                  <a:solidFill>
                    <a:schemeClr val="tx1"/>
                  </a:solidFill>
                  <a:round/>
                  <a:headEnd/>
                  <a:tailEnd/>
                </a:ln>
              </p:spPr>
              <p:txBody>
                <a:bodyPr/>
                <a:lstStyle/>
                <a:p>
                  <a:endParaRPr lang="en-US"/>
                </a:p>
              </p:txBody>
            </p:sp>
            <p:sp>
              <p:nvSpPr>
                <p:cNvPr id="12320" name="Line 38"/>
                <p:cNvSpPr>
                  <a:spLocks noChangeShapeType="1"/>
                </p:cNvSpPr>
                <p:nvPr/>
              </p:nvSpPr>
              <p:spPr bwMode="auto">
                <a:xfrm>
                  <a:off x="576" y="3740"/>
                  <a:ext cx="0" cy="116"/>
                </a:xfrm>
                <a:prstGeom prst="line">
                  <a:avLst/>
                </a:prstGeom>
                <a:noFill/>
                <a:ln w="9525">
                  <a:solidFill>
                    <a:schemeClr val="tx1"/>
                  </a:solidFill>
                  <a:round/>
                  <a:headEnd/>
                  <a:tailEnd/>
                </a:ln>
              </p:spPr>
              <p:txBody>
                <a:bodyPr/>
                <a:lstStyle/>
                <a:p>
                  <a:endParaRPr lang="en-US"/>
                </a:p>
              </p:txBody>
            </p:sp>
            <p:sp>
              <p:nvSpPr>
                <p:cNvPr id="12321" name="Line 39"/>
                <p:cNvSpPr>
                  <a:spLocks noChangeShapeType="1"/>
                </p:cNvSpPr>
                <p:nvPr/>
              </p:nvSpPr>
              <p:spPr bwMode="auto">
                <a:xfrm>
                  <a:off x="768" y="3740"/>
                  <a:ext cx="0" cy="116"/>
                </a:xfrm>
                <a:prstGeom prst="line">
                  <a:avLst/>
                </a:prstGeom>
                <a:noFill/>
                <a:ln w="9525">
                  <a:solidFill>
                    <a:schemeClr val="tx1"/>
                  </a:solidFill>
                  <a:round/>
                  <a:headEnd/>
                  <a:tailEnd/>
                </a:ln>
              </p:spPr>
              <p:txBody>
                <a:bodyPr/>
                <a:lstStyle/>
                <a:p>
                  <a:endParaRPr lang="en-US"/>
                </a:p>
              </p:txBody>
            </p:sp>
            <p:sp>
              <p:nvSpPr>
                <p:cNvPr id="12322" name="Line 40"/>
                <p:cNvSpPr>
                  <a:spLocks noChangeShapeType="1"/>
                </p:cNvSpPr>
                <p:nvPr/>
              </p:nvSpPr>
              <p:spPr bwMode="auto">
                <a:xfrm>
                  <a:off x="864" y="3740"/>
                  <a:ext cx="0" cy="116"/>
                </a:xfrm>
                <a:prstGeom prst="line">
                  <a:avLst/>
                </a:prstGeom>
                <a:noFill/>
                <a:ln w="9525">
                  <a:solidFill>
                    <a:schemeClr val="tx1"/>
                  </a:solidFill>
                  <a:round/>
                  <a:headEnd/>
                  <a:tailEnd/>
                </a:ln>
              </p:spPr>
              <p:txBody>
                <a:bodyPr/>
                <a:lstStyle/>
                <a:p>
                  <a:endParaRPr lang="en-US"/>
                </a:p>
              </p:txBody>
            </p:sp>
          </p:grpSp>
          <p:sp>
            <p:nvSpPr>
              <p:cNvPr id="12318" name="Line 41"/>
              <p:cNvSpPr>
                <a:spLocks noChangeShapeType="1"/>
              </p:cNvSpPr>
              <p:nvPr/>
            </p:nvSpPr>
            <p:spPr bwMode="auto">
              <a:xfrm>
                <a:off x="960" y="3740"/>
                <a:ext cx="0" cy="116"/>
              </a:xfrm>
              <a:prstGeom prst="line">
                <a:avLst/>
              </a:prstGeom>
              <a:noFill/>
              <a:ln w="9525">
                <a:solidFill>
                  <a:schemeClr val="tx1"/>
                </a:solidFill>
                <a:round/>
                <a:headEnd/>
                <a:tailEnd/>
              </a:ln>
            </p:spPr>
            <p:txBody>
              <a:bodyPr/>
              <a:lstStyle/>
              <a:p>
                <a:endParaRPr lang="en-US"/>
              </a:p>
            </p:txBody>
          </p:sp>
        </p:grpSp>
        <p:sp>
          <p:nvSpPr>
            <p:cNvPr id="12304" name="Text Box 42"/>
            <p:cNvSpPr txBox="1">
              <a:spLocks noChangeArrowheads="1"/>
            </p:cNvSpPr>
            <p:nvPr/>
          </p:nvSpPr>
          <p:spPr bwMode="auto">
            <a:xfrm rot="-5400000">
              <a:off x="4191079" y="3275140"/>
              <a:ext cx="1128713" cy="396875"/>
            </a:xfrm>
            <a:prstGeom prst="rect">
              <a:avLst/>
            </a:prstGeom>
            <a:noFill/>
            <a:ln w="9525">
              <a:noFill/>
              <a:miter lim="800000"/>
              <a:headEnd/>
              <a:tailEnd/>
            </a:ln>
          </p:spPr>
          <p:txBody>
            <a:bodyPr wrap="none">
              <a:spAutoFit/>
            </a:bodyPr>
            <a:lstStyle/>
            <a:p>
              <a:pPr eaLnBrk="1" hangingPunct="1"/>
              <a:r>
                <a:rPr lang="en-US" altLang="en-US" i="1"/>
                <a:t>Intensity</a:t>
              </a:r>
            </a:p>
          </p:txBody>
        </p:sp>
        <p:sp>
          <p:nvSpPr>
            <p:cNvPr id="12305" name="Text Box 43"/>
            <p:cNvSpPr txBox="1">
              <a:spLocks noChangeArrowheads="1"/>
            </p:cNvSpPr>
            <p:nvPr/>
          </p:nvSpPr>
          <p:spPr bwMode="auto">
            <a:xfrm>
              <a:off x="6251575" y="5084096"/>
              <a:ext cx="2116138" cy="396875"/>
            </a:xfrm>
            <a:prstGeom prst="rect">
              <a:avLst/>
            </a:prstGeom>
            <a:noFill/>
            <a:ln w="9525">
              <a:noFill/>
              <a:miter lim="800000"/>
              <a:headEnd/>
              <a:tailEnd/>
            </a:ln>
          </p:spPr>
          <p:txBody>
            <a:bodyPr wrap="none">
              <a:spAutoFit/>
            </a:bodyPr>
            <a:lstStyle/>
            <a:p>
              <a:pPr eaLnBrk="1" hangingPunct="1"/>
              <a:r>
                <a:rPr lang="en-US" altLang="en-US" i="1"/>
                <a:t>Wavelength </a:t>
              </a:r>
              <a:r>
                <a:rPr lang="en-US" altLang="en-US"/>
                <a:t>(nm)</a:t>
              </a:r>
              <a:endParaRPr lang="en-US" altLang="en-US" i="1"/>
            </a:p>
          </p:txBody>
        </p:sp>
        <p:sp>
          <p:nvSpPr>
            <p:cNvPr id="12306" name="Text Box 44"/>
            <p:cNvSpPr txBox="1">
              <a:spLocks noChangeArrowheads="1"/>
            </p:cNvSpPr>
            <p:nvPr/>
          </p:nvSpPr>
          <p:spPr bwMode="auto">
            <a:xfrm>
              <a:off x="5400675" y="4849146"/>
              <a:ext cx="749300" cy="396875"/>
            </a:xfrm>
            <a:prstGeom prst="rect">
              <a:avLst/>
            </a:prstGeom>
            <a:noFill/>
            <a:ln w="9525">
              <a:noFill/>
              <a:miter lim="800000"/>
              <a:headEnd/>
              <a:tailEnd/>
            </a:ln>
          </p:spPr>
          <p:txBody>
            <a:bodyPr wrap="none">
              <a:spAutoFit/>
            </a:bodyPr>
            <a:lstStyle/>
            <a:p>
              <a:pPr eaLnBrk="1" hangingPunct="1"/>
              <a:r>
                <a:rPr lang="en-US" altLang="en-US" sz="2000"/>
                <a:t>1000</a:t>
              </a:r>
            </a:p>
          </p:txBody>
        </p:sp>
        <p:sp>
          <p:nvSpPr>
            <p:cNvPr id="12307" name="Text Box 45"/>
            <p:cNvSpPr txBox="1">
              <a:spLocks noChangeArrowheads="1"/>
            </p:cNvSpPr>
            <p:nvPr/>
          </p:nvSpPr>
          <p:spPr bwMode="auto">
            <a:xfrm>
              <a:off x="6153150" y="4852321"/>
              <a:ext cx="749300" cy="396875"/>
            </a:xfrm>
            <a:prstGeom prst="rect">
              <a:avLst/>
            </a:prstGeom>
            <a:noFill/>
            <a:ln w="9525">
              <a:noFill/>
              <a:miter lim="800000"/>
              <a:headEnd/>
              <a:tailEnd/>
            </a:ln>
          </p:spPr>
          <p:txBody>
            <a:bodyPr wrap="none">
              <a:spAutoFit/>
            </a:bodyPr>
            <a:lstStyle/>
            <a:p>
              <a:pPr eaLnBrk="1" hangingPunct="1"/>
              <a:r>
                <a:rPr lang="en-US" altLang="en-US" sz="2000"/>
                <a:t>2000</a:t>
              </a:r>
            </a:p>
          </p:txBody>
        </p:sp>
        <p:sp>
          <p:nvSpPr>
            <p:cNvPr id="12308" name="Text Box 46"/>
            <p:cNvSpPr txBox="1">
              <a:spLocks noChangeArrowheads="1"/>
            </p:cNvSpPr>
            <p:nvPr/>
          </p:nvSpPr>
          <p:spPr bwMode="auto">
            <a:xfrm>
              <a:off x="6915150" y="4849146"/>
              <a:ext cx="749300" cy="396875"/>
            </a:xfrm>
            <a:prstGeom prst="rect">
              <a:avLst/>
            </a:prstGeom>
            <a:noFill/>
            <a:ln w="9525">
              <a:noFill/>
              <a:miter lim="800000"/>
              <a:headEnd/>
              <a:tailEnd/>
            </a:ln>
          </p:spPr>
          <p:txBody>
            <a:bodyPr wrap="none">
              <a:spAutoFit/>
            </a:bodyPr>
            <a:lstStyle/>
            <a:p>
              <a:pPr eaLnBrk="1" hangingPunct="1"/>
              <a:r>
                <a:rPr lang="en-US" altLang="en-US" sz="2000"/>
                <a:t>3000</a:t>
              </a:r>
            </a:p>
          </p:txBody>
        </p:sp>
        <p:sp>
          <p:nvSpPr>
            <p:cNvPr id="12309" name="Text Box 47"/>
            <p:cNvSpPr txBox="1">
              <a:spLocks noChangeArrowheads="1"/>
            </p:cNvSpPr>
            <p:nvPr/>
          </p:nvSpPr>
          <p:spPr bwMode="auto">
            <a:xfrm>
              <a:off x="7696200" y="4849146"/>
              <a:ext cx="749300" cy="396875"/>
            </a:xfrm>
            <a:prstGeom prst="rect">
              <a:avLst/>
            </a:prstGeom>
            <a:noFill/>
            <a:ln w="9525">
              <a:noFill/>
              <a:miter lim="800000"/>
              <a:headEnd/>
              <a:tailEnd/>
            </a:ln>
          </p:spPr>
          <p:txBody>
            <a:bodyPr wrap="none">
              <a:spAutoFit/>
            </a:bodyPr>
            <a:lstStyle/>
            <a:p>
              <a:pPr eaLnBrk="1" hangingPunct="1"/>
              <a:r>
                <a:rPr lang="en-US" altLang="en-US" sz="2000"/>
                <a:t>4000</a:t>
              </a:r>
            </a:p>
          </p:txBody>
        </p:sp>
        <p:sp>
          <p:nvSpPr>
            <p:cNvPr id="12310" name="Text Box 48"/>
            <p:cNvSpPr txBox="1">
              <a:spLocks noChangeArrowheads="1"/>
            </p:cNvSpPr>
            <p:nvPr/>
          </p:nvSpPr>
          <p:spPr bwMode="auto">
            <a:xfrm>
              <a:off x="8448675" y="4849146"/>
              <a:ext cx="749300" cy="396875"/>
            </a:xfrm>
            <a:prstGeom prst="rect">
              <a:avLst/>
            </a:prstGeom>
            <a:noFill/>
            <a:ln w="9525">
              <a:noFill/>
              <a:miter lim="800000"/>
              <a:headEnd/>
              <a:tailEnd/>
            </a:ln>
          </p:spPr>
          <p:txBody>
            <a:bodyPr wrap="none">
              <a:spAutoFit/>
            </a:bodyPr>
            <a:lstStyle/>
            <a:p>
              <a:pPr eaLnBrk="1" hangingPunct="1"/>
              <a:r>
                <a:rPr lang="en-US" altLang="en-US" sz="2000"/>
                <a:t>5000</a:t>
              </a:r>
            </a:p>
          </p:txBody>
        </p:sp>
        <p:sp>
          <p:nvSpPr>
            <p:cNvPr id="12311" name="Freeform 49"/>
            <p:cNvSpPr>
              <a:spLocks/>
            </p:cNvSpPr>
            <p:nvPr/>
          </p:nvSpPr>
          <p:spPr bwMode="auto">
            <a:xfrm>
              <a:off x="5314950" y="4645946"/>
              <a:ext cx="3470275" cy="269875"/>
            </a:xfrm>
            <a:custGeom>
              <a:avLst/>
              <a:gdLst>
                <a:gd name="T0" fmla="*/ 0 w 2186"/>
                <a:gd name="T1" fmla="*/ 2147483647 h 170"/>
                <a:gd name="T2" fmla="*/ 2147483647 w 2186"/>
                <a:gd name="T3" fmla="*/ 2147483647 h 170"/>
                <a:gd name="T4" fmla="*/ 2147483647 w 2186"/>
                <a:gd name="T5" fmla="*/ 2147483647 h 170"/>
                <a:gd name="T6" fmla="*/ 2147483647 w 2186"/>
                <a:gd name="T7" fmla="*/ 2147483647 h 170"/>
                <a:gd name="T8" fmla="*/ 2147483647 w 2186"/>
                <a:gd name="T9" fmla="*/ 2147483647 h 170"/>
                <a:gd name="T10" fmla="*/ 2147483647 w 2186"/>
                <a:gd name="T11" fmla="*/ 2147483647 h 170"/>
                <a:gd name="T12" fmla="*/ 0 60000 65536"/>
                <a:gd name="T13" fmla="*/ 0 60000 65536"/>
                <a:gd name="T14" fmla="*/ 0 60000 65536"/>
                <a:gd name="T15" fmla="*/ 0 60000 65536"/>
                <a:gd name="T16" fmla="*/ 0 60000 65536"/>
                <a:gd name="T17" fmla="*/ 0 60000 65536"/>
                <a:gd name="T18" fmla="*/ 0 w 2186"/>
                <a:gd name="T19" fmla="*/ 0 h 170"/>
                <a:gd name="T20" fmla="*/ 2186 w 2186"/>
                <a:gd name="T21" fmla="*/ 170 h 170"/>
              </a:gdLst>
              <a:ahLst/>
              <a:cxnLst>
                <a:cxn ang="T12">
                  <a:pos x="T0" y="T1"/>
                </a:cxn>
                <a:cxn ang="T13">
                  <a:pos x="T2" y="T3"/>
                </a:cxn>
                <a:cxn ang="T14">
                  <a:pos x="T4" y="T5"/>
                </a:cxn>
                <a:cxn ang="T15">
                  <a:pos x="T6" y="T7"/>
                </a:cxn>
                <a:cxn ang="T16">
                  <a:pos x="T8" y="T9"/>
                </a:cxn>
                <a:cxn ang="T17">
                  <a:pos x="T10" y="T11"/>
                </a:cxn>
              </a:cxnLst>
              <a:rect l="T18" t="T19" r="T20" b="T21"/>
              <a:pathLst>
                <a:path w="2186" h="170">
                  <a:moveTo>
                    <a:pt x="0" y="170"/>
                  </a:moveTo>
                  <a:cubicBezTo>
                    <a:pt x="17" y="162"/>
                    <a:pt x="45" y="147"/>
                    <a:pt x="103" y="120"/>
                  </a:cubicBezTo>
                  <a:cubicBezTo>
                    <a:pt x="161" y="93"/>
                    <a:pt x="230" y="10"/>
                    <a:pt x="347" y="5"/>
                  </a:cubicBezTo>
                  <a:cubicBezTo>
                    <a:pt x="464" y="0"/>
                    <a:pt x="565" y="64"/>
                    <a:pt x="805" y="88"/>
                  </a:cubicBezTo>
                  <a:cubicBezTo>
                    <a:pt x="1045" y="112"/>
                    <a:pt x="1557" y="139"/>
                    <a:pt x="1787" y="152"/>
                  </a:cubicBezTo>
                  <a:cubicBezTo>
                    <a:pt x="2017" y="165"/>
                    <a:pt x="2135" y="167"/>
                    <a:pt x="2186" y="164"/>
                  </a:cubicBezTo>
                </a:path>
              </a:pathLst>
            </a:custGeom>
            <a:noFill/>
            <a:ln w="28575" cmpd="sng">
              <a:solidFill>
                <a:srgbClr val="FF0000"/>
              </a:solidFill>
              <a:round/>
              <a:headEnd/>
              <a:tailEnd/>
            </a:ln>
          </p:spPr>
          <p:txBody>
            <a:bodyPr/>
            <a:lstStyle/>
            <a:p>
              <a:endParaRPr lang="en-US"/>
            </a:p>
          </p:txBody>
        </p:sp>
        <p:sp>
          <p:nvSpPr>
            <p:cNvPr id="12312" name="Freeform 50"/>
            <p:cNvSpPr>
              <a:spLocks/>
            </p:cNvSpPr>
            <p:nvPr/>
          </p:nvSpPr>
          <p:spPr bwMode="auto">
            <a:xfrm>
              <a:off x="5216525" y="4050634"/>
              <a:ext cx="3541713" cy="877887"/>
            </a:xfrm>
            <a:custGeom>
              <a:avLst/>
              <a:gdLst>
                <a:gd name="T0" fmla="*/ 0 w 2231"/>
                <a:gd name="T1" fmla="*/ 2147483647 h 553"/>
                <a:gd name="T2" fmla="*/ 2147483647 w 2231"/>
                <a:gd name="T3" fmla="*/ 2147483647 h 553"/>
                <a:gd name="T4" fmla="*/ 2147483647 w 2231"/>
                <a:gd name="T5" fmla="*/ 2147483647 h 553"/>
                <a:gd name="T6" fmla="*/ 2147483647 w 2231"/>
                <a:gd name="T7" fmla="*/ 2147483647 h 553"/>
                <a:gd name="T8" fmla="*/ 2147483647 w 2231"/>
                <a:gd name="T9" fmla="*/ 2147483647 h 553"/>
                <a:gd name="T10" fmla="*/ 2147483647 w 2231"/>
                <a:gd name="T11" fmla="*/ 2147483647 h 553"/>
                <a:gd name="T12" fmla="*/ 0 60000 65536"/>
                <a:gd name="T13" fmla="*/ 0 60000 65536"/>
                <a:gd name="T14" fmla="*/ 0 60000 65536"/>
                <a:gd name="T15" fmla="*/ 0 60000 65536"/>
                <a:gd name="T16" fmla="*/ 0 60000 65536"/>
                <a:gd name="T17" fmla="*/ 0 60000 65536"/>
                <a:gd name="T18" fmla="*/ 0 w 2231"/>
                <a:gd name="T19" fmla="*/ 0 h 553"/>
                <a:gd name="T20" fmla="*/ 2231 w 2231"/>
                <a:gd name="T21" fmla="*/ 553 h 553"/>
              </a:gdLst>
              <a:ahLst/>
              <a:cxnLst>
                <a:cxn ang="T12">
                  <a:pos x="T0" y="T1"/>
                </a:cxn>
                <a:cxn ang="T13">
                  <a:pos x="T2" y="T3"/>
                </a:cxn>
                <a:cxn ang="T14">
                  <a:pos x="T4" y="T5"/>
                </a:cxn>
                <a:cxn ang="T15">
                  <a:pos x="T6" y="T7"/>
                </a:cxn>
                <a:cxn ang="T16">
                  <a:pos x="T8" y="T9"/>
                </a:cxn>
                <a:cxn ang="T17">
                  <a:pos x="T10" y="T11"/>
                </a:cxn>
              </a:cxnLst>
              <a:rect l="T18" t="T19" r="T20" b="T21"/>
              <a:pathLst>
                <a:path w="2231" h="553">
                  <a:moveTo>
                    <a:pt x="0" y="553"/>
                  </a:moveTo>
                  <a:cubicBezTo>
                    <a:pt x="13" y="527"/>
                    <a:pt x="39" y="486"/>
                    <a:pt x="80" y="397"/>
                  </a:cubicBezTo>
                  <a:cubicBezTo>
                    <a:pt x="121" y="308"/>
                    <a:pt x="128" y="36"/>
                    <a:pt x="249" y="18"/>
                  </a:cubicBezTo>
                  <a:cubicBezTo>
                    <a:pt x="370" y="0"/>
                    <a:pt x="547" y="216"/>
                    <a:pt x="805" y="289"/>
                  </a:cubicBezTo>
                  <a:cubicBezTo>
                    <a:pt x="1063" y="362"/>
                    <a:pt x="1558" y="419"/>
                    <a:pt x="1796" y="457"/>
                  </a:cubicBezTo>
                  <a:cubicBezTo>
                    <a:pt x="2034" y="495"/>
                    <a:pt x="2141" y="503"/>
                    <a:pt x="2231" y="515"/>
                  </a:cubicBezTo>
                </a:path>
              </a:pathLst>
            </a:custGeom>
            <a:noFill/>
            <a:ln w="28575" cmpd="sng">
              <a:solidFill>
                <a:srgbClr val="FF9933"/>
              </a:solidFill>
              <a:round/>
              <a:headEnd/>
              <a:tailEnd/>
            </a:ln>
          </p:spPr>
          <p:txBody>
            <a:bodyPr/>
            <a:lstStyle/>
            <a:p>
              <a:endParaRPr lang="en-US"/>
            </a:p>
          </p:txBody>
        </p:sp>
        <p:sp>
          <p:nvSpPr>
            <p:cNvPr id="12313" name="Freeform 51"/>
            <p:cNvSpPr>
              <a:spLocks/>
            </p:cNvSpPr>
            <p:nvPr/>
          </p:nvSpPr>
          <p:spPr bwMode="auto">
            <a:xfrm>
              <a:off x="5072063" y="2661571"/>
              <a:ext cx="3695700" cy="2273300"/>
            </a:xfrm>
            <a:custGeom>
              <a:avLst/>
              <a:gdLst>
                <a:gd name="T0" fmla="*/ 0 w 2328"/>
                <a:gd name="T1" fmla="*/ 2147483647 h 1432"/>
                <a:gd name="T2" fmla="*/ 2147483647 w 2328"/>
                <a:gd name="T3" fmla="*/ 2147483647 h 1432"/>
                <a:gd name="T4" fmla="*/ 2147483647 w 2328"/>
                <a:gd name="T5" fmla="*/ 2147483647 h 1432"/>
                <a:gd name="T6" fmla="*/ 2147483647 w 2328"/>
                <a:gd name="T7" fmla="*/ 2147483647 h 1432"/>
                <a:gd name="T8" fmla="*/ 2147483647 w 2328"/>
                <a:gd name="T9" fmla="*/ 2147483647 h 1432"/>
                <a:gd name="T10" fmla="*/ 2147483647 w 2328"/>
                <a:gd name="T11" fmla="*/ 2147483647 h 1432"/>
                <a:gd name="T12" fmla="*/ 0 60000 65536"/>
                <a:gd name="T13" fmla="*/ 0 60000 65536"/>
                <a:gd name="T14" fmla="*/ 0 60000 65536"/>
                <a:gd name="T15" fmla="*/ 0 60000 65536"/>
                <a:gd name="T16" fmla="*/ 0 60000 65536"/>
                <a:gd name="T17" fmla="*/ 0 60000 65536"/>
                <a:gd name="T18" fmla="*/ 0 w 2328"/>
                <a:gd name="T19" fmla="*/ 0 h 1432"/>
                <a:gd name="T20" fmla="*/ 2328 w 2328"/>
                <a:gd name="T21" fmla="*/ 1432 h 1432"/>
              </a:gdLst>
              <a:ahLst/>
              <a:cxnLst>
                <a:cxn ang="T12">
                  <a:pos x="T0" y="T1"/>
                </a:cxn>
                <a:cxn ang="T13">
                  <a:pos x="T2" y="T3"/>
                </a:cxn>
                <a:cxn ang="T14">
                  <a:pos x="T4" y="T5"/>
                </a:cxn>
                <a:cxn ang="T15">
                  <a:pos x="T6" y="T7"/>
                </a:cxn>
                <a:cxn ang="T16">
                  <a:pos x="T8" y="T9"/>
                </a:cxn>
                <a:cxn ang="T17">
                  <a:pos x="T10" y="T11"/>
                </a:cxn>
              </a:cxnLst>
              <a:rect l="T18" t="T19" r="T20" b="T21"/>
              <a:pathLst>
                <a:path w="2328" h="1432">
                  <a:moveTo>
                    <a:pt x="0" y="1432"/>
                  </a:moveTo>
                  <a:cubicBezTo>
                    <a:pt x="17" y="1376"/>
                    <a:pt x="63" y="1328"/>
                    <a:pt x="100" y="1097"/>
                  </a:cubicBezTo>
                  <a:cubicBezTo>
                    <a:pt x="137" y="866"/>
                    <a:pt x="118" y="86"/>
                    <a:pt x="221" y="43"/>
                  </a:cubicBezTo>
                  <a:cubicBezTo>
                    <a:pt x="324" y="0"/>
                    <a:pt x="452" y="641"/>
                    <a:pt x="717" y="838"/>
                  </a:cubicBezTo>
                  <a:cubicBezTo>
                    <a:pt x="982" y="1035"/>
                    <a:pt x="1543" y="1147"/>
                    <a:pt x="1811" y="1226"/>
                  </a:cubicBezTo>
                  <a:cubicBezTo>
                    <a:pt x="2079" y="1305"/>
                    <a:pt x="2220" y="1296"/>
                    <a:pt x="2328" y="1314"/>
                  </a:cubicBezTo>
                </a:path>
              </a:pathLst>
            </a:custGeom>
            <a:noFill/>
            <a:ln w="28575" cmpd="sng">
              <a:solidFill>
                <a:srgbClr val="CC0099"/>
              </a:solidFill>
              <a:round/>
              <a:headEnd/>
              <a:tailEnd/>
            </a:ln>
          </p:spPr>
          <p:txBody>
            <a:bodyPr/>
            <a:lstStyle/>
            <a:p>
              <a:endParaRPr lang="en-US"/>
            </a:p>
          </p:txBody>
        </p:sp>
        <p:sp>
          <p:nvSpPr>
            <p:cNvPr id="80" name="Text Box 53"/>
            <p:cNvSpPr txBox="1">
              <a:spLocks noChangeArrowheads="1"/>
            </p:cNvSpPr>
            <p:nvPr/>
          </p:nvSpPr>
          <p:spPr bwMode="auto">
            <a:xfrm rot="16200000">
              <a:off x="4242196" y="2854806"/>
              <a:ext cx="2311024" cy="462033"/>
            </a:xfrm>
            <a:prstGeom prst="rect">
              <a:avLst/>
            </a:prstGeom>
            <a:noFill/>
            <a:ln w="9525">
              <a:noFill/>
              <a:miter lim="800000"/>
              <a:headEnd/>
              <a:tailEnd/>
            </a:ln>
            <a:effectLst/>
          </p:spPr>
          <p:txBody>
            <a:bodyPr wrap="none">
              <a:spAutoFit/>
            </a:bodyPr>
            <a:lstStyle/>
            <a:p>
              <a:pPr eaLnBrk="1" hangingPunct="1">
                <a:defRPr/>
              </a:pPr>
              <a:r>
                <a:rPr lang="en-US" i="1">
                  <a:solidFill>
                    <a:schemeClr val="bg2">
                      <a:lumMod val="75000"/>
                    </a:schemeClr>
                  </a:solidFill>
                </a:rPr>
                <a:t>visible radiation</a:t>
              </a:r>
            </a:p>
          </p:txBody>
        </p:sp>
        <p:sp>
          <p:nvSpPr>
            <p:cNvPr id="81" name="Text Box 54"/>
            <p:cNvSpPr txBox="1">
              <a:spLocks noChangeArrowheads="1"/>
            </p:cNvSpPr>
            <p:nvPr/>
          </p:nvSpPr>
          <p:spPr bwMode="auto">
            <a:xfrm rot="16200000">
              <a:off x="4185764" y="2977817"/>
              <a:ext cx="1880881" cy="462034"/>
            </a:xfrm>
            <a:prstGeom prst="rect">
              <a:avLst/>
            </a:prstGeom>
            <a:noFill/>
            <a:ln w="9525">
              <a:noFill/>
              <a:miter lim="800000"/>
              <a:headEnd/>
              <a:tailEnd/>
            </a:ln>
            <a:effectLst/>
          </p:spPr>
          <p:txBody>
            <a:bodyPr wrap="none">
              <a:spAutoFit/>
            </a:bodyPr>
            <a:lstStyle/>
            <a:p>
              <a:pPr eaLnBrk="1" hangingPunct="1">
                <a:defRPr/>
              </a:pPr>
              <a:r>
                <a:rPr lang="en-US" i="1" dirty="0">
                  <a:solidFill>
                    <a:schemeClr val="bg2">
                      <a:lumMod val="75000"/>
                    </a:schemeClr>
                  </a:solidFill>
                </a:rPr>
                <a:t>UV radiation</a:t>
              </a:r>
            </a:p>
          </p:txBody>
        </p:sp>
        <p:sp>
          <p:nvSpPr>
            <p:cNvPr id="82" name="Text Box 55"/>
            <p:cNvSpPr txBox="1">
              <a:spLocks noChangeArrowheads="1"/>
            </p:cNvSpPr>
            <p:nvPr/>
          </p:nvSpPr>
          <p:spPr bwMode="auto">
            <a:xfrm rot="16200000">
              <a:off x="4790675" y="3022260"/>
              <a:ext cx="1760251" cy="462033"/>
            </a:xfrm>
            <a:prstGeom prst="rect">
              <a:avLst/>
            </a:prstGeom>
            <a:noFill/>
            <a:ln w="9525">
              <a:noFill/>
              <a:miter lim="800000"/>
              <a:headEnd/>
              <a:tailEnd/>
            </a:ln>
            <a:effectLst/>
          </p:spPr>
          <p:txBody>
            <a:bodyPr wrap="none">
              <a:spAutoFit/>
            </a:bodyPr>
            <a:lstStyle/>
            <a:p>
              <a:pPr eaLnBrk="1" hangingPunct="1">
                <a:defRPr/>
              </a:pPr>
              <a:r>
                <a:rPr lang="en-US" i="1" dirty="0">
                  <a:solidFill>
                    <a:schemeClr val="bg2">
                      <a:lumMod val="75000"/>
                    </a:schemeClr>
                  </a:solidFill>
                </a:rPr>
                <a:t>IR radiation</a:t>
              </a:r>
            </a:p>
          </p:txBody>
        </p:sp>
      </p:grpSp>
      <p:sp>
        <p:nvSpPr>
          <p:cNvPr id="1044538" name="Freeform 58"/>
          <p:cNvSpPr>
            <a:spLocks/>
          </p:cNvSpPr>
          <p:nvPr/>
        </p:nvSpPr>
        <p:spPr bwMode="auto">
          <a:xfrm>
            <a:off x="5189538" y="1690688"/>
            <a:ext cx="3605212" cy="3027362"/>
          </a:xfrm>
          <a:custGeom>
            <a:avLst/>
            <a:gdLst>
              <a:gd name="T0" fmla="*/ 2147483647 w 9760"/>
              <a:gd name="T1" fmla="*/ 2147483647 h 8335"/>
              <a:gd name="T2" fmla="*/ 2147483647 w 9760"/>
              <a:gd name="T3" fmla="*/ 2147483647 h 8335"/>
              <a:gd name="T4" fmla="*/ 2147483647 w 9760"/>
              <a:gd name="T5" fmla="*/ 2147483647 h 8335"/>
              <a:gd name="T6" fmla="*/ 2147483647 w 9760"/>
              <a:gd name="T7" fmla="*/ 2147483647 h 8335"/>
              <a:gd name="T8" fmla="*/ 2147483647 w 9760"/>
              <a:gd name="T9" fmla="*/ 2147483647 h 8335"/>
              <a:gd name="T10" fmla="*/ 2147483647 w 9760"/>
              <a:gd name="T11" fmla="*/ 2147483647 h 8335"/>
              <a:gd name="T12" fmla="*/ 2147483647 w 9760"/>
              <a:gd name="T13" fmla="*/ 2147483647 h 8335"/>
              <a:gd name="T14" fmla="*/ 0 w 9760"/>
              <a:gd name="T15" fmla="*/ 0 h 8335"/>
              <a:gd name="T16" fmla="*/ 0 60000 65536"/>
              <a:gd name="T17" fmla="*/ 0 60000 65536"/>
              <a:gd name="T18" fmla="*/ 0 60000 65536"/>
              <a:gd name="T19" fmla="*/ 0 60000 65536"/>
              <a:gd name="T20" fmla="*/ 0 60000 65536"/>
              <a:gd name="T21" fmla="*/ 0 60000 65536"/>
              <a:gd name="T22" fmla="*/ 0 60000 65536"/>
              <a:gd name="T23" fmla="*/ 0 60000 65536"/>
              <a:gd name="T24" fmla="*/ 0 w 9760"/>
              <a:gd name="T25" fmla="*/ 0 h 8335"/>
              <a:gd name="T26" fmla="*/ 9760 w 9760"/>
              <a:gd name="T27" fmla="*/ 8335 h 83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760" h="8335">
                <a:moveTo>
                  <a:pt x="9760" y="8335"/>
                </a:moveTo>
                <a:cubicBezTo>
                  <a:pt x="9223" y="8304"/>
                  <a:pt x="8686" y="8278"/>
                  <a:pt x="7873" y="8103"/>
                </a:cubicBezTo>
                <a:cubicBezTo>
                  <a:pt x="7061" y="7929"/>
                  <a:pt x="5763" y="7609"/>
                  <a:pt x="4874" y="7277"/>
                </a:cubicBezTo>
                <a:cubicBezTo>
                  <a:pt x="3984" y="6945"/>
                  <a:pt x="3125" y="6665"/>
                  <a:pt x="2532" y="6119"/>
                </a:cubicBezTo>
                <a:cubicBezTo>
                  <a:pt x="1939" y="5573"/>
                  <a:pt x="1668" y="4707"/>
                  <a:pt x="1324" y="3999"/>
                </a:cubicBezTo>
                <a:cubicBezTo>
                  <a:pt x="980" y="3291"/>
                  <a:pt x="666" y="2374"/>
                  <a:pt x="478" y="1875"/>
                </a:cubicBezTo>
                <a:cubicBezTo>
                  <a:pt x="290" y="1376"/>
                  <a:pt x="318" y="1593"/>
                  <a:pt x="198" y="1003"/>
                </a:cubicBezTo>
                <a:cubicBezTo>
                  <a:pt x="77" y="413"/>
                  <a:pt x="43" y="310"/>
                  <a:pt x="0" y="0"/>
                </a:cubicBezTo>
              </a:path>
            </a:pathLst>
          </a:custGeom>
          <a:noFill/>
          <a:ln w="38100" cap="flat" cmpd="sng">
            <a:solidFill>
              <a:schemeClr val="tx2"/>
            </a:solidFill>
            <a:prstDash val="dash"/>
            <a:round/>
            <a:headEnd/>
            <a:tailEnd/>
          </a:ln>
        </p:spPr>
        <p:txBody>
          <a:bodyPr/>
          <a:lstStyle/>
          <a:p>
            <a:endParaRPr lang="en-US"/>
          </a:p>
        </p:txBody>
      </p:sp>
      <p:sp>
        <p:nvSpPr>
          <p:cNvPr id="1044539" name="Freeform 59"/>
          <p:cNvSpPr>
            <a:spLocks/>
          </p:cNvSpPr>
          <p:nvPr/>
        </p:nvSpPr>
        <p:spPr bwMode="auto">
          <a:xfrm>
            <a:off x="5529263" y="2744788"/>
            <a:ext cx="3259137" cy="1973262"/>
          </a:xfrm>
          <a:custGeom>
            <a:avLst/>
            <a:gdLst>
              <a:gd name="T0" fmla="*/ 2147483647 w 2053"/>
              <a:gd name="T1" fmla="*/ 2147483647 h 1243"/>
              <a:gd name="T2" fmla="*/ 2147483647 w 2053"/>
              <a:gd name="T3" fmla="*/ 2147483647 h 1243"/>
              <a:gd name="T4" fmla="*/ 2147483647 w 2053"/>
              <a:gd name="T5" fmla="*/ 2147483647 h 1243"/>
              <a:gd name="T6" fmla="*/ 2147483647 w 2053"/>
              <a:gd name="T7" fmla="*/ 2147483647 h 1243"/>
              <a:gd name="T8" fmla="*/ 2147483647 w 2053"/>
              <a:gd name="T9" fmla="*/ 2147483647 h 1243"/>
              <a:gd name="T10" fmla="*/ 0 w 2053"/>
              <a:gd name="T11" fmla="*/ 0 h 1243"/>
              <a:gd name="T12" fmla="*/ 0 60000 65536"/>
              <a:gd name="T13" fmla="*/ 0 60000 65536"/>
              <a:gd name="T14" fmla="*/ 0 60000 65536"/>
              <a:gd name="T15" fmla="*/ 0 60000 65536"/>
              <a:gd name="T16" fmla="*/ 0 60000 65536"/>
              <a:gd name="T17" fmla="*/ 0 60000 65536"/>
              <a:gd name="T18" fmla="*/ 0 w 2053"/>
              <a:gd name="T19" fmla="*/ 0 h 1243"/>
              <a:gd name="T20" fmla="*/ 2053 w 2053"/>
              <a:gd name="T21" fmla="*/ 1243 h 1243"/>
            </a:gdLst>
            <a:ahLst/>
            <a:cxnLst>
              <a:cxn ang="T12">
                <a:pos x="T0" y="T1"/>
              </a:cxn>
              <a:cxn ang="T13">
                <a:pos x="T2" y="T3"/>
              </a:cxn>
              <a:cxn ang="T14">
                <a:pos x="T4" y="T5"/>
              </a:cxn>
              <a:cxn ang="T15">
                <a:pos x="T6" y="T7"/>
              </a:cxn>
              <a:cxn ang="T16">
                <a:pos x="T8" y="T9"/>
              </a:cxn>
              <a:cxn ang="T17">
                <a:pos x="T10" y="T11"/>
              </a:cxn>
            </a:cxnLst>
            <a:rect l="T18" t="T19" r="T20" b="T21"/>
            <a:pathLst>
              <a:path w="2053" h="1243">
                <a:moveTo>
                  <a:pt x="2053" y="1243"/>
                </a:moveTo>
                <a:cubicBezTo>
                  <a:pt x="1902" y="1230"/>
                  <a:pt x="1751" y="1218"/>
                  <a:pt x="1553" y="1175"/>
                </a:cubicBezTo>
                <a:cubicBezTo>
                  <a:pt x="1355" y="1132"/>
                  <a:pt x="1056" y="1059"/>
                  <a:pt x="864" y="986"/>
                </a:cubicBezTo>
                <a:cubicBezTo>
                  <a:pt x="672" y="913"/>
                  <a:pt x="515" y="836"/>
                  <a:pt x="401" y="736"/>
                </a:cubicBezTo>
                <a:cubicBezTo>
                  <a:pt x="287" y="636"/>
                  <a:pt x="248" y="510"/>
                  <a:pt x="181" y="387"/>
                </a:cubicBezTo>
                <a:cubicBezTo>
                  <a:pt x="114" y="264"/>
                  <a:pt x="57" y="132"/>
                  <a:pt x="0" y="0"/>
                </a:cubicBezTo>
              </a:path>
            </a:pathLst>
          </a:custGeom>
          <a:noFill/>
          <a:ln w="76200" cmpd="sng">
            <a:solidFill>
              <a:srgbClr val="FF00FF">
                <a:alpha val="34901"/>
              </a:srgbClr>
            </a:solidFill>
            <a:round/>
            <a:headEnd/>
            <a:tailEnd/>
          </a:ln>
        </p:spPr>
        <p:txBody>
          <a:bodyPr/>
          <a:lstStyle/>
          <a:p>
            <a:endParaRPr lang="en-US"/>
          </a:p>
        </p:txBody>
      </p:sp>
      <p:sp>
        <p:nvSpPr>
          <p:cNvPr id="1044540" name="Freeform 60"/>
          <p:cNvSpPr>
            <a:spLocks/>
          </p:cNvSpPr>
          <p:nvPr/>
        </p:nvSpPr>
        <p:spPr bwMode="auto">
          <a:xfrm>
            <a:off x="5191125" y="1797050"/>
            <a:ext cx="319088" cy="1022350"/>
          </a:xfrm>
          <a:custGeom>
            <a:avLst/>
            <a:gdLst>
              <a:gd name="T0" fmla="*/ 2147483647 w 8127"/>
              <a:gd name="T1" fmla="*/ 2147483647 h 6584"/>
              <a:gd name="T2" fmla="*/ 2147483647 w 8127"/>
              <a:gd name="T3" fmla="*/ 2147483647 h 6584"/>
              <a:gd name="T4" fmla="*/ 2147483647 w 8127"/>
              <a:gd name="T5" fmla="*/ 2147483647 h 6584"/>
              <a:gd name="T6" fmla="*/ 0 w 8127"/>
              <a:gd name="T7" fmla="*/ 0 h 6584"/>
              <a:gd name="T8" fmla="*/ 0 60000 65536"/>
              <a:gd name="T9" fmla="*/ 0 60000 65536"/>
              <a:gd name="T10" fmla="*/ 0 60000 65536"/>
              <a:gd name="T11" fmla="*/ 0 60000 65536"/>
              <a:gd name="T12" fmla="*/ 0 w 8127"/>
              <a:gd name="T13" fmla="*/ 0 h 6584"/>
              <a:gd name="T14" fmla="*/ 8127 w 8127"/>
              <a:gd name="T15" fmla="*/ 6584 h 6584"/>
            </a:gdLst>
            <a:ahLst/>
            <a:cxnLst>
              <a:cxn ang="T8">
                <a:pos x="T0" y="T1"/>
              </a:cxn>
              <a:cxn ang="T9">
                <a:pos x="T2" y="T3"/>
              </a:cxn>
              <a:cxn ang="T10">
                <a:pos x="T4" y="T5"/>
              </a:cxn>
              <a:cxn ang="T11">
                <a:pos x="T6" y="T7"/>
              </a:cxn>
            </a:cxnLst>
            <a:rect l="T12" t="T13" r="T14" b="T15"/>
            <a:pathLst>
              <a:path w="8127" h="6584">
                <a:moveTo>
                  <a:pt x="8127" y="6584"/>
                </a:moveTo>
                <a:cubicBezTo>
                  <a:pt x="6474" y="5511"/>
                  <a:pt x="4535" y="4089"/>
                  <a:pt x="3490" y="3285"/>
                </a:cubicBezTo>
                <a:cubicBezTo>
                  <a:pt x="2445" y="2481"/>
                  <a:pt x="2437" y="2307"/>
                  <a:pt x="1855" y="1760"/>
                </a:cubicBezTo>
                <a:cubicBezTo>
                  <a:pt x="1273" y="1213"/>
                  <a:pt x="484" y="940"/>
                  <a:pt x="0" y="0"/>
                </a:cubicBezTo>
              </a:path>
            </a:pathLst>
          </a:custGeom>
          <a:noFill/>
          <a:ln w="76200" cmpd="sng">
            <a:solidFill>
              <a:srgbClr val="FF0000">
                <a:alpha val="39999"/>
              </a:srgbClr>
            </a:solidFill>
            <a:round/>
            <a:headEnd/>
            <a:tailEnd/>
          </a:ln>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44482">
                                            <p:txEl>
                                              <p:pRg st="1" end="1"/>
                                            </p:txEl>
                                          </p:spTgt>
                                        </p:tgtEl>
                                        <p:attrNameLst>
                                          <p:attrName>style.visibility</p:attrName>
                                        </p:attrNameLst>
                                      </p:cBhvr>
                                      <p:to>
                                        <p:strVal val="visible"/>
                                      </p:to>
                                    </p:set>
                                    <p:anim calcmode="lin" valueType="num">
                                      <p:cBhvr additive="base">
                                        <p:cTn id="7" dur="500" fill="hold"/>
                                        <p:tgtEl>
                                          <p:spTgt spid="104448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4448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2" fill="hold" grpId="0" nodeType="clickEffect">
                                  <p:stCondLst>
                                    <p:cond delay="0"/>
                                  </p:stCondLst>
                                  <p:childTnLst>
                                    <p:set>
                                      <p:cBhvr>
                                        <p:cTn id="12" dur="1" fill="hold">
                                          <p:stCondLst>
                                            <p:cond delay="0"/>
                                          </p:stCondLst>
                                        </p:cTn>
                                        <p:tgtEl>
                                          <p:spTgt spid="1044538"/>
                                        </p:tgtEl>
                                        <p:attrNameLst>
                                          <p:attrName>style.visibility</p:attrName>
                                        </p:attrNameLst>
                                      </p:cBhvr>
                                      <p:to>
                                        <p:strVal val="visible"/>
                                      </p:to>
                                    </p:set>
                                    <p:animEffect transition="in" filter="wipe(right)">
                                      <p:cBhvr>
                                        <p:cTn id="13" dur="2000"/>
                                        <p:tgtEl>
                                          <p:spTgt spid="1044538"/>
                                        </p:tgtEl>
                                      </p:cBhvr>
                                    </p:animEffect>
                                  </p:childTnLst>
                                  <p:subTnLst>
                                    <p:audio>
                                      <p:cMediaNode>
                                        <p:cTn display="0" masterRel="sameClick">
                                          <p:stCondLst>
                                            <p:cond evt="begin" delay="0">
                                              <p:tn val="11"/>
                                            </p:cond>
                                          </p:stCondLst>
                                          <p:endCondLst>
                                            <p:cond evt="onStopAudio" delay="0">
                                              <p:tgtEl>
                                                <p:sldTgt/>
                                              </p:tgtEl>
                                            </p:cond>
                                          </p:endCondLst>
                                        </p:cTn>
                                        <p:tgtEl>
                                          <p:sndTgt r:embed="rId5" name="drumroll.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1044482">
                                            <p:txEl>
                                              <p:pRg st="2" end="2"/>
                                            </p:txEl>
                                          </p:spTgt>
                                        </p:tgtEl>
                                        <p:attrNameLst>
                                          <p:attrName>style.visibility</p:attrName>
                                        </p:attrNameLst>
                                      </p:cBhvr>
                                      <p:to>
                                        <p:strVal val="visible"/>
                                      </p:to>
                                    </p:set>
                                    <p:anim calcmode="lin" valueType="num">
                                      <p:cBhvr additive="base">
                                        <p:cTn id="18" dur="500" fill="hold"/>
                                        <p:tgtEl>
                                          <p:spTgt spid="1044482">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04448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1044539"/>
                                        </p:tgtEl>
                                        <p:attrNameLst>
                                          <p:attrName>style.visibility</p:attrName>
                                        </p:attrNameLst>
                                      </p:cBhvr>
                                      <p:to>
                                        <p:strVal val="visible"/>
                                      </p:to>
                                    </p:set>
                                    <p:animEffect transition="in" filter="wipe(right)">
                                      <p:cBhvr>
                                        <p:cTn id="24" dur="3000"/>
                                        <p:tgtEl>
                                          <p:spTgt spid="1044539"/>
                                        </p:tgtEl>
                                      </p:cBhvr>
                                    </p:animEffect>
                                  </p:childTnLst>
                                  <p:subTnLst>
                                    <p:audio>
                                      <p:cMediaNode>
                                        <p:cTn display="0" masterRel="sameClick">
                                          <p:stCondLst>
                                            <p:cond evt="begin" delay="0">
                                              <p:tn val="22"/>
                                            </p:cond>
                                          </p:stCondLst>
                                          <p:endCondLst>
                                            <p:cond evt="onStopAudio" delay="0">
                                              <p:tgtEl>
                                                <p:sldTgt/>
                                              </p:tgtEl>
                                            </p:cond>
                                          </p:endCondLst>
                                        </p:cTn>
                                        <p:tgtEl>
                                          <p:sndTgt r:embed="rId6" name="applause.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1044482">
                                            <p:txEl>
                                              <p:pRg st="3" end="3"/>
                                            </p:txEl>
                                          </p:spTgt>
                                        </p:tgtEl>
                                        <p:attrNameLst>
                                          <p:attrName>style.visibility</p:attrName>
                                        </p:attrNameLst>
                                      </p:cBhvr>
                                      <p:to>
                                        <p:strVal val="visible"/>
                                      </p:to>
                                    </p:set>
                                    <p:anim calcmode="lin" valueType="num">
                                      <p:cBhvr additive="base">
                                        <p:cTn id="29" dur="500" fill="hold"/>
                                        <p:tgtEl>
                                          <p:spTgt spid="1044482">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04448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044540"/>
                                        </p:tgtEl>
                                        <p:attrNameLst>
                                          <p:attrName>style.visibility</p:attrName>
                                        </p:attrNameLst>
                                      </p:cBhvr>
                                      <p:to>
                                        <p:strVal val="visible"/>
                                      </p:to>
                                    </p:set>
                                    <p:animEffect transition="in" filter="wipe(down)">
                                      <p:cBhvr>
                                        <p:cTn id="35" dur="2000"/>
                                        <p:tgtEl>
                                          <p:spTgt spid="1044540"/>
                                        </p:tgtEl>
                                      </p:cBhvr>
                                    </p:animEffect>
                                  </p:childTnLst>
                                  <p:subTnLst>
                                    <p:audio>
                                      <p:cMediaNode>
                                        <p:cTn display="0" masterRel="sameClick">
                                          <p:stCondLst>
                                            <p:cond evt="begin" delay="0">
                                              <p:tn val="33"/>
                                            </p:cond>
                                          </p:stCondLst>
                                          <p:endCondLst>
                                            <p:cond evt="onStopAudio" delay="0">
                                              <p:tgtEl>
                                                <p:sldTgt/>
                                              </p:tgtEl>
                                            </p:cond>
                                          </p:endCondLst>
                                        </p:cTn>
                                        <p:tgtEl>
                                          <p:sndTgt r:embed="rId7" name="LionKing-NothingFunnyAboutThis.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nodeType="clickEffect">
                                  <p:stCondLst>
                                    <p:cond delay="0"/>
                                  </p:stCondLst>
                                  <p:childTnLst>
                                    <p:set>
                                      <p:cBhvr>
                                        <p:cTn id="39" dur="1" fill="hold">
                                          <p:stCondLst>
                                            <p:cond delay="0"/>
                                          </p:stCondLst>
                                        </p:cTn>
                                        <p:tgtEl>
                                          <p:spTgt spid="1044484">
                                            <p:txEl>
                                              <p:pRg st="1" end="1"/>
                                            </p:txEl>
                                          </p:spTgt>
                                        </p:tgtEl>
                                        <p:attrNameLst>
                                          <p:attrName>style.visibility</p:attrName>
                                        </p:attrNameLst>
                                      </p:cBhvr>
                                      <p:to>
                                        <p:strVal val="visible"/>
                                      </p:to>
                                    </p:set>
                                    <p:anim calcmode="lin" valueType="num">
                                      <p:cBhvr additive="base">
                                        <p:cTn id="40" dur="500" fill="hold"/>
                                        <p:tgtEl>
                                          <p:spTgt spid="1044484">
                                            <p:txEl>
                                              <p:pRg st="1" end="1"/>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4448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8" name="alar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38" grpId="0" animBg="1"/>
      <p:bldP spid="1044539" grpId="0" animBg="1"/>
      <p:bldP spid="10445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6530" name="Rectangle 2"/>
          <p:cNvSpPr>
            <a:spLocks noChangeArrowheads="1"/>
          </p:cNvSpPr>
          <p:nvPr/>
        </p:nvSpPr>
        <p:spPr bwMode="auto">
          <a:xfrm>
            <a:off x="685800" y="1343025"/>
            <a:ext cx="7772400" cy="5514975"/>
          </a:xfrm>
          <a:prstGeom prst="rect">
            <a:avLst/>
          </a:prstGeom>
          <a:solidFill>
            <a:srgbClr val="EAEAEA"/>
          </a:solidFill>
          <a:ln w="9525">
            <a:noFill/>
            <a:miter lim="800000"/>
            <a:headEnd/>
            <a:tailEnd/>
          </a:ln>
        </p:spPr>
        <p:txBody>
          <a:bodyPr/>
          <a:lstStyle/>
          <a:p>
            <a:pPr eaLnBrk="1" hangingPunct="1">
              <a:spcBef>
                <a:spcPct val="20000"/>
              </a:spcBef>
            </a:pPr>
            <a:r>
              <a:rPr lang="en-US" altLang="en-US" i="1">
                <a:solidFill>
                  <a:schemeClr val="accent2"/>
                </a:solidFill>
                <a:cs typeface="Times New Roman" pitchFamily="18" charset="0"/>
              </a:rPr>
              <a:t>The quantum nature of radiation</a:t>
            </a:r>
          </a:p>
          <a:p>
            <a:pPr eaLnBrk="1" hangingPunct="1">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In 1900, the UV catastrophe led                          German physicist Max Planck to                                   reexamine blackbody radiation.</a:t>
            </a:r>
          </a:p>
          <a:p>
            <a:pPr eaLnBrk="1" hangingPunct="1">
              <a:spcBef>
                <a:spcPts val="3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Planck discovered that the failure of                                  classical theory was in assuming that                                energy could take on any value  (in other                          words, that it was continuous).</a:t>
            </a:r>
          </a:p>
          <a:p>
            <a:pPr eaLnBrk="1" hangingPunct="1">
              <a:spcBef>
                <a:spcPts val="3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Planck hypothesized that if thermal oscillators could only vibrate at specific frequencies delivering packets  of energy he called </a:t>
            </a:r>
            <a:r>
              <a:rPr lang="en-US" altLang="en-US" b="1">
                <a:solidFill>
                  <a:srgbClr val="000000"/>
                </a:solidFill>
                <a:cs typeface="Times New Roman" pitchFamily="18" charset="0"/>
              </a:rPr>
              <a:t>quanta</a:t>
            </a:r>
            <a:r>
              <a:rPr lang="en-US" altLang="en-US">
                <a:solidFill>
                  <a:srgbClr val="000000"/>
                </a:solidFill>
                <a:cs typeface="Times New Roman" pitchFamily="18" charset="0"/>
              </a:rPr>
              <a:t>, then the ultraviolet catastrophe was resolved.</a:t>
            </a:r>
          </a:p>
          <a:p>
            <a:pPr eaLnBrk="1" hangingPunct="1">
              <a:spcBef>
                <a:spcPct val="20000"/>
              </a:spcBef>
            </a:pPr>
            <a:endParaRPr lang="en-US" altLang="en-US">
              <a:solidFill>
                <a:srgbClr val="000000"/>
              </a:solidFill>
              <a:cs typeface="Times New Roman" pitchFamily="18" charset="0"/>
            </a:endParaRPr>
          </a:p>
          <a:p>
            <a:pPr eaLnBrk="1" hangingPunct="1">
              <a:spcBef>
                <a:spcPct val="20000"/>
              </a:spcBef>
            </a:pPr>
            <a:endParaRPr lang="en-US" altLang="en-US">
              <a:solidFill>
                <a:srgbClr val="000000"/>
              </a:solidFill>
              <a:cs typeface="Times New Roman" pitchFamily="18" charset="0"/>
              <a:sym typeface="Symbol" pitchFamily="18" charset="2"/>
            </a:endParaRPr>
          </a:p>
        </p:txBody>
      </p:sp>
      <p:grpSp>
        <p:nvGrpSpPr>
          <p:cNvPr id="2" name="Group 66"/>
          <p:cNvGrpSpPr>
            <a:grpSpLocks/>
          </p:cNvGrpSpPr>
          <p:nvPr/>
        </p:nvGrpSpPr>
        <p:grpSpPr bwMode="auto">
          <a:xfrm>
            <a:off x="6529388" y="1362075"/>
            <a:ext cx="1933575" cy="2527300"/>
            <a:chOff x="4143" y="471"/>
            <a:chExt cx="1218" cy="1592"/>
          </a:xfrm>
        </p:grpSpPr>
        <p:pic>
          <p:nvPicPr>
            <p:cNvPr id="1046588" name="Picture 60"/>
            <p:cNvPicPr>
              <a:picLocks noChangeAspect="1" noChangeArrowheads="1"/>
            </p:cNvPicPr>
            <p:nvPr/>
          </p:nvPicPr>
          <p:blipFill>
            <a:blip r:embed="rId6" cstate="print"/>
            <a:srcRect/>
            <a:stretch>
              <a:fillRect/>
            </a:stretch>
          </p:blipFill>
          <p:spPr bwMode="auto">
            <a:xfrm>
              <a:off x="4143" y="471"/>
              <a:ext cx="1218" cy="1590"/>
            </a:xfrm>
            <a:prstGeom prst="rect">
              <a:avLst/>
            </a:prstGeom>
            <a:ln>
              <a:noFill/>
            </a:ln>
            <a:effectLst>
              <a:outerShdw blurRad="292100" dist="139700" dir="2700000" algn="tl" rotWithShape="0">
                <a:srgbClr val="333333">
                  <a:alpha val="65000"/>
                </a:srgbClr>
              </a:outerShdw>
            </a:effectLst>
          </p:spPr>
        </p:pic>
        <p:sp>
          <p:nvSpPr>
            <p:cNvPr id="13335" name="Text Box 63"/>
            <p:cNvSpPr txBox="1">
              <a:spLocks noChangeArrowheads="1"/>
            </p:cNvSpPr>
            <p:nvPr/>
          </p:nvSpPr>
          <p:spPr bwMode="auto">
            <a:xfrm>
              <a:off x="4907" y="1851"/>
              <a:ext cx="424" cy="212"/>
            </a:xfrm>
            <a:prstGeom prst="rect">
              <a:avLst/>
            </a:prstGeom>
            <a:noFill/>
            <a:ln w="9525">
              <a:noFill/>
              <a:miter lim="800000"/>
              <a:headEnd/>
              <a:tailEnd/>
            </a:ln>
          </p:spPr>
          <p:txBody>
            <a:bodyPr wrap="none">
              <a:spAutoFit/>
            </a:bodyPr>
            <a:lstStyle/>
            <a:p>
              <a:pPr eaLnBrk="1" hangingPunct="1"/>
              <a:r>
                <a:rPr lang="en-US" altLang="en-US" sz="1600" b="1">
                  <a:solidFill>
                    <a:schemeClr val="bg1"/>
                  </a:solidFill>
                </a:rPr>
                <a:t>1876</a:t>
              </a:r>
            </a:p>
          </p:txBody>
        </p:sp>
      </p:grpSp>
      <p:grpSp>
        <p:nvGrpSpPr>
          <p:cNvPr id="3" name="Group 67"/>
          <p:cNvGrpSpPr>
            <a:grpSpLocks/>
          </p:cNvGrpSpPr>
          <p:nvPr/>
        </p:nvGrpSpPr>
        <p:grpSpPr bwMode="auto">
          <a:xfrm>
            <a:off x="6537325" y="1362075"/>
            <a:ext cx="1960563" cy="2546350"/>
            <a:chOff x="3701" y="470"/>
            <a:chExt cx="1235" cy="1604"/>
          </a:xfrm>
        </p:grpSpPr>
        <p:pic>
          <p:nvPicPr>
            <p:cNvPr id="13332" name="Picture 61"/>
            <p:cNvPicPr>
              <a:picLocks noChangeAspect="1" noChangeArrowheads="1"/>
            </p:cNvPicPr>
            <p:nvPr/>
          </p:nvPicPr>
          <p:blipFill>
            <a:blip r:embed="rId7" cstate="print"/>
            <a:srcRect t="3448" r="5350" b="4367"/>
            <a:stretch>
              <a:fillRect/>
            </a:stretch>
          </p:blipFill>
          <p:spPr bwMode="auto">
            <a:xfrm>
              <a:off x="3701" y="470"/>
              <a:ext cx="1221" cy="1604"/>
            </a:xfrm>
            <a:prstGeom prst="rect">
              <a:avLst/>
            </a:prstGeom>
            <a:noFill/>
            <a:ln w="9525">
              <a:noFill/>
              <a:miter lim="800000"/>
              <a:headEnd/>
              <a:tailEnd/>
            </a:ln>
          </p:spPr>
        </p:pic>
        <p:sp>
          <p:nvSpPr>
            <p:cNvPr id="13333" name="Text Box 64"/>
            <p:cNvSpPr txBox="1">
              <a:spLocks noChangeArrowheads="1"/>
            </p:cNvSpPr>
            <p:nvPr/>
          </p:nvSpPr>
          <p:spPr bwMode="auto">
            <a:xfrm>
              <a:off x="4512" y="1860"/>
              <a:ext cx="424" cy="212"/>
            </a:xfrm>
            <a:prstGeom prst="rect">
              <a:avLst/>
            </a:prstGeom>
            <a:noFill/>
            <a:ln w="9525">
              <a:noFill/>
              <a:miter lim="800000"/>
              <a:headEnd/>
              <a:tailEnd/>
            </a:ln>
          </p:spPr>
          <p:txBody>
            <a:bodyPr wrap="none">
              <a:spAutoFit/>
            </a:bodyPr>
            <a:lstStyle/>
            <a:p>
              <a:pPr eaLnBrk="1" hangingPunct="1"/>
              <a:r>
                <a:rPr lang="en-US" altLang="en-US" sz="1600" b="1"/>
                <a:t>19</a:t>
              </a:r>
              <a:r>
                <a:rPr lang="en-US" altLang="en-US" sz="1600" b="1">
                  <a:solidFill>
                    <a:schemeClr val="bg1"/>
                  </a:solidFill>
                </a:rPr>
                <a:t>01</a:t>
              </a:r>
            </a:p>
          </p:txBody>
        </p:sp>
      </p:grpSp>
      <p:grpSp>
        <p:nvGrpSpPr>
          <p:cNvPr id="4" name="Group 68"/>
          <p:cNvGrpSpPr>
            <a:grpSpLocks/>
          </p:cNvGrpSpPr>
          <p:nvPr/>
        </p:nvGrpSpPr>
        <p:grpSpPr bwMode="auto">
          <a:xfrm>
            <a:off x="6542088" y="1365250"/>
            <a:ext cx="1930400" cy="2562225"/>
            <a:chOff x="3104" y="473"/>
            <a:chExt cx="1216" cy="1614"/>
          </a:xfrm>
        </p:grpSpPr>
        <p:pic>
          <p:nvPicPr>
            <p:cNvPr id="13330" name="Picture 62"/>
            <p:cNvPicPr>
              <a:picLocks noChangeAspect="1" noChangeArrowheads="1"/>
            </p:cNvPicPr>
            <p:nvPr/>
          </p:nvPicPr>
          <p:blipFill>
            <a:blip r:embed="rId8" cstate="print"/>
            <a:srcRect b="981"/>
            <a:stretch>
              <a:fillRect/>
            </a:stretch>
          </p:blipFill>
          <p:spPr bwMode="auto">
            <a:xfrm>
              <a:off x="3111" y="473"/>
              <a:ext cx="1209" cy="1614"/>
            </a:xfrm>
            <a:prstGeom prst="rect">
              <a:avLst/>
            </a:prstGeom>
            <a:noFill/>
            <a:ln w="9525">
              <a:noFill/>
              <a:miter lim="800000"/>
              <a:headEnd/>
              <a:tailEnd/>
            </a:ln>
          </p:spPr>
        </p:pic>
        <p:sp>
          <p:nvSpPr>
            <p:cNvPr id="13331" name="Text Box 65"/>
            <p:cNvSpPr txBox="1">
              <a:spLocks noChangeArrowheads="1"/>
            </p:cNvSpPr>
            <p:nvPr/>
          </p:nvSpPr>
          <p:spPr bwMode="auto">
            <a:xfrm>
              <a:off x="3104" y="1867"/>
              <a:ext cx="424" cy="212"/>
            </a:xfrm>
            <a:prstGeom prst="rect">
              <a:avLst/>
            </a:prstGeom>
            <a:noFill/>
            <a:ln w="9525">
              <a:noFill/>
              <a:miter lim="800000"/>
              <a:headEnd/>
              <a:tailEnd/>
            </a:ln>
          </p:spPr>
          <p:txBody>
            <a:bodyPr wrap="none">
              <a:spAutoFit/>
            </a:bodyPr>
            <a:lstStyle/>
            <a:p>
              <a:pPr eaLnBrk="1" hangingPunct="1"/>
              <a:r>
                <a:rPr lang="en-US" altLang="en-US" sz="1600" b="1">
                  <a:solidFill>
                    <a:schemeClr val="bg1"/>
                  </a:solidFill>
                </a:rPr>
                <a:t>1938</a:t>
              </a:r>
            </a:p>
          </p:txBody>
        </p:sp>
      </p:grpSp>
      <p:grpSp>
        <p:nvGrpSpPr>
          <p:cNvPr id="5" name="Group 76"/>
          <p:cNvGrpSpPr>
            <a:grpSpLocks/>
          </p:cNvGrpSpPr>
          <p:nvPr/>
        </p:nvGrpSpPr>
        <p:grpSpPr bwMode="auto">
          <a:xfrm>
            <a:off x="795338" y="5969000"/>
            <a:ext cx="7464425" cy="830263"/>
            <a:chOff x="510" y="3571"/>
            <a:chExt cx="4702" cy="523"/>
          </a:xfrm>
        </p:grpSpPr>
        <p:sp>
          <p:nvSpPr>
            <p:cNvPr id="13326" name="Rectangle 70"/>
            <p:cNvSpPr>
              <a:spLocks noChangeArrowheads="1"/>
            </p:cNvSpPr>
            <p:nvPr/>
          </p:nvSpPr>
          <p:spPr bwMode="auto">
            <a:xfrm>
              <a:off x="592" y="3584"/>
              <a:ext cx="3115" cy="202"/>
            </a:xfrm>
            <a:prstGeom prst="rect">
              <a:avLst/>
            </a:prstGeom>
            <a:noFill/>
            <a:ln w="9525">
              <a:noFill/>
              <a:miter lim="800000"/>
              <a:headEnd/>
              <a:tailEnd/>
            </a:ln>
          </p:spPr>
          <p:txBody>
            <a:bodyPr/>
            <a:lstStyle/>
            <a:p>
              <a:pPr eaLnBrk="1" hangingPunct="1">
                <a:lnSpc>
                  <a:spcPct val="90000"/>
                </a:lnSpc>
                <a:spcBef>
                  <a:spcPct val="20000"/>
                </a:spcBef>
              </a:pPr>
              <a:r>
                <a:rPr lang="en-US" altLang="en-US" i="1"/>
                <a:t>E</a:t>
              </a:r>
              <a:r>
                <a:rPr lang="en-US" altLang="en-US" baseline="-25000"/>
                <a:t>n</a:t>
              </a:r>
              <a:r>
                <a:rPr lang="en-US" altLang="en-US"/>
                <a:t> = </a:t>
              </a:r>
              <a:r>
                <a:rPr lang="en-US" altLang="en-US" i="1"/>
                <a:t>nhf</a:t>
              </a:r>
              <a:r>
                <a:rPr lang="en-US" altLang="en-US"/>
                <a:t>, for </a:t>
              </a:r>
              <a:r>
                <a:rPr lang="en-US" altLang="en-US" i="1"/>
                <a:t>n</a:t>
              </a:r>
              <a:r>
                <a:rPr lang="en-US" altLang="en-US"/>
                <a:t> = 1,2,3,...</a:t>
              </a:r>
            </a:p>
          </p:txBody>
        </p:sp>
        <p:sp>
          <p:nvSpPr>
            <p:cNvPr id="13327" name="Text Box 71"/>
            <p:cNvSpPr txBox="1">
              <a:spLocks noChangeArrowheads="1"/>
            </p:cNvSpPr>
            <p:nvPr/>
          </p:nvSpPr>
          <p:spPr bwMode="auto">
            <a:xfrm>
              <a:off x="3902" y="3571"/>
              <a:ext cx="1310" cy="523"/>
            </a:xfrm>
            <a:prstGeom prst="rect">
              <a:avLst/>
            </a:prstGeom>
            <a:solidFill>
              <a:srgbClr val="FF0000"/>
            </a:solidFill>
            <a:ln w="9525">
              <a:noFill/>
              <a:miter lim="800000"/>
              <a:headEnd/>
              <a:tailEnd/>
            </a:ln>
          </p:spPr>
          <p:txBody>
            <a:bodyPr>
              <a:spAutoFit/>
            </a:bodyPr>
            <a:lstStyle/>
            <a:p>
              <a:pPr algn="ctr" eaLnBrk="1" hangingPunct="1">
                <a:spcBef>
                  <a:spcPct val="50000"/>
                </a:spcBef>
              </a:pPr>
              <a:r>
                <a:rPr lang="en-US" altLang="en-US">
                  <a:solidFill>
                    <a:schemeClr val="bg1"/>
                  </a:solidFill>
                </a:rPr>
                <a:t>Planck’s hypothesis</a:t>
              </a:r>
            </a:p>
          </p:txBody>
        </p:sp>
        <p:sp>
          <p:nvSpPr>
            <p:cNvPr id="13328" name="Rectangle 72"/>
            <p:cNvSpPr>
              <a:spLocks noChangeArrowheads="1"/>
            </p:cNvSpPr>
            <p:nvPr/>
          </p:nvSpPr>
          <p:spPr bwMode="auto">
            <a:xfrm>
              <a:off x="510" y="3573"/>
              <a:ext cx="4701" cy="512"/>
            </a:xfrm>
            <a:prstGeom prst="rect">
              <a:avLst/>
            </a:prstGeom>
            <a:noFill/>
            <a:ln w="12700">
              <a:solidFill>
                <a:schemeClr val="tx1"/>
              </a:solidFill>
              <a:miter lim="800000"/>
              <a:headEnd/>
              <a:tailEnd/>
            </a:ln>
          </p:spPr>
          <p:txBody>
            <a:bodyPr wrap="none" anchor="ctr"/>
            <a:lstStyle/>
            <a:p>
              <a:pPr eaLnBrk="1" hangingPunct="1"/>
              <a:endParaRPr lang="en-US" altLang="en-US"/>
            </a:p>
          </p:txBody>
        </p:sp>
        <p:sp>
          <p:nvSpPr>
            <p:cNvPr id="13329" name="Text Box 75"/>
            <p:cNvSpPr txBox="1">
              <a:spLocks noChangeArrowheads="1"/>
            </p:cNvSpPr>
            <p:nvPr/>
          </p:nvSpPr>
          <p:spPr bwMode="auto">
            <a:xfrm>
              <a:off x="642" y="3794"/>
              <a:ext cx="3299" cy="291"/>
            </a:xfrm>
            <a:prstGeom prst="rect">
              <a:avLst/>
            </a:prstGeom>
            <a:noFill/>
            <a:ln w="9525">
              <a:noFill/>
              <a:miter lim="800000"/>
              <a:headEnd/>
              <a:tailEnd/>
            </a:ln>
          </p:spPr>
          <p:txBody>
            <a:bodyPr wrap="none">
              <a:spAutoFit/>
            </a:bodyPr>
            <a:lstStyle/>
            <a:p>
              <a:pPr eaLnBrk="1" hangingPunct="1"/>
              <a:r>
                <a:rPr lang="en-US" altLang="en-US">
                  <a:solidFill>
                    <a:schemeClr val="hlink"/>
                  </a:solidFill>
                </a:rPr>
                <a:t>Planck’s constant </a:t>
              </a:r>
              <a:r>
                <a:rPr lang="en-US" altLang="en-US" i="1">
                  <a:solidFill>
                    <a:schemeClr val="hlink"/>
                  </a:solidFill>
                </a:rPr>
                <a:t> h</a:t>
              </a:r>
              <a:r>
                <a:rPr lang="en-US" altLang="en-US">
                  <a:solidFill>
                    <a:schemeClr val="hlink"/>
                  </a:solidFill>
                </a:rPr>
                <a:t> = 6.63</a:t>
              </a:r>
              <a:r>
                <a:rPr lang="en-US" altLang="en-US">
                  <a:solidFill>
                    <a:schemeClr val="hlink"/>
                  </a:solidFill>
                  <a:sym typeface="Symbol" pitchFamily="18" charset="2"/>
                </a:rPr>
                <a:t>10</a:t>
              </a:r>
              <a:r>
                <a:rPr lang="en-US" altLang="en-US" baseline="30000">
                  <a:solidFill>
                    <a:schemeClr val="hlink"/>
                  </a:solidFill>
                  <a:sym typeface="Symbol" pitchFamily="18" charset="2"/>
                </a:rPr>
                <a:t>-34</a:t>
              </a:r>
              <a:r>
                <a:rPr lang="en-US" altLang="en-US">
                  <a:solidFill>
                    <a:schemeClr val="hlink"/>
                  </a:solidFill>
                  <a:sym typeface="Symbol" pitchFamily="18" charset="2"/>
                </a:rPr>
                <a:t> J s.</a:t>
              </a:r>
            </a:p>
          </p:txBody>
        </p:sp>
      </p:grpSp>
      <p:sp>
        <p:nvSpPr>
          <p:cNvPr id="1046605" name="Rectangle 77"/>
          <p:cNvSpPr>
            <a:spLocks noChangeArrowheads="1"/>
          </p:cNvSpPr>
          <p:nvPr/>
        </p:nvSpPr>
        <p:spPr bwMode="auto">
          <a:xfrm rot="5400000">
            <a:off x="8358982" y="4625181"/>
            <a:ext cx="508000" cy="960437"/>
          </a:xfrm>
          <a:prstGeom prst="rect">
            <a:avLst/>
          </a:prstGeom>
          <a:solidFill>
            <a:srgbClr val="FF3300"/>
          </a:solidFill>
          <a:ln w="9525">
            <a:noFill/>
            <a:miter lim="800000"/>
            <a:headEnd/>
            <a:tailEnd/>
          </a:ln>
        </p:spPr>
        <p:txBody>
          <a:bodyPr wrap="none" anchor="ctr"/>
          <a:lstStyle/>
          <a:p>
            <a:pPr eaLnBrk="1" hangingPunct="1"/>
            <a:endParaRPr lang="en-US" altLang="en-US"/>
          </a:p>
        </p:txBody>
      </p:sp>
      <p:grpSp>
        <p:nvGrpSpPr>
          <p:cNvPr id="6" name="Group 78"/>
          <p:cNvGrpSpPr>
            <a:grpSpLocks/>
          </p:cNvGrpSpPr>
          <p:nvPr/>
        </p:nvGrpSpPr>
        <p:grpSpPr bwMode="auto">
          <a:xfrm rot="-136347">
            <a:off x="8650288" y="4852988"/>
            <a:ext cx="425450" cy="461962"/>
            <a:chOff x="4337" y="1791"/>
            <a:chExt cx="268" cy="291"/>
          </a:xfrm>
        </p:grpSpPr>
        <p:sp>
          <p:nvSpPr>
            <p:cNvPr id="13324" name="Oval 79"/>
            <p:cNvSpPr>
              <a:spLocks noChangeArrowheads="1"/>
            </p:cNvSpPr>
            <p:nvPr/>
          </p:nvSpPr>
          <p:spPr bwMode="auto">
            <a:xfrm>
              <a:off x="4348" y="1814"/>
              <a:ext cx="250" cy="250"/>
            </a:xfrm>
            <a:prstGeom prst="ellipse">
              <a:avLst/>
            </a:prstGeom>
            <a:solidFill>
              <a:schemeClr val="accent1"/>
            </a:solidFill>
            <a:ln w="9525">
              <a:solidFill>
                <a:schemeClr val="tx1"/>
              </a:solidFill>
              <a:round/>
              <a:headEnd/>
              <a:tailEnd/>
            </a:ln>
          </p:spPr>
          <p:txBody>
            <a:bodyPr wrap="none" anchor="ctr"/>
            <a:lstStyle/>
            <a:p>
              <a:pPr eaLnBrk="1" hangingPunct="1"/>
              <a:endParaRPr lang="en-US" altLang="en-US"/>
            </a:p>
          </p:txBody>
        </p:sp>
        <p:sp>
          <p:nvSpPr>
            <p:cNvPr id="13325" name="Text Box 80"/>
            <p:cNvSpPr txBox="1">
              <a:spLocks noChangeArrowheads="1"/>
            </p:cNvSpPr>
            <p:nvPr/>
          </p:nvSpPr>
          <p:spPr bwMode="auto">
            <a:xfrm>
              <a:off x="4337" y="1791"/>
              <a:ext cx="268" cy="291"/>
            </a:xfrm>
            <a:prstGeom prst="rect">
              <a:avLst/>
            </a:prstGeom>
            <a:noFill/>
            <a:ln w="9525">
              <a:noFill/>
              <a:miter lim="800000"/>
              <a:headEnd/>
              <a:tailEnd/>
            </a:ln>
          </p:spPr>
          <p:txBody>
            <a:bodyPr wrap="none">
              <a:spAutoFit/>
            </a:bodyPr>
            <a:lstStyle/>
            <a:p>
              <a:pPr eaLnBrk="1" hangingPunct="1"/>
              <a:r>
                <a:rPr lang="en-US" altLang="en-US"/>
                <a:t>e</a:t>
              </a:r>
              <a:r>
                <a:rPr lang="en-US" altLang="en-US" baseline="30000"/>
                <a:t>-</a:t>
              </a:r>
              <a:endParaRPr lang="en-US" altLang="en-US"/>
            </a:p>
          </p:txBody>
        </p:sp>
      </p:grpSp>
      <p:sp>
        <p:nvSpPr>
          <p:cNvPr id="1046609" name="Freeform 81"/>
          <p:cNvSpPr>
            <a:spLocks/>
          </p:cNvSpPr>
          <p:nvPr/>
        </p:nvSpPr>
        <p:spPr bwMode="auto">
          <a:xfrm rot="5400000">
            <a:off x="7997825" y="5919788"/>
            <a:ext cx="1263650" cy="127000"/>
          </a:xfrm>
          <a:custGeom>
            <a:avLst/>
            <a:gdLst>
              <a:gd name="T0" fmla="*/ 0 w 1152"/>
              <a:gd name="T1" fmla="*/ 2147483647 h 192"/>
              <a:gd name="T2" fmla="*/ 2147483647 w 1152"/>
              <a:gd name="T3" fmla="*/ 2147483647 h 192"/>
              <a:gd name="T4" fmla="*/ 2147483647 w 1152"/>
              <a:gd name="T5" fmla="*/ 2147483647 h 192"/>
              <a:gd name="T6" fmla="*/ 2147483647 w 1152"/>
              <a:gd name="T7" fmla="*/ 2147483647 h 192"/>
              <a:gd name="T8" fmla="*/ 2147483647 w 1152"/>
              <a:gd name="T9" fmla="*/ 2147483647 h 192"/>
              <a:gd name="T10" fmla="*/ 2147483647 w 1152"/>
              <a:gd name="T11" fmla="*/ 2147483647 h 192"/>
              <a:gd name="T12" fmla="*/ 2147483647 w 1152"/>
              <a:gd name="T13" fmla="*/ 2147483647 h 192"/>
              <a:gd name="T14" fmla="*/ 2147483647 w 1152"/>
              <a:gd name="T15" fmla="*/ 2147483647 h 192"/>
              <a:gd name="T16" fmla="*/ 2147483647 w 1152"/>
              <a:gd name="T17" fmla="*/ 2147483647 h 192"/>
              <a:gd name="T18" fmla="*/ 2147483647 w 1152"/>
              <a:gd name="T19" fmla="*/ 2147483647 h 192"/>
              <a:gd name="T20" fmla="*/ 2147483647 w 1152"/>
              <a:gd name="T21" fmla="*/ 2147483647 h 192"/>
              <a:gd name="T22" fmla="*/ 2147483647 w 1152"/>
              <a:gd name="T23" fmla="*/ 2147483647 h 1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52"/>
              <a:gd name="T37" fmla="*/ 0 h 192"/>
              <a:gd name="T38" fmla="*/ 1152 w 1152"/>
              <a:gd name="T39" fmla="*/ 192 h 1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52" h="192">
                <a:moveTo>
                  <a:pt x="0" y="96"/>
                </a:moveTo>
                <a:cubicBezTo>
                  <a:pt x="51" y="103"/>
                  <a:pt x="102" y="110"/>
                  <a:pt x="141" y="96"/>
                </a:cubicBezTo>
                <a:cubicBezTo>
                  <a:pt x="180" y="82"/>
                  <a:pt x="203" y="0"/>
                  <a:pt x="235" y="14"/>
                </a:cubicBezTo>
                <a:cubicBezTo>
                  <a:pt x="267" y="28"/>
                  <a:pt x="303" y="178"/>
                  <a:pt x="335" y="178"/>
                </a:cubicBezTo>
                <a:cubicBezTo>
                  <a:pt x="367" y="178"/>
                  <a:pt x="398" y="14"/>
                  <a:pt x="429" y="14"/>
                </a:cubicBezTo>
                <a:cubicBezTo>
                  <a:pt x="460" y="14"/>
                  <a:pt x="491" y="178"/>
                  <a:pt x="523" y="178"/>
                </a:cubicBezTo>
                <a:cubicBezTo>
                  <a:pt x="555" y="178"/>
                  <a:pt x="591" y="14"/>
                  <a:pt x="623" y="14"/>
                </a:cubicBezTo>
                <a:cubicBezTo>
                  <a:pt x="655" y="14"/>
                  <a:pt x="686" y="178"/>
                  <a:pt x="717" y="178"/>
                </a:cubicBezTo>
                <a:cubicBezTo>
                  <a:pt x="748" y="178"/>
                  <a:pt x="779" y="14"/>
                  <a:pt x="811" y="14"/>
                </a:cubicBezTo>
                <a:cubicBezTo>
                  <a:pt x="843" y="14"/>
                  <a:pt x="879" y="164"/>
                  <a:pt x="911" y="178"/>
                </a:cubicBezTo>
                <a:cubicBezTo>
                  <a:pt x="943" y="192"/>
                  <a:pt x="965" y="110"/>
                  <a:pt x="1005" y="96"/>
                </a:cubicBezTo>
                <a:cubicBezTo>
                  <a:pt x="1045" y="82"/>
                  <a:pt x="1098" y="89"/>
                  <a:pt x="1152" y="96"/>
                </a:cubicBezTo>
              </a:path>
            </a:pathLst>
          </a:custGeom>
          <a:noFill/>
          <a:ln w="38100" cmpd="sng">
            <a:solidFill>
              <a:srgbClr val="FF3300"/>
            </a:solidFill>
            <a:round/>
            <a:headEnd type="none" w="med" len="med"/>
            <a:tailEnd type="arrow" w="med" len="med"/>
          </a:ln>
        </p:spPr>
        <p:txBody>
          <a:bodyPr/>
          <a:lstStyle/>
          <a:p>
            <a:endParaRPr lang="en-US"/>
          </a:p>
        </p:txBody>
      </p:sp>
      <p:sp>
        <p:nvSpPr>
          <p:cNvPr id="1046610" name="Freeform 82"/>
          <p:cNvSpPr>
            <a:spLocks/>
          </p:cNvSpPr>
          <p:nvPr/>
        </p:nvSpPr>
        <p:spPr bwMode="auto">
          <a:xfrm rot="-5400000">
            <a:off x="7999413" y="4152900"/>
            <a:ext cx="1263650" cy="127000"/>
          </a:xfrm>
          <a:custGeom>
            <a:avLst/>
            <a:gdLst>
              <a:gd name="T0" fmla="*/ 0 w 1152"/>
              <a:gd name="T1" fmla="*/ 2147483647 h 192"/>
              <a:gd name="T2" fmla="*/ 2147483647 w 1152"/>
              <a:gd name="T3" fmla="*/ 2147483647 h 192"/>
              <a:gd name="T4" fmla="*/ 2147483647 w 1152"/>
              <a:gd name="T5" fmla="*/ 2147483647 h 192"/>
              <a:gd name="T6" fmla="*/ 2147483647 w 1152"/>
              <a:gd name="T7" fmla="*/ 2147483647 h 192"/>
              <a:gd name="T8" fmla="*/ 2147483647 w 1152"/>
              <a:gd name="T9" fmla="*/ 2147483647 h 192"/>
              <a:gd name="T10" fmla="*/ 2147483647 w 1152"/>
              <a:gd name="T11" fmla="*/ 2147483647 h 192"/>
              <a:gd name="T12" fmla="*/ 2147483647 w 1152"/>
              <a:gd name="T13" fmla="*/ 2147483647 h 192"/>
              <a:gd name="T14" fmla="*/ 2147483647 w 1152"/>
              <a:gd name="T15" fmla="*/ 2147483647 h 192"/>
              <a:gd name="T16" fmla="*/ 2147483647 w 1152"/>
              <a:gd name="T17" fmla="*/ 2147483647 h 192"/>
              <a:gd name="T18" fmla="*/ 2147483647 w 1152"/>
              <a:gd name="T19" fmla="*/ 2147483647 h 192"/>
              <a:gd name="T20" fmla="*/ 2147483647 w 1152"/>
              <a:gd name="T21" fmla="*/ 2147483647 h 192"/>
              <a:gd name="T22" fmla="*/ 2147483647 w 1152"/>
              <a:gd name="T23" fmla="*/ 2147483647 h 1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52"/>
              <a:gd name="T37" fmla="*/ 0 h 192"/>
              <a:gd name="T38" fmla="*/ 1152 w 1152"/>
              <a:gd name="T39" fmla="*/ 192 h 1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52" h="192">
                <a:moveTo>
                  <a:pt x="0" y="96"/>
                </a:moveTo>
                <a:cubicBezTo>
                  <a:pt x="51" y="103"/>
                  <a:pt x="102" y="110"/>
                  <a:pt x="141" y="96"/>
                </a:cubicBezTo>
                <a:cubicBezTo>
                  <a:pt x="180" y="82"/>
                  <a:pt x="203" y="0"/>
                  <a:pt x="235" y="14"/>
                </a:cubicBezTo>
                <a:cubicBezTo>
                  <a:pt x="267" y="28"/>
                  <a:pt x="303" y="178"/>
                  <a:pt x="335" y="178"/>
                </a:cubicBezTo>
                <a:cubicBezTo>
                  <a:pt x="367" y="178"/>
                  <a:pt x="398" y="14"/>
                  <a:pt x="429" y="14"/>
                </a:cubicBezTo>
                <a:cubicBezTo>
                  <a:pt x="460" y="14"/>
                  <a:pt x="491" y="178"/>
                  <a:pt x="523" y="178"/>
                </a:cubicBezTo>
                <a:cubicBezTo>
                  <a:pt x="555" y="178"/>
                  <a:pt x="591" y="14"/>
                  <a:pt x="623" y="14"/>
                </a:cubicBezTo>
                <a:cubicBezTo>
                  <a:pt x="655" y="14"/>
                  <a:pt x="686" y="178"/>
                  <a:pt x="717" y="178"/>
                </a:cubicBezTo>
                <a:cubicBezTo>
                  <a:pt x="748" y="178"/>
                  <a:pt x="779" y="14"/>
                  <a:pt x="811" y="14"/>
                </a:cubicBezTo>
                <a:cubicBezTo>
                  <a:pt x="843" y="14"/>
                  <a:pt x="879" y="164"/>
                  <a:pt x="911" y="178"/>
                </a:cubicBezTo>
                <a:cubicBezTo>
                  <a:pt x="943" y="192"/>
                  <a:pt x="965" y="110"/>
                  <a:pt x="1005" y="96"/>
                </a:cubicBezTo>
                <a:cubicBezTo>
                  <a:pt x="1045" y="82"/>
                  <a:pt x="1098" y="89"/>
                  <a:pt x="1152" y="96"/>
                </a:cubicBezTo>
              </a:path>
            </a:pathLst>
          </a:custGeom>
          <a:noFill/>
          <a:ln w="38100" cmpd="sng">
            <a:solidFill>
              <a:srgbClr val="FF3300"/>
            </a:solidFill>
            <a:round/>
            <a:headEnd type="none" w="med" len="med"/>
            <a:tailEnd type="arrow" w="med" len="med"/>
          </a:ln>
        </p:spPr>
        <p:txBody>
          <a:bodyPr/>
          <a:lstStyle/>
          <a:p>
            <a:endParaRPr lang="en-US"/>
          </a:p>
        </p:txBody>
      </p:sp>
      <p:sp>
        <p:nvSpPr>
          <p:cNvPr id="13323"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12.1 – The interaction of matter with radiation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46530">
                                            <p:txEl>
                                              <p:pRg st="1" end="1"/>
                                            </p:txEl>
                                          </p:spTgt>
                                        </p:tgtEl>
                                        <p:attrNameLst>
                                          <p:attrName>style.visibility</p:attrName>
                                        </p:attrNameLst>
                                      </p:cBhvr>
                                      <p:to>
                                        <p:strVal val="visible"/>
                                      </p:to>
                                    </p:set>
                                    <p:anim calcmode="lin" valueType="num">
                                      <p:cBhvr additive="base">
                                        <p:cTn id="7" dur="500" fill="hold"/>
                                        <p:tgtEl>
                                          <p:spTgt spid="104653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4653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1046530">
                                            <p:txEl>
                                              <p:pRg st="2" end="2"/>
                                            </p:txEl>
                                          </p:spTgt>
                                        </p:tgtEl>
                                        <p:attrNameLst>
                                          <p:attrName>style.visibility</p:attrName>
                                        </p:attrNameLst>
                                      </p:cBhvr>
                                      <p:to>
                                        <p:strVal val="visible"/>
                                      </p:to>
                                    </p:set>
                                    <p:anim calcmode="lin" valueType="num">
                                      <p:cBhvr additive="base">
                                        <p:cTn id="18" dur="500" fill="hold"/>
                                        <p:tgtEl>
                                          <p:spTgt spid="1046530">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04653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par>
                                <p:cTn id="20" presetID="10"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2000"/>
                                        <p:tgtEl>
                                          <p:spTgt spid="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1046530">
                                            <p:txEl>
                                              <p:pRg st="3" end="3"/>
                                            </p:txEl>
                                          </p:spTgt>
                                        </p:tgtEl>
                                        <p:attrNameLst>
                                          <p:attrName>style.visibility</p:attrName>
                                        </p:attrNameLst>
                                      </p:cBhvr>
                                      <p:to>
                                        <p:strVal val="visible"/>
                                      </p:to>
                                    </p:set>
                                    <p:anim calcmode="lin" valueType="num">
                                      <p:cBhvr additive="base">
                                        <p:cTn id="27" dur="500" fill="hold"/>
                                        <p:tgtEl>
                                          <p:spTgt spid="1046530">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4653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4" name="arrow.wav"/>
                                        </p:tgtEl>
                                      </p:cMediaNode>
                                    </p:audio>
                                  </p:subTnLst>
                                </p:cTn>
                              </p:par>
                              <p:par>
                                <p:cTn id="29" presetID="10"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2000"/>
                                        <p:tgtEl>
                                          <p:spTgt spid="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46605"/>
                                        </p:tgtEl>
                                        <p:attrNameLst>
                                          <p:attrName>style.visibility</p:attrName>
                                        </p:attrNameLst>
                                      </p:cBhvr>
                                      <p:to>
                                        <p:strVal val="visible"/>
                                      </p:to>
                                    </p:set>
                                    <p:animEffect transition="in" filter="fade">
                                      <p:cBhvr>
                                        <p:cTn id="34" dur="2000"/>
                                        <p:tgtEl>
                                          <p:spTgt spid="1046605"/>
                                        </p:tgtEl>
                                      </p:cBhvr>
                                    </p:animEffect>
                                  </p:childTnLst>
                                </p:cTn>
                              </p:par>
                              <p:par>
                                <p:cTn id="35" presetID="10" presetClass="entr" presetSubtype="0" fill="hold"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2000"/>
                                        <p:tgtEl>
                                          <p:spTgt spid="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path" presetSubtype="0" repeatCount="indefinite" autoRev="1" fill="hold" nodeType="clickEffect">
                                  <p:stCondLst>
                                    <p:cond delay="0"/>
                                  </p:stCondLst>
                                  <p:childTnLst>
                                    <p:animMotion origin="layout" path="M 2.77778E-6 1.11111E-6 L -0.05261 -0.00185 " pathEditMode="relative" rAng="0" ptsTypes="AA">
                                      <p:cBhvr>
                                        <p:cTn id="41" dur="500" fill="hold"/>
                                        <p:tgtEl>
                                          <p:spTgt spid="6"/>
                                        </p:tgtEl>
                                        <p:attrNameLst>
                                          <p:attrName>ppt_x</p:attrName>
                                          <p:attrName>ppt_y</p:attrName>
                                        </p:attrNameLst>
                                      </p:cBhvr>
                                      <p:rCtr x="-2600" y="-100"/>
                                    </p:animMotion>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1" repeatCount="indefinite" fill="hold" grpId="0" nodeType="clickEffect">
                                  <p:stCondLst>
                                    <p:cond delay="0"/>
                                  </p:stCondLst>
                                  <p:childTnLst>
                                    <p:set>
                                      <p:cBhvr>
                                        <p:cTn id="45" dur="1" fill="hold">
                                          <p:stCondLst>
                                            <p:cond delay="0"/>
                                          </p:stCondLst>
                                        </p:cTn>
                                        <p:tgtEl>
                                          <p:spTgt spid="1046609"/>
                                        </p:tgtEl>
                                        <p:attrNameLst>
                                          <p:attrName>style.visibility</p:attrName>
                                        </p:attrNameLst>
                                      </p:cBhvr>
                                      <p:to>
                                        <p:strVal val="visible"/>
                                      </p:to>
                                    </p:set>
                                    <p:animEffect transition="in" filter="wipe(up)">
                                      <p:cBhvr>
                                        <p:cTn id="46" dur="2000"/>
                                        <p:tgtEl>
                                          <p:spTgt spid="1046609"/>
                                        </p:tgtEl>
                                      </p:cBhvr>
                                    </p:animEffect>
                                  </p:childTnLst>
                                  <p:subTnLst>
                                    <p:audio>
                                      <p:cMediaNode>
                                        <p:cTn display="0" masterRel="sameClick">
                                          <p:stCondLst>
                                            <p:cond evt="begin" delay="0">
                                              <p:tn val="44"/>
                                            </p:cond>
                                          </p:stCondLst>
                                          <p:endCondLst>
                                            <p:cond evt="onStopAudio" delay="0">
                                              <p:tgtEl>
                                                <p:sldTgt/>
                                              </p:tgtEl>
                                            </p:cond>
                                          </p:endCondLst>
                                        </p:cTn>
                                        <p:tgtEl>
                                          <p:sndTgt r:embed="rId5" name="voltage.wav"/>
                                        </p:tgtEl>
                                      </p:cMediaNode>
                                    </p:audio>
                                  </p:subTnLst>
                                </p:cTn>
                              </p:par>
                              <p:par>
                                <p:cTn id="47" presetID="22" presetClass="entr" presetSubtype="4" repeatCount="indefinite" fill="hold" grpId="0" nodeType="withEffect">
                                  <p:stCondLst>
                                    <p:cond delay="0"/>
                                  </p:stCondLst>
                                  <p:childTnLst>
                                    <p:set>
                                      <p:cBhvr>
                                        <p:cTn id="48" dur="1" fill="hold">
                                          <p:stCondLst>
                                            <p:cond delay="0"/>
                                          </p:stCondLst>
                                        </p:cTn>
                                        <p:tgtEl>
                                          <p:spTgt spid="1046610"/>
                                        </p:tgtEl>
                                        <p:attrNameLst>
                                          <p:attrName>style.visibility</p:attrName>
                                        </p:attrNameLst>
                                      </p:cBhvr>
                                      <p:to>
                                        <p:strVal val="visible"/>
                                      </p:to>
                                    </p:set>
                                    <p:animEffect transition="in" filter="wipe(down)">
                                      <p:cBhvr>
                                        <p:cTn id="49" dur="2000"/>
                                        <p:tgtEl>
                                          <p:spTgt spid="1046610"/>
                                        </p:tgtEl>
                                      </p:cBhvr>
                                    </p:animEffect>
                                  </p:childTnLst>
                                  <p:subTnLst>
                                    <p:audio>
                                      <p:cMediaNode>
                                        <p:cTn display="0" masterRel="sameClick">
                                          <p:stCondLst>
                                            <p:cond evt="begin" delay="0">
                                              <p:tn val="47"/>
                                            </p:cond>
                                          </p:stCondLst>
                                          <p:endCondLst>
                                            <p:cond evt="onStopAudio" delay="0">
                                              <p:tgtEl>
                                                <p:sldTgt/>
                                              </p:tgtEl>
                                            </p:cond>
                                          </p:endCondLst>
                                        </p:cTn>
                                        <p:tgtEl>
                                          <p:sndTgt r:embed="rId5" name="voltage.wav"/>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53" presetClass="entr" presetSubtype="0" fill="hold" nodeType="clickEffect">
                                  <p:stCondLst>
                                    <p:cond delay="0"/>
                                  </p:stCondLst>
                                  <p:childTnLst>
                                    <p:set>
                                      <p:cBhvr>
                                        <p:cTn id="53" dur="1" fill="hold">
                                          <p:stCondLst>
                                            <p:cond delay="0"/>
                                          </p:stCondLst>
                                        </p:cTn>
                                        <p:tgtEl>
                                          <p:spTgt spid="5"/>
                                        </p:tgtEl>
                                        <p:attrNameLst>
                                          <p:attrName>style.visibility</p:attrName>
                                        </p:attrNameLst>
                                      </p:cBhvr>
                                      <p:to>
                                        <p:strVal val="visible"/>
                                      </p:to>
                                    </p:set>
                                    <p:anim calcmode="lin" valueType="num">
                                      <p:cBhvr>
                                        <p:cTn id="54" dur="500" fill="hold"/>
                                        <p:tgtEl>
                                          <p:spTgt spid="5"/>
                                        </p:tgtEl>
                                        <p:attrNameLst>
                                          <p:attrName>ppt_w</p:attrName>
                                        </p:attrNameLst>
                                      </p:cBhvr>
                                      <p:tavLst>
                                        <p:tav tm="0">
                                          <p:val>
                                            <p:fltVal val="0"/>
                                          </p:val>
                                        </p:tav>
                                        <p:tav tm="100000">
                                          <p:val>
                                            <p:strVal val="#ppt_w"/>
                                          </p:val>
                                        </p:tav>
                                      </p:tavLst>
                                    </p:anim>
                                    <p:anim calcmode="lin" valueType="num">
                                      <p:cBhvr>
                                        <p:cTn id="55" dur="500" fill="hold"/>
                                        <p:tgtEl>
                                          <p:spTgt spid="5"/>
                                        </p:tgtEl>
                                        <p:attrNameLst>
                                          <p:attrName>ppt_h</p:attrName>
                                        </p:attrNameLst>
                                      </p:cBhvr>
                                      <p:tavLst>
                                        <p:tav tm="0">
                                          <p:val>
                                            <p:fltVal val="0"/>
                                          </p:val>
                                        </p:tav>
                                        <p:tav tm="100000">
                                          <p:val>
                                            <p:strVal val="#ppt_h"/>
                                          </p:val>
                                        </p:tav>
                                      </p:tavLst>
                                    </p:anim>
                                    <p:animEffect transition="in" filter="fade">
                                      <p:cBhvr>
                                        <p:cTn id="56" dur="500"/>
                                        <p:tgtEl>
                                          <p:spTgt spid="5"/>
                                        </p:tgtEl>
                                      </p:cBhvr>
                                    </p:animEffect>
                                  </p:childTnLst>
                                  <p:subTnLst>
                                    <p:audio>
                                      <p:cMediaNode>
                                        <p:cTn display="0" masterRel="sameClick">
                                          <p:stCondLst>
                                            <p:cond evt="begin" delay="0">
                                              <p:tn val="5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6605" grpId="0" animBg="1"/>
      <p:bldP spid="1046609" grpId="0" animBg="1"/>
      <p:bldP spid="10466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3" name="Rectangle 17"/>
          <p:cNvSpPr>
            <a:spLocks noChangeArrowheads="1"/>
          </p:cNvSpPr>
          <p:nvPr/>
        </p:nvSpPr>
        <p:spPr bwMode="auto">
          <a:xfrm>
            <a:off x="674688" y="1814513"/>
            <a:ext cx="7772400" cy="5043487"/>
          </a:xfrm>
          <a:prstGeom prst="rect">
            <a:avLst/>
          </a:prstGeom>
          <a:solidFill>
            <a:srgbClr val="FFFFCC"/>
          </a:solidFill>
          <a:ln w="9525">
            <a:noFill/>
            <a:miter lim="800000"/>
            <a:headEnd/>
            <a:tailEnd/>
          </a:ln>
        </p:spPr>
        <p:txBody>
          <a:bodyPr/>
          <a:lstStyle/>
          <a:p>
            <a:pPr eaLnBrk="1" hangingPunct="1">
              <a:spcBef>
                <a:spcPct val="20000"/>
              </a:spcBef>
            </a:pPr>
            <a:r>
              <a:rPr lang="en-US" altLang="en-US">
                <a:sym typeface="Symbol" pitchFamily="18" charset="2"/>
              </a:rPr>
              <a:t>EXAMPLE:  Using Planck’s hypothesis show that the energy </a:t>
            </a:r>
            <a:r>
              <a:rPr lang="en-US" altLang="en-US" i="1">
                <a:sym typeface="Symbol" pitchFamily="18" charset="2"/>
              </a:rPr>
              <a:t>E</a:t>
            </a:r>
            <a:r>
              <a:rPr lang="en-US" altLang="en-US">
                <a:sym typeface="Symbol" pitchFamily="18" charset="2"/>
              </a:rPr>
              <a:t> of a single quanta with frequency </a:t>
            </a:r>
            <a:r>
              <a:rPr lang="en-US" altLang="en-US" i="1">
                <a:sym typeface="Symbol" pitchFamily="18" charset="2"/>
              </a:rPr>
              <a:t>f</a:t>
            </a:r>
            <a:r>
              <a:rPr lang="en-US" altLang="en-US">
                <a:sym typeface="Symbol" pitchFamily="18" charset="2"/>
              </a:rPr>
              <a:t> is given by </a:t>
            </a:r>
            <a:r>
              <a:rPr lang="en-US" altLang="en-US" i="1">
                <a:sym typeface="Symbol" pitchFamily="18" charset="2"/>
              </a:rPr>
              <a:t>E</a:t>
            </a:r>
            <a:r>
              <a:rPr lang="en-US" altLang="en-US">
                <a:sym typeface="Symbol" pitchFamily="18" charset="2"/>
              </a:rPr>
              <a:t> = </a:t>
            </a:r>
            <a:r>
              <a:rPr lang="en-US" altLang="en-US" i="1">
                <a:sym typeface="Symbol" pitchFamily="18" charset="2"/>
              </a:rPr>
              <a:t>hc / </a:t>
            </a:r>
            <a:r>
              <a:rPr lang="en-US" altLang="en-US">
                <a:sym typeface="Symbol" pitchFamily="18" charset="2"/>
              </a:rPr>
              <a:t>.  Find the energy contained in a single quantum of light having a wavelength of 500. nm.</a:t>
            </a:r>
          </a:p>
          <a:p>
            <a:pPr eaLnBrk="1" hangingPunct="1">
              <a:spcBef>
                <a:spcPct val="20000"/>
              </a:spcBef>
            </a:pPr>
            <a:r>
              <a:rPr lang="en-US" altLang="en-US">
                <a:sym typeface="Symbol" pitchFamily="18" charset="2"/>
              </a:rPr>
              <a:t>SOLUTION:</a:t>
            </a:r>
          </a:p>
          <a:p>
            <a:pPr eaLnBrk="1" hangingPunct="1">
              <a:spcBef>
                <a:spcPct val="20000"/>
              </a:spcBef>
            </a:pPr>
            <a:r>
              <a:rPr lang="en-US" altLang="en-US">
                <a:sym typeface="Symbol" pitchFamily="18" charset="2"/>
              </a:rPr>
              <a:t>From classical wave theory </a:t>
            </a:r>
            <a:r>
              <a:rPr lang="en-US" altLang="en-US" i="1">
                <a:sym typeface="Symbol" pitchFamily="18" charset="2"/>
              </a:rPr>
              <a:t>v</a:t>
            </a:r>
            <a:r>
              <a:rPr lang="en-US" altLang="en-US">
                <a:sym typeface="Symbol" pitchFamily="18" charset="2"/>
              </a:rPr>
              <a:t> = </a:t>
            </a:r>
            <a:r>
              <a:rPr lang="en-US" altLang="en-US" i="1">
                <a:sym typeface="Symbol" pitchFamily="18" charset="2"/>
              </a:rPr>
              <a:t>f</a:t>
            </a:r>
            <a:r>
              <a:rPr lang="en-US" altLang="en-US">
                <a:sym typeface="Symbol" pitchFamily="18" charset="2"/>
              </a:rPr>
              <a:t>.</a:t>
            </a:r>
          </a:p>
          <a:p>
            <a:pPr eaLnBrk="1" hangingPunct="1">
              <a:spcBef>
                <a:spcPct val="20000"/>
              </a:spcBef>
            </a:pPr>
            <a:r>
              <a:rPr lang="en-US" altLang="en-US">
                <a:sym typeface="Symbol" pitchFamily="18" charset="2"/>
              </a:rPr>
              <a:t>But for light, </a:t>
            </a:r>
            <a:r>
              <a:rPr lang="en-US" altLang="en-US" i="1">
                <a:sym typeface="Symbol" pitchFamily="18" charset="2"/>
              </a:rPr>
              <a:t>v</a:t>
            </a:r>
            <a:r>
              <a:rPr lang="en-US" altLang="en-US">
                <a:sym typeface="Symbol" pitchFamily="18" charset="2"/>
              </a:rPr>
              <a:t> = </a:t>
            </a:r>
            <a:r>
              <a:rPr lang="en-US" altLang="en-US" i="1">
                <a:sym typeface="Symbol" pitchFamily="18" charset="2"/>
              </a:rPr>
              <a:t>c</a:t>
            </a:r>
            <a:r>
              <a:rPr lang="en-US" altLang="en-US">
                <a:sym typeface="Symbol" pitchFamily="18" charset="2"/>
              </a:rPr>
              <a:t>, the speed of light.</a:t>
            </a:r>
          </a:p>
          <a:p>
            <a:pPr eaLnBrk="1" hangingPunct="1">
              <a:spcBef>
                <a:spcPct val="20000"/>
              </a:spcBef>
            </a:pPr>
            <a:r>
              <a:rPr lang="en-US" altLang="en-US">
                <a:sym typeface="Symbol" pitchFamily="18" charset="2"/>
              </a:rPr>
              <a:t>Thus </a:t>
            </a:r>
            <a:r>
              <a:rPr lang="en-US" altLang="en-US" i="1">
                <a:sym typeface="Symbol" pitchFamily="18" charset="2"/>
              </a:rPr>
              <a:t>f</a:t>
            </a:r>
            <a:r>
              <a:rPr lang="en-US" altLang="en-US">
                <a:sym typeface="Symbol" pitchFamily="18" charset="2"/>
              </a:rPr>
              <a:t> = </a:t>
            </a:r>
            <a:r>
              <a:rPr lang="en-US" altLang="en-US" i="1">
                <a:sym typeface="Symbol" pitchFamily="18" charset="2"/>
              </a:rPr>
              <a:t>c / </a:t>
            </a:r>
            <a:r>
              <a:rPr lang="en-US" altLang="en-US">
                <a:sym typeface="Symbol" pitchFamily="18" charset="2"/>
              </a:rPr>
              <a:t> and we have </a:t>
            </a:r>
            <a:r>
              <a:rPr lang="en-US" altLang="en-US" i="1"/>
              <a:t>E</a:t>
            </a:r>
            <a:r>
              <a:rPr lang="en-US" altLang="en-US"/>
              <a:t> = </a:t>
            </a:r>
            <a:r>
              <a:rPr lang="en-US" altLang="en-US" i="1"/>
              <a:t>hf</a:t>
            </a:r>
            <a:r>
              <a:rPr lang="en-US" altLang="en-US"/>
              <a:t> = </a:t>
            </a:r>
            <a:r>
              <a:rPr lang="en-US" altLang="en-US" i="1"/>
              <a:t>hc / </a:t>
            </a:r>
            <a:r>
              <a:rPr lang="en-US" altLang="en-US" i="1">
                <a:sym typeface="Symbol" pitchFamily="18" charset="2"/>
              </a:rPr>
              <a:t></a:t>
            </a:r>
            <a:r>
              <a:rPr lang="en-US" altLang="en-US">
                <a:sym typeface="Symbol" pitchFamily="18" charset="2"/>
              </a:rPr>
              <a:t>.</a:t>
            </a:r>
          </a:p>
          <a:p>
            <a:pPr eaLnBrk="1" hangingPunct="1">
              <a:spcBef>
                <a:spcPct val="20000"/>
              </a:spcBef>
            </a:pPr>
            <a:endParaRPr lang="en-US" altLang="en-US">
              <a:sym typeface="Symbol" pitchFamily="18" charset="2"/>
            </a:endParaRPr>
          </a:p>
          <a:p>
            <a:pPr eaLnBrk="1" hangingPunct="1">
              <a:spcBef>
                <a:spcPct val="20000"/>
              </a:spcBef>
            </a:pPr>
            <a:r>
              <a:rPr lang="en-US" altLang="en-US">
                <a:sym typeface="Symbol" pitchFamily="18" charset="2"/>
              </a:rPr>
              <a:t>For light having a wavelength of 500. nm we have</a:t>
            </a:r>
          </a:p>
          <a:p>
            <a:pPr eaLnBrk="1" hangingPunct="1">
              <a:spcBef>
                <a:spcPct val="20000"/>
              </a:spcBef>
            </a:pPr>
            <a:r>
              <a:rPr lang="en-US" altLang="en-US" i="1"/>
              <a:t>       E</a:t>
            </a:r>
            <a:r>
              <a:rPr lang="en-US" altLang="en-US"/>
              <a:t> 	= </a:t>
            </a:r>
            <a:r>
              <a:rPr lang="en-US" altLang="en-US" i="1"/>
              <a:t>hc / </a:t>
            </a:r>
            <a:r>
              <a:rPr lang="en-US" altLang="en-US" i="1">
                <a:sym typeface="Symbol" pitchFamily="18" charset="2"/>
              </a:rPr>
              <a:t></a:t>
            </a:r>
            <a:r>
              <a:rPr lang="en-US" altLang="en-US">
                <a:sym typeface="Symbol" pitchFamily="18" charset="2"/>
              </a:rPr>
              <a:t> = (</a:t>
            </a:r>
            <a:r>
              <a:rPr lang="en-US" altLang="en-US"/>
              <a:t>6.63</a:t>
            </a:r>
            <a:r>
              <a:rPr lang="en-US" altLang="en-US">
                <a:sym typeface="Symbol" pitchFamily="18" charset="2"/>
              </a:rPr>
              <a:t>10</a:t>
            </a:r>
            <a:r>
              <a:rPr lang="en-US" altLang="en-US" baseline="30000">
                <a:sym typeface="Symbol" pitchFamily="18" charset="2"/>
              </a:rPr>
              <a:t>-34</a:t>
            </a:r>
            <a:r>
              <a:rPr lang="en-US" altLang="en-US">
                <a:sym typeface="Symbol" pitchFamily="18" charset="2"/>
              </a:rPr>
              <a:t>)(</a:t>
            </a:r>
            <a:r>
              <a:rPr lang="en-US" altLang="en-US"/>
              <a:t>3.00</a:t>
            </a:r>
            <a:r>
              <a:rPr lang="en-US" altLang="en-US">
                <a:sym typeface="Symbol" pitchFamily="18" charset="2"/>
              </a:rPr>
              <a:t>10</a:t>
            </a:r>
            <a:r>
              <a:rPr lang="en-US" altLang="en-US" baseline="30000">
                <a:sym typeface="Symbol" pitchFamily="18" charset="2"/>
              </a:rPr>
              <a:t>8</a:t>
            </a:r>
            <a:r>
              <a:rPr lang="en-US" altLang="en-US">
                <a:sym typeface="Symbol" pitchFamily="18" charset="2"/>
              </a:rPr>
              <a:t>) </a:t>
            </a:r>
            <a:r>
              <a:rPr lang="en-US" altLang="en-US" i="1">
                <a:sym typeface="Symbol" pitchFamily="18" charset="2"/>
              </a:rPr>
              <a:t>/</a:t>
            </a:r>
            <a:r>
              <a:rPr lang="en-US" altLang="en-US">
                <a:sym typeface="Symbol" pitchFamily="18" charset="2"/>
              </a:rPr>
              <a:t> (500.10</a:t>
            </a:r>
            <a:r>
              <a:rPr lang="en-US" altLang="en-US" baseline="30000">
                <a:sym typeface="Symbol" pitchFamily="18" charset="2"/>
              </a:rPr>
              <a:t>-9</a:t>
            </a:r>
            <a:r>
              <a:rPr lang="en-US" altLang="en-US">
                <a:sym typeface="Symbol" pitchFamily="18" charset="2"/>
              </a:rPr>
              <a:t>)</a:t>
            </a:r>
          </a:p>
          <a:p>
            <a:pPr eaLnBrk="1" hangingPunct="1">
              <a:spcBef>
                <a:spcPct val="20000"/>
              </a:spcBef>
            </a:pPr>
            <a:r>
              <a:rPr lang="en-US" altLang="en-US">
                <a:sym typeface="Symbol" pitchFamily="18" charset="2"/>
              </a:rPr>
              <a:t>     	= </a:t>
            </a:r>
            <a:r>
              <a:rPr lang="en-US" altLang="en-US"/>
              <a:t>3.98</a:t>
            </a:r>
            <a:r>
              <a:rPr lang="en-US" altLang="en-US">
                <a:sym typeface="Symbol" pitchFamily="18" charset="2"/>
              </a:rPr>
              <a:t>10</a:t>
            </a:r>
            <a:r>
              <a:rPr lang="en-US" altLang="en-US" baseline="30000">
                <a:sym typeface="Symbol" pitchFamily="18" charset="2"/>
              </a:rPr>
              <a:t>-19 </a:t>
            </a:r>
            <a:r>
              <a:rPr lang="en-US" altLang="en-US">
                <a:sym typeface="Symbol" pitchFamily="18" charset="2"/>
              </a:rPr>
              <a:t>J.</a:t>
            </a:r>
            <a:endParaRPr lang="en-US" altLang="en-US" baseline="30000">
              <a:sym typeface="Symbol" pitchFamily="18" charset="2"/>
            </a:endParaRPr>
          </a:p>
        </p:txBody>
      </p:sp>
      <p:sp>
        <p:nvSpPr>
          <p:cNvPr id="14339" name="Rectangle 2"/>
          <p:cNvSpPr>
            <a:spLocks noChangeArrowheads="1"/>
          </p:cNvSpPr>
          <p:nvPr/>
        </p:nvSpPr>
        <p:spPr bwMode="auto">
          <a:xfrm>
            <a:off x="685800" y="1343025"/>
            <a:ext cx="7772400" cy="485775"/>
          </a:xfrm>
          <a:prstGeom prst="rect">
            <a:avLst/>
          </a:prstGeom>
          <a:solidFill>
            <a:srgbClr val="EAEAEA"/>
          </a:solidFill>
          <a:ln w="9525">
            <a:noFill/>
            <a:miter lim="800000"/>
            <a:headEnd/>
            <a:tailEnd/>
          </a:ln>
        </p:spPr>
        <p:txBody>
          <a:bodyPr/>
          <a:lstStyle/>
          <a:p>
            <a:pPr eaLnBrk="1" hangingPunct="1">
              <a:spcBef>
                <a:spcPct val="20000"/>
              </a:spcBef>
            </a:pPr>
            <a:r>
              <a:rPr lang="en-US" altLang="en-US" i="1">
                <a:solidFill>
                  <a:schemeClr val="accent2"/>
                </a:solidFill>
                <a:cs typeface="Times New Roman" pitchFamily="18" charset="0"/>
              </a:rPr>
              <a:t>The quantum nature of radiation</a:t>
            </a:r>
          </a:p>
        </p:txBody>
      </p:sp>
      <p:grpSp>
        <p:nvGrpSpPr>
          <p:cNvPr id="2" name="Group 18"/>
          <p:cNvGrpSpPr>
            <a:grpSpLocks/>
          </p:cNvGrpSpPr>
          <p:nvPr/>
        </p:nvGrpSpPr>
        <p:grpSpPr bwMode="auto">
          <a:xfrm>
            <a:off x="809625" y="5111750"/>
            <a:ext cx="7464425" cy="461963"/>
            <a:chOff x="510" y="3419"/>
            <a:chExt cx="4702" cy="291"/>
          </a:xfrm>
        </p:grpSpPr>
        <p:sp>
          <p:nvSpPr>
            <p:cNvPr id="14342" name="Rectangle 19"/>
            <p:cNvSpPr>
              <a:spLocks noChangeArrowheads="1"/>
            </p:cNvSpPr>
            <p:nvPr/>
          </p:nvSpPr>
          <p:spPr bwMode="auto">
            <a:xfrm>
              <a:off x="592" y="3432"/>
              <a:ext cx="3115" cy="202"/>
            </a:xfrm>
            <a:prstGeom prst="rect">
              <a:avLst/>
            </a:prstGeom>
            <a:noFill/>
            <a:ln w="9525">
              <a:noFill/>
              <a:miter lim="800000"/>
              <a:headEnd/>
              <a:tailEnd/>
            </a:ln>
          </p:spPr>
          <p:txBody>
            <a:bodyPr/>
            <a:lstStyle/>
            <a:p>
              <a:pPr eaLnBrk="1" hangingPunct="1">
                <a:lnSpc>
                  <a:spcPct val="90000"/>
                </a:lnSpc>
                <a:spcBef>
                  <a:spcPct val="20000"/>
                </a:spcBef>
              </a:pPr>
              <a:r>
                <a:rPr lang="en-US" altLang="en-US" i="1">
                  <a:sym typeface="Symbol" pitchFamily="18" charset="2"/>
                </a:rPr>
                <a:t>E</a:t>
              </a:r>
              <a:r>
                <a:rPr lang="en-US" altLang="en-US">
                  <a:sym typeface="Symbol" pitchFamily="18" charset="2"/>
                </a:rPr>
                <a:t> = </a:t>
              </a:r>
              <a:r>
                <a:rPr lang="en-US" altLang="en-US" i="1">
                  <a:sym typeface="Symbol" pitchFamily="18" charset="2"/>
                </a:rPr>
                <a:t>hc / </a:t>
              </a:r>
            </a:p>
          </p:txBody>
        </p:sp>
        <p:sp>
          <p:nvSpPr>
            <p:cNvPr id="14343" name="Text Box 20"/>
            <p:cNvSpPr txBox="1">
              <a:spLocks noChangeArrowheads="1"/>
            </p:cNvSpPr>
            <p:nvPr/>
          </p:nvSpPr>
          <p:spPr bwMode="auto">
            <a:xfrm>
              <a:off x="3319" y="3419"/>
              <a:ext cx="1893" cy="291"/>
            </a:xfrm>
            <a:prstGeom prst="rect">
              <a:avLst/>
            </a:prstGeom>
            <a:solidFill>
              <a:srgbClr val="FF0000"/>
            </a:solidFill>
            <a:ln w="9525">
              <a:noFill/>
              <a:miter lim="800000"/>
              <a:headEnd/>
              <a:tailEnd/>
            </a:ln>
          </p:spPr>
          <p:txBody>
            <a:bodyPr>
              <a:spAutoFit/>
            </a:bodyPr>
            <a:lstStyle/>
            <a:p>
              <a:pPr algn="ctr" eaLnBrk="1" hangingPunct="1">
                <a:spcBef>
                  <a:spcPct val="50000"/>
                </a:spcBef>
              </a:pPr>
              <a:r>
                <a:rPr lang="en-US" altLang="en-US">
                  <a:solidFill>
                    <a:schemeClr val="bg1"/>
                  </a:solidFill>
                </a:rPr>
                <a:t>Planck’s hypothesis</a:t>
              </a:r>
            </a:p>
          </p:txBody>
        </p:sp>
        <p:sp>
          <p:nvSpPr>
            <p:cNvPr id="14344" name="Rectangle 21"/>
            <p:cNvSpPr>
              <a:spLocks noChangeArrowheads="1"/>
            </p:cNvSpPr>
            <p:nvPr/>
          </p:nvSpPr>
          <p:spPr bwMode="auto">
            <a:xfrm>
              <a:off x="510" y="3421"/>
              <a:ext cx="4701" cy="280"/>
            </a:xfrm>
            <a:prstGeom prst="rect">
              <a:avLst/>
            </a:prstGeom>
            <a:noFill/>
            <a:ln w="12700">
              <a:solidFill>
                <a:schemeClr val="tx1"/>
              </a:solidFill>
              <a:miter lim="800000"/>
              <a:headEnd/>
              <a:tailEnd/>
            </a:ln>
          </p:spPr>
          <p:txBody>
            <a:bodyPr wrap="none" anchor="ctr"/>
            <a:lstStyle/>
            <a:p>
              <a:pPr eaLnBrk="1" hangingPunct="1"/>
              <a:endParaRPr lang="en-US" altLang="en-US"/>
            </a:p>
          </p:txBody>
        </p:sp>
      </p:grpSp>
      <p:sp>
        <p:nvSpPr>
          <p:cNvPr id="14341"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12.1 – The interaction of matter with radiation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48593">
                                            <p:txEl>
                                              <p:pRg st="0" end="0"/>
                                            </p:txEl>
                                          </p:spTgt>
                                        </p:tgtEl>
                                        <p:attrNameLst>
                                          <p:attrName>style.visibility</p:attrName>
                                        </p:attrNameLst>
                                      </p:cBhvr>
                                      <p:to>
                                        <p:strVal val="visible"/>
                                      </p:to>
                                    </p:set>
                                    <p:anim calcmode="lin" valueType="num">
                                      <p:cBhvr additive="base">
                                        <p:cTn id="7" dur="500" fill="hold"/>
                                        <p:tgtEl>
                                          <p:spTgt spid="104859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4859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48593">
                                            <p:txEl>
                                              <p:pRg st="1" end="1"/>
                                            </p:txEl>
                                          </p:spTgt>
                                        </p:tgtEl>
                                        <p:attrNameLst>
                                          <p:attrName>style.visibility</p:attrName>
                                        </p:attrNameLst>
                                      </p:cBhvr>
                                      <p:to>
                                        <p:strVal val="visible"/>
                                      </p:to>
                                    </p:set>
                                    <p:anim calcmode="lin" valueType="num">
                                      <p:cBhvr additive="base">
                                        <p:cTn id="13" dur="500" fill="hold"/>
                                        <p:tgtEl>
                                          <p:spTgt spid="104859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4859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048593">
                                            <p:txEl>
                                              <p:pRg st="2" end="2"/>
                                            </p:txEl>
                                          </p:spTgt>
                                        </p:tgtEl>
                                        <p:attrNameLst>
                                          <p:attrName>style.visibility</p:attrName>
                                        </p:attrNameLst>
                                      </p:cBhvr>
                                      <p:to>
                                        <p:strVal val="visible"/>
                                      </p:to>
                                    </p:set>
                                    <p:anim calcmode="lin" valueType="num">
                                      <p:cBhvr additive="base">
                                        <p:cTn id="19" dur="500" fill="hold"/>
                                        <p:tgtEl>
                                          <p:spTgt spid="104859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48593">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048593">
                                            <p:txEl>
                                              <p:pRg st="3" end="3"/>
                                            </p:txEl>
                                          </p:spTgt>
                                        </p:tgtEl>
                                        <p:attrNameLst>
                                          <p:attrName>style.visibility</p:attrName>
                                        </p:attrNameLst>
                                      </p:cBhvr>
                                      <p:to>
                                        <p:strVal val="visible"/>
                                      </p:to>
                                    </p:set>
                                    <p:anim calcmode="lin" valueType="num">
                                      <p:cBhvr additive="base">
                                        <p:cTn id="25" dur="500" fill="hold"/>
                                        <p:tgtEl>
                                          <p:spTgt spid="104859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48593">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048593">
                                            <p:txEl>
                                              <p:pRg st="4" end="4"/>
                                            </p:txEl>
                                          </p:spTgt>
                                        </p:tgtEl>
                                        <p:attrNameLst>
                                          <p:attrName>style.visibility</p:attrName>
                                        </p:attrNameLst>
                                      </p:cBhvr>
                                      <p:to>
                                        <p:strVal val="visible"/>
                                      </p:to>
                                    </p:set>
                                    <p:anim calcmode="lin" valueType="num">
                                      <p:cBhvr additive="base">
                                        <p:cTn id="31" dur="500" fill="hold"/>
                                        <p:tgtEl>
                                          <p:spTgt spid="104859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48593">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53" presetClass="entr" presetSubtype="0"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500" fill="hold"/>
                                        <p:tgtEl>
                                          <p:spTgt spid="2"/>
                                        </p:tgtEl>
                                        <p:attrNameLst>
                                          <p:attrName>ppt_w</p:attrName>
                                        </p:attrNameLst>
                                      </p:cBhvr>
                                      <p:tavLst>
                                        <p:tav tm="0">
                                          <p:val>
                                            <p:fltVal val="0"/>
                                          </p:val>
                                        </p:tav>
                                        <p:tav tm="100000">
                                          <p:val>
                                            <p:strVal val="#ppt_w"/>
                                          </p:val>
                                        </p:tav>
                                      </p:tavLst>
                                    </p:anim>
                                    <p:anim calcmode="lin" valueType="num">
                                      <p:cBhvr>
                                        <p:cTn id="38" dur="500" fill="hold"/>
                                        <p:tgtEl>
                                          <p:spTgt spid="2"/>
                                        </p:tgtEl>
                                        <p:attrNameLst>
                                          <p:attrName>ppt_h</p:attrName>
                                        </p:attrNameLst>
                                      </p:cBhvr>
                                      <p:tavLst>
                                        <p:tav tm="0">
                                          <p:val>
                                            <p:fltVal val="0"/>
                                          </p:val>
                                        </p:tav>
                                        <p:tav tm="100000">
                                          <p:val>
                                            <p:strVal val="#ppt_h"/>
                                          </p:val>
                                        </p:tav>
                                      </p:tavLst>
                                    </p:anim>
                                    <p:animEffect transition="in" filter="fade">
                                      <p:cBhvr>
                                        <p:cTn id="39" dur="500"/>
                                        <p:tgtEl>
                                          <p:spTgt spid="2"/>
                                        </p:tgtEl>
                                      </p:cBhvr>
                                    </p:animEffect>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nodeType="clickEffect">
                                  <p:stCondLst>
                                    <p:cond delay="0"/>
                                  </p:stCondLst>
                                  <p:childTnLst>
                                    <p:set>
                                      <p:cBhvr>
                                        <p:cTn id="43" dur="1" fill="hold">
                                          <p:stCondLst>
                                            <p:cond delay="0"/>
                                          </p:stCondLst>
                                        </p:cTn>
                                        <p:tgtEl>
                                          <p:spTgt spid="1048593">
                                            <p:txEl>
                                              <p:pRg st="6" end="6"/>
                                            </p:txEl>
                                          </p:spTgt>
                                        </p:tgtEl>
                                        <p:attrNameLst>
                                          <p:attrName>style.visibility</p:attrName>
                                        </p:attrNameLst>
                                      </p:cBhvr>
                                      <p:to>
                                        <p:strVal val="visible"/>
                                      </p:to>
                                    </p:set>
                                    <p:anim calcmode="lin" valueType="num">
                                      <p:cBhvr additive="base">
                                        <p:cTn id="44" dur="500" fill="hold"/>
                                        <p:tgtEl>
                                          <p:spTgt spid="1048593">
                                            <p:txEl>
                                              <p:pRg st="6" end="6"/>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048593">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nodeType="clickEffect">
                                  <p:stCondLst>
                                    <p:cond delay="0"/>
                                  </p:stCondLst>
                                  <p:childTnLst>
                                    <p:set>
                                      <p:cBhvr>
                                        <p:cTn id="49" dur="1" fill="hold">
                                          <p:stCondLst>
                                            <p:cond delay="0"/>
                                          </p:stCondLst>
                                        </p:cTn>
                                        <p:tgtEl>
                                          <p:spTgt spid="1048593">
                                            <p:txEl>
                                              <p:pRg st="7" end="7"/>
                                            </p:txEl>
                                          </p:spTgt>
                                        </p:tgtEl>
                                        <p:attrNameLst>
                                          <p:attrName>style.visibility</p:attrName>
                                        </p:attrNameLst>
                                      </p:cBhvr>
                                      <p:to>
                                        <p:strVal val="visible"/>
                                      </p:to>
                                    </p:set>
                                    <p:anim calcmode="lin" valueType="num">
                                      <p:cBhvr additive="base">
                                        <p:cTn id="50" dur="500" fill="hold"/>
                                        <p:tgtEl>
                                          <p:spTgt spid="1048593">
                                            <p:txEl>
                                              <p:pRg st="7" end="7"/>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048593">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4" fill="hold" nodeType="clickEffect">
                                  <p:stCondLst>
                                    <p:cond delay="0"/>
                                  </p:stCondLst>
                                  <p:childTnLst>
                                    <p:set>
                                      <p:cBhvr>
                                        <p:cTn id="55" dur="1" fill="hold">
                                          <p:stCondLst>
                                            <p:cond delay="0"/>
                                          </p:stCondLst>
                                        </p:cTn>
                                        <p:tgtEl>
                                          <p:spTgt spid="1048593">
                                            <p:txEl>
                                              <p:pRg st="8" end="8"/>
                                            </p:txEl>
                                          </p:spTgt>
                                        </p:tgtEl>
                                        <p:attrNameLst>
                                          <p:attrName>style.visibility</p:attrName>
                                        </p:attrNameLst>
                                      </p:cBhvr>
                                      <p:to>
                                        <p:strVal val="visible"/>
                                      </p:to>
                                    </p:set>
                                    <p:anim calcmode="lin" valueType="num">
                                      <p:cBhvr additive="base">
                                        <p:cTn id="56" dur="500" fill="hold"/>
                                        <p:tgtEl>
                                          <p:spTgt spid="1048593">
                                            <p:txEl>
                                              <p:pRg st="8" end="8"/>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1048593">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2691" name="Rectangle 19"/>
          <p:cNvSpPr>
            <a:spLocks noChangeArrowheads="1"/>
          </p:cNvSpPr>
          <p:nvPr/>
        </p:nvSpPr>
        <p:spPr bwMode="auto">
          <a:xfrm>
            <a:off x="682625" y="5678488"/>
            <a:ext cx="7764463" cy="1179512"/>
          </a:xfrm>
          <a:prstGeom prst="rect">
            <a:avLst/>
          </a:prstGeom>
          <a:solidFill>
            <a:srgbClr val="FFCCCC"/>
          </a:solidFill>
          <a:ln w="9525">
            <a:noFill/>
            <a:miter lim="800000"/>
            <a:headEnd/>
            <a:tailEnd/>
          </a:ln>
        </p:spPr>
        <p:txBody>
          <a:bodyPr/>
          <a:lstStyle/>
          <a:p>
            <a:pPr eaLnBrk="1" hangingPunct="1"/>
            <a:r>
              <a:rPr lang="en-US" altLang="en-US" b="1" i="1"/>
              <a:t>FYI</a:t>
            </a:r>
          </a:p>
          <a:p>
            <a:pPr eaLnBrk="1" hangingPunct="1"/>
            <a:r>
              <a:rPr lang="en-US" altLang="en-US" b="1">
                <a:sym typeface="Symbol" pitchFamily="18" charset="2"/>
              </a:rPr>
              <a:t></a:t>
            </a:r>
            <a:r>
              <a:rPr lang="en-US" altLang="en-US">
                <a:sym typeface="Symbol" pitchFamily="18" charset="2"/>
              </a:rPr>
              <a:t>The Nobel Prize amount for 2012 was 1.2 million USD at the time of its announcement. </a:t>
            </a:r>
          </a:p>
        </p:txBody>
      </p:sp>
      <p:sp>
        <p:nvSpPr>
          <p:cNvPr id="1052674" name="Rectangle 2"/>
          <p:cNvSpPr>
            <a:spLocks noChangeArrowheads="1"/>
          </p:cNvSpPr>
          <p:nvPr/>
        </p:nvSpPr>
        <p:spPr bwMode="auto">
          <a:xfrm>
            <a:off x="685800" y="1343025"/>
            <a:ext cx="7772400" cy="4364038"/>
          </a:xfrm>
          <a:prstGeom prst="rect">
            <a:avLst/>
          </a:prstGeom>
          <a:solidFill>
            <a:srgbClr val="EAEAEA"/>
          </a:solidFill>
          <a:ln w="9525">
            <a:noFill/>
            <a:miter lim="800000"/>
            <a:headEnd/>
            <a:tailEnd/>
          </a:ln>
        </p:spPr>
        <p:txBody>
          <a:bodyPr/>
          <a:lstStyle/>
          <a:p>
            <a:pPr eaLnBrk="1" hangingPunct="1">
              <a:spcBef>
                <a:spcPct val="20000"/>
              </a:spcBef>
            </a:pPr>
            <a:r>
              <a:rPr lang="en-US" altLang="en-US" i="1">
                <a:solidFill>
                  <a:schemeClr val="accent2"/>
                </a:solidFill>
                <a:cs typeface="Times New Roman" pitchFamily="18" charset="0"/>
              </a:rPr>
              <a:t>The quantum nature of radiation</a:t>
            </a:r>
          </a:p>
          <a:p>
            <a:pPr eaLnBrk="1" hangingPunct="1">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According to Planck's hypothesis, thermal oscillators can only absorb or emit light in chunks                     which are whole-number multiples of </a:t>
            </a:r>
            <a:r>
              <a:rPr lang="en-US" altLang="en-US" i="1">
                <a:solidFill>
                  <a:srgbClr val="000000"/>
                </a:solidFill>
                <a:cs typeface="Times New Roman" pitchFamily="18" charset="0"/>
              </a:rPr>
              <a:t>E</a:t>
            </a:r>
            <a:r>
              <a:rPr lang="en-US" altLang="en-US">
                <a:solidFill>
                  <a:srgbClr val="000000"/>
                </a:solidFill>
                <a:cs typeface="Times New Roman" pitchFamily="18" charset="0"/>
              </a:rPr>
              <a:t>.</a:t>
            </a:r>
            <a:endParaRPr lang="en-US" altLang="en-US" i="1">
              <a:solidFill>
                <a:srgbClr val="000000"/>
              </a:solidFill>
              <a:cs typeface="Times New Roman" pitchFamily="18" charset="0"/>
            </a:endParaRPr>
          </a:p>
          <a:p>
            <a:pPr eaLnBrk="1" hangingPunct="1">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Max Planck received the Nobel Prize                             in 1918 for his quantum hypothesis,                         which was used successfully to                                         unravel other problems that could                                               not be explained classically.</a:t>
            </a:r>
          </a:p>
          <a:p>
            <a:pPr eaLnBrk="1" hangingPunct="1">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The world could no longer be viewed                                  as a continuous entity – rather, it was seen to be grainy.</a:t>
            </a:r>
          </a:p>
        </p:txBody>
      </p:sp>
      <p:pic>
        <p:nvPicPr>
          <p:cNvPr id="1052690" name="Picture 18" descr="physics-nobel-prize"/>
          <p:cNvPicPr>
            <a:picLocks noChangeAspect="1" noChangeArrowheads="1"/>
          </p:cNvPicPr>
          <p:nvPr/>
        </p:nvPicPr>
        <p:blipFill>
          <a:blip r:embed="rId6" cstate="print">
            <a:clrChange>
              <a:clrFrom>
                <a:srgbClr val="FFF6E5"/>
              </a:clrFrom>
              <a:clrTo>
                <a:srgbClr val="FFF6E5">
                  <a:alpha val="0"/>
                </a:srgbClr>
              </a:clrTo>
            </a:clrChange>
          </a:blip>
          <a:srcRect/>
          <a:stretch>
            <a:fillRect/>
          </a:stretch>
        </p:blipFill>
        <p:spPr bwMode="auto">
          <a:xfrm>
            <a:off x="5943600" y="2185988"/>
            <a:ext cx="3238500" cy="3194050"/>
          </a:xfrm>
          <a:prstGeom prst="rect">
            <a:avLst/>
          </a:prstGeom>
          <a:ln>
            <a:noFill/>
          </a:ln>
          <a:effectLst>
            <a:outerShdw blurRad="292100" dist="139700" dir="2700000" algn="tl" rotWithShape="0">
              <a:srgbClr val="333333">
                <a:alpha val="65000"/>
              </a:srgbClr>
            </a:outerShdw>
          </a:effectLst>
        </p:spPr>
      </p:pic>
      <p:sp>
        <p:nvSpPr>
          <p:cNvPr id="15365"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12.1 – The interaction of matter with radiation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52674">
                                            <p:txEl>
                                              <p:pRg st="1" end="1"/>
                                            </p:txEl>
                                          </p:spTgt>
                                        </p:tgtEl>
                                        <p:attrNameLst>
                                          <p:attrName>style.visibility</p:attrName>
                                        </p:attrNameLst>
                                      </p:cBhvr>
                                      <p:to>
                                        <p:strVal val="visible"/>
                                      </p:to>
                                    </p:set>
                                    <p:anim calcmode="lin" valueType="num">
                                      <p:cBhvr additive="base">
                                        <p:cTn id="7" dur="500" fill="hold"/>
                                        <p:tgtEl>
                                          <p:spTgt spid="105267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5267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52674">
                                            <p:txEl>
                                              <p:pRg st="2" end="2"/>
                                            </p:txEl>
                                          </p:spTgt>
                                        </p:tgtEl>
                                        <p:attrNameLst>
                                          <p:attrName>style.visibility</p:attrName>
                                        </p:attrNameLst>
                                      </p:cBhvr>
                                      <p:to>
                                        <p:strVal val="visible"/>
                                      </p:to>
                                    </p:set>
                                    <p:anim calcmode="lin" valueType="num">
                                      <p:cBhvr additive="base">
                                        <p:cTn id="13" dur="500" fill="hold"/>
                                        <p:tgtEl>
                                          <p:spTgt spid="105267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5267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par>
                          <p:cTn id="15" fill="hold" nodeType="afterGroup">
                            <p:stCondLst>
                              <p:cond delay="500"/>
                            </p:stCondLst>
                            <p:childTnLst>
                              <p:par>
                                <p:cTn id="16" presetID="26" presetClass="entr" presetSubtype="0" fill="hold" nodeType="afterEffect">
                                  <p:stCondLst>
                                    <p:cond delay="0"/>
                                  </p:stCondLst>
                                  <p:childTnLst>
                                    <p:set>
                                      <p:cBhvr>
                                        <p:cTn id="17" dur="1" fill="hold">
                                          <p:stCondLst>
                                            <p:cond delay="0"/>
                                          </p:stCondLst>
                                        </p:cTn>
                                        <p:tgtEl>
                                          <p:spTgt spid="1052690"/>
                                        </p:tgtEl>
                                        <p:attrNameLst>
                                          <p:attrName>style.visibility</p:attrName>
                                        </p:attrNameLst>
                                      </p:cBhvr>
                                      <p:to>
                                        <p:strVal val="visible"/>
                                      </p:to>
                                    </p:set>
                                    <p:animEffect transition="in" filter="wipe(down)">
                                      <p:cBhvr>
                                        <p:cTn id="18" dur="580">
                                          <p:stCondLst>
                                            <p:cond delay="0"/>
                                          </p:stCondLst>
                                        </p:cTn>
                                        <p:tgtEl>
                                          <p:spTgt spid="1052690"/>
                                        </p:tgtEl>
                                      </p:cBhvr>
                                    </p:animEffect>
                                    <p:anim calcmode="lin" valueType="num">
                                      <p:cBhvr>
                                        <p:cTn id="19" dur="1822" tmFilter="0,0; 0.14,0.36; 0.43,0.73; 0.71,0.91; 1.0,1.0">
                                          <p:stCondLst>
                                            <p:cond delay="0"/>
                                          </p:stCondLst>
                                        </p:cTn>
                                        <p:tgtEl>
                                          <p:spTgt spid="1052690"/>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1052690"/>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1052690"/>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1052690"/>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1052690"/>
                                        </p:tgtEl>
                                        <p:attrNameLst>
                                          <p:attrName>ppt_y</p:attrName>
                                        </p:attrNameLst>
                                      </p:cBhvr>
                                      <p:tavLst>
                                        <p:tav tm="0" fmla="#ppt_y-sin(pi*$)/81">
                                          <p:val>
                                            <p:fltVal val="0"/>
                                          </p:val>
                                        </p:tav>
                                        <p:tav tm="100000">
                                          <p:val>
                                            <p:fltVal val="1"/>
                                          </p:val>
                                        </p:tav>
                                      </p:tavLst>
                                    </p:anim>
                                    <p:animScale>
                                      <p:cBhvr>
                                        <p:cTn id="24" dur="26">
                                          <p:stCondLst>
                                            <p:cond delay="650"/>
                                          </p:stCondLst>
                                        </p:cTn>
                                        <p:tgtEl>
                                          <p:spTgt spid="1052690"/>
                                        </p:tgtEl>
                                      </p:cBhvr>
                                      <p:to x="100000" y="60000"/>
                                    </p:animScale>
                                    <p:animScale>
                                      <p:cBhvr>
                                        <p:cTn id="25" dur="166" decel="50000">
                                          <p:stCondLst>
                                            <p:cond delay="676"/>
                                          </p:stCondLst>
                                        </p:cTn>
                                        <p:tgtEl>
                                          <p:spTgt spid="1052690"/>
                                        </p:tgtEl>
                                      </p:cBhvr>
                                      <p:to x="100000" y="100000"/>
                                    </p:animScale>
                                    <p:animScale>
                                      <p:cBhvr>
                                        <p:cTn id="26" dur="26">
                                          <p:stCondLst>
                                            <p:cond delay="1312"/>
                                          </p:stCondLst>
                                        </p:cTn>
                                        <p:tgtEl>
                                          <p:spTgt spid="1052690"/>
                                        </p:tgtEl>
                                      </p:cBhvr>
                                      <p:to x="100000" y="80000"/>
                                    </p:animScale>
                                    <p:animScale>
                                      <p:cBhvr>
                                        <p:cTn id="27" dur="166" decel="50000">
                                          <p:stCondLst>
                                            <p:cond delay="1338"/>
                                          </p:stCondLst>
                                        </p:cTn>
                                        <p:tgtEl>
                                          <p:spTgt spid="1052690"/>
                                        </p:tgtEl>
                                      </p:cBhvr>
                                      <p:to x="100000" y="100000"/>
                                    </p:animScale>
                                    <p:animScale>
                                      <p:cBhvr>
                                        <p:cTn id="28" dur="26">
                                          <p:stCondLst>
                                            <p:cond delay="1642"/>
                                          </p:stCondLst>
                                        </p:cTn>
                                        <p:tgtEl>
                                          <p:spTgt spid="1052690"/>
                                        </p:tgtEl>
                                      </p:cBhvr>
                                      <p:to x="100000" y="90000"/>
                                    </p:animScale>
                                    <p:animScale>
                                      <p:cBhvr>
                                        <p:cTn id="29" dur="166" decel="50000">
                                          <p:stCondLst>
                                            <p:cond delay="1668"/>
                                          </p:stCondLst>
                                        </p:cTn>
                                        <p:tgtEl>
                                          <p:spTgt spid="1052690"/>
                                        </p:tgtEl>
                                      </p:cBhvr>
                                      <p:to x="100000" y="100000"/>
                                    </p:animScale>
                                    <p:animScale>
                                      <p:cBhvr>
                                        <p:cTn id="30" dur="26">
                                          <p:stCondLst>
                                            <p:cond delay="1808"/>
                                          </p:stCondLst>
                                        </p:cTn>
                                        <p:tgtEl>
                                          <p:spTgt spid="1052690"/>
                                        </p:tgtEl>
                                      </p:cBhvr>
                                      <p:to x="100000" y="95000"/>
                                    </p:animScale>
                                    <p:animScale>
                                      <p:cBhvr>
                                        <p:cTn id="31" dur="166" decel="50000">
                                          <p:stCondLst>
                                            <p:cond delay="1834"/>
                                          </p:stCondLst>
                                        </p:cTn>
                                        <p:tgtEl>
                                          <p:spTgt spid="1052690"/>
                                        </p:tgtEl>
                                      </p:cBhvr>
                                      <p:to x="100000" y="100000"/>
                                    </p:animScale>
                                  </p:childTnLst>
                                  <p:subTnLst>
                                    <p:audio>
                                      <p:cMediaNode>
                                        <p:cTn display="0" masterRel="sameClick">
                                          <p:stCondLst>
                                            <p:cond evt="begin" delay="0">
                                              <p:tn val="16"/>
                                            </p:cond>
                                          </p:stCondLst>
                                          <p:endCondLst>
                                            <p:cond evt="onStopAudio" delay="0">
                                              <p:tgtEl>
                                                <p:sldTgt/>
                                              </p:tgtEl>
                                            </p:cond>
                                          </p:endCondLst>
                                        </p:cTn>
                                        <p:tgtEl>
                                          <p:sndTgt r:embed="rId5" name="cashreg.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1052674">
                                            <p:txEl>
                                              <p:pRg st="3" end="3"/>
                                            </p:txEl>
                                          </p:spTgt>
                                        </p:tgtEl>
                                        <p:attrNameLst>
                                          <p:attrName>style.visibility</p:attrName>
                                        </p:attrNameLst>
                                      </p:cBhvr>
                                      <p:to>
                                        <p:strVal val="visible"/>
                                      </p:to>
                                    </p:set>
                                    <p:anim calcmode="lin" valueType="num">
                                      <p:cBhvr additive="base">
                                        <p:cTn id="36" dur="500" fill="hold"/>
                                        <p:tgtEl>
                                          <p:spTgt spid="1052674">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05267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nodeType="clickEffect">
                                  <p:stCondLst>
                                    <p:cond delay="0"/>
                                  </p:stCondLst>
                                  <p:childTnLst>
                                    <p:set>
                                      <p:cBhvr>
                                        <p:cTn id="41" dur="1" fill="hold">
                                          <p:stCondLst>
                                            <p:cond delay="0"/>
                                          </p:stCondLst>
                                        </p:cTn>
                                        <p:tgtEl>
                                          <p:spTgt spid="1052691">
                                            <p:txEl>
                                              <p:pRg st="1" end="1"/>
                                            </p:txEl>
                                          </p:spTgt>
                                        </p:tgtEl>
                                        <p:attrNameLst>
                                          <p:attrName>style.visibility</p:attrName>
                                        </p:attrNameLst>
                                      </p:cBhvr>
                                      <p:to>
                                        <p:strVal val="visible"/>
                                      </p:to>
                                    </p:set>
                                    <p:anim calcmode="lin" valueType="num">
                                      <p:cBhvr additive="base">
                                        <p:cTn id="42" dur="500" fill="hold"/>
                                        <p:tgtEl>
                                          <p:spTgt spid="1052691">
                                            <p:txEl>
                                              <p:pRg st="1" end="1"/>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5269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22" name="Rectangle 2"/>
          <p:cNvSpPr>
            <a:spLocks noChangeArrowheads="1"/>
          </p:cNvSpPr>
          <p:nvPr/>
        </p:nvSpPr>
        <p:spPr bwMode="auto">
          <a:xfrm>
            <a:off x="685800" y="1343025"/>
            <a:ext cx="7772400" cy="4703763"/>
          </a:xfrm>
          <a:prstGeom prst="rect">
            <a:avLst/>
          </a:prstGeom>
          <a:solidFill>
            <a:srgbClr val="EAEAEA"/>
          </a:solidFill>
          <a:ln w="9525">
            <a:noFill/>
            <a:miter lim="800000"/>
            <a:headEnd/>
            <a:tailEnd/>
          </a:ln>
        </p:spPr>
        <p:txBody>
          <a:bodyPr/>
          <a:lstStyle/>
          <a:p>
            <a:pPr eaLnBrk="1" hangingPunct="1">
              <a:spcBef>
                <a:spcPct val="20000"/>
              </a:spcBef>
            </a:pPr>
            <a:r>
              <a:rPr lang="en-US" altLang="en-US" i="1">
                <a:solidFill>
                  <a:srgbClr val="333399"/>
                </a:solidFill>
                <a:cs typeface="Times New Roman" pitchFamily="18" charset="0"/>
              </a:rPr>
              <a:t>The photoelectric effect</a:t>
            </a:r>
            <a:endParaRPr lang="en-US" altLang="en-US">
              <a:solidFill>
                <a:srgbClr val="333399"/>
              </a:solidFill>
              <a:cs typeface="Times New Roman" pitchFamily="18" charset="0"/>
            </a:endParaRPr>
          </a:p>
          <a:p>
            <a:pPr eaLnBrk="1" hangingPunct="1">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In the early 1900s Albert Einstein                                             conducted experiments in which he                                      irradiated photosensitive metals                                                   with light of different frequencies                                                     and intensities. </a:t>
            </a:r>
          </a:p>
          <a:p>
            <a:pPr eaLnBrk="1" hangingPunct="1">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In 1905 he published a paper on the        </a:t>
            </a:r>
            <a:r>
              <a:rPr lang="en-US" altLang="en-US" b="1">
                <a:solidFill>
                  <a:srgbClr val="000000"/>
                </a:solidFill>
                <a:cs typeface="Times New Roman" pitchFamily="18" charset="0"/>
              </a:rPr>
              <a:t>photoelectric effect</a:t>
            </a:r>
            <a:r>
              <a:rPr lang="en-US" altLang="en-US">
                <a:solidFill>
                  <a:srgbClr val="000000"/>
                </a:solidFill>
                <a:cs typeface="Times New Roman" pitchFamily="18" charset="0"/>
              </a:rPr>
              <a:t>, in which he postulated that energy quantization is also a fundamental property of electromagnetic waves (including visible light and heat).</a:t>
            </a:r>
          </a:p>
          <a:p>
            <a:pPr eaLnBrk="1" hangingPunct="1">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He called the energy packet a </a:t>
            </a:r>
            <a:r>
              <a:rPr lang="en-US" altLang="en-US" b="1">
                <a:solidFill>
                  <a:srgbClr val="000000"/>
                </a:solidFill>
                <a:cs typeface="Times New Roman" pitchFamily="18" charset="0"/>
              </a:rPr>
              <a:t>photon</a:t>
            </a:r>
            <a:r>
              <a:rPr lang="en-US" altLang="en-US">
                <a:solidFill>
                  <a:srgbClr val="000000"/>
                </a:solidFill>
                <a:cs typeface="Times New Roman" pitchFamily="18" charset="0"/>
              </a:rPr>
              <a:t>, and postulated that </a:t>
            </a:r>
            <a:r>
              <a:rPr lang="en-US" altLang="en-US" i="1">
                <a:solidFill>
                  <a:srgbClr val="000000"/>
                </a:solidFill>
                <a:cs typeface="Times New Roman" pitchFamily="18" charset="0"/>
              </a:rPr>
              <a:t>light acted like a particle as well as a wave</a:t>
            </a:r>
            <a:r>
              <a:rPr lang="en-US" altLang="en-US">
                <a:solidFill>
                  <a:srgbClr val="000000"/>
                </a:solidFill>
                <a:cs typeface="Times New Roman" pitchFamily="18" charset="0"/>
              </a:rPr>
              <a:t>.</a:t>
            </a:r>
          </a:p>
        </p:txBody>
      </p:sp>
      <p:grpSp>
        <p:nvGrpSpPr>
          <p:cNvPr id="2" name="Group 16"/>
          <p:cNvGrpSpPr>
            <a:grpSpLocks/>
          </p:cNvGrpSpPr>
          <p:nvPr/>
        </p:nvGrpSpPr>
        <p:grpSpPr bwMode="auto">
          <a:xfrm>
            <a:off x="6477000" y="1531938"/>
            <a:ext cx="1866900" cy="2501900"/>
            <a:chOff x="1435" y="1086"/>
            <a:chExt cx="1176" cy="1576"/>
          </a:xfrm>
        </p:grpSpPr>
        <p:pic>
          <p:nvPicPr>
            <p:cNvPr id="1054727" name="Picture 7" descr="ANd9GcRxNrFeted1sHfK8Wcd8PXleTyycA3QalGD_tVU8Do6DQSDdtJz"/>
            <p:cNvPicPr>
              <a:picLocks noChangeAspect="1" noChangeArrowheads="1"/>
            </p:cNvPicPr>
            <p:nvPr/>
          </p:nvPicPr>
          <p:blipFill>
            <a:blip r:embed="rId5" cstate="print"/>
            <a:srcRect/>
            <a:stretch>
              <a:fillRect/>
            </a:stretch>
          </p:blipFill>
          <p:spPr bwMode="auto">
            <a:xfrm>
              <a:off x="1435" y="1086"/>
              <a:ext cx="1176" cy="1542"/>
            </a:xfrm>
            <a:prstGeom prst="rect">
              <a:avLst/>
            </a:prstGeom>
            <a:ln>
              <a:noFill/>
            </a:ln>
            <a:effectLst>
              <a:outerShdw blurRad="292100" dist="139700" dir="2700000" algn="tl" rotWithShape="0">
                <a:srgbClr val="333333">
                  <a:alpha val="65000"/>
                </a:srgbClr>
              </a:outerShdw>
            </a:effectLst>
          </p:spPr>
        </p:pic>
        <p:sp>
          <p:nvSpPr>
            <p:cNvPr id="16399" name="Text Box 11"/>
            <p:cNvSpPr txBox="1">
              <a:spLocks noChangeArrowheads="1"/>
            </p:cNvSpPr>
            <p:nvPr/>
          </p:nvSpPr>
          <p:spPr bwMode="auto">
            <a:xfrm>
              <a:off x="2178" y="2450"/>
              <a:ext cx="424" cy="212"/>
            </a:xfrm>
            <a:prstGeom prst="rect">
              <a:avLst/>
            </a:prstGeom>
            <a:noFill/>
            <a:ln w="9525">
              <a:noFill/>
              <a:miter lim="800000"/>
              <a:headEnd/>
              <a:tailEnd/>
            </a:ln>
          </p:spPr>
          <p:txBody>
            <a:bodyPr wrap="none">
              <a:spAutoFit/>
            </a:bodyPr>
            <a:lstStyle/>
            <a:p>
              <a:pPr eaLnBrk="1" hangingPunct="1"/>
              <a:r>
                <a:rPr lang="en-US" altLang="en-US" sz="1600" b="1">
                  <a:solidFill>
                    <a:schemeClr val="bg1"/>
                  </a:solidFill>
                </a:rPr>
                <a:t>1895</a:t>
              </a:r>
            </a:p>
          </p:txBody>
        </p:sp>
      </p:grpSp>
      <p:grpSp>
        <p:nvGrpSpPr>
          <p:cNvPr id="3" name="Group 17"/>
          <p:cNvGrpSpPr>
            <a:grpSpLocks/>
          </p:cNvGrpSpPr>
          <p:nvPr/>
        </p:nvGrpSpPr>
        <p:grpSpPr bwMode="auto">
          <a:xfrm>
            <a:off x="6473825" y="1514475"/>
            <a:ext cx="1876425" cy="2470150"/>
            <a:chOff x="1425" y="2629"/>
            <a:chExt cx="1182" cy="1539"/>
          </a:xfrm>
        </p:grpSpPr>
        <p:pic>
          <p:nvPicPr>
            <p:cNvPr id="16396" name="Picture 9" descr="Albert-Einstein-1921"/>
            <p:cNvPicPr>
              <a:picLocks noChangeAspect="1" noChangeArrowheads="1"/>
            </p:cNvPicPr>
            <p:nvPr/>
          </p:nvPicPr>
          <p:blipFill>
            <a:blip r:embed="rId6" cstate="print"/>
            <a:srcRect l="2966" r="4761" b="3752"/>
            <a:stretch>
              <a:fillRect/>
            </a:stretch>
          </p:blipFill>
          <p:spPr bwMode="auto">
            <a:xfrm>
              <a:off x="1425" y="2629"/>
              <a:ext cx="1182" cy="1539"/>
            </a:xfrm>
            <a:prstGeom prst="rect">
              <a:avLst/>
            </a:prstGeom>
            <a:noFill/>
            <a:ln w="9525">
              <a:noFill/>
              <a:miter lim="800000"/>
              <a:headEnd/>
              <a:tailEnd/>
            </a:ln>
          </p:spPr>
        </p:pic>
        <p:sp>
          <p:nvSpPr>
            <p:cNvPr id="16397" name="Text Box 10"/>
            <p:cNvSpPr txBox="1">
              <a:spLocks noChangeArrowheads="1"/>
            </p:cNvSpPr>
            <p:nvPr/>
          </p:nvSpPr>
          <p:spPr bwMode="auto">
            <a:xfrm>
              <a:off x="2178" y="3949"/>
              <a:ext cx="424" cy="210"/>
            </a:xfrm>
            <a:prstGeom prst="rect">
              <a:avLst/>
            </a:prstGeom>
            <a:noFill/>
            <a:ln w="9525">
              <a:noFill/>
              <a:miter lim="800000"/>
              <a:headEnd/>
              <a:tailEnd/>
            </a:ln>
          </p:spPr>
          <p:txBody>
            <a:bodyPr wrap="none">
              <a:spAutoFit/>
            </a:bodyPr>
            <a:lstStyle/>
            <a:p>
              <a:pPr eaLnBrk="1" hangingPunct="1"/>
              <a:r>
                <a:rPr lang="en-US" altLang="en-US" sz="1600" b="1">
                  <a:solidFill>
                    <a:schemeClr val="bg1"/>
                  </a:solidFill>
                </a:rPr>
                <a:t>1921</a:t>
              </a:r>
            </a:p>
          </p:txBody>
        </p:sp>
      </p:grpSp>
      <p:grpSp>
        <p:nvGrpSpPr>
          <p:cNvPr id="4" name="Group 15"/>
          <p:cNvGrpSpPr>
            <a:grpSpLocks/>
          </p:cNvGrpSpPr>
          <p:nvPr/>
        </p:nvGrpSpPr>
        <p:grpSpPr bwMode="auto">
          <a:xfrm>
            <a:off x="6461125" y="1508125"/>
            <a:ext cx="1928813" cy="2501900"/>
            <a:chOff x="2613" y="1090"/>
            <a:chExt cx="1200" cy="1556"/>
          </a:xfrm>
        </p:grpSpPr>
        <p:pic>
          <p:nvPicPr>
            <p:cNvPr id="16394" name="Picture 13" descr="einstein4"/>
            <p:cNvPicPr>
              <a:picLocks noChangeAspect="1" noChangeArrowheads="1"/>
            </p:cNvPicPr>
            <p:nvPr/>
          </p:nvPicPr>
          <p:blipFill>
            <a:blip r:embed="rId7" cstate="print"/>
            <a:srcRect l="20036" r="10017" b="7809"/>
            <a:stretch>
              <a:fillRect/>
            </a:stretch>
          </p:blipFill>
          <p:spPr bwMode="auto">
            <a:xfrm>
              <a:off x="2613" y="1090"/>
              <a:ext cx="1166" cy="1537"/>
            </a:xfrm>
            <a:prstGeom prst="rect">
              <a:avLst/>
            </a:prstGeom>
            <a:noFill/>
            <a:ln w="9525">
              <a:noFill/>
              <a:miter lim="800000"/>
              <a:headEnd/>
              <a:tailEnd/>
            </a:ln>
          </p:spPr>
        </p:pic>
        <p:sp>
          <p:nvSpPr>
            <p:cNvPr id="16395" name="Text Box 14"/>
            <p:cNvSpPr txBox="1">
              <a:spLocks noChangeArrowheads="1"/>
            </p:cNvSpPr>
            <p:nvPr/>
          </p:nvSpPr>
          <p:spPr bwMode="auto">
            <a:xfrm>
              <a:off x="3394" y="2437"/>
              <a:ext cx="419" cy="209"/>
            </a:xfrm>
            <a:prstGeom prst="rect">
              <a:avLst/>
            </a:prstGeom>
            <a:noFill/>
            <a:ln w="9525">
              <a:noFill/>
              <a:miter lim="800000"/>
              <a:headEnd/>
              <a:tailEnd/>
            </a:ln>
          </p:spPr>
          <p:txBody>
            <a:bodyPr wrap="none">
              <a:spAutoFit/>
            </a:bodyPr>
            <a:lstStyle/>
            <a:p>
              <a:pPr eaLnBrk="1" hangingPunct="1"/>
              <a:r>
                <a:rPr lang="en-US" altLang="en-US" sz="1600" b="1"/>
                <a:t>1932</a:t>
              </a:r>
            </a:p>
          </p:txBody>
        </p:sp>
      </p:grpSp>
      <p:grpSp>
        <p:nvGrpSpPr>
          <p:cNvPr id="5" name="Group 25"/>
          <p:cNvGrpSpPr>
            <a:grpSpLocks/>
          </p:cNvGrpSpPr>
          <p:nvPr/>
        </p:nvGrpSpPr>
        <p:grpSpPr bwMode="auto">
          <a:xfrm>
            <a:off x="6429375" y="1498600"/>
            <a:ext cx="1952625" cy="2516188"/>
            <a:chOff x="2504" y="1179"/>
            <a:chExt cx="1230" cy="1585"/>
          </a:xfrm>
        </p:grpSpPr>
        <p:pic>
          <p:nvPicPr>
            <p:cNvPr id="16392" name="Picture 23" descr="Albert_Einstein_Head"/>
            <p:cNvPicPr>
              <a:picLocks noChangeAspect="1" noChangeArrowheads="1"/>
            </p:cNvPicPr>
            <p:nvPr/>
          </p:nvPicPr>
          <p:blipFill>
            <a:blip r:embed="rId8" cstate="print"/>
            <a:srcRect/>
            <a:stretch>
              <a:fillRect/>
            </a:stretch>
          </p:blipFill>
          <p:spPr bwMode="auto">
            <a:xfrm>
              <a:off x="2504" y="1179"/>
              <a:ext cx="1201" cy="1566"/>
            </a:xfrm>
            <a:prstGeom prst="rect">
              <a:avLst/>
            </a:prstGeom>
            <a:noFill/>
            <a:ln w="9525">
              <a:noFill/>
              <a:miter lim="800000"/>
              <a:headEnd/>
              <a:tailEnd/>
            </a:ln>
          </p:spPr>
        </p:pic>
        <p:sp>
          <p:nvSpPr>
            <p:cNvPr id="16393" name="Text Box 24"/>
            <p:cNvSpPr txBox="1">
              <a:spLocks noChangeArrowheads="1"/>
            </p:cNvSpPr>
            <p:nvPr/>
          </p:nvSpPr>
          <p:spPr bwMode="auto">
            <a:xfrm>
              <a:off x="3310" y="2552"/>
              <a:ext cx="424" cy="212"/>
            </a:xfrm>
            <a:prstGeom prst="rect">
              <a:avLst/>
            </a:prstGeom>
            <a:noFill/>
            <a:ln w="9525">
              <a:noFill/>
              <a:miter lim="800000"/>
              <a:headEnd/>
              <a:tailEnd/>
            </a:ln>
          </p:spPr>
          <p:txBody>
            <a:bodyPr wrap="none">
              <a:spAutoFit/>
            </a:bodyPr>
            <a:lstStyle/>
            <a:p>
              <a:pPr eaLnBrk="1" hangingPunct="1"/>
              <a:r>
                <a:rPr lang="en-US" altLang="en-US" sz="1600" b="1">
                  <a:solidFill>
                    <a:schemeClr val="bg1"/>
                  </a:solidFill>
                </a:rPr>
                <a:t>1945</a:t>
              </a:r>
            </a:p>
          </p:txBody>
        </p:sp>
      </p:grpSp>
      <p:sp>
        <p:nvSpPr>
          <p:cNvPr id="16391"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12.1 – The interaction of matter with radiation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54722">
                                            <p:txEl>
                                              <p:pRg st="0" end="0"/>
                                            </p:txEl>
                                          </p:spTgt>
                                        </p:tgtEl>
                                        <p:attrNameLst>
                                          <p:attrName>style.visibility</p:attrName>
                                        </p:attrNameLst>
                                      </p:cBhvr>
                                      <p:to>
                                        <p:strVal val="visible"/>
                                      </p:to>
                                    </p:set>
                                    <p:anim calcmode="lin" valueType="num">
                                      <p:cBhvr additive="base">
                                        <p:cTn id="7" dur="500" fill="hold"/>
                                        <p:tgtEl>
                                          <p:spTgt spid="10547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5472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54722">
                                            <p:txEl>
                                              <p:pRg st="1" end="1"/>
                                            </p:txEl>
                                          </p:spTgt>
                                        </p:tgtEl>
                                        <p:attrNameLst>
                                          <p:attrName>style.visibility</p:attrName>
                                        </p:attrNameLst>
                                      </p:cBhvr>
                                      <p:to>
                                        <p:strVal val="visible"/>
                                      </p:to>
                                    </p:set>
                                    <p:anim calcmode="lin" valueType="num">
                                      <p:cBhvr additive="base">
                                        <p:cTn id="13" dur="500" fill="hold"/>
                                        <p:tgtEl>
                                          <p:spTgt spid="105472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5472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1054722">
                                            <p:txEl>
                                              <p:pRg st="2" end="2"/>
                                            </p:txEl>
                                          </p:spTgt>
                                        </p:tgtEl>
                                        <p:attrNameLst>
                                          <p:attrName>style.visibility</p:attrName>
                                        </p:attrNameLst>
                                      </p:cBhvr>
                                      <p:to>
                                        <p:strVal val="visible"/>
                                      </p:to>
                                    </p:set>
                                    <p:anim calcmode="lin" valueType="num">
                                      <p:cBhvr additive="base">
                                        <p:cTn id="24" dur="500" fill="hold"/>
                                        <p:tgtEl>
                                          <p:spTgt spid="1054722">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05472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par>
                                <p:cTn id="26" presetID="10" presetClass="entr" presetSubtype="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2000"/>
                                        <p:tgtEl>
                                          <p:spTgt spid="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1054722">
                                            <p:txEl>
                                              <p:pRg st="3" end="3"/>
                                            </p:txEl>
                                          </p:spTgt>
                                        </p:tgtEl>
                                        <p:attrNameLst>
                                          <p:attrName>style.visibility</p:attrName>
                                        </p:attrNameLst>
                                      </p:cBhvr>
                                      <p:to>
                                        <p:strVal val="visible"/>
                                      </p:to>
                                    </p:set>
                                    <p:anim calcmode="lin" valueType="num">
                                      <p:cBhvr additive="base">
                                        <p:cTn id="33" dur="500" fill="hold"/>
                                        <p:tgtEl>
                                          <p:spTgt spid="1054722">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05472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par>
                                <p:cTn id="35" presetID="10" presetClass="entr" presetSubtype="0" fill="hold"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20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6798" name="Rectangle 30"/>
          <p:cNvSpPr>
            <a:spLocks noChangeArrowheads="1"/>
          </p:cNvSpPr>
          <p:nvPr/>
        </p:nvSpPr>
        <p:spPr bwMode="auto">
          <a:xfrm>
            <a:off x="682625" y="4140200"/>
            <a:ext cx="7764463" cy="2717800"/>
          </a:xfrm>
          <a:prstGeom prst="rect">
            <a:avLst/>
          </a:prstGeom>
          <a:solidFill>
            <a:srgbClr val="FFCCCC"/>
          </a:solidFill>
          <a:ln w="9525">
            <a:noFill/>
            <a:miter lim="800000"/>
            <a:headEnd/>
            <a:tailEnd/>
          </a:ln>
        </p:spPr>
        <p:txBody>
          <a:bodyPr/>
          <a:lstStyle/>
          <a:p>
            <a:pPr eaLnBrk="1" hangingPunct="1"/>
            <a:r>
              <a:rPr lang="en-US" altLang="en-US" b="1" i="1"/>
              <a:t>FYI</a:t>
            </a:r>
          </a:p>
          <a:p>
            <a:pPr eaLnBrk="1" hangingPunct="1"/>
            <a:r>
              <a:rPr lang="en-US" altLang="en-US" b="1">
                <a:sym typeface="Symbol" pitchFamily="18" charset="2"/>
              </a:rPr>
              <a:t></a:t>
            </a:r>
            <a:r>
              <a:rPr lang="en-US" altLang="en-US">
                <a:sym typeface="Symbol" pitchFamily="18" charset="2"/>
              </a:rPr>
              <a:t>Perhaps the best-known example                                                         of an application using                                          photosensitive metals is the Xerox</a:t>
            </a:r>
            <a:r>
              <a:rPr lang="en-US" altLang="en-US" baseline="30000">
                <a:sym typeface="Symbol" pitchFamily="18" charset="2"/>
              </a:rPr>
              <a:t>TM</a:t>
            </a:r>
            <a:r>
              <a:rPr lang="en-US" altLang="en-US">
                <a:sym typeface="Symbol" pitchFamily="18" charset="2"/>
              </a:rPr>
              <a:t> machine.</a:t>
            </a:r>
          </a:p>
          <a:p>
            <a:pPr eaLnBrk="1" hangingPunct="1"/>
            <a:r>
              <a:rPr lang="en-US" altLang="en-US" b="1">
                <a:sym typeface="Symbol" pitchFamily="18" charset="2"/>
              </a:rPr>
              <a:t></a:t>
            </a:r>
            <a:r>
              <a:rPr lang="en-US" altLang="en-US">
                <a:sym typeface="Symbol" pitchFamily="18" charset="2"/>
              </a:rPr>
              <a:t>Light reflects off of a document causing a charge on the photosensitive drum in proportion to the color and intensity of the light reflected.</a:t>
            </a:r>
          </a:p>
        </p:txBody>
      </p:sp>
      <p:sp>
        <p:nvSpPr>
          <p:cNvPr id="1056770" name="Rectangle 2"/>
          <p:cNvSpPr>
            <a:spLocks noChangeArrowheads="1"/>
          </p:cNvSpPr>
          <p:nvPr/>
        </p:nvSpPr>
        <p:spPr bwMode="auto">
          <a:xfrm>
            <a:off x="685800" y="1343025"/>
            <a:ext cx="7772400" cy="2803525"/>
          </a:xfrm>
          <a:prstGeom prst="rect">
            <a:avLst/>
          </a:prstGeom>
          <a:solidFill>
            <a:srgbClr val="EAEAEA"/>
          </a:solidFill>
          <a:ln w="9525">
            <a:noFill/>
            <a:miter lim="800000"/>
            <a:headEnd/>
            <a:tailEnd/>
          </a:ln>
        </p:spPr>
        <p:txBody>
          <a:bodyPr/>
          <a:lstStyle/>
          <a:p>
            <a:pPr eaLnBrk="1" hangingPunct="1">
              <a:spcBef>
                <a:spcPct val="20000"/>
              </a:spcBef>
            </a:pPr>
            <a:r>
              <a:rPr lang="en-US" altLang="en-US" i="1">
                <a:solidFill>
                  <a:srgbClr val="333399"/>
                </a:solidFill>
                <a:cs typeface="Times New Roman" pitchFamily="18" charset="0"/>
              </a:rPr>
              <a:t>The photoelectric effect</a:t>
            </a:r>
            <a:endParaRPr lang="en-US" altLang="en-US">
              <a:solidFill>
                <a:srgbClr val="333399"/>
              </a:solidFill>
              <a:cs typeface="Times New Roman" pitchFamily="18" charset="0"/>
            </a:endParaRPr>
          </a:p>
          <a:p>
            <a:pPr eaLnBrk="1" hangingPunct="1">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Certain metals are photosensitive - meaning                       that when they are struck by radiant energy, they emit electrons from their surface.</a:t>
            </a:r>
            <a:r>
              <a:rPr lang="en-US" altLang="en-US" b="1">
                <a:solidFill>
                  <a:srgbClr val="000000"/>
                </a:solidFill>
                <a:cs typeface="Times New Roman" pitchFamily="18" charset="0"/>
              </a:rPr>
              <a:t> </a:t>
            </a:r>
          </a:p>
          <a:p>
            <a:pPr eaLnBrk="1" hangingPunct="1">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In order for this to happen, the                                           light must have done work on the                                     electrons.</a:t>
            </a:r>
          </a:p>
        </p:txBody>
      </p:sp>
      <p:sp>
        <p:nvSpPr>
          <p:cNvPr id="1056788" name="Freeform 20"/>
          <p:cNvSpPr>
            <a:spLocks/>
          </p:cNvSpPr>
          <p:nvPr/>
        </p:nvSpPr>
        <p:spPr bwMode="auto">
          <a:xfrm rot="8222725">
            <a:off x="7735888" y="4103688"/>
            <a:ext cx="1828800" cy="127000"/>
          </a:xfrm>
          <a:custGeom>
            <a:avLst/>
            <a:gdLst>
              <a:gd name="T0" fmla="*/ 0 w 1152"/>
              <a:gd name="T1" fmla="*/ 2147483647 h 192"/>
              <a:gd name="T2" fmla="*/ 2147483647 w 1152"/>
              <a:gd name="T3" fmla="*/ 2147483647 h 192"/>
              <a:gd name="T4" fmla="*/ 2147483647 w 1152"/>
              <a:gd name="T5" fmla="*/ 2147483647 h 192"/>
              <a:gd name="T6" fmla="*/ 2147483647 w 1152"/>
              <a:gd name="T7" fmla="*/ 2147483647 h 192"/>
              <a:gd name="T8" fmla="*/ 2147483647 w 1152"/>
              <a:gd name="T9" fmla="*/ 2147483647 h 192"/>
              <a:gd name="T10" fmla="*/ 2147483647 w 1152"/>
              <a:gd name="T11" fmla="*/ 2147483647 h 192"/>
              <a:gd name="T12" fmla="*/ 2147483647 w 1152"/>
              <a:gd name="T13" fmla="*/ 2147483647 h 192"/>
              <a:gd name="T14" fmla="*/ 2147483647 w 1152"/>
              <a:gd name="T15" fmla="*/ 2147483647 h 192"/>
              <a:gd name="T16" fmla="*/ 2147483647 w 1152"/>
              <a:gd name="T17" fmla="*/ 2147483647 h 192"/>
              <a:gd name="T18" fmla="*/ 2147483647 w 1152"/>
              <a:gd name="T19" fmla="*/ 2147483647 h 192"/>
              <a:gd name="T20" fmla="*/ 2147483647 w 1152"/>
              <a:gd name="T21" fmla="*/ 2147483647 h 192"/>
              <a:gd name="T22" fmla="*/ 2147483647 w 1152"/>
              <a:gd name="T23" fmla="*/ 2147483647 h 1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52"/>
              <a:gd name="T37" fmla="*/ 0 h 192"/>
              <a:gd name="T38" fmla="*/ 1152 w 1152"/>
              <a:gd name="T39" fmla="*/ 192 h 1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52" h="192">
                <a:moveTo>
                  <a:pt x="0" y="96"/>
                </a:moveTo>
                <a:cubicBezTo>
                  <a:pt x="51" y="103"/>
                  <a:pt x="102" y="110"/>
                  <a:pt x="141" y="96"/>
                </a:cubicBezTo>
                <a:cubicBezTo>
                  <a:pt x="180" y="82"/>
                  <a:pt x="203" y="0"/>
                  <a:pt x="235" y="14"/>
                </a:cubicBezTo>
                <a:cubicBezTo>
                  <a:pt x="267" y="28"/>
                  <a:pt x="303" y="178"/>
                  <a:pt x="335" y="178"/>
                </a:cubicBezTo>
                <a:cubicBezTo>
                  <a:pt x="367" y="178"/>
                  <a:pt x="398" y="14"/>
                  <a:pt x="429" y="14"/>
                </a:cubicBezTo>
                <a:cubicBezTo>
                  <a:pt x="460" y="14"/>
                  <a:pt x="491" y="178"/>
                  <a:pt x="523" y="178"/>
                </a:cubicBezTo>
                <a:cubicBezTo>
                  <a:pt x="555" y="178"/>
                  <a:pt x="591" y="14"/>
                  <a:pt x="623" y="14"/>
                </a:cubicBezTo>
                <a:cubicBezTo>
                  <a:pt x="655" y="14"/>
                  <a:pt x="686" y="178"/>
                  <a:pt x="717" y="178"/>
                </a:cubicBezTo>
                <a:cubicBezTo>
                  <a:pt x="748" y="178"/>
                  <a:pt x="779" y="14"/>
                  <a:pt x="811" y="14"/>
                </a:cubicBezTo>
                <a:cubicBezTo>
                  <a:pt x="843" y="14"/>
                  <a:pt x="879" y="164"/>
                  <a:pt x="911" y="178"/>
                </a:cubicBezTo>
                <a:cubicBezTo>
                  <a:pt x="943" y="192"/>
                  <a:pt x="965" y="110"/>
                  <a:pt x="1005" y="96"/>
                </a:cubicBezTo>
                <a:cubicBezTo>
                  <a:pt x="1045" y="82"/>
                  <a:pt x="1098" y="89"/>
                  <a:pt x="1152" y="96"/>
                </a:cubicBezTo>
              </a:path>
            </a:pathLst>
          </a:custGeom>
          <a:noFill/>
          <a:ln w="38100" cmpd="sng">
            <a:solidFill>
              <a:srgbClr val="FF6600"/>
            </a:solidFill>
            <a:round/>
            <a:headEnd type="none" w="med" len="med"/>
            <a:tailEnd type="arrow" w="med" len="med"/>
          </a:ln>
        </p:spPr>
        <p:txBody>
          <a:bodyPr/>
          <a:lstStyle/>
          <a:p>
            <a:endParaRPr lang="en-US"/>
          </a:p>
        </p:txBody>
      </p:sp>
      <p:sp>
        <p:nvSpPr>
          <p:cNvPr id="1056789" name="Rectangle 21" descr="Granite"/>
          <p:cNvSpPr>
            <a:spLocks noChangeArrowheads="1"/>
          </p:cNvSpPr>
          <p:nvPr/>
        </p:nvSpPr>
        <p:spPr bwMode="auto">
          <a:xfrm>
            <a:off x="5613400" y="4811713"/>
            <a:ext cx="2892425" cy="393700"/>
          </a:xfrm>
          <a:prstGeom prst="rect">
            <a:avLst/>
          </a:prstGeom>
          <a:blipFill dpi="0" rotWithShape="1">
            <a:blip r:embed="rId7" cstate="print"/>
            <a:srcRect/>
            <a:tile tx="0" ty="0" sx="100000" sy="100000" flip="none" algn="tl"/>
          </a:blipFill>
          <a:ln w="9525">
            <a:solidFill>
              <a:schemeClr val="tx1"/>
            </a:solidFill>
            <a:miter lim="800000"/>
            <a:headEnd/>
            <a:tailEnd/>
          </a:ln>
        </p:spPr>
        <p:txBody>
          <a:bodyPr wrap="none" anchor="ctr"/>
          <a:lstStyle/>
          <a:p>
            <a:pPr eaLnBrk="1" hangingPunct="1"/>
            <a:endParaRPr lang="en-US" altLang="en-US"/>
          </a:p>
        </p:txBody>
      </p:sp>
      <p:sp>
        <p:nvSpPr>
          <p:cNvPr id="1056790" name="Oval 22"/>
          <p:cNvSpPr>
            <a:spLocks noChangeArrowheads="1"/>
          </p:cNvSpPr>
          <p:nvPr/>
        </p:nvSpPr>
        <p:spPr bwMode="auto">
          <a:xfrm>
            <a:off x="7962900" y="4733925"/>
            <a:ext cx="88900" cy="88900"/>
          </a:xfrm>
          <a:prstGeom prst="ellipse">
            <a:avLst/>
          </a:prstGeom>
          <a:solidFill>
            <a:schemeClr val="tx1"/>
          </a:solidFill>
          <a:ln w="9525">
            <a:solidFill>
              <a:schemeClr val="tx1"/>
            </a:solidFill>
            <a:round/>
            <a:headEnd/>
            <a:tailEnd/>
          </a:ln>
        </p:spPr>
        <p:txBody>
          <a:bodyPr wrap="none" anchor="ctr"/>
          <a:lstStyle/>
          <a:p>
            <a:pPr eaLnBrk="1" hangingPunct="1"/>
            <a:endParaRPr lang="en-US" altLang="en-US"/>
          </a:p>
        </p:txBody>
      </p:sp>
      <p:sp>
        <p:nvSpPr>
          <p:cNvPr id="1056791" name="Freeform 23"/>
          <p:cNvSpPr>
            <a:spLocks/>
          </p:cNvSpPr>
          <p:nvPr/>
        </p:nvSpPr>
        <p:spPr bwMode="auto">
          <a:xfrm rot="8222725">
            <a:off x="7062788" y="4111625"/>
            <a:ext cx="1828800" cy="127000"/>
          </a:xfrm>
          <a:custGeom>
            <a:avLst/>
            <a:gdLst>
              <a:gd name="T0" fmla="*/ 0 w 1152"/>
              <a:gd name="T1" fmla="*/ 2147483647 h 192"/>
              <a:gd name="T2" fmla="*/ 2147483647 w 1152"/>
              <a:gd name="T3" fmla="*/ 2147483647 h 192"/>
              <a:gd name="T4" fmla="*/ 2147483647 w 1152"/>
              <a:gd name="T5" fmla="*/ 2147483647 h 192"/>
              <a:gd name="T6" fmla="*/ 2147483647 w 1152"/>
              <a:gd name="T7" fmla="*/ 2147483647 h 192"/>
              <a:gd name="T8" fmla="*/ 2147483647 w 1152"/>
              <a:gd name="T9" fmla="*/ 2147483647 h 192"/>
              <a:gd name="T10" fmla="*/ 2147483647 w 1152"/>
              <a:gd name="T11" fmla="*/ 2147483647 h 192"/>
              <a:gd name="T12" fmla="*/ 2147483647 w 1152"/>
              <a:gd name="T13" fmla="*/ 2147483647 h 192"/>
              <a:gd name="T14" fmla="*/ 2147483647 w 1152"/>
              <a:gd name="T15" fmla="*/ 2147483647 h 192"/>
              <a:gd name="T16" fmla="*/ 2147483647 w 1152"/>
              <a:gd name="T17" fmla="*/ 2147483647 h 192"/>
              <a:gd name="T18" fmla="*/ 2147483647 w 1152"/>
              <a:gd name="T19" fmla="*/ 2147483647 h 192"/>
              <a:gd name="T20" fmla="*/ 2147483647 w 1152"/>
              <a:gd name="T21" fmla="*/ 2147483647 h 192"/>
              <a:gd name="T22" fmla="*/ 2147483647 w 1152"/>
              <a:gd name="T23" fmla="*/ 2147483647 h 1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52"/>
              <a:gd name="T37" fmla="*/ 0 h 192"/>
              <a:gd name="T38" fmla="*/ 1152 w 1152"/>
              <a:gd name="T39" fmla="*/ 192 h 1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52" h="192">
                <a:moveTo>
                  <a:pt x="0" y="96"/>
                </a:moveTo>
                <a:cubicBezTo>
                  <a:pt x="51" y="103"/>
                  <a:pt x="102" y="110"/>
                  <a:pt x="141" y="96"/>
                </a:cubicBezTo>
                <a:cubicBezTo>
                  <a:pt x="180" y="82"/>
                  <a:pt x="203" y="0"/>
                  <a:pt x="235" y="14"/>
                </a:cubicBezTo>
                <a:cubicBezTo>
                  <a:pt x="267" y="28"/>
                  <a:pt x="303" y="178"/>
                  <a:pt x="335" y="178"/>
                </a:cubicBezTo>
                <a:cubicBezTo>
                  <a:pt x="367" y="178"/>
                  <a:pt x="398" y="14"/>
                  <a:pt x="429" y="14"/>
                </a:cubicBezTo>
                <a:cubicBezTo>
                  <a:pt x="460" y="14"/>
                  <a:pt x="491" y="178"/>
                  <a:pt x="523" y="178"/>
                </a:cubicBezTo>
                <a:cubicBezTo>
                  <a:pt x="555" y="178"/>
                  <a:pt x="591" y="14"/>
                  <a:pt x="623" y="14"/>
                </a:cubicBezTo>
                <a:cubicBezTo>
                  <a:pt x="655" y="14"/>
                  <a:pt x="686" y="178"/>
                  <a:pt x="717" y="178"/>
                </a:cubicBezTo>
                <a:cubicBezTo>
                  <a:pt x="748" y="178"/>
                  <a:pt x="779" y="14"/>
                  <a:pt x="811" y="14"/>
                </a:cubicBezTo>
                <a:cubicBezTo>
                  <a:pt x="843" y="14"/>
                  <a:pt x="879" y="164"/>
                  <a:pt x="911" y="178"/>
                </a:cubicBezTo>
                <a:cubicBezTo>
                  <a:pt x="943" y="192"/>
                  <a:pt x="965" y="110"/>
                  <a:pt x="1005" y="96"/>
                </a:cubicBezTo>
                <a:cubicBezTo>
                  <a:pt x="1045" y="82"/>
                  <a:pt x="1098" y="89"/>
                  <a:pt x="1152" y="96"/>
                </a:cubicBezTo>
              </a:path>
            </a:pathLst>
          </a:custGeom>
          <a:noFill/>
          <a:ln w="38100" cmpd="sng">
            <a:solidFill>
              <a:srgbClr val="FF6600"/>
            </a:solidFill>
            <a:round/>
            <a:headEnd type="none" w="med" len="med"/>
            <a:tailEnd type="arrow" w="med" len="med"/>
          </a:ln>
        </p:spPr>
        <p:txBody>
          <a:bodyPr/>
          <a:lstStyle/>
          <a:p>
            <a:endParaRPr lang="en-US"/>
          </a:p>
        </p:txBody>
      </p:sp>
      <p:sp>
        <p:nvSpPr>
          <p:cNvPr id="1056792" name="Oval 24"/>
          <p:cNvSpPr>
            <a:spLocks noChangeArrowheads="1"/>
          </p:cNvSpPr>
          <p:nvPr/>
        </p:nvSpPr>
        <p:spPr bwMode="auto">
          <a:xfrm>
            <a:off x="7289800" y="4741863"/>
            <a:ext cx="88900" cy="88900"/>
          </a:xfrm>
          <a:prstGeom prst="ellipse">
            <a:avLst/>
          </a:prstGeom>
          <a:solidFill>
            <a:schemeClr val="tx1"/>
          </a:solidFill>
          <a:ln w="9525">
            <a:solidFill>
              <a:schemeClr val="tx1"/>
            </a:solidFill>
            <a:round/>
            <a:headEnd/>
            <a:tailEnd/>
          </a:ln>
        </p:spPr>
        <p:txBody>
          <a:bodyPr wrap="none" anchor="ctr"/>
          <a:lstStyle/>
          <a:p>
            <a:pPr eaLnBrk="1" hangingPunct="1"/>
            <a:endParaRPr lang="en-US" altLang="en-US"/>
          </a:p>
        </p:txBody>
      </p:sp>
      <p:sp>
        <p:nvSpPr>
          <p:cNvPr id="1056793" name="Freeform 25"/>
          <p:cNvSpPr>
            <a:spLocks/>
          </p:cNvSpPr>
          <p:nvPr/>
        </p:nvSpPr>
        <p:spPr bwMode="auto">
          <a:xfrm rot="8222725">
            <a:off x="6423025" y="4117975"/>
            <a:ext cx="1828800" cy="127000"/>
          </a:xfrm>
          <a:custGeom>
            <a:avLst/>
            <a:gdLst>
              <a:gd name="T0" fmla="*/ 0 w 1152"/>
              <a:gd name="T1" fmla="*/ 2147483647 h 192"/>
              <a:gd name="T2" fmla="*/ 2147483647 w 1152"/>
              <a:gd name="T3" fmla="*/ 2147483647 h 192"/>
              <a:gd name="T4" fmla="*/ 2147483647 w 1152"/>
              <a:gd name="T5" fmla="*/ 2147483647 h 192"/>
              <a:gd name="T6" fmla="*/ 2147483647 w 1152"/>
              <a:gd name="T7" fmla="*/ 2147483647 h 192"/>
              <a:gd name="T8" fmla="*/ 2147483647 w 1152"/>
              <a:gd name="T9" fmla="*/ 2147483647 h 192"/>
              <a:gd name="T10" fmla="*/ 2147483647 w 1152"/>
              <a:gd name="T11" fmla="*/ 2147483647 h 192"/>
              <a:gd name="T12" fmla="*/ 2147483647 w 1152"/>
              <a:gd name="T13" fmla="*/ 2147483647 h 192"/>
              <a:gd name="T14" fmla="*/ 2147483647 w 1152"/>
              <a:gd name="T15" fmla="*/ 2147483647 h 192"/>
              <a:gd name="T16" fmla="*/ 2147483647 w 1152"/>
              <a:gd name="T17" fmla="*/ 2147483647 h 192"/>
              <a:gd name="T18" fmla="*/ 2147483647 w 1152"/>
              <a:gd name="T19" fmla="*/ 2147483647 h 192"/>
              <a:gd name="T20" fmla="*/ 2147483647 w 1152"/>
              <a:gd name="T21" fmla="*/ 2147483647 h 192"/>
              <a:gd name="T22" fmla="*/ 2147483647 w 1152"/>
              <a:gd name="T23" fmla="*/ 2147483647 h 1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52"/>
              <a:gd name="T37" fmla="*/ 0 h 192"/>
              <a:gd name="T38" fmla="*/ 1152 w 1152"/>
              <a:gd name="T39" fmla="*/ 192 h 1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52" h="192">
                <a:moveTo>
                  <a:pt x="0" y="96"/>
                </a:moveTo>
                <a:cubicBezTo>
                  <a:pt x="51" y="103"/>
                  <a:pt x="102" y="110"/>
                  <a:pt x="141" y="96"/>
                </a:cubicBezTo>
                <a:cubicBezTo>
                  <a:pt x="180" y="82"/>
                  <a:pt x="203" y="0"/>
                  <a:pt x="235" y="14"/>
                </a:cubicBezTo>
                <a:cubicBezTo>
                  <a:pt x="267" y="28"/>
                  <a:pt x="303" y="178"/>
                  <a:pt x="335" y="178"/>
                </a:cubicBezTo>
                <a:cubicBezTo>
                  <a:pt x="367" y="178"/>
                  <a:pt x="398" y="14"/>
                  <a:pt x="429" y="14"/>
                </a:cubicBezTo>
                <a:cubicBezTo>
                  <a:pt x="460" y="14"/>
                  <a:pt x="491" y="178"/>
                  <a:pt x="523" y="178"/>
                </a:cubicBezTo>
                <a:cubicBezTo>
                  <a:pt x="555" y="178"/>
                  <a:pt x="591" y="14"/>
                  <a:pt x="623" y="14"/>
                </a:cubicBezTo>
                <a:cubicBezTo>
                  <a:pt x="655" y="14"/>
                  <a:pt x="686" y="178"/>
                  <a:pt x="717" y="178"/>
                </a:cubicBezTo>
                <a:cubicBezTo>
                  <a:pt x="748" y="178"/>
                  <a:pt x="779" y="14"/>
                  <a:pt x="811" y="14"/>
                </a:cubicBezTo>
                <a:cubicBezTo>
                  <a:pt x="843" y="14"/>
                  <a:pt x="879" y="164"/>
                  <a:pt x="911" y="178"/>
                </a:cubicBezTo>
                <a:cubicBezTo>
                  <a:pt x="943" y="192"/>
                  <a:pt x="965" y="110"/>
                  <a:pt x="1005" y="96"/>
                </a:cubicBezTo>
                <a:cubicBezTo>
                  <a:pt x="1045" y="82"/>
                  <a:pt x="1098" y="89"/>
                  <a:pt x="1152" y="96"/>
                </a:cubicBezTo>
              </a:path>
            </a:pathLst>
          </a:custGeom>
          <a:noFill/>
          <a:ln w="38100" cmpd="sng">
            <a:solidFill>
              <a:srgbClr val="FF6600"/>
            </a:solidFill>
            <a:round/>
            <a:headEnd type="none" w="med" len="med"/>
            <a:tailEnd type="arrow" w="med" len="med"/>
          </a:ln>
        </p:spPr>
        <p:txBody>
          <a:bodyPr/>
          <a:lstStyle/>
          <a:p>
            <a:endParaRPr lang="en-US"/>
          </a:p>
        </p:txBody>
      </p:sp>
      <p:sp>
        <p:nvSpPr>
          <p:cNvPr id="1056794" name="Oval 26"/>
          <p:cNvSpPr>
            <a:spLocks noChangeArrowheads="1"/>
          </p:cNvSpPr>
          <p:nvPr/>
        </p:nvSpPr>
        <p:spPr bwMode="auto">
          <a:xfrm>
            <a:off x="6650038" y="4748213"/>
            <a:ext cx="88900" cy="88900"/>
          </a:xfrm>
          <a:prstGeom prst="ellipse">
            <a:avLst/>
          </a:prstGeom>
          <a:solidFill>
            <a:schemeClr val="tx1"/>
          </a:solidFill>
          <a:ln w="9525">
            <a:solidFill>
              <a:schemeClr val="tx1"/>
            </a:solidFill>
            <a:round/>
            <a:headEnd/>
            <a:tailEnd/>
          </a:ln>
        </p:spPr>
        <p:txBody>
          <a:bodyPr wrap="none" anchor="ctr"/>
          <a:lstStyle/>
          <a:p>
            <a:pPr eaLnBrk="1" hangingPunct="1"/>
            <a:endParaRPr lang="en-US" altLang="en-US"/>
          </a:p>
        </p:txBody>
      </p:sp>
      <p:sp>
        <p:nvSpPr>
          <p:cNvPr id="1056795" name="Freeform 27"/>
          <p:cNvSpPr>
            <a:spLocks/>
          </p:cNvSpPr>
          <p:nvPr/>
        </p:nvSpPr>
        <p:spPr bwMode="auto">
          <a:xfrm rot="8222725">
            <a:off x="5816600" y="4113213"/>
            <a:ext cx="1828800" cy="127000"/>
          </a:xfrm>
          <a:custGeom>
            <a:avLst/>
            <a:gdLst>
              <a:gd name="T0" fmla="*/ 0 w 1152"/>
              <a:gd name="T1" fmla="*/ 2147483647 h 192"/>
              <a:gd name="T2" fmla="*/ 2147483647 w 1152"/>
              <a:gd name="T3" fmla="*/ 2147483647 h 192"/>
              <a:gd name="T4" fmla="*/ 2147483647 w 1152"/>
              <a:gd name="T5" fmla="*/ 2147483647 h 192"/>
              <a:gd name="T6" fmla="*/ 2147483647 w 1152"/>
              <a:gd name="T7" fmla="*/ 2147483647 h 192"/>
              <a:gd name="T8" fmla="*/ 2147483647 w 1152"/>
              <a:gd name="T9" fmla="*/ 2147483647 h 192"/>
              <a:gd name="T10" fmla="*/ 2147483647 w 1152"/>
              <a:gd name="T11" fmla="*/ 2147483647 h 192"/>
              <a:gd name="T12" fmla="*/ 2147483647 w 1152"/>
              <a:gd name="T13" fmla="*/ 2147483647 h 192"/>
              <a:gd name="T14" fmla="*/ 2147483647 w 1152"/>
              <a:gd name="T15" fmla="*/ 2147483647 h 192"/>
              <a:gd name="T16" fmla="*/ 2147483647 w 1152"/>
              <a:gd name="T17" fmla="*/ 2147483647 h 192"/>
              <a:gd name="T18" fmla="*/ 2147483647 w 1152"/>
              <a:gd name="T19" fmla="*/ 2147483647 h 192"/>
              <a:gd name="T20" fmla="*/ 2147483647 w 1152"/>
              <a:gd name="T21" fmla="*/ 2147483647 h 192"/>
              <a:gd name="T22" fmla="*/ 2147483647 w 1152"/>
              <a:gd name="T23" fmla="*/ 2147483647 h 1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52"/>
              <a:gd name="T37" fmla="*/ 0 h 192"/>
              <a:gd name="T38" fmla="*/ 1152 w 1152"/>
              <a:gd name="T39" fmla="*/ 192 h 1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52" h="192">
                <a:moveTo>
                  <a:pt x="0" y="96"/>
                </a:moveTo>
                <a:cubicBezTo>
                  <a:pt x="51" y="103"/>
                  <a:pt x="102" y="110"/>
                  <a:pt x="141" y="96"/>
                </a:cubicBezTo>
                <a:cubicBezTo>
                  <a:pt x="180" y="82"/>
                  <a:pt x="203" y="0"/>
                  <a:pt x="235" y="14"/>
                </a:cubicBezTo>
                <a:cubicBezTo>
                  <a:pt x="267" y="28"/>
                  <a:pt x="303" y="178"/>
                  <a:pt x="335" y="178"/>
                </a:cubicBezTo>
                <a:cubicBezTo>
                  <a:pt x="367" y="178"/>
                  <a:pt x="398" y="14"/>
                  <a:pt x="429" y="14"/>
                </a:cubicBezTo>
                <a:cubicBezTo>
                  <a:pt x="460" y="14"/>
                  <a:pt x="491" y="178"/>
                  <a:pt x="523" y="178"/>
                </a:cubicBezTo>
                <a:cubicBezTo>
                  <a:pt x="555" y="178"/>
                  <a:pt x="591" y="14"/>
                  <a:pt x="623" y="14"/>
                </a:cubicBezTo>
                <a:cubicBezTo>
                  <a:pt x="655" y="14"/>
                  <a:pt x="686" y="178"/>
                  <a:pt x="717" y="178"/>
                </a:cubicBezTo>
                <a:cubicBezTo>
                  <a:pt x="748" y="178"/>
                  <a:pt x="779" y="14"/>
                  <a:pt x="811" y="14"/>
                </a:cubicBezTo>
                <a:cubicBezTo>
                  <a:pt x="843" y="14"/>
                  <a:pt x="879" y="164"/>
                  <a:pt x="911" y="178"/>
                </a:cubicBezTo>
                <a:cubicBezTo>
                  <a:pt x="943" y="192"/>
                  <a:pt x="965" y="110"/>
                  <a:pt x="1005" y="96"/>
                </a:cubicBezTo>
                <a:cubicBezTo>
                  <a:pt x="1045" y="82"/>
                  <a:pt x="1098" y="89"/>
                  <a:pt x="1152" y="96"/>
                </a:cubicBezTo>
              </a:path>
            </a:pathLst>
          </a:custGeom>
          <a:noFill/>
          <a:ln w="38100" cmpd="sng">
            <a:solidFill>
              <a:srgbClr val="FF6600"/>
            </a:solidFill>
            <a:round/>
            <a:headEnd type="none" w="med" len="med"/>
            <a:tailEnd type="arrow" w="med" len="med"/>
          </a:ln>
        </p:spPr>
        <p:txBody>
          <a:bodyPr/>
          <a:lstStyle/>
          <a:p>
            <a:endParaRPr lang="en-US"/>
          </a:p>
        </p:txBody>
      </p:sp>
      <p:sp>
        <p:nvSpPr>
          <p:cNvPr id="1056796" name="Oval 28"/>
          <p:cNvSpPr>
            <a:spLocks noChangeArrowheads="1"/>
          </p:cNvSpPr>
          <p:nvPr/>
        </p:nvSpPr>
        <p:spPr bwMode="auto">
          <a:xfrm>
            <a:off x="6043613" y="4743450"/>
            <a:ext cx="88900" cy="88900"/>
          </a:xfrm>
          <a:prstGeom prst="ellipse">
            <a:avLst/>
          </a:prstGeom>
          <a:solidFill>
            <a:schemeClr val="tx1"/>
          </a:solidFill>
          <a:ln w="9525">
            <a:solidFill>
              <a:schemeClr val="tx1"/>
            </a:solidFill>
            <a:round/>
            <a:headEnd/>
            <a:tailEnd/>
          </a:ln>
        </p:spPr>
        <p:txBody>
          <a:bodyPr wrap="none" anchor="ctr"/>
          <a:lstStyle/>
          <a:p>
            <a:pPr eaLnBrk="1" hangingPunct="1"/>
            <a:endParaRPr lang="en-US" altLang="en-US"/>
          </a:p>
        </p:txBody>
      </p:sp>
      <p:sp>
        <p:nvSpPr>
          <p:cNvPr id="1056797" name="Text Box 29"/>
          <p:cNvSpPr txBox="1">
            <a:spLocks noChangeArrowheads="1"/>
          </p:cNvSpPr>
          <p:nvPr/>
        </p:nvSpPr>
        <p:spPr bwMode="auto">
          <a:xfrm>
            <a:off x="5567363" y="4778375"/>
            <a:ext cx="3027362" cy="461963"/>
          </a:xfrm>
          <a:prstGeom prst="rect">
            <a:avLst/>
          </a:prstGeom>
          <a:noFill/>
          <a:ln w="9525">
            <a:noFill/>
            <a:miter lim="800000"/>
            <a:headEnd/>
            <a:tailEnd/>
          </a:ln>
        </p:spPr>
        <p:txBody>
          <a:bodyPr wrap="none">
            <a:spAutoFit/>
          </a:bodyPr>
          <a:lstStyle/>
          <a:p>
            <a:pPr eaLnBrk="1" hangingPunct="1"/>
            <a:r>
              <a:rPr lang="en-US" altLang="en-US">
                <a:solidFill>
                  <a:schemeClr val="bg1"/>
                </a:solidFill>
              </a:rPr>
              <a:t>Photosensitive metal</a:t>
            </a:r>
          </a:p>
        </p:txBody>
      </p:sp>
      <p:pic>
        <p:nvPicPr>
          <p:cNvPr id="1056800" name="Picture 32" descr="used-xerox-machine-01-941337"/>
          <p:cNvPicPr>
            <a:picLocks noChangeAspect="1" noChangeArrowheads="1"/>
          </p:cNvPicPr>
          <p:nvPr/>
        </p:nvPicPr>
        <p:blipFill>
          <a:blip r:embed="rId8" cstate="print">
            <a:clrChange>
              <a:clrFrom>
                <a:srgbClr val="FFFFFF"/>
              </a:clrFrom>
              <a:clrTo>
                <a:srgbClr val="FFFFFF">
                  <a:alpha val="0"/>
                </a:srgbClr>
              </a:clrTo>
            </a:clrChange>
          </a:blip>
          <a:srcRect l="8388" t="3665" r="15085"/>
          <a:stretch>
            <a:fillRect/>
          </a:stretch>
        </p:blipFill>
        <p:spPr bwMode="auto">
          <a:xfrm>
            <a:off x="7288213" y="0"/>
            <a:ext cx="1855787" cy="2336800"/>
          </a:xfrm>
          <a:prstGeom prst="rect">
            <a:avLst/>
          </a:prstGeom>
          <a:noFill/>
          <a:ln w="9525">
            <a:noFill/>
            <a:miter lim="800000"/>
            <a:headEnd/>
            <a:tailEnd/>
          </a:ln>
        </p:spPr>
      </p:pic>
      <p:pic>
        <p:nvPicPr>
          <p:cNvPr id="1056802" name="Picture 34" descr="XEROX-DCC6550-COLOR"/>
          <p:cNvPicPr>
            <a:picLocks noChangeAspect="1" noChangeArrowheads="1"/>
          </p:cNvPicPr>
          <p:nvPr/>
        </p:nvPicPr>
        <p:blipFill>
          <a:blip r:embed="rId9" cstate="print">
            <a:clrChange>
              <a:clrFrom>
                <a:srgbClr val="FFFFFF"/>
              </a:clrFrom>
              <a:clrTo>
                <a:srgbClr val="FFFFFF">
                  <a:alpha val="0"/>
                </a:srgbClr>
              </a:clrTo>
            </a:clrChange>
          </a:blip>
          <a:srcRect t="32822" r="4573" b="37395"/>
          <a:stretch>
            <a:fillRect/>
          </a:stretch>
        </p:blipFill>
        <p:spPr bwMode="auto">
          <a:xfrm rot="-727625">
            <a:off x="2522538" y="-387350"/>
            <a:ext cx="5035550" cy="1571625"/>
          </a:xfrm>
          <a:prstGeom prst="rect">
            <a:avLst/>
          </a:prstGeom>
          <a:noFill/>
          <a:ln w="9525">
            <a:noFill/>
            <a:miter lim="800000"/>
            <a:headEnd/>
            <a:tailEnd/>
          </a:ln>
        </p:spPr>
      </p:pic>
      <p:sp>
        <p:nvSpPr>
          <p:cNvPr id="17424"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12.1 – The interaction of matter with radiation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56770">
                                            <p:txEl>
                                              <p:pRg st="1" end="1"/>
                                            </p:txEl>
                                          </p:spTgt>
                                        </p:tgtEl>
                                        <p:attrNameLst>
                                          <p:attrName>style.visibility</p:attrName>
                                        </p:attrNameLst>
                                      </p:cBhvr>
                                      <p:to>
                                        <p:strVal val="visible"/>
                                      </p:to>
                                    </p:set>
                                    <p:anim calcmode="lin" valueType="num">
                                      <p:cBhvr additive="base">
                                        <p:cTn id="7" dur="500" fill="hold"/>
                                        <p:tgtEl>
                                          <p:spTgt spid="105677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5677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1056789"/>
                                        </p:tgtEl>
                                        <p:attrNameLst>
                                          <p:attrName>style.visibility</p:attrName>
                                        </p:attrNameLst>
                                      </p:cBhvr>
                                      <p:to>
                                        <p:strVal val="visible"/>
                                      </p:to>
                                    </p:set>
                                    <p:animEffect transition="in" filter="box(out)">
                                      <p:cBhvr>
                                        <p:cTn id="13" dur="500"/>
                                        <p:tgtEl>
                                          <p:spTgt spid="1056789"/>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56797"/>
                                        </p:tgtEl>
                                        <p:attrNameLst>
                                          <p:attrName>style.visibility</p:attrName>
                                        </p:attrNameLst>
                                      </p:cBhvr>
                                      <p:to>
                                        <p:strVal val="visible"/>
                                      </p:to>
                                    </p:set>
                                    <p:anim calcmode="lin" valueType="num">
                                      <p:cBhvr additive="base">
                                        <p:cTn id="18" dur="500" fill="hold"/>
                                        <p:tgtEl>
                                          <p:spTgt spid="1056797"/>
                                        </p:tgtEl>
                                        <p:attrNameLst>
                                          <p:attrName>ppt_x</p:attrName>
                                        </p:attrNameLst>
                                      </p:cBhvr>
                                      <p:tavLst>
                                        <p:tav tm="0">
                                          <p:val>
                                            <p:strVal val="#ppt_x"/>
                                          </p:val>
                                        </p:tav>
                                        <p:tav tm="100000">
                                          <p:val>
                                            <p:strVal val="#ppt_x"/>
                                          </p:val>
                                        </p:tav>
                                      </p:tavLst>
                                    </p:anim>
                                    <p:anim calcmode="lin" valueType="num">
                                      <p:cBhvr additive="base">
                                        <p:cTn id="19" dur="500" fill="hold"/>
                                        <p:tgtEl>
                                          <p:spTgt spid="105679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1056788"/>
                                        </p:tgtEl>
                                        <p:attrNameLst>
                                          <p:attrName>style.visibility</p:attrName>
                                        </p:attrNameLst>
                                      </p:cBhvr>
                                      <p:to>
                                        <p:strVal val="visible"/>
                                      </p:to>
                                    </p:set>
                                    <p:animEffect transition="in" filter="wipe(right)">
                                      <p:cBhvr>
                                        <p:cTn id="24" dur="500"/>
                                        <p:tgtEl>
                                          <p:spTgt spid="1056788"/>
                                        </p:tgtEl>
                                      </p:cBhvr>
                                    </p:animEffect>
                                  </p:childTnLst>
                                  <p:subTnLst>
                                    <p:audio>
                                      <p:cMediaNode>
                                        <p:cTn display="0" masterRel="sameClick">
                                          <p:stCondLst>
                                            <p:cond evt="begin" delay="0">
                                              <p:tn val="22"/>
                                            </p:cond>
                                          </p:stCondLst>
                                          <p:endCondLst>
                                            <p:cond evt="onStopAudio" delay="0">
                                              <p:tgtEl>
                                                <p:sldTgt/>
                                              </p:tgtEl>
                                            </p:cond>
                                          </p:endCondLst>
                                        </p:cTn>
                                        <p:tgtEl>
                                          <p:sndTgt r:embed="rId5" name="voltage.wav"/>
                                        </p:tgtEl>
                                      </p:cMediaNode>
                                    </p:audio>
                                  </p:subTnLst>
                                </p:cTn>
                              </p:par>
                            </p:childTnLst>
                          </p:cTn>
                        </p:par>
                        <p:par>
                          <p:cTn id="25" fill="hold" nodeType="afterGroup">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1056790"/>
                                        </p:tgtEl>
                                        <p:attrNameLst>
                                          <p:attrName>style.visibility</p:attrName>
                                        </p:attrNameLst>
                                      </p:cBhvr>
                                      <p:to>
                                        <p:strVal val="visible"/>
                                      </p:to>
                                    </p:set>
                                    <p:animEffect transition="in" filter="fade">
                                      <p:cBhvr>
                                        <p:cTn id="28" dur="500"/>
                                        <p:tgtEl>
                                          <p:spTgt spid="1056790"/>
                                        </p:tgtEl>
                                      </p:cBhvr>
                                    </p:animEffect>
                                  </p:childTnLst>
                                </p:cTn>
                              </p:par>
                            </p:childTnLst>
                          </p:cTn>
                        </p:par>
                        <p:par>
                          <p:cTn id="29" fill="hold" nodeType="afterGroup">
                            <p:stCondLst>
                              <p:cond delay="1000"/>
                            </p:stCondLst>
                            <p:childTnLst>
                              <p:par>
                                <p:cTn id="30" presetID="64" presetClass="path" presetSubtype="0" accel="50000" decel="50000" fill="hold" grpId="1" nodeType="afterEffect">
                                  <p:stCondLst>
                                    <p:cond delay="0"/>
                                  </p:stCondLst>
                                  <p:childTnLst>
                                    <p:animMotion origin="layout" path="M 4.44444E-6 -2.59259E-6 L -0.02084 -0.31227 " pathEditMode="relative" rAng="0" ptsTypes="AA">
                                      <p:cBhvr>
                                        <p:cTn id="31" dur="2000" fill="hold"/>
                                        <p:tgtEl>
                                          <p:spTgt spid="1056790"/>
                                        </p:tgtEl>
                                        <p:attrNameLst>
                                          <p:attrName>ppt_x</p:attrName>
                                          <p:attrName>ppt_y</p:attrName>
                                        </p:attrNameLst>
                                      </p:cBhvr>
                                      <p:rCtr x="-1000" y="-15600"/>
                                    </p:animMotion>
                                  </p:childTnLst>
                                  <p:subTnLst>
                                    <p:audio>
                                      <p:cMediaNode>
                                        <p:cTn display="0" masterRel="sameClick">
                                          <p:stCondLst>
                                            <p:cond evt="begin" delay="0">
                                              <p:tn val="30"/>
                                            </p:cond>
                                          </p:stCondLst>
                                          <p:endCondLst>
                                            <p:cond evt="onStopAudio" delay="0">
                                              <p:tgtEl>
                                                <p:sldTgt/>
                                              </p:tgtEl>
                                            </p:cond>
                                          </p:endCondLst>
                                        </p:cTn>
                                        <p:tgtEl>
                                          <p:sndTgt r:embed="rId6" name="boing.wav"/>
                                        </p:tgtEl>
                                      </p:cMediaNode>
                                    </p:audio>
                                  </p:subTnLst>
                                </p:cTn>
                              </p:par>
                              <p:par>
                                <p:cTn id="32" presetID="22" presetClass="exit" presetSubtype="2" fill="hold" grpId="1" nodeType="withEffect">
                                  <p:stCondLst>
                                    <p:cond delay="0"/>
                                  </p:stCondLst>
                                  <p:childTnLst>
                                    <p:animEffect transition="out" filter="wipe(right)">
                                      <p:cBhvr>
                                        <p:cTn id="33" dur="500"/>
                                        <p:tgtEl>
                                          <p:spTgt spid="1056788"/>
                                        </p:tgtEl>
                                      </p:cBhvr>
                                    </p:animEffect>
                                    <p:set>
                                      <p:cBhvr>
                                        <p:cTn id="34" dur="1" fill="hold">
                                          <p:stCondLst>
                                            <p:cond delay="499"/>
                                          </p:stCondLst>
                                        </p:cTn>
                                        <p:tgtEl>
                                          <p:spTgt spid="1056788"/>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1056770">
                                            <p:txEl>
                                              <p:pRg st="2" end="2"/>
                                            </p:txEl>
                                          </p:spTgt>
                                        </p:tgtEl>
                                        <p:attrNameLst>
                                          <p:attrName>style.visibility</p:attrName>
                                        </p:attrNameLst>
                                      </p:cBhvr>
                                      <p:to>
                                        <p:strVal val="visible"/>
                                      </p:to>
                                    </p:set>
                                    <p:anim calcmode="lin" valueType="num">
                                      <p:cBhvr additive="base">
                                        <p:cTn id="39" dur="500" fill="hold"/>
                                        <p:tgtEl>
                                          <p:spTgt spid="1056770">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05677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4" name="arrow.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2" fill="hold" grpId="0" nodeType="clickEffect">
                                  <p:stCondLst>
                                    <p:cond delay="0"/>
                                  </p:stCondLst>
                                  <p:childTnLst>
                                    <p:set>
                                      <p:cBhvr>
                                        <p:cTn id="44" dur="1" fill="hold">
                                          <p:stCondLst>
                                            <p:cond delay="0"/>
                                          </p:stCondLst>
                                        </p:cTn>
                                        <p:tgtEl>
                                          <p:spTgt spid="1056791"/>
                                        </p:tgtEl>
                                        <p:attrNameLst>
                                          <p:attrName>style.visibility</p:attrName>
                                        </p:attrNameLst>
                                      </p:cBhvr>
                                      <p:to>
                                        <p:strVal val="visible"/>
                                      </p:to>
                                    </p:set>
                                    <p:animEffect transition="in" filter="wipe(right)">
                                      <p:cBhvr>
                                        <p:cTn id="45" dur="500"/>
                                        <p:tgtEl>
                                          <p:spTgt spid="1056791"/>
                                        </p:tgtEl>
                                      </p:cBhvr>
                                    </p:animEffect>
                                  </p:childTnLst>
                                  <p:subTnLst>
                                    <p:audio>
                                      <p:cMediaNode>
                                        <p:cTn display="0" masterRel="sameClick">
                                          <p:stCondLst>
                                            <p:cond evt="begin" delay="0">
                                              <p:tn val="43"/>
                                            </p:cond>
                                          </p:stCondLst>
                                          <p:endCondLst>
                                            <p:cond evt="onStopAudio" delay="0">
                                              <p:tgtEl>
                                                <p:sldTgt/>
                                              </p:tgtEl>
                                            </p:cond>
                                          </p:endCondLst>
                                        </p:cTn>
                                        <p:tgtEl>
                                          <p:sndTgt r:embed="rId5" name="voltage.wav"/>
                                        </p:tgtEl>
                                      </p:cMediaNode>
                                    </p:audio>
                                  </p:subTnLst>
                                </p:cTn>
                              </p:par>
                            </p:childTnLst>
                          </p:cTn>
                        </p:par>
                        <p:par>
                          <p:cTn id="46" fill="hold" nodeType="afterGroup">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1056792"/>
                                        </p:tgtEl>
                                        <p:attrNameLst>
                                          <p:attrName>style.visibility</p:attrName>
                                        </p:attrNameLst>
                                      </p:cBhvr>
                                      <p:to>
                                        <p:strVal val="visible"/>
                                      </p:to>
                                    </p:set>
                                    <p:animEffect transition="in" filter="fade">
                                      <p:cBhvr>
                                        <p:cTn id="49" dur="500"/>
                                        <p:tgtEl>
                                          <p:spTgt spid="1056792"/>
                                        </p:tgtEl>
                                      </p:cBhvr>
                                    </p:animEffect>
                                  </p:childTnLst>
                                </p:cTn>
                              </p:par>
                            </p:childTnLst>
                          </p:cTn>
                        </p:par>
                        <p:par>
                          <p:cTn id="50" fill="hold" nodeType="afterGroup">
                            <p:stCondLst>
                              <p:cond delay="1000"/>
                            </p:stCondLst>
                            <p:childTnLst>
                              <p:par>
                                <p:cTn id="51" presetID="64" presetClass="path" presetSubtype="0" accel="50000" decel="50000" fill="hold" grpId="1" nodeType="afterEffect">
                                  <p:stCondLst>
                                    <p:cond delay="0"/>
                                  </p:stCondLst>
                                  <p:childTnLst>
                                    <p:animMotion origin="layout" path="M 4.44444E-6 -2.59259E-6 L -0.02084 -0.31227 " pathEditMode="relative" rAng="0" ptsTypes="AA">
                                      <p:cBhvr>
                                        <p:cTn id="52" dur="2000" fill="hold"/>
                                        <p:tgtEl>
                                          <p:spTgt spid="1056792"/>
                                        </p:tgtEl>
                                        <p:attrNameLst>
                                          <p:attrName>ppt_x</p:attrName>
                                          <p:attrName>ppt_y</p:attrName>
                                        </p:attrNameLst>
                                      </p:cBhvr>
                                      <p:rCtr x="-1000" y="-15600"/>
                                    </p:animMotion>
                                  </p:childTnLst>
                                  <p:subTnLst>
                                    <p:audio>
                                      <p:cMediaNode>
                                        <p:cTn display="0" masterRel="sameClick">
                                          <p:stCondLst>
                                            <p:cond evt="begin" delay="0">
                                              <p:tn val="51"/>
                                            </p:cond>
                                          </p:stCondLst>
                                          <p:endCondLst>
                                            <p:cond evt="onStopAudio" delay="0">
                                              <p:tgtEl>
                                                <p:sldTgt/>
                                              </p:tgtEl>
                                            </p:cond>
                                          </p:endCondLst>
                                        </p:cTn>
                                        <p:tgtEl>
                                          <p:sndTgt r:embed="rId6" name="boing.wav"/>
                                        </p:tgtEl>
                                      </p:cMediaNode>
                                    </p:audio>
                                  </p:subTnLst>
                                </p:cTn>
                              </p:par>
                              <p:par>
                                <p:cTn id="53" presetID="22" presetClass="exit" presetSubtype="2" fill="hold" grpId="1" nodeType="withEffect">
                                  <p:stCondLst>
                                    <p:cond delay="0"/>
                                  </p:stCondLst>
                                  <p:childTnLst>
                                    <p:animEffect transition="out" filter="wipe(right)">
                                      <p:cBhvr>
                                        <p:cTn id="54" dur="500"/>
                                        <p:tgtEl>
                                          <p:spTgt spid="1056791"/>
                                        </p:tgtEl>
                                      </p:cBhvr>
                                    </p:animEffect>
                                    <p:set>
                                      <p:cBhvr>
                                        <p:cTn id="55" dur="1" fill="hold">
                                          <p:stCondLst>
                                            <p:cond delay="499"/>
                                          </p:stCondLst>
                                        </p:cTn>
                                        <p:tgtEl>
                                          <p:spTgt spid="1056791"/>
                                        </p:tgtEl>
                                        <p:attrNameLst>
                                          <p:attrName>style.visibility</p:attrName>
                                        </p:attrNameLst>
                                      </p:cBhvr>
                                      <p:to>
                                        <p:strVal val="hidden"/>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2" fill="hold" grpId="0" nodeType="clickEffect">
                                  <p:stCondLst>
                                    <p:cond delay="0"/>
                                  </p:stCondLst>
                                  <p:childTnLst>
                                    <p:set>
                                      <p:cBhvr>
                                        <p:cTn id="59" dur="1" fill="hold">
                                          <p:stCondLst>
                                            <p:cond delay="0"/>
                                          </p:stCondLst>
                                        </p:cTn>
                                        <p:tgtEl>
                                          <p:spTgt spid="1056793"/>
                                        </p:tgtEl>
                                        <p:attrNameLst>
                                          <p:attrName>style.visibility</p:attrName>
                                        </p:attrNameLst>
                                      </p:cBhvr>
                                      <p:to>
                                        <p:strVal val="visible"/>
                                      </p:to>
                                    </p:set>
                                    <p:animEffect transition="in" filter="wipe(right)">
                                      <p:cBhvr>
                                        <p:cTn id="60" dur="500"/>
                                        <p:tgtEl>
                                          <p:spTgt spid="1056793"/>
                                        </p:tgtEl>
                                      </p:cBhvr>
                                    </p:animEffect>
                                  </p:childTnLst>
                                  <p:subTnLst>
                                    <p:audio>
                                      <p:cMediaNode>
                                        <p:cTn display="0" masterRel="sameClick">
                                          <p:stCondLst>
                                            <p:cond evt="begin" delay="0">
                                              <p:tn val="58"/>
                                            </p:cond>
                                          </p:stCondLst>
                                          <p:endCondLst>
                                            <p:cond evt="onStopAudio" delay="0">
                                              <p:tgtEl>
                                                <p:sldTgt/>
                                              </p:tgtEl>
                                            </p:cond>
                                          </p:endCondLst>
                                        </p:cTn>
                                        <p:tgtEl>
                                          <p:sndTgt r:embed="rId5" name="voltage.wav"/>
                                        </p:tgtEl>
                                      </p:cMediaNode>
                                    </p:audio>
                                  </p:subTnLst>
                                </p:cTn>
                              </p:par>
                            </p:childTnLst>
                          </p:cTn>
                        </p:par>
                        <p:par>
                          <p:cTn id="61" fill="hold" nodeType="afterGroup">
                            <p:stCondLst>
                              <p:cond delay="500"/>
                            </p:stCondLst>
                            <p:childTnLst>
                              <p:par>
                                <p:cTn id="62" presetID="10" presetClass="entr" presetSubtype="0" fill="hold" grpId="0" nodeType="afterEffect">
                                  <p:stCondLst>
                                    <p:cond delay="0"/>
                                  </p:stCondLst>
                                  <p:childTnLst>
                                    <p:set>
                                      <p:cBhvr>
                                        <p:cTn id="63" dur="1" fill="hold">
                                          <p:stCondLst>
                                            <p:cond delay="0"/>
                                          </p:stCondLst>
                                        </p:cTn>
                                        <p:tgtEl>
                                          <p:spTgt spid="1056794"/>
                                        </p:tgtEl>
                                        <p:attrNameLst>
                                          <p:attrName>style.visibility</p:attrName>
                                        </p:attrNameLst>
                                      </p:cBhvr>
                                      <p:to>
                                        <p:strVal val="visible"/>
                                      </p:to>
                                    </p:set>
                                    <p:animEffect transition="in" filter="fade">
                                      <p:cBhvr>
                                        <p:cTn id="64" dur="500"/>
                                        <p:tgtEl>
                                          <p:spTgt spid="1056794"/>
                                        </p:tgtEl>
                                      </p:cBhvr>
                                    </p:animEffect>
                                  </p:childTnLst>
                                </p:cTn>
                              </p:par>
                            </p:childTnLst>
                          </p:cTn>
                        </p:par>
                        <p:par>
                          <p:cTn id="65" fill="hold" nodeType="afterGroup">
                            <p:stCondLst>
                              <p:cond delay="1000"/>
                            </p:stCondLst>
                            <p:childTnLst>
                              <p:par>
                                <p:cTn id="66" presetID="64" presetClass="path" presetSubtype="0" accel="50000" decel="50000" fill="hold" grpId="1" nodeType="afterEffect">
                                  <p:stCondLst>
                                    <p:cond delay="0"/>
                                  </p:stCondLst>
                                  <p:childTnLst>
                                    <p:animMotion origin="layout" path="M 4.44444E-6 -2.59259E-6 L -0.02084 -0.31227 " pathEditMode="relative" rAng="0" ptsTypes="AA">
                                      <p:cBhvr>
                                        <p:cTn id="67" dur="2000" fill="hold"/>
                                        <p:tgtEl>
                                          <p:spTgt spid="1056794"/>
                                        </p:tgtEl>
                                        <p:attrNameLst>
                                          <p:attrName>ppt_x</p:attrName>
                                          <p:attrName>ppt_y</p:attrName>
                                        </p:attrNameLst>
                                      </p:cBhvr>
                                      <p:rCtr x="-1000" y="-15600"/>
                                    </p:animMotion>
                                  </p:childTnLst>
                                  <p:subTnLst>
                                    <p:audio>
                                      <p:cMediaNode>
                                        <p:cTn display="0" masterRel="sameClick">
                                          <p:stCondLst>
                                            <p:cond evt="begin" delay="0">
                                              <p:tn val="66"/>
                                            </p:cond>
                                          </p:stCondLst>
                                          <p:endCondLst>
                                            <p:cond evt="onStopAudio" delay="0">
                                              <p:tgtEl>
                                                <p:sldTgt/>
                                              </p:tgtEl>
                                            </p:cond>
                                          </p:endCondLst>
                                        </p:cTn>
                                        <p:tgtEl>
                                          <p:sndTgt r:embed="rId6" name="boing.wav"/>
                                        </p:tgtEl>
                                      </p:cMediaNode>
                                    </p:audio>
                                  </p:subTnLst>
                                </p:cTn>
                              </p:par>
                              <p:par>
                                <p:cTn id="68" presetID="22" presetClass="exit" presetSubtype="2" fill="hold" grpId="1" nodeType="withEffect">
                                  <p:stCondLst>
                                    <p:cond delay="0"/>
                                  </p:stCondLst>
                                  <p:childTnLst>
                                    <p:animEffect transition="out" filter="wipe(right)">
                                      <p:cBhvr>
                                        <p:cTn id="69" dur="500"/>
                                        <p:tgtEl>
                                          <p:spTgt spid="1056793"/>
                                        </p:tgtEl>
                                      </p:cBhvr>
                                    </p:animEffect>
                                    <p:set>
                                      <p:cBhvr>
                                        <p:cTn id="70" dur="1" fill="hold">
                                          <p:stCondLst>
                                            <p:cond delay="499"/>
                                          </p:stCondLst>
                                        </p:cTn>
                                        <p:tgtEl>
                                          <p:spTgt spid="1056793"/>
                                        </p:tgtEl>
                                        <p:attrNameLst>
                                          <p:attrName>style.visibility</p:attrName>
                                        </p:attrNameLst>
                                      </p:cBhvr>
                                      <p:to>
                                        <p:strVal val="hidden"/>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22" presetClass="entr" presetSubtype="2" fill="hold" grpId="0" nodeType="clickEffect">
                                  <p:stCondLst>
                                    <p:cond delay="0"/>
                                  </p:stCondLst>
                                  <p:childTnLst>
                                    <p:set>
                                      <p:cBhvr>
                                        <p:cTn id="74" dur="1" fill="hold">
                                          <p:stCondLst>
                                            <p:cond delay="0"/>
                                          </p:stCondLst>
                                        </p:cTn>
                                        <p:tgtEl>
                                          <p:spTgt spid="1056795"/>
                                        </p:tgtEl>
                                        <p:attrNameLst>
                                          <p:attrName>style.visibility</p:attrName>
                                        </p:attrNameLst>
                                      </p:cBhvr>
                                      <p:to>
                                        <p:strVal val="visible"/>
                                      </p:to>
                                    </p:set>
                                    <p:animEffect transition="in" filter="wipe(right)">
                                      <p:cBhvr>
                                        <p:cTn id="75" dur="500"/>
                                        <p:tgtEl>
                                          <p:spTgt spid="1056795"/>
                                        </p:tgtEl>
                                      </p:cBhvr>
                                    </p:animEffect>
                                  </p:childTnLst>
                                  <p:subTnLst>
                                    <p:audio>
                                      <p:cMediaNode>
                                        <p:cTn display="0" masterRel="sameClick">
                                          <p:stCondLst>
                                            <p:cond evt="begin" delay="0">
                                              <p:tn val="73"/>
                                            </p:cond>
                                          </p:stCondLst>
                                          <p:endCondLst>
                                            <p:cond evt="onStopAudio" delay="0">
                                              <p:tgtEl>
                                                <p:sldTgt/>
                                              </p:tgtEl>
                                            </p:cond>
                                          </p:endCondLst>
                                        </p:cTn>
                                        <p:tgtEl>
                                          <p:sndTgt r:embed="rId5" name="voltage.wav"/>
                                        </p:tgtEl>
                                      </p:cMediaNode>
                                    </p:audio>
                                  </p:subTnLst>
                                </p:cTn>
                              </p:par>
                            </p:childTnLst>
                          </p:cTn>
                        </p:par>
                        <p:par>
                          <p:cTn id="76" fill="hold" nodeType="afterGroup">
                            <p:stCondLst>
                              <p:cond delay="500"/>
                            </p:stCondLst>
                            <p:childTnLst>
                              <p:par>
                                <p:cTn id="77" presetID="10" presetClass="entr" presetSubtype="0" fill="hold" grpId="0" nodeType="afterEffect">
                                  <p:stCondLst>
                                    <p:cond delay="0"/>
                                  </p:stCondLst>
                                  <p:childTnLst>
                                    <p:set>
                                      <p:cBhvr>
                                        <p:cTn id="78" dur="1" fill="hold">
                                          <p:stCondLst>
                                            <p:cond delay="0"/>
                                          </p:stCondLst>
                                        </p:cTn>
                                        <p:tgtEl>
                                          <p:spTgt spid="1056796"/>
                                        </p:tgtEl>
                                        <p:attrNameLst>
                                          <p:attrName>style.visibility</p:attrName>
                                        </p:attrNameLst>
                                      </p:cBhvr>
                                      <p:to>
                                        <p:strVal val="visible"/>
                                      </p:to>
                                    </p:set>
                                    <p:animEffect transition="in" filter="fade">
                                      <p:cBhvr>
                                        <p:cTn id="79" dur="500"/>
                                        <p:tgtEl>
                                          <p:spTgt spid="1056796"/>
                                        </p:tgtEl>
                                      </p:cBhvr>
                                    </p:animEffect>
                                  </p:childTnLst>
                                </p:cTn>
                              </p:par>
                            </p:childTnLst>
                          </p:cTn>
                        </p:par>
                        <p:par>
                          <p:cTn id="80" fill="hold" nodeType="afterGroup">
                            <p:stCondLst>
                              <p:cond delay="1000"/>
                            </p:stCondLst>
                            <p:childTnLst>
                              <p:par>
                                <p:cTn id="81" presetID="64" presetClass="path" presetSubtype="0" accel="50000" decel="50000" fill="hold" grpId="1" nodeType="afterEffect">
                                  <p:stCondLst>
                                    <p:cond delay="0"/>
                                  </p:stCondLst>
                                  <p:childTnLst>
                                    <p:animMotion origin="layout" path="M 4.44444E-6 -2.59259E-6 L -0.02084 -0.31227 " pathEditMode="relative" rAng="0" ptsTypes="AA">
                                      <p:cBhvr>
                                        <p:cTn id="82" dur="2000" fill="hold"/>
                                        <p:tgtEl>
                                          <p:spTgt spid="1056796"/>
                                        </p:tgtEl>
                                        <p:attrNameLst>
                                          <p:attrName>ppt_x</p:attrName>
                                          <p:attrName>ppt_y</p:attrName>
                                        </p:attrNameLst>
                                      </p:cBhvr>
                                      <p:rCtr x="-1000" y="-15600"/>
                                    </p:animMotion>
                                  </p:childTnLst>
                                  <p:subTnLst>
                                    <p:audio>
                                      <p:cMediaNode>
                                        <p:cTn display="0" masterRel="sameClick">
                                          <p:stCondLst>
                                            <p:cond evt="begin" delay="0">
                                              <p:tn val="81"/>
                                            </p:cond>
                                          </p:stCondLst>
                                          <p:endCondLst>
                                            <p:cond evt="onStopAudio" delay="0">
                                              <p:tgtEl>
                                                <p:sldTgt/>
                                              </p:tgtEl>
                                            </p:cond>
                                          </p:endCondLst>
                                        </p:cTn>
                                        <p:tgtEl>
                                          <p:sndTgt r:embed="rId6" name="boing.wav"/>
                                        </p:tgtEl>
                                      </p:cMediaNode>
                                    </p:audio>
                                  </p:subTnLst>
                                </p:cTn>
                              </p:par>
                              <p:par>
                                <p:cTn id="83" presetID="22" presetClass="exit" presetSubtype="2" fill="hold" grpId="1" nodeType="withEffect">
                                  <p:stCondLst>
                                    <p:cond delay="0"/>
                                  </p:stCondLst>
                                  <p:childTnLst>
                                    <p:animEffect transition="out" filter="wipe(right)">
                                      <p:cBhvr>
                                        <p:cTn id="84" dur="500"/>
                                        <p:tgtEl>
                                          <p:spTgt spid="1056795"/>
                                        </p:tgtEl>
                                      </p:cBhvr>
                                    </p:animEffect>
                                    <p:set>
                                      <p:cBhvr>
                                        <p:cTn id="85" dur="1" fill="hold">
                                          <p:stCondLst>
                                            <p:cond delay="499"/>
                                          </p:stCondLst>
                                        </p:cTn>
                                        <p:tgtEl>
                                          <p:spTgt spid="1056795"/>
                                        </p:tgtEl>
                                        <p:attrNameLst>
                                          <p:attrName>style.visibility</p:attrName>
                                        </p:attrNameLst>
                                      </p:cBhvr>
                                      <p:to>
                                        <p:strVal val="hidden"/>
                                      </p:to>
                                    </p:set>
                                  </p:childTnLst>
                                </p:cTn>
                              </p:par>
                            </p:childTnLst>
                          </p:cTn>
                        </p:par>
                      </p:childTnLst>
                    </p:cTn>
                  </p:par>
                  <p:par>
                    <p:cTn id="86" fill="hold" nodeType="clickPar">
                      <p:stCondLst>
                        <p:cond delay="indefinite"/>
                      </p:stCondLst>
                      <p:childTnLst>
                        <p:par>
                          <p:cTn id="87" fill="hold" nodeType="withGroup">
                            <p:stCondLst>
                              <p:cond delay="0"/>
                            </p:stCondLst>
                            <p:childTnLst>
                              <p:par>
                                <p:cTn id="88" presetID="2" presetClass="entr" presetSubtype="4" fill="hold" nodeType="clickEffect">
                                  <p:stCondLst>
                                    <p:cond delay="0"/>
                                  </p:stCondLst>
                                  <p:childTnLst>
                                    <p:set>
                                      <p:cBhvr>
                                        <p:cTn id="89" dur="1" fill="hold">
                                          <p:stCondLst>
                                            <p:cond delay="0"/>
                                          </p:stCondLst>
                                        </p:cTn>
                                        <p:tgtEl>
                                          <p:spTgt spid="1056798">
                                            <p:txEl>
                                              <p:pRg st="1" end="1"/>
                                            </p:txEl>
                                          </p:spTgt>
                                        </p:tgtEl>
                                        <p:attrNameLst>
                                          <p:attrName>style.visibility</p:attrName>
                                        </p:attrNameLst>
                                      </p:cBhvr>
                                      <p:to>
                                        <p:strVal val="visible"/>
                                      </p:to>
                                    </p:set>
                                    <p:anim calcmode="lin" valueType="num">
                                      <p:cBhvr additive="base">
                                        <p:cTn id="90" dur="500" fill="hold"/>
                                        <p:tgtEl>
                                          <p:spTgt spid="1056798">
                                            <p:txEl>
                                              <p:pRg st="1" end="1"/>
                                            </p:txEl>
                                          </p:spTgt>
                                        </p:tgtEl>
                                        <p:attrNameLst>
                                          <p:attrName>ppt_x</p:attrName>
                                        </p:attrNameLst>
                                      </p:cBhvr>
                                      <p:tavLst>
                                        <p:tav tm="0">
                                          <p:val>
                                            <p:strVal val="#ppt_x"/>
                                          </p:val>
                                        </p:tav>
                                        <p:tav tm="100000">
                                          <p:val>
                                            <p:strVal val="#ppt_x"/>
                                          </p:val>
                                        </p:tav>
                                      </p:tavLst>
                                    </p:anim>
                                    <p:anim calcmode="lin" valueType="num">
                                      <p:cBhvr additive="base">
                                        <p:cTn id="91" dur="500" fill="hold"/>
                                        <p:tgtEl>
                                          <p:spTgt spid="105679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8"/>
                                            </p:cond>
                                          </p:stCondLst>
                                          <p:endCondLst>
                                            <p:cond evt="onStopAudio" delay="0">
                                              <p:tgtEl>
                                                <p:sldTgt/>
                                              </p:tgtEl>
                                            </p:cond>
                                          </p:endCondLst>
                                        </p:cTn>
                                        <p:tgtEl>
                                          <p:sndTgt r:embed="rId4" name="arrow.wav"/>
                                        </p:tgtEl>
                                      </p:cMediaNode>
                                    </p:audio>
                                  </p:subTnLst>
                                </p:cTn>
                              </p:par>
                            </p:childTnLst>
                          </p:cTn>
                        </p:par>
                      </p:childTnLst>
                    </p:cTn>
                  </p:par>
                  <p:par>
                    <p:cTn id="92" fill="hold" nodeType="clickPar">
                      <p:stCondLst>
                        <p:cond delay="indefinite"/>
                      </p:stCondLst>
                      <p:childTnLst>
                        <p:par>
                          <p:cTn id="93" fill="hold" nodeType="withGroup">
                            <p:stCondLst>
                              <p:cond delay="0"/>
                            </p:stCondLst>
                            <p:childTnLst>
                              <p:par>
                                <p:cTn id="94" presetID="53" presetClass="entr" presetSubtype="0" fill="hold" nodeType="clickEffect">
                                  <p:stCondLst>
                                    <p:cond delay="0"/>
                                  </p:stCondLst>
                                  <p:childTnLst>
                                    <p:set>
                                      <p:cBhvr>
                                        <p:cTn id="95" dur="1" fill="hold">
                                          <p:stCondLst>
                                            <p:cond delay="0"/>
                                          </p:stCondLst>
                                        </p:cTn>
                                        <p:tgtEl>
                                          <p:spTgt spid="1056800"/>
                                        </p:tgtEl>
                                        <p:attrNameLst>
                                          <p:attrName>style.visibility</p:attrName>
                                        </p:attrNameLst>
                                      </p:cBhvr>
                                      <p:to>
                                        <p:strVal val="visible"/>
                                      </p:to>
                                    </p:set>
                                    <p:anim calcmode="lin" valueType="num">
                                      <p:cBhvr>
                                        <p:cTn id="96" dur="500" fill="hold"/>
                                        <p:tgtEl>
                                          <p:spTgt spid="1056800"/>
                                        </p:tgtEl>
                                        <p:attrNameLst>
                                          <p:attrName>ppt_w</p:attrName>
                                        </p:attrNameLst>
                                      </p:cBhvr>
                                      <p:tavLst>
                                        <p:tav tm="0">
                                          <p:val>
                                            <p:fltVal val="0"/>
                                          </p:val>
                                        </p:tav>
                                        <p:tav tm="100000">
                                          <p:val>
                                            <p:strVal val="#ppt_w"/>
                                          </p:val>
                                        </p:tav>
                                      </p:tavLst>
                                    </p:anim>
                                    <p:anim calcmode="lin" valueType="num">
                                      <p:cBhvr>
                                        <p:cTn id="97" dur="500" fill="hold"/>
                                        <p:tgtEl>
                                          <p:spTgt spid="1056800"/>
                                        </p:tgtEl>
                                        <p:attrNameLst>
                                          <p:attrName>ppt_h</p:attrName>
                                        </p:attrNameLst>
                                      </p:cBhvr>
                                      <p:tavLst>
                                        <p:tav tm="0">
                                          <p:val>
                                            <p:fltVal val="0"/>
                                          </p:val>
                                        </p:tav>
                                        <p:tav tm="100000">
                                          <p:val>
                                            <p:strVal val="#ppt_h"/>
                                          </p:val>
                                        </p:tav>
                                      </p:tavLst>
                                    </p:anim>
                                    <p:animEffect transition="in" filter="fade">
                                      <p:cBhvr>
                                        <p:cTn id="98" dur="500"/>
                                        <p:tgtEl>
                                          <p:spTgt spid="1056800"/>
                                        </p:tgtEl>
                                      </p:cBhvr>
                                    </p:animEffect>
                                  </p:childTnLst>
                                  <p:subTnLst>
                                    <p:audio>
                                      <p:cMediaNode>
                                        <p:cTn display="0" masterRel="sameClick">
                                          <p:stCondLst>
                                            <p:cond evt="begin" delay="0">
                                              <p:tn val="94"/>
                                            </p:cond>
                                          </p:stCondLst>
                                          <p:endCondLst>
                                            <p:cond evt="onStopAudio" delay="0">
                                              <p:tgtEl>
                                                <p:sldTgt/>
                                              </p:tgtEl>
                                            </p:cond>
                                          </p:endCondLst>
                                        </p:cTn>
                                        <p:tgtEl>
                                          <p:sndTgt r:embed="rId3" name="camera.wav"/>
                                        </p:tgtEl>
                                      </p:cMediaNode>
                                    </p:audio>
                                  </p:subTnLst>
                                </p:cTn>
                              </p:par>
                            </p:childTnLst>
                          </p:cTn>
                        </p:par>
                      </p:childTnLst>
                    </p:cTn>
                  </p:par>
                  <p:par>
                    <p:cTn id="99" fill="hold" nodeType="clickPar">
                      <p:stCondLst>
                        <p:cond delay="indefinite"/>
                      </p:stCondLst>
                      <p:childTnLst>
                        <p:par>
                          <p:cTn id="100" fill="hold" nodeType="withGroup">
                            <p:stCondLst>
                              <p:cond delay="0"/>
                            </p:stCondLst>
                            <p:childTnLst>
                              <p:par>
                                <p:cTn id="101" presetID="2" presetClass="entr" presetSubtype="4" fill="hold" nodeType="clickEffect">
                                  <p:stCondLst>
                                    <p:cond delay="0"/>
                                  </p:stCondLst>
                                  <p:childTnLst>
                                    <p:set>
                                      <p:cBhvr>
                                        <p:cTn id="102" dur="1" fill="hold">
                                          <p:stCondLst>
                                            <p:cond delay="0"/>
                                          </p:stCondLst>
                                        </p:cTn>
                                        <p:tgtEl>
                                          <p:spTgt spid="1056798">
                                            <p:txEl>
                                              <p:pRg st="2" end="2"/>
                                            </p:txEl>
                                          </p:spTgt>
                                        </p:tgtEl>
                                        <p:attrNameLst>
                                          <p:attrName>style.visibility</p:attrName>
                                        </p:attrNameLst>
                                      </p:cBhvr>
                                      <p:to>
                                        <p:strVal val="visible"/>
                                      </p:to>
                                    </p:set>
                                    <p:anim calcmode="lin" valueType="num">
                                      <p:cBhvr additive="base">
                                        <p:cTn id="103" dur="500" fill="hold"/>
                                        <p:tgtEl>
                                          <p:spTgt spid="1056798">
                                            <p:txEl>
                                              <p:pRg st="2" end="2"/>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105679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1"/>
                                            </p:cond>
                                          </p:stCondLst>
                                          <p:endCondLst>
                                            <p:cond evt="onStopAudio" delay="0">
                                              <p:tgtEl>
                                                <p:sldTgt/>
                                              </p:tgtEl>
                                            </p:cond>
                                          </p:endCondLst>
                                        </p:cTn>
                                        <p:tgtEl>
                                          <p:sndTgt r:embed="rId4" name="arrow.wav"/>
                                        </p:tgtEl>
                                      </p:cMediaNode>
                                    </p:audio>
                                  </p:subTnLst>
                                </p:cTn>
                              </p:par>
                              <p:par>
                                <p:cTn id="105" presetID="22" presetClass="entr" presetSubtype="8" fill="hold" nodeType="withEffect">
                                  <p:stCondLst>
                                    <p:cond delay="0"/>
                                  </p:stCondLst>
                                  <p:childTnLst>
                                    <p:set>
                                      <p:cBhvr>
                                        <p:cTn id="106" dur="1" fill="hold">
                                          <p:stCondLst>
                                            <p:cond delay="0"/>
                                          </p:stCondLst>
                                        </p:cTn>
                                        <p:tgtEl>
                                          <p:spTgt spid="1056802"/>
                                        </p:tgtEl>
                                        <p:attrNameLst>
                                          <p:attrName>style.visibility</p:attrName>
                                        </p:attrNameLst>
                                      </p:cBhvr>
                                      <p:to>
                                        <p:strVal val="visible"/>
                                      </p:to>
                                    </p:set>
                                    <p:animEffect transition="in" filter="wipe(left)">
                                      <p:cBhvr>
                                        <p:cTn id="107" dur="500"/>
                                        <p:tgtEl>
                                          <p:spTgt spid="10568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6788" grpId="0" animBg="1"/>
      <p:bldP spid="1056788" grpId="1" animBg="1"/>
      <p:bldP spid="1056789" grpId="0" animBg="1"/>
      <p:bldP spid="1056790" grpId="0" animBg="1"/>
      <p:bldP spid="1056790" grpId="1" animBg="1"/>
      <p:bldP spid="1056791" grpId="0" animBg="1"/>
      <p:bldP spid="1056791" grpId="1" animBg="1"/>
      <p:bldP spid="1056792" grpId="0" animBg="1"/>
      <p:bldP spid="1056792" grpId="1" animBg="1"/>
      <p:bldP spid="1056793" grpId="0" animBg="1"/>
      <p:bldP spid="1056793" grpId="1" animBg="1"/>
      <p:bldP spid="1056794" grpId="0" animBg="1"/>
      <p:bldP spid="1056794" grpId="1" animBg="1"/>
      <p:bldP spid="1056795" grpId="0" animBg="1"/>
      <p:bldP spid="1056795" grpId="1" animBg="1"/>
      <p:bldP spid="1056796" grpId="0" animBg="1"/>
      <p:bldP spid="1056796" grpId="1" animBg="1"/>
      <p:bldP spid="105679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8818" name="Rectangle 2"/>
          <p:cNvSpPr>
            <a:spLocks noChangeArrowheads="1"/>
          </p:cNvSpPr>
          <p:nvPr/>
        </p:nvSpPr>
        <p:spPr bwMode="auto">
          <a:xfrm>
            <a:off x="685800" y="1343025"/>
            <a:ext cx="7772400" cy="5087938"/>
          </a:xfrm>
          <a:prstGeom prst="rect">
            <a:avLst/>
          </a:prstGeom>
          <a:solidFill>
            <a:srgbClr val="EAEAEA"/>
          </a:solidFill>
          <a:ln w="9525">
            <a:noFill/>
            <a:miter lim="800000"/>
            <a:headEnd/>
            <a:tailEnd/>
          </a:ln>
        </p:spPr>
        <p:txBody>
          <a:bodyPr/>
          <a:lstStyle/>
          <a:p>
            <a:pPr eaLnBrk="1" hangingPunct="1">
              <a:spcBef>
                <a:spcPct val="20000"/>
              </a:spcBef>
            </a:pPr>
            <a:r>
              <a:rPr lang="en-US" altLang="en-US" i="1">
                <a:solidFill>
                  <a:srgbClr val="333399"/>
                </a:solidFill>
                <a:cs typeface="Times New Roman" pitchFamily="18" charset="0"/>
              </a:rPr>
              <a:t>The photoelectric effect</a:t>
            </a:r>
            <a:r>
              <a:rPr lang="en-US" altLang="en-US">
                <a:solidFill>
                  <a:srgbClr val="000000"/>
                </a:solidFill>
                <a:cs typeface="Times New Roman" pitchFamily="18" charset="0"/>
              </a:rPr>
              <a:t>	</a:t>
            </a:r>
          </a:p>
          <a:p>
            <a:pPr eaLnBrk="1" hangingPunct="1">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Einstein enhanced the                                             photoelectric effect by                                                         placing a plate opposite                                                         and applying a potential                                                difference: </a:t>
            </a:r>
            <a:r>
              <a:rPr lang="en-US" altLang="en-US" b="1">
                <a:solidFill>
                  <a:srgbClr val="000000"/>
                </a:solidFill>
                <a:cs typeface="Times New Roman" pitchFamily="18" charset="0"/>
              </a:rPr>
              <a:t> </a:t>
            </a:r>
          </a:p>
          <a:p>
            <a:pPr eaLnBrk="1" hangingPunct="1">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The positive plate                                                             attracts the </a:t>
            </a:r>
            <a:r>
              <a:rPr lang="en-US" altLang="en-US" b="1">
                <a:solidFill>
                  <a:srgbClr val="000000"/>
                </a:solidFill>
                <a:cs typeface="Times New Roman" pitchFamily="18" charset="0"/>
              </a:rPr>
              <a:t>photo-                                                      electrons</a:t>
            </a:r>
            <a:r>
              <a:rPr lang="en-US" altLang="en-US">
                <a:solidFill>
                  <a:srgbClr val="000000"/>
                </a:solidFill>
                <a:cs typeface="Times New Roman" pitchFamily="18" charset="0"/>
              </a:rPr>
              <a:t> whereas                                                                   the negative plate                                                                     repels them.</a:t>
            </a:r>
          </a:p>
          <a:p>
            <a:pPr eaLnBrk="1" hangingPunct="1">
              <a:spcBef>
                <a:spcPct val="20000"/>
              </a:spcBef>
            </a:pPr>
            <a:r>
              <a:rPr lang="en-US" altLang="en-US">
                <a:solidFill>
                  <a:srgbClr val="000000"/>
                </a:solidFill>
                <a:cs typeface="Times New Roman" pitchFamily="18" charset="0"/>
                <a:sym typeface="Symbol" pitchFamily="18" charset="2"/>
              </a:rPr>
              <a:t>From the reading on the ammeter he could determine the current of the photoelectrons.</a:t>
            </a:r>
          </a:p>
        </p:txBody>
      </p:sp>
      <p:grpSp>
        <p:nvGrpSpPr>
          <p:cNvPr id="2" name="Group 74"/>
          <p:cNvGrpSpPr>
            <a:grpSpLocks/>
          </p:cNvGrpSpPr>
          <p:nvPr/>
        </p:nvGrpSpPr>
        <p:grpSpPr bwMode="auto">
          <a:xfrm>
            <a:off x="4502150" y="2208213"/>
            <a:ext cx="4019550" cy="2949575"/>
            <a:chOff x="2836" y="1428"/>
            <a:chExt cx="2532" cy="1858"/>
          </a:xfrm>
        </p:grpSpPr>
        <p:sp>
          <p:nvSpPr>
            <p:cNvPr id="18448" name="Rectangle 17" descr="Granite"/>
            <p:cNvSpPr>
              <a:spLocks noChangeArrowheads="1"/>
            </p:cNvSpPr>
            <p:nvPr/>
          </p:nvSpPr>
          <p:spPr bwMode="auto">
            <a:xfrm>
              <a:off x="3520" y="3038"/>
              <a:ext cx="1822" cy="248"/>
            </a:xfrm>
            <a:prstGeom prst="rect">
              <a:avLst/>
            </a:prstGeom>
            <a:blipFill dpi="0" rotWithShape="1">
              <a:blip r:embed="rId7" cstate="print"/>
              <a:srcRect/>
              <a:tile tx="0" ty="0" sx="100000" sy="100000" flip="none" algn="tl"/>
            </a:blipFill>
            <a:ln w="9525">
              <a:solidFill>
                <a:schemeClr val="tx1"/>
              </a:solidFill>
              <a:miter lim="800000"/>
              <a:headEnd/>
              <a:tailEnd/>
            </a:ln>
          </p:spPr>
          <p:txBody>
            <a:bodyPr wrap="none" anchor="ctr"/>
            <a:lstStyle/>
            <a:p>
              <a:pPr eaLnBrk="1" hangingPunct="1"/>
              <a:endParaRPr lang="en-US" altLang="en-US"/>
            </a:p>
          </p:txBody>
        </p:sp>
        <p:sp>
          <p:nvSpPr>
            <p:cNvPr id="18449" name="Rectangle 18"/>
            <p:cNvSpPr>
              <a:spLocks noChangeArrowheads="1"/>
            </p:cNvSpPr>
            <p:nvPr/>
          </p:nvSpPr>
          <p:spPr bwMode="auto">
            <a:xfrm>
              <a:off x="3546" y="1428"/>
              <a:ext cx="1822" cy="248"/>
            </a:xfrm>
            <a:prstGeom prst="rect">
              <a:avLst/>
            </a:prstGeom>
            <a:gradFill rotWithShape="1">
              <a:gsLst>
                <a:gs pos="0">
                  <a:srgbClr val="DDDDDD"/>
                </a:gs>
                <a:gs pos="100000">
                  <a:srgbClr val="666666"/>
                </a:gs>
              </a:gsLst>
              <a:lin ang="18900000" scaled="1"/>
            </a:gradFill>
            <a:ln w="9525">
              <a:solidFill>
                <a:schemeClr val="tx1"/>
              </a:solidFill>
              <a:miter lim="800000"/>
              <a:headEnd/>
              <a:tailEnd/>
            </a:ln>
          </p:spPr>
          <p:txBody>
            <a:bodyPr wrap="none" anchor="ctr"/>
            <a:lstStyle/>
            <a:p>
              <a:pPr eaLnBrk="1" hangingPunct="1"/>
              <a:endParaRPr lang="en-US" altLang="en-US"/>
            </a:p>
          </p:txBody>
        </p:sp>
        <p:grpSp>
          <p:nvGrpSpPr>
            <p:cNvPr id="18450" name="Group 19"/>
            <p:cNvGrpSpPr>
              <a:grpSpLocks/>
            </p:cNvGrpSpPr>
            <p:nvPr/>
          </p:nvGrpSpPr>
          <p:grpSpPr bwMode="auto">
            <a:xfrm rot="5400000">
              <a:off x="2456" y="2140"/>
              <a:ext cx="1117" cy="358"/>
              <a:chOff x="1129" y="3995"/>
              <a:chExt cx="1117" cy="358"/>
            </a:xfrm>
          </p:grpSpPr>
          <p:sp>
            <p:nvSpPr>
              <p:cNvPr id="18455" name="Text Box 20"/>
              <p:cNvSpPr txBox="1">
                <a:spLocks noChangeArrowheads="1"/>
              </p:cNvSpPr>
              <p:nvPr/>
            </p:nvSpPr>
            <p:spPr bwMode="auto">
              <a:xfrm>
                <a:off x="1347" y="4014"/>
                <a:ext cx="200" cy="231"/>
              </a:xfrm>
              <a:prstGeom prst="rect">
                <a:avLst/>
              </a:prstGeom>
              <a:noFill/>
              <a:ln w="9525">
                <a:noFill/>
                <a:miter lim="800000"/>
                <a:headEnd/>
                <a:tailEnd/>
              </a:ln>
            </p:spPr>
            <p:txBody>
              <a:bodyPr wrap="none">
                <a:spAutoFit/>
              </a:bodyPr>
              <a:lstStyle/>
              <a:p>
                <a:pPr eaLnBrk="1" hangingPunct="1"/>
                <a:r>
                  <a:rPr lang="en-US" altLang="en-US" sz="1800"/>
                  <a:t>+</a:t>
                </a:r>
              </a:p>
            </p:txBody>
          </p:sp>
          <p:sp>
            <p:nvSpPr>
              <p:cNvPr id="18456" name="Text Box 21"/>
              <p:cNvSpPr txBox="1">
                <a:spLocks noChangeArrowheads="1"/>
              </p:cNvSpPr>
              <p:nvPr/>
            </p:nvSpPr>
            <p:spPr bwMode="auto">
              <a:xfrm>
                <a:off x="1857" y="3995"/>
                <a:ext cx="164" cy="231"/>
              </a:xfrm>
              <a:prstGeom prst="rect">
                <a:avLst/>
              </a:prstGeom>
              <a:noFill/>
              <a:ln w="9525">
                <a:noFill/>
                <a:miter lim="800000"/>
                <a:headEnd/>
                <a:tailEnd/>
              </a:ln>
            </p:spPr>
            <p:txBody>
              <a:bodyPr wrap="none">
                <a:spAutoFit/>
              </a:bodyPr>
              <a:lstStyle/>
              <a:p>
                <a:pPr eaLnBrk="1" hangingPunct="1"/>
                <a:r>
                  <a:rPr lang="en-US" altLang="en-US" sz="1800"/>
                  <a:t>-</a:t>
                </a:r>
              </a:p>
            </p:txBody>
          </p:sp>
          <p:sp>
            <p:nvSpPr>
              <p:cNvPr id="18457" name="Line 22"/>
              <p:cNvSpPr>
                <a:spLocks noChangeShapeType="1"/>
              </p:cNvSpPr>
              <p:nvPr/>
            </p:nvSpPr>
            <p:spPr bwMode="auto">
              <a:xfrm rot="-5400000">
                <a:off x="1376" y="4200"/>
                <a:ext cx="300" cy="0"/>
              </a:xfrm>
              <a:prstGeom prst="line">
                <a:avLst/>
              </a:prstGeom>
              <a:noFill/>
              <a:ln w="9525">
                <a:solidFill>
                  <a:schemeClr val="tx1"/>
                </a:solidFill>
                <a:round/>
                <a:headEnd/>
                <a:tailEnd/>
              </a:ln>
            </p:spPr>
            <p:txBody>
              <a:bodyPr/>
              <a:lstStyle/>
              <a:p>
                <a:endParaRPr lang="en-US"/>
              </a:p>
            </p:txBody>
          </p:sp>
          <p:sp>
            <p:nvSpPr>
              <p:cNvPr id="18458" name="Line 23"/>
              <p:cNvSpPr>
                <a:spLocks noChangeShapeType="1"/>
              </p:cNvSpPr>
              <p:nvPr/>
            </p:nvSpPr>
            <p:spPr bwMode="auto">
              <a:xfrm rot="-5400000">
                <a:off x="1523" y="4203"/>
                <a:ext cx="132" cy="0"/>
              </a:xfrm>
              <a:prstGeom prst="line">
                <a:avLst/>
              </a:prstGeom>
              <a:noFill/>
              <a:ln w="28575">
                <a:solidFill>
                  <a:schemeClr val="tx1"/>
                </a:solidFill>
                <a:round/>
                <a:headEnd/>
                <a:tailEnd/>
              </a:ln>
            </p:spPr>
            <p:txBody>
              <a:bodyPr/>
              <a:lstStyle/>
              <a:p>
                <a:endParaRPr lang="en-US"/>
              </a:p>
            </p:txBody>
          </p:sp>
          <p:sp>
            <p:nvSpPr>
              <p:cNvPr id="18459" name="Line 24"/>
              <p:cNvSpPr>
                <a:spLocks noChangeShapeType="1"/>
              </p:cNvSpPr>
              <p:nvPr/>
            </p:nvSpPr>
            <p:spPr bwMode="auto">
              <a:xfrm rot="-5400000">
                <a:off x="1325" y="4004"/>
                <a:ext cx="0" cy="391"/>
              </a:xfrm>
              <a:prstGeom prst="line">
                <a:avLst/>
              </a:prstGeom>
              <a:noFill/>
              <a:ln w="9525">
                <a:solidFill>
                  <a:schemeClr val="tx1"/>
                </a:solidFill>
                <a:round/>
                <a:headEnd/>
                <a:tailEnd/>
              </a:ln>
            </p:spPr>
            <p:txBody>
              <a:bodyPr/>
              <a:lstStyle/>
              <a:p>
                <a:endParaRPr lang="en-US"/>
              </a:p>
            </p:txBody>
          </p:sp>
          <p:sp>
            <p:nvSpPr>
              <p:cNvPr id="18460" name="Line 25"/>
              <p:cNvSpPr>
                <a:spLocks noChangeShapeType="1"/>
              </p:cNvSpPr>
              <p:nvPr/>
            </p:nvSpPr>
            <p:spPr bwMode="auto">
              <a:xfrm rot="-5400000">
                <a:off x="1623" y="4164"/>
                <a:ext cx="0" cy="71"/>
              </a:xfrm>
              <a:prstGeom prst="line">
                <a:avLst/>
              </a:prstGeom>
              <a:noFill/>
              <a:ln w="9525">
                <a:solidFill>
                  <a:schemeClr val="tx1"/>
                </a:solidFill>
                <a:round/>
                <a:headEnd/>
                <a:tailEnd/>
              </a:ln>
            </p:spPr>
            <p:txBody>
              <a:bodyPr/>
              <a:lstStyle/>
              <a:p>
                <a:endParaRPr lang="en-US"/>
              </a:p>
            </p:txBody>
          </p:sp>
          <p:sp>
            <p:nvSpPr>
              <p:cNvPr id="18461" name="Line 26"/>
              <p:cNvSpPr>
                <a:spLocks noChangeShapeType="1"/>
              </p:cNvSpPr>
              <p:nvPr/>
            </p:nvSpPr>
            <p:spPr bwMode="auto">
              <a:xfrm rot="-5400000">
                <a:off x="1511" y="4203"/>
                <a:ext cx="300" cy="0"/>
              </a:xfrm>
              <a:prstGeom prst="line">
                <a:avLst/>
              </a:prstGeom>
              <a:noFill/>
              <a:ln w="9525">
                <a:solidFill>
                  <a:schemeClr val="tx1"/>
                </a:solidFill>
                <a:round/>
                <a:headEnd/>
                <a:tailEnd/>
              </a:ln>
            </p:spPr>
            <p:txBody>
              <a:bodyPr/>
              <a:lstStyle/>
              <a:p>
                <a:endParaRPr lang="en-US"/>
              </a:p>
            </p:txBody>
          </p:sp>
          <p:sp>
            <p:nvSpPr>
              <p:cNvPr id="18462" name="Line 27"/>
              <p:cNvSpPr>
                <a:spLocks noChangeShapeType="1"/>
              </p:cNvSpPr>
              <p:nvPr/>
            </p:nvSpPr>
            <p:spPr bwMode="auto">
              <a:xfrm rot="-5400000">
                <a:off x="1658" y="4206"/>
                <a:ext cx="132" cy="0"/>
              </a:xfrm>
              <a:prstGeom prst="line">
                <a:avLst/>
              </a:prstGeom>
              <a:noFill/>
              <a:ln w="28575">
                <a:solidFill>
                  <a:schemeClr val="tx1"/>
                </a:solidFill>
                <a:round/>
                <a:headEnd/>
                <a:tailEnd/>
              </a:ln>
            </p:spPr>
            <p:txBody>
              <a:bodyPr/>
              <a:lstStyle/>
              <a:p>
                <a:endParaRPr lang="en-US"/>
              </a:p>
            </p:txBody>
          </p:sp>
          <p:sp>
            <p:nvSpPr>
              <p:cNvPr id="18463" name="Line 28"/>
              <p:cNvSpPr>
                <a:spLocks noChangeShapeType="1"/>
              </p:cNvSpPr>
              <p:nvPr/>
            </p:nvSpPr>
            <p:spPr bwMode="auto">
              <a:xfrm rot="-5400000">
                <a:off x="1760" y="4165"/>
                <a:ext cx="0" cy="75"/>
              </a:xfrm>
              <a:prstGeom prst="line">
                <a:avLst/>
              </a:prstGeom>
              <a:noFill/>
              <a:ln w="9525">
                <a:solidFill>
                  <a:schemeClr val="tx1"/>
                </a:solidFill>
                <a:round/>
                <a:headEnd/>
                <a:tailEnd/>
              </a:ln>
            </p:spPr>
            <p:txBody>
              <a:bodyPr/>
              <a:lstStyle/>
              <a:p>
                <a:endParaRPr lang="en-US"/>
              </a:p>
            </p:txBody>
          </p:sp>
          <p:sp>
            <p:nvSpPr>
              <p:cNvPr id="18464" name="Line 29"/>
              <p:cNvSpPr>
                <a:spLocks noChangeShapeType="1"/>
              </p:cNvSpPr>
              <p:nvPr/>
            </p:nvSpPr>
            <p:spPr bwMode="auto">
              <a:xfrm rot="-5400000">
                <a:off x="1644" y="4202"/>
                <a:ext cx="300" cy="0"/>
              </a:xfrm>
              <a:prstGeom prst="line">
                <a:avLst/>
              </a:prstGeom>
              <a:noFill/>
              <a:ln w="9525">
                <a:solidFill>
                  <a:schemeClr val="tx1"/>
                </a:solidFill>
                <a:round/>
                <a:headEnd/>
                <a:tailEnd/>
              </a:ln>
            </p:spPr>
            <p:txBody>
              <a:bodyPr/>
              <a:lstStyle/>
              <a:p>
                <a:endParaRPr lang="en-US"/>
              </a:p>
            </p:txBody>
          </p:sp>
          <p:sp>
            <p:nvSpPr>
              <p:cNvPr id="18465" name="Line 30"/>
              <p:cNvSpPr>
                <a:spLocks noChangeShapeType="1"/>
              </p:cNvSpPr>
              <p:nvPr/>
            </p:nvSpPr>
            <p:spPr bwMode="auto">
              <a:xfrm rot="-5400000">
                <a:off x="1791" y="4205"/>
                <a:ext cx="132" cy="0"/>
              </a:xfrm>
              <a:prstGeom prst="line">
                <a:avLst/>
              </a:prstGeom>
              <a:noFill/>
              <a:ln w="28575">
                <a:solidFill>
                  <a:schemeClr val="tx1"/>
                </a:solidFill>
                <a:round/>
                <a:headEnd/>
                <a:tailEnd/>
              </a:ln>
            </p:spPr>
            <p:txBody>
              <a:bodyPr/>
              <a:lstStyle/>
              <a:p>
                <a:endParaRPr lang="en-US"/>
              </a:p>
            </p:txBody>
          </p:sp>
          <p:sp>
            <p:nvSpPr>
              <p:cNvPr id="18466" name="Line 31"/>
              <p:cNvSpPr>
                <a:spLocks noChangeShapeType="1"/>
              </p:cNvSpPr>
              <p:nvPr/>
            </p:nvSpPr>
            <p:spPr bwMode="auto">
              <a:xfrm rot="-5400000">
                <a:off x="2051" y="4006"/>
                <a:ext cx="0" cy="391"/>
              </a:xfrm>
              <a:prstGeom prst="line">
                <a:avLst/>
              </a:prstGeom>
              <a:noFill/>
              <a:ln w="9525">
                <a:solidFill>
                  <a:schemeClr val="tx1"/>
                </a:solidFill>
                <a:round/>
                <a:headEnd/>
                <a:tailEnd/>
              </a:ln>
            </p:spPr>
            <p:txBody>
              <a:bodyPr/>
              <a:lstStyle/>
              <a:p>
                <a:endParaRPr lang="en-US"/>
              </a:p>
            </p:txBody>
          </p:sp>
        </p:grpSp>
        <p:sp>
          <p:nvSpPr>
            <p:cNvPr id="18451" name="Freeform 32"/>
            <p:cNvSpPr>
              <a:spLocks/>
            </p:cNvSpPr>
            <p:nvPr/>
          </p:nvSpPr>
          <p:spPr bwMode="auto">
            <a:xfrm>
              <a:off x="2988" y="1572"/>
              <a:ext cx="554" cy="211"/>
            </a:xfrm>
            <a:custGeom>
              <a:avLst/>
              <a:gdLst>
                <a:gd name="T0" fmla="*/ 0 w 554"/>
                <a:gd name="T1" fmla="*/ 211 h 211"/>
                <a:gd name="T2" fmla="*/ 0 w 554"/>
                <a:gd name="T3" fmla="*/ 0 h 211"/>
                <a:gd name="T4" fmla="*/ 554 w 554"/>
                <a:gd name="T5" fmla="*/ 0 h 211"/>
                <a:gd name="T6" fmla="*/ 0 60000 65536"/>
                <a:gd name="T7" fmla="*/ 0 60000 65536"/>
                <a:gd name="T8" fmla="*/ 0 60000 65536"/>
                <a:gd name="T9" fmla="*/ 0 w 554"/>
                <a:gd name="T10" fmla="*/ 0 h 211"/>
                <a:gd name="T11" fmla="*/ 554 w 554"/>
                <a:gd name="T12" fmla="*/ 211 h 211"/>
              </a:gdLst>
              <a:ahLst/>
              <a:cxnLst>
                <a:cxn ang="T6">
                  <a:pos x="T0" y="T1"/>
                </a:cxn>
                <a:cxn ang="T7">
                  <a:pos x="T2" y="T3"/>
                </a:cxn>
                <a:cxn ang="T8">
                  <a:pos x="T4" y="T5"/>
                </a:cxn>
              </a:cxnLst>
              <a:rect l="T9" t="T10" r="T11" b="T12"/>
              <a:pathLst>
                <a:path w="554" h="211">
                  <a:moveTo>
                    <a:pt x="0" y="211"/>
                  </a:moveTo>
                  <a:lnTo>
                    <a:pt x="0" y="0"/>
                  </a:lnTo>
                  <a:lnTo>
                    <a:pt x="554" y="0"/>
                  </a:lnTo>
                </a:path>
              </a:pathLst>
            </a:custGeom>
            <a:noFill/>
            <a:ln w="9525">
              <a:solidFill>
                <a:schemeClr val="tx1"/>
              </a:solidFill>
              <a:round/>
              <a:headEnd/>
              <a:tailEnd/>
            </a:ln>
          </p:spPr>
          <p:txBody>
            <a:bodyPr/>
            <a:lstStyle/>
            <a:p>
              <a:endParaRPr lang="en-US"/>
            </a:p>
          </p:txBody>
        </p:sp>
        <p:sp>
          <p:nvSpPr>
            <p:cNvPr id="18452" name="Freeform 33"/>
            <p:cNvSpPr>
              <a:spLocks/>
            </p:cNvSpPr>
            <p:nvPr/>
          </p:nvSpPr>
          <p:spPr bwMode="auto">
            <a:xfrm>
              <a:off x="2986" y="2865"/>
              <a:ext cx="533" cy="281"/>
            </a:xfrm>
            <a:custGeom>
              <a:avLst/>
              <a:gdLst>
                <a:gd name="T0" fmla="*/ 0 w 533"/>
                <a:gd name="T1" fmla="*/ 0 h 281"/>
                <a:gd name="T2" fmla="*/ 0 w 533"/>
                <a:gd name="T3" fmla="*/ 281 h 281"/>
                <a:gd name="T4" fmla="*/ 533 w 533"/>
                <a:gd name="T5" fmla="*/ 281 h 281"/>
                <a:gd name="T6" fmla="*/ 0 60000 65536"/>
                <a:gd name="T7" fmla="*/ 0 60000 65536"/>
                <a:gd name="T8" fmla="*/ 0 60000 65536"/>
                <a:gd name="T9" fmla="*/ 0 w 533"/>
                <a:gd name="T10" fmla="*/ 0 h 281"/>
                <a:gd name="T11" fmla="*/ 533 w 533"/>
                <a:gd name="T12" fmla="*/ 281 h 281"/>
              </a:gdLst>
              <a:ahLst/>
              <a:cxnLst>
                <a:cxn ang="T6">
                  <a:pos x="T0" y="T1"/>
                </a:cxn>
                <a:cxn ang="T7">
                  <a:pos x="T2" y="T3"/>
                </a:cxn>
                <a:cxn ang="T8">
                  <a:pos x="T4" y="T5"/>
                </a:cxn>
              </a:cxnLst>
              <a:rect l="T9" t="T10" r="T11" b="T12"/>
              <a:pathLst>
                <a:path w="533" h="281">
                  <a:moveTo>
                    <a:pt x="0" y="0"/>
                  </a:moveTo>
                  <a:lnTo>
                    <a:pt x="0" y="281"/>
                  </a:lnTo>
                  <a:lnTo>
                    <a:pt x="533" y="281"/>
                  </a:lnTo>
                </a:path>
              </a:pathLst>
            </a:custGeom>
            <a:noFill/>
            <a:ln w="9525">
              <a:solidFill>
                <a:schemeClr val="tx1"/>
              </a:solidFill>
              <a:round/>
              <a:headEnd/>
              <a:tailEnd/>
            </a:ln>
          </p:spPr>
          <p:txBody>
            <a:bodyPr/>
            <a:lstStyle/>
            <a:p>
              <a:endParaRPr lang="en-US"/>
            </a:p>
          </p:txBody>
        </p:sp>
        <p:sp>
          <p:nvSpPr>
            <p:cNvPr id="18453" name="Oval 60"/>
            <p:cNvSpPr>
              <a:spLocks noChangeArrowheads="1"/>
            </p:cNvSpPr>
            <p:nvPr/>
          </p:nvSpPr>
          <p:spPr bwMode="auto">
            <a:xfrm>
              <a:off x="2858" y="2674"/>
              <a:ext cx="261" cy="261"/>
            </a:xfrm>
            <a:prstGeom prst="ellipse">
              <a:avLst/>
            </a:prstGeom>
            <a:solidFill>
              <a:schemeClr val="bg1"/>
            </a:solidFill>
            <a:ln w="9525">
              <a:solidFill>
                <a:schemeClr val="tx1"/>
              </a:solidFill>
              <a:round/>
              <a:headEnd/>
              <a:tailEnd/>
            </a:ln>
          </p:spPr>
          <p:txBody>
            <a:bodyPr wrap="none" anchor="ctr"/>
            <a:lstStyle/>
            <a:p>
              <a:pPr eaLnBrk="1" hangingPunct="1"/>
              <a:endParaRPr lang="en-US" altLang="en-US"/>
            </a:p>
          </p:txBody>
        </p:sp>
        <p:sp>
          <p:nvSpPr>
            <p:cNvPr id="18454" name="Text Box 61"/>
            <p:cNvSpPr txBox="1">
              <a:spLocks noChangeArrowheads="1"/>
            </p:cNvSpPr>
            <p:nvPr/>
          </p:nvSpPr>
          <p:spPr bwMode="auto">
            <a:xfrm>
              <a:off x="2887" y="2697"/>
              <a:ext cx="212" cy="231"/>
            </a:xfrm>
            <a:prstGeom prst="rect">
              <a:avLst/>
            </a:prstGeom>
            <a:noFill/>
            <a:ln w="9525">
              <a:noFill/>
              <a:miter lim="800000"/>
              <a:headEnd/>
              <a:tailEnd/>
            </a:ln>
          </p:spPr>
          <p:txBody>
            <a:bodyPr wrap="none">
              <a:spAutoFit/>
            </a:bodyPr>
            <a:lstStyle/>
            <a:p>
              <a:pPr eaLnBrk="1" hangingPunct="1"/>
              <a:r>
                <a:rPr lang="en-US" altLang="en-US" sz="1800"/>
                <a:t>A</a:t>
              </a:r>
            </a:p>
          </p:txBody>
        </p:sp>
      </p:grpSp>
      <p:sp>
        <p:nvSpPr>
          <p:cNvPr id="1058832" name="Freeform 16"/>
          <p:cNvSpPr>
            <a:spLocks/>
          </p:cNvSpPr>
          <p:nvPr/>
        </p:nvSpPr>
        <p:spPr bwMode="auto">
          <a:xfrm rot="8222725">
            <a:off x="7799388" y="4056063"/>
            <a:ext cx="1828800" cy="127000"/>
          </a:xfrm>
          <a:custGeom>
            <a:avLst/>
            <a:gdLst>
              <a:gd name="T0" fmla="*/ 0 w 1152"/>
              <a:gd name="T1" fmla="*/ 2147483647 h 192"/>
              <a:gd name="T2" fmla="*/ 2147483647 w 1152"/>
              <a:gd name="T3" fmla="*/ 2147483647 h 192"/>
              <a:gd name="T4" fmla="*/ 2147483647 w 1152"/>
              <a:gd name="T5" fmla="*/ 2147483647 h 192"/>
              <a:gd name="T6" fmla="*/ 2147483647 w 1152"/>
              <a:gd name="T7" fmla="*/ 2147483647 h 192"/>
              <a:gd name="T8" fmla="*/ 2147483647 w 1152"/>
              <a:gd name="T9" fmla="*/ 2147483647 h 192"/>
              <a:gd name="T10" fmla="*/ 2147483647 w 1152"/>
              <a:gd name="T11" fmla="*/ 2147483647 h 192"/>
              <a:gd name="T12" fmla="*/ 2147483647 w 1152"/>
              <a:gd name="T13" fmla="*/ 2147483647 h 192"/>
              <a:gd name="T14" fmla="*/ 2147483647 w 1152"/>
              <a:gd name="T15" fmla="*/ 2147483647 h 192"/>
              <a:gd name="T16" fmla="*/ 2147483647 w 1152"/>
              <a:gd name="T17" fmla="*/ 2147483647 h 192"/>
              <a:gd name="T18" fmla="*/ 2147483647 w 1152"/>
              <a:gd name="T19" fmla="*/ 2147483647 h 192"/>
              <a:gd name="T20" fmla="*/ 2147483647 w 1152"/>
              <a:gd name="T21" fmla="*/ 2147483647 h 192"/>
              <a:gd name="T22" fmla="*/ 2147483647 w 1152"/>
              <a:gd name="T23" fmla="*/ 2147483647 h 1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52"/>
              <a:gd name="T37" fmla="*/ 0 h 192"/>
              <a:gd name="T38" fmla="*/ 1152 w 1152"/>
              <a:gd name="T39" fmla="*/ 192 h 1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52" h="192">
                <a:moveTo>
                  <a:pt x="0" y="96"/>
                </a:moveTo>
                <a:cubicBezTo>
                  <a:pt x="51" y="103"/>
                  <a:pt x="102" y="110"/>
                  <a:pt x="141" y="96"/>
                </a:cubicBezTo>
                <a:cubicBezTo>
                  <a:pt x="180" y="82"/>
                  <a:pt x="203" y="0"/>
                  <a:pt x="235" y="14"/>
                </a:cubicBezTo>
                <a:cubicBezTo>
                  <a:pt x="267" y="28"/>
                  <a:pt x="303" y="178"/>
                  <a:pt x="335" y="178"/>
                </a:cubicBezTo>
                <a:cubicBezTo>
                  <a:pt x="367" y="178"/>
                  <a:pt x="398" y="14"/>
                  <a:pt x="429" y="14"/>
                </a:cubicBezTo>
                <a:cubicBezTo>
                  <a:pt x="460" y="14"/>
                  <a:pt x="491" y="178"/>
                  <a:pt x="523" y="178"/>
                </a:cubicBezTo>
                <a:cubicBezTo>
                  <a:pt x="555" y="178"/>
                  <a:pt x="591" y="14"/>
                  <a:pt x="623" y="14"/>
                </a:cubicBezTo>
                <a:cubicBezTo>
                  <a:pt x="655" y="14"/>
                  <a:pt x="686" y="178"/>
                  <a:pt x="717" y="178"/>
                </a:cubicBezTo>
                <a:cubicBezTo>
                  <a:pt x="748" y="178"/>
                  <a:pt x="779" y="14"/>
                  <a:pt x="811" y="14"/>
                </a:cubicBezTo>
                <a:cubicBezTo>
                  <a:pt x="843" y="14"/>
                  <a:pt x="879" y="164"/>
                  <a:pt x="911" y="178"/>
                </a:cubicBezTo>
                <a:cubicBezTo>
                  <a:pt x="943" y="192"/>
                  <a:pt x="965" y="110"/>
                  <a:pt x="1005" y="96"/>
                </a:cubicBezTo>
                <a:cubicBezTo>
                  <a:pt x="1045" y="82"/>
                  <a:pt x="1098" y="89"/>
                  <a:pt x="1152" y="96"/>
                </a:cubicBezTo>
              </a:path>
            </a:pathLst>
          </a:custGeom>
          <a:noFill/>
          <a:ln w="38100" cmpd="sng">
            <a:solidFill>
              <a:srgbClr val="FF6600"/>
            </a:solidFill>
            <a:round/>
            <a:headEnd type="none" w="med" len="med"/>
            <a:tailEnd type="arrow" w="med" len="med"/>
          </a:ln>
        </p:spPr>
        <p:txBody>
          <a:bodyPr/>
          <a:lstStyle/>
          <a:p>
            <a:endParaRPr lang="en-US"/>
          </a:p>
        </p:txBody>
      </p:sp>
      <p:sp>
        <p:nvSpPr>
          <p:cNvPr id="1058850" name="Freeform 34"/>
          <p:cNvSpPr>
            <a:spLocks/>
          </p:cNvSpPr>
          <p:nvPr/>
        </p:nvSpPr>
        <p:spPr bwMode="auto">
          <a:xfrm rot="8222725">
            <a:off x="7281863" y="4075113"/>
            <a:ext cx="1828800" cy="127000"/>
          </a:xfrm>
          <a:custGeom>
            <a:avLst/>
            <a:gdLst>
              <a:gd name="T0" fmla="*/ 0 w 1152"/>
              <a:gd name="T1" fmla="*/ 2147483647 h 192"/>
              <a:gd name="T2" fmla="*/ 2147483647 w 1152"/>
              <a:gd name="T3" fmla="*/ 2147483647 h 192"/>
              <a:gd name="T4" fmla="*/ 2147483647 w 1152"/>
              <a:gd name="T5" fmla="*/ 2147483647 h 192"/>
              <a:gd name="T6" fmla="*/ 2147483647 w 1152"/>
              <a:gd name="T7" fmla="*/ 2147483647 h 192"/>
              <a:gd name="T8" fmla="*/ 2147483647 w 1152"/>
              <a:gd name="T9" fmla="*/ 2147483647 h 192"/>
              <a:gd name="T10" fmla="*/ 2147483647 w 1152"/>
              <a:gd name="T11" fmla="*/ 2147483647 h 192"/>
              <a:gd name="T12" fmla="*/ 2147483647 w 1152"/>
              <a:gd name="T13" fmla="*/ 2147483647 h 192"/>
              <a:gd name="T14" fmla="*/ 2147483647 w 1152"/>
              <a:gd name="T15" fmla="*/ 2147483647 h 192"/>
              <a:gd name="T16" fmla="*/ 2147483647 w 1152"/>
              <a:gd name="T17" fmla="*/ 2147483647 h 192"/>
              <a:gd name="T18" fmla="*/ 2147483647 w 1152"/>
              <a:gd name="T19" fmla="*/ 2147483647 h 192"/>
              <a:gd name="T20" fmla="*/ 2147483647 w 1152"/>
              <a:gd name="T21" fmla="*/ 2147483647 h 192"/>
              <a:gd name="T22" fmla="*/ 2147483647 w 1152"/>
              <a:gd name="T23" fmla="*/ 2147483647 h 1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52"/>
              <a:gd name="T37" fmla="*/ 0 h 192"/>
              <a:gd name="T38" fmla="*/ 1152 w 1152"/>
              <a:gd name="T39" fmla="*/ 192 h 1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52" h="192">
                <a:moveTo>
                  <a:pt x="0" y="96"/>
                </a:moveTo>
                <a:cubicBezTo>
                  <a:pt x="51" y="103"/>
                  <a:pt x="102" y="110"/>
                  <a:pt x="141" y="96"/>
                </a:cubicBezTo>
                <a:cubicBezTo>
                  <a:pt x="180" y="82"/>
                  <a:pt x="203" y="0"/>
                  <a:pt x="235" y="14"/>
                </a:cubicBezTo>
                <a:cubicBezTo>
                  <a:pt x="267" y="28"/>
                  <a:pt x="303" y="178"/>
                  <a:pt x="335" y="178"/>
                </a:cubicBezTo>
                <a:cubicBezTo>
                  <a:pt x="367" y="178"/>
                  <a:pt x="398" y="14"/>
                  <a:pt x="429" y="14"/>
                </a:cubicBezTo>
                <a:cubicBezTo>
                  <a:pt x="460" y="14"/>
                  <a:pt x="491" y="178"/>
                  <a:pt x="523" y="178"/>
                </a:cubicBezTo>
                <a:cubicBezTo>
                  <a:pt x="555" y="178"/>
                  <a:pt x="591" y="14"/>
                  <a:pt x="623" y="14"/>
                </a:cubicBezTo>
                <a:cubicBezTo>
                  <a:pt x="655" y="14"/>
                  <a:pt x="686" y="178"/>
                  <a:pt x="717" y="178"/>
                </a:cubicBezTo>
                <a:cubicBezTo>
                  <a:pt x="748" y="178"/>
                  <a:pt x="779" y="14"/>
                  <a:pt x="811" y="14"/>
                </a:cubicBezTo>
                <a:cubicBezTo>
                  <a:pt x="843" y="14"/>
                  <a:pt x="879" y="164"/>
                  <a:pt x="911" y="178"/>
                </a:cubicBezTo>
                <a:cubicBezTo>
                  <a:pt x="943" y="192"/>
                  <a:pt x="965" y="110"/>
                  <a:pt x="1005" y="96"/>
                </a:cubicBezTo>
                <a:cubicBezTo>
                  <a:pt x="1045" y="82"/>
                  <a:pt x="1098" y="89"/>
                  <a:pt x="1152" y="96"/>
                </a:cubicBezTo>
              </a:path>
            </a:pathLst>
          </a:custGeom>
          <a:noFill/>
          <a:ln w="38100" cmpd="sng">
            <a:solidFill>
              <a:srgbClr val="FF6600"/>
            </a:solidFill>
            <a:round/>
            <a:headEnd type="none" w="med" len="med"/>
            <a:tailEnd type="arrow" w="med" len="med"/>
          </a:ln>
        </p:spPr>
        <p:txBody>
          <a:bodyPr/>
          <a:lstStyle/>
          <a:p>
            <a:endParaRPr lang="en-US"/>
          </a:p>
        </p:txBody>
      </p:sp>
      <p:sp>
        <p:nvSpPr>
          <p:cNvPr id="1058851" name="Oval 35"/>
          <p:cNvSpPr>
            <a:spLocks noChangeArrowheads="1"/>
          </p:cNvSpPr>
          <p:nvPr/>
        </p:nvSpPr>
        <p:spPr bwMode="auto">
          <a:xfrm>
            <a:off x="7508875" y="4705350"/>
            <a:ext cx="88900" cy="88900"/>
          </a:xfrm>
          <a:prstGeom prst="ellipse">
            <a:avLst/>
          </a:prstGeom>
          <a:solidFill>
            <a:schemeClr val="tx1"/>
          </a:solidFill>
          <a:ln w="9525">
            <a:solidFill>
              <a:schemeClr val="tx1"/>
            </a:solidFill>
            <a:round/>
            <a:headEnd/>
            <a:tailEnd/>
          </a:ln>
        </p:spPr>
        <p:txBody>
          <a:bodyPr wrap="none" anchor="ctr"/>
          <a:lstStyle/>
          <a:p>
            <a:pPr eaLnBrk="1" hangingPunct="1"/>
            <a:endParaRPr lang="en-US" altLang="en-US"/>
          </a:p>
        </p:txBody>
      </p:sp>
      <p:sp>
        <p:nvSpPr>
          <p:cNvPr id="1058852" name="Freeform 36"/>
          <p:cNvSpPr>
            <a:spLocks/>
          </p:cNvSpPr>
          <p:nvPr/>
        </p:nvSpPr>
        <p:spPr bwMode="auto">
          <a:xfrm rot="8222725">
            <a:off x="6765925" y="4083050"/>
            <a:ext cx="1828800" cy="127000"/>
          </a:xfrm>
          <a:custGeom>
            <a:avLst/>
            <a:gdLst>
              <a:gd name="T0" fmla="*/ 0 w 1152"/>
              <a:gd name="T1" fmla="*/ 2147483647 h 192"/>
              <a:gd name="T2" fmla="*/ 2147483647 w 1152"/>
              <a:gd name="T3" fmla="*/ 2147483647 h 192"/>
              <a:gd name="T4" fmla="*/ 2147483647 w 1152"/>
              <a:gd name="T5" fmla="*/ 2147483647 h 192"/>
              <a:gd name="T6" fmla="*/ 2147483647 w 1152"/>
              <a:gd name="T7" fmla="*/ 2147483647 h 192"/>
              <a:gd name="T8" fmla="*/ 2147483647 w 1152"/>
              <a:gd name="T9" fmla="*/ 2147483647 h 192"/>
              <a:gd name="T10" fmla="*/ 2147483647 w 1152"/>
              <a:gd name="T11" fmla="*/ 2147483647 h 192"/>
              <a:gd name="T12" fmla="*/ 2147483647 w 1152"/>
              <a:gd name="T13" fmla="*/ 2147483647 h 192"/>
              <a:gd name="T14" fmla="*/ 2147483647 w 1152"/>
              <a:gd name="T15" fmla="*/ 2147483647 h 192"/>
              <a:gd name="T16" fmla="*/ 2147483647 w 1152"/>
              <a:gd name="T17" fmla="*/ 2147483647 h 192"/>
              <a:gd name="T18" fmla="*/ 2147483647 w 1152"/>
              <a:gd name="T19" fmla="*/ 2147483647 h 192"/>
              <a:gd name="T20" fmla="*/ 2147483647 w 1152"/>
              <a:gd name="T21" fmla="*/ 2147483647 h 192"/>
              <a:gd name="T22" fmla="*/ 2147483647 w 1152"/>
              <a:gd name="T23" fmla="*/ 2147483647 h 1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52"/>
              <a:gd name="T37" fmla="*/ 0 h 192"/>
              <a:gd name="T38" fmla="*/ 1152 w 1152"/>
              <a:gd name="T39" fmla="*/ 192 h 1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52" h="192">
                <a:moveTo>
                  <a:pt x="0" y="96"/>
                </a:moveTo>
                <a:cubicBezTo>
                  <a:pt x="51" y="103"/>
                  <a:pt x="102" y="110"/>
                  <a:pt x="141" y="96"/>
                </a:cubicBezTo>
                <a:cubicBezTo>
                  <a:pt x="180" y="82"/>
                  <a:pt x="203" y="0"/>
                  <a:pt x="235" y="14"/>
                </a:cubicBezTo>
                <a:cubicBezTo>
                  <a:pt x="267" y="28"/>
                  <a:pt x="303" y="178"/>
                  <a:pt x="335" y="178"/>
                </a:cubicBezTo>
                <a:cubicBezTo>
                  <a:pt x="367" y="178"/>
                  <a:pt x="398" y="14"/>
                  <a:pt x="429" y="14"/>
                </a:cubicBezTo>
                <a:cubicBezTo>
                  <a:pt x="460" y="14"/>
                  <a:pt x="491" y="178"/>
                  <a:pt x="523" y="178"/>
                </a:cubicBezTo>
                <a:cubicBezTo>
                  <a:pt x="555" y="178"/>
                  <a:pt x="591" y="14"/>
                  <a:pt x="623" y="14"/>
                </a:cubicBezTo>
                <a:cubicBezTo>
                  <a:pt x="655" y="14"/>
                  <a:pt x="686" y="178"/>
                  <a:pt x="717" y="178"/>
                </a:cubicBezTo>
                <a:cubicBezTo>
                  <a:pt x="748" y="178"/>
                  <a:pt x="779" y="14"/>
                  <a:pt x="811" y="14"/>
                </a:cubicBezTo>
                <a:cubicBezTo>
                  <a:pt x="843" y="14"/>
                  <a:pt x="879" y="164"/>
                  <a:pt x="911" y="178"/>
                </a:cubicBezTo>
                <a:cubicBezTo>
                  <a:pt x="943" y="192"/>
                  <a:pt x="965" y="110"/>
                  <a:pt x="1005" y="96"/>
                </a:cubicBezTo>
                <a:cubicBezTo>
                  <a:pt x="1045" y="82"/>
                  <a:pt x="1098" y="89"/>
                  <a:pt x="1152" y="96"/>
                </a:cubicBezTo>
              </a:path>
            </a:pathLst>
          </a:custGeom>
          <a:noFill/>
          <a:ln w="38100" cmpd="sng">
            <a:solidFill>
              <a:srgbClr val="FF6600"/>
            </a:solidFill>
            <a:round/>
            <a:headEnd type="none" w="med" len="med"/>
            <a:tailEnd type="arrow" w="med" len="med"/>
          </a:ln>
        </p:spPr>
        <p:txBody>
          <a:bodyPr/>
          <a:lstStyle/>
          <a:p>
            <a:endParaRPr lang="en-US"/>
          </a:p>
        </p:txBody>
      </p:sp>
      <p:sp>
        <p:nvSpPr>
          <p:cNvPr id="1058853" name="Oval 37"/>
          <p:cNvSpPr>
            <a:spLocks noChangeArrowheads="1"/>
          </p:cNvSpPr>
          <p:nvPr/>
        </p:nvSpPr>
        <p:spPr bwMode="auto">
          <a:xfrm>
            <a:off x="6992938" y="4713288"/>
            <a:ext cx="88900" cy="88900"/>
          </a:xfrm>
          <a:prstGeom prst="ellipse">
            <a:avLst/>
          </a:prstGeom>
          <a:solidFill>
            <a:schemeClr val="tx1"/>
          </a:solidFill>
          <a:ln w="9525">
            <a:solidFill>
              <a:schemeClr val="tx1"/>
            </a:solidFill>
            <a:round/>
            <a:headEnd/>
            <a:tailEnd/>
          </a:ln>
        </p:spPr>
        <p:txBody>
          <a:bodyPr wrap="none" anchor="ctr"/>
          <a:lstStyle/>
          <a:p>
            <a:pPr eaLnBrk="1" hangingPunct="1"/>
            <a:endParaRPr lang="en-US" altLang="en-US"/>
          </a:p>
        </p:txBody>
      </p:sp>
      <p:sp>
        <p:nvSpPr>
          <p:cNvPr id="1058854" name="Freeform 38"/>
          <p:cNvSpPr>
            <a:spLocks/>
          </p:cNvSpPr>
          <p:nvPr/>
        </p:nvSpPr>
        <p:spPr bwMode="auto">
          <a:xfrm rot="8222725">
            <a:off x="6283325" y="4068763"/>
            <a:ext cx="1828800" cy="127000"/>
          </a:xfrm>
          <a:custGeom>
            <a:avLst/>
            <a:gdLst>
              <a:gd name="T0" fmla="*/ 0 w 1152"/>
              <a:gd name="T1" fmla="*/ 2147483647 h 192"/>
              <a:gd name="T2" fmla="*/ 2147483647 w 1152"/>
              <a:gd name="T3" fmla="*/ 2147483647 h 192"/>
              <a:gd name="T4" fmla="*/ 2147483647 w 1152"/>
              <a:gd name="T5" fmla="*/ 2147483647 h 192"/>
              <a:gd name="T6" fmla="*/ 2147483647 w 1152"/>
              <a:gd name="T7" fmla="*/ 2147483647 h 192"/>
              <a:gd name="T8" fmla="*/ 2147483647 w 1152"/>
              <a:gd name="T9" fmla="*/ 2147483647 h 192"/>
              <a:gd name="T10" fmla="*/ 2147483647 w 1152"/>
              <a:gd name="T11" fmla="*/ 2147483647 h 192"/>
              <a:gd name="T12" fmla="*/ 2147483647 w 1152"/>
              <a:gd name="T13" fmla="*/ 2147483647 h 192"/>
              <a:gd name="T14" fmla="*/ 2147483647 w 1152"/>
              <a:gd name="T15" fmla="*/ 2147483647 h 192"/>
              <a:gd name="T16" fmla="*/ 2147483647 w 1152"/>
              <a:gd name="T17" fmla="*/ 2147483647 h 192"/>
              <a:gd name="T18" fmla="*/ 2147483647 w 1152"/>
              <a:gd name="T19" fmla="*/ 2147483647 h 192"/>
              <a:gd name="T20" fmla="*/ 2147483647 w 1152"/>
              <a:gd name="T21" fmla="*/ 2147483647 h 192"/>
              <a:gd name="T22" fmla="*/ 2147483647 w 1152"/>
              <a:gd name="T23" fmla="*/ 2147483647 h 1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52"/>
              <a:gd name="T37" fmla="*/ 0 h 192"/>
              <a:gd name="T38" fmla="*/ 1152 w 1152"/>
              <a:gd name="T39" fmla="*/ 192 h 1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52" h="192">
                <a:moveTo>
                  <a:pt x="0" y="96"/>
                </a:moveTo>
                <a:cubicBezTo>
                  <a:pt x="51" y="103"/>
                  <a:pt x="102" y="110"/>
                  <a:pt x="141" y="96"/>
                </a:cubicBezTo>
                <a:cubicBezTo>
                  <a:pt x="180" y="82"/>
                  <a:pt x="203" y="0"/>
                  <a:pt x="235" y="14"/>
                </a:cubicBezTo>
                <a:cubicBezTo>
                  <a:pt x="267" y="28"/>
                  <a:pt x="303" y="178"/>
                  <a:pt x="335" y="178"/>
                </a:cubicBezTo>
                <a:cubicBezTo>
                  <a:pt x="367" y="178"/>
                  <a:pt x="398" y="14"/>
                  <a:pt x="429" y="14"/>
                </a:cubicBezTo>
                <a:cubicBezTo>
                  <a:pt x="460" y="14"/>
                  <a:pt x="491" y="178"/>
                  <a:pt x="523" y="178"/>
                </a:cubicBezTo>
                <a:cubicBezTo>
                  <a:pt x="555" y="178"/>
                  <a:pt x="591" y="14"/>
                  <a:pt x="623" y="14"/>
                </a:cubicBezTo>
                <a:cubicBezTo>
                  <a:pt x="655" y="14"/>
                  <a:pt x="686" y="178"/>
                  <a:pt x="717" y="178"/>
                </a:cubicBezTo>
                <a:cubicBezTo>
                  <a:pt x="748" y="178"/>
                  <a:pt x="779" y="14"/>
                  <a:pt x="811" y="14"/>
                </a:cubicBezTo>
                <a:cubicBezTo>
                  <a:pt x="843" y="14"/>
                  <a:pt x="879" y="164"/>
                  <a:pt x="911" y="178"/>
                </a:cubicBezTo>
                <a:cubicBezTo>
                  <a:pt x="943" y="192"/>
                  <a:pt x="965" y="110"/>
                  <a:pt x="1005" y="96"/>
                </a:cubicBezTo>
                <a:cubicBezTo>
                  <a:pt x="1045" y="82"/>
                  <a:pt x="1098" y="89"/>
                  <a:pt x="1152" y="96"/>
                </a:cubicBezTo>
              </a:path>
            </a:pathLst>
          </a:custGeom>
          <a:noFill/>
          <a:ln w="38100" cmpd="sng">
            <a:solidFill>
              <a:srgbClr val="FF6600"/>
            </a:solidFill>
            <a:round/>
            <a:headEnd type="none" w="med" len="med"/>
            <a:tailEnd type="arrow" w="med" len="med"/>
          </a:ln>
        </p:spPr>
        <p:txBody>
          <a:bodyPr/>
          <a:lstStyle/>
          <a:p>
            <a:endParaRPr lang="en-US"/>
          </a:p>
        </p:txBody>
      </p:sp>
      <p:sp>
        <p:nvSpPr>
          <p:cNvPr id="1058855" name="Oval 39"/>
          <p:cNvSpPr>
            <a:spLocks noChangeArrowheads="1"/>
          </p:cNvSpPr>
          <p:nvPr/>
        </p:nvSpPr>
        <p:spPr bwMode="auto">
          <a:xfrm>
            <a:off x="6510338" y="4699000"/>
            <a:ext cx="88900" cy="88900"/>
          </a:xfrm>
          <a:prstGeom prst="ellipse">
            <a:avLst/>
          </a:prstGeom>
          <a:solidFill>
            <a:schemeClr val="tx1"/>
          </a:solidFill>
          <a:ln w="9525">
            <a:solidFill>
              <a:schemeClr val="tx1"/>
            </a:solidFill>
            <a:round/>
            <a:headEnd/>
            <a:tailEnd/>
          </a:ln>
        </p:spPr>
        <p:txBody>
          <a:bodyPr wrap="none" anchor="ctr"/>
          <a:lstStyle/>
          <a:p>
            <a:pPr eaLnBrk="1" hangingPunct="1"/>
            <a:endParaRPr lang="en-US" altLang="en-US"/>
          </a:p>
        </p:txBody>
      </p:sp>
      <p:sp>
        <p:nvSpPr>
          <p:cNvPr id="1058856" name="Freeform 40"/>
          <p:cNvSpPr>
            <a:spLocks/>
          </p:cNvSpPr>
          <p:nvPr/>
        </p:nvSpPr>
        <p:spPr bwMode="auto">
          <a:xfrm rot="8222725">
            <a:off x="5789613" y="4065588"/>
            <a:ext cx="1828800" cy="127000"/>
          </a:xfrm>
          <a:custGeom>
            <a:avLst/>
            <a:gdLst>
              <a:gd name="T0" fmla="*/ 0 w 1152"/>
              <a:gd name="T1" fmla="*/ 2147483647 h 192"/>
              <a:gd name="T2" fmla="*/ 2147483647 w 1152"/>
              <a:gd name="T3" fmla="*/ 2147483647 h 192"/>
              <a:gd name="T4" fmla="*/ 2147483647 w 1152"/>
              <a:gd name="T5" fmla="*/ 2147483647 h 192"/>
              <a:gd name="T6" fmla="*/ 2147483647 w 1152"/>
              <a:gd name="T7" fmla="*/ 2147483647 h 192"/>
              <a:gd name="T8" fmla="*/ 2147483647 w 1152"/>
              <a:gd name="T9" fmla="*/ 2147483647 h 192"/>
              <a:gd name="T10" fmla="*/ 2147483647 w 1152"/>
              <a:gd name="T11" fmla="*/ 2147483647 h 192"/>
              <a:gd name="T12" fmla="*/ 2147483647 w 1152"/>
              <a:gd name="T13" fmla="*/ 2147483647 h 192"/>
              <a:gd name="T14" fmla="*/ 2147483647 w 1152"/>
              <a:gd name="T15" fmla="*/ 2147483647 h 192"/>
              <a:gd name="T16" fmla="*/ 2147483647 w 1152"/>
              <a:gd name="T17" fmla="*/ 2147483647 h 192"/>
              <a:gd name="T18" fmla="*/ 2147483647 w 1152"/>
              <a:gd name="T19" fmla="*/ 2147483647 h 192"/>
              <a:gd name="T20" fmla="*/ 2147483647 w 1152"/>
              <a:gd name="T21" fmla="*/ 2147483647 h 192"/>
              <a:gd name="T22" fmla="*/ 2147483647 w 1152"/>
              <a:gd name="T23" fmla="*/ 2147483647 h 1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52"/>
              <a:gd name="T37" fmla="*/ 0 h 192"/>
              <a:gd name="T38" fmla="*/ 1152 w 1152"/>
              <a:gd name="T39" fmla="*/ 192 h 1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52" h="192">
                <a:moveTo>
                  <a:pt x="0" y="96"/>
                </a:moveTo>
                <a:cubicBezTo>
                  <a:pt x="51" y="103"/>
                  <a:pt x="102" y="110"/>
                  <a:pt x="141" y="96"/>
                </a:cubicBezTo>
                <a:cubicBezTo>
                  <a:pt x="180" y="82"/>
                  <a:pt x="203" y="0"/>
                  <a:pt x="235" y="14"/>
                </a:cubicBezTo>
                <a:cubicBezTo>
                  <a:pt x="267" y="28"/>
                  <a:pt x="303" y="178"/>
                  <a:pt x="335" y="178"/>
                </a:cubicBezTo>
                <a:cubicBezTo>
                  <a:pt x="367" y="178"/>
                  <a:pt x="398" y="14"/>
                  <a:pt x="429" y="14"/>
                </a:cubicBezTo>
                <a:cubicBezTo>
                  <a:pt x="460" y="14"/>
                  <a:pt x="491" y="178"/>
                  <a:pt x="523" y="178"/>
                </a:cubicBezTo>
                <a:cubicBezTo>
                  <a:pt x="555" y="178"/>
                  <a:pt x="591" y="14"/>
                  <a:pt x="623" y="14"/>
                </a:cubicBezTo>
                <a:cubicBezTo>
                  <a:pt x="655" y="14"/>
                  <a:pt x="686" y="178"/>
                  <a:pt x="717" y="178"/>
                </a:cubicBezTo>
                <a:cubicBezTo>
                  <a:pt x="748" y="178"/>
                  <a:pt x="779" y="14"/>
                  <a:pt x="811" y="14"/>
                </a:cubicBezTo>
                <a:cubicBezTo>
                  <a:pt x="843" y="14"/>
                  <a:pt x="879" y="164"/>
                  <a:pt x="911" y="178"/>
                </a:cubicBezTo>
                <a:cubicBezTo>
                  <a:pt x="943" y="192"/>
                  <a:pt x="965" y="110"/>
                  <a:pt x="1005" y="96"/>
                </a:cubicBezTo>
                <a:cubicBezTo>
                  <a:pt x="1045" y="82"/>
                  <a:pt x="1098" y="89"/>
                  <a:pt x="1152" y="96"/>
                </a:cubicBezTo>
              </a:path>
            </a:pathLst>
          </a:custGeom>
          <a:noFill/>
          <a:ln w="38100" cmpd="sng">
            <a:solidFill>
              <a:srgbClr val="FF6600"/>
            </a:solidFill>
            <a:round/>
            <a:headEnd type="none" w="med" len="med"/>
            <a:tailEnd type="arrow" w="med" len="med"/>
          </a:ln>
        </p:spPr>
        <p:txBody>
          <a:bodyPr/>
          <a:lstStyle/>
          <a:p>
            <a:endParaRPr lang="en-US"/>
          </a:p>
        </p:txBody>
      </p:sp>
      <p:sp>
        <p:nvSpPr>
          <p:cNvPr id="1058857" name="Oval 41"/>
          <p:cNvSpPr>
            <a:spLocks noChangeArrowheads="1"/>
          </p:cNvSpPr>
          <p:nvPr/>
        </p:nvSpPr>
        <p:spPr bwMode="auto">
          <a:xfrm>
            <a:off x="6016625" y="4695825"/>
            <a:ext cx="88900" cy="88900"/>
          </a:xfrm>
          <a:prstGeom prst="ellipse">
            <a:avLst/>
          </a:prstGeom>
          <a:solidFill>
            <a:schemeClr val="tx1"/>
          </a:solidFill>
          <a:ln w="9525">
            <a:solidFill>
              <a:schemeClr val="tx1"/>
            </a:solidFill>
            <a:round/>
            <a:headEnd/>
            <a:tailEnd/>
          </a:ln>
        </p:spPr>
        <p:txBody>
          <a:bodyPr wrap="none" anchor="ctr"/>
          <a:lstStyle/>
          <a:p>
            <a:pPr eaLnBrk="1" hangingPunct="1"/>
            <a:endParaRPr lang="en-US" altLang="en-US"/>
          </a:p>
        </p:txBody>
      </p:sp>
      <p:sp>
        <p:nvSpPr>
          <p:cNvPr id="1058858" name="Oval 42"/>
          <p:cNvSpPr>
            <a:spLocks noChangeArrowheads="1"/>
          </p:cNvSpPr>
          <p:nvPr/>
        </p:nvSpPr>
        <p:spPr bwMode="auto">
          <a:xfrm>
            <a:off x="8026400" y="4686300"/>
            <a:ext cx="88900" cy="88900"/>
          </a:xfrm>
          <a:prstGeom prst="ellipse">
            <a:avLst/>
          </a:prstGeom>
          <a:solidFill>
            <a:schemeClr val="tx1"/>
          </a:solidFill>
          <a:ln w="9525">
            <a:solidFill>
              <a:schemeClr val="tx1"/>
            </a:solidFill>
            <a:round/>
            <a:headEnd/>
            <a:tailEnd/>
          </a:ln>
        </p:spPr>
        <p:txBody>
          <a:bodyPr wrap="none" anchor="ctr"/>
          <a:lstStyle/>
          <a:p>
            <a:pPr eaLnBrk="1" hangingPunct="1"/>
            <a:endParaRPr lang="en-US" altLang="en-US"/>
          </a:p>
        </p:txBody>
      </p:sp>
      <p:sp>
        <p:nvSpPr>
          <p:cNvPr id="1058888" name="Line 72"/>
          <p:cNvSpPr>
            <a:spLocks noChangeShapeType="1"/>
          </p:cNvSpPr>
          <p:nvPr/>
        </p:nvSpPr>
        <p:spPr bwMode="auto">
          <a:xfrm flipH="1">
            <a:off x="4881563" y="4941888"/>
            <a:ext cx="434975" cy="0"/>
          </a:xfrm>
          <a:prstGeom prst="line">
            <a:avLst/>
          </a:prstGeom>
          <a:noFill/>
          <a:ln w="57150">
            <a:solidFill>
              <a:srgbClr val="FF0000"/>
            </a:solidFill>
            <a:round/>
            <a:headEnd/>
            <a:tailEnd type="triangle" w="med" len="med"/>
          </a:ln>
        </p:spPr>
        <p:txBody>
          <a:bodyPr/>
          <a:lstStyle/>
          <a:p>
            <a:endParaRPr lang="en-US"/>
          </a:p>
        </p:txBody>
      </p:sp>
      <p:sp>
        <p:nvSpPr>
          <p:cNvPr id="18447"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12.1 – The interaction of matter with radiation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58818">
                                            <p:txEl>
                                              <p:pRg st="1" end="1"/>
                                            </p:txEl>
                                          </p:spTgt>
                                        </p:tgtEl>
                                        <p:attrNameLst>
                                          <p:attrName>style.visibility</p:attrName>
                                        </p:attrNameLst>
                                      </p:cBhvr>
                                      <p:to>
                                        <p:strVal val="visible"/>
                                      </p:to>
                                    </p:set>
                                    <p:anim calcmode="lin" valueType="num">
                                      <p:cBhvr additive="base">
                                        <p:cTn id="7" dur="500" fill="hold"/>
                                        <p:tgtEl>
                                          <p:spTgt spid="105881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5881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2" fill="hold" grpId="0" nodeType="clickEffect">
                                  <p:stCondLst>
                                    <p:cond delay="0"/>
                                  </p:stCondLst>
                                  <p:childTnLst>
                                    <p:set>
                                      <p:cBhvr>
                                        <p:cTn id="17" dur="1" fill="hold">
                                          <p:stCondLst>
                                            <p:cond delay="0"/>
                                          </p:stCondLst>
                                        </p:cTn>
                                        <p:tgtEl>
                                          <p:spTgt spid="1058832"/>
                                        </p:tgtEl>
                                        <p:attrNameLst>
                                          <p:attrName>style.visibility</p:attrName>
                                        </p:attrNameLst>
                                      </p:cBhvr>
                                      <p:to>
                                        <p:strVal val="visible"/>
                                      </p:to>
                                    </p:set>
                                    <p:animEffect transition="in" filter="wipe(right)">
                                      <p:cBhvr>
                                        <p:cTn id="18" dur="500"/>
                                        <p:tgtEl>
                                          <p:spTgt spid="1058832"/>
                                        </p:tgtEl>
                                      </p:cBhvr>
                                    </p:animEffect>
                                  </p:childTnLst>
                                  <p:subTnLst>
                                    <p:audio>
                                      <p:cMediaNode>
                                        <p:cTn display="0" masterRel="sameClick">
                                          <p:stCondLst>
                                            <p:cond evt="begin" delay="0">
                                              <p:tn val="16"/>
                                            </p:cond>
                                          </p:stCondLst>
                                          <p:endCondLst>
                                            <p:cond evt="onStopAudio" delay="0">
                                              <p:tgtEl>
                                                <p:sldTgt/>
                                              </p:tgtEl>
                                            </p:cond>
                                          </p:endCondLst>
                                        </p:cTn>
                                        <p:tgtEl>
                                          <p:sndTgt r:embed="rId5" name="voltage.wav"/>
                                        </p:tgtEl>
                                      </p:cMediaNode>
                                    </p:audio>
                                  </p:subTnLst>
                                </p:cTn>
                              </p:par>
                            </p:childTnLst>
                          </p:cTn>
                        </p:par>
                        <p:par>
                          <p:cTn id="19" fill="hold" nodeType="afterGroup">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1058858"/>
                                        </p:tgtEl>
                                        <p:attrNameLst>
                                          <p:attrName>style.visibility</p:attrName>
                                        </p:attrNameLst>
                                      </p:cBhvr>
                                      <p:to>
                                        <p:strVal val="visible"/>
                                      </p:to>
                                    </p:set>
                                    <p:animEffect transition="in" filter="fade">
                                      <p:cBhvr>
                                        <p:cTn id="22" dur="500"/>
                                        <p:tgtEl>
                                          <p:spTgt spid="1058858"/>
                                        </p:tgtEl>
                                      </p:cBhvr>
                                    </p:animEffect>
                                  </p:childTnLst>
                                </p:cTn>
                              </p:par>
                            </p:childTnLst>
                          </p:cTn>
                        </p:par>
                        <p:par>
                          <p:cTn id="23" fill="hold" nodeType="afterGroup">
                            <p:stCondLst>
                              <p:cond delay="1000"/>
                            </p:stCondLst>
                            <p:childTnLst>
                              <p:par>
                                <p:cTn id="24" presetID="64" presetClass="path" presetSubtype="0" accel="50000" decel="50000" fill="hold" grpId="1" nodeType="afterEffect">
                                  <p:stCondLst>
                                    <p:cond delay="0"/>
                                  </p:stCondLst>
                                  <p:childTnLst>
                                    <p:animMotion origin="layout" path="M 4.44444E-6 -2.59259E-6 L -0.02084 -0.31227 " pathEditMode="relative" rAng="0" ptsTypes="AA">
                                      <p:cBhvr>
                                        <p:cTn id="25" dur="1000" fill="hold"/>
                                        <p:tgtEl>
                                          <p:spTgt spid="1058858"/>
                                        </p:tgtEl>
                                        <p:attrNameLst>
                                          <p:attrName>ppt_x</p:attrName>
                                          <p:attrName>ppt_y</p:attrName>
                                        </p:attrNameLst>
                                      </p:cBhvr>
                                      <p:rCtr x="-1000" y="-15600"/>
                                    </p:animMotion>
                                  </p:childTnLst>
                                  <p:subTnLst>
                                    <p:audio>
                                      <p:cMediaNode>
                                        <p:cTn display="0" masterRel="sameClick">
                                          <p:stCondLst>
                                            <p:cond evt="begin" delay="0">
                                              <p:tn val="24"/>
                                            </p:cond>
                                          </p:stCondLst>
                                          <p:endCondLst>
                                            <p:cond evt="onStopAudio" delay="0">
                                              <p:tgtEl>
                                                <p:sldTgt/>
                                              </p:tgtEl>
                                            </p:cond>
                                          </p:endCondLst>
                                        </p:cTn>
                                        <p:tgtEl>
                                          <p:sndTgt r:embed="rId6" name="boing.wav"/>
                                        </p:tgtEl>
                                      </p:cMediaNode>
                                    </p:audio>
                                  </p:subTnLst>
                                </p:cTn>
                              </p:par>
                            </p:childTnLst>
                          </p:cTn>
                        </p:par>
                        <p:par>
                          <p:cTn id="26" fill="hold" nodeType="afterGroup">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1058888"/>
                                        </p:tgtEl>
                                        <p:attrNameLst>
                                          <p:attrName>style.visibility</p:attrName>
                                        </p:attrNameLst>
                                      </p:cBhvr>
                                      <p:to>
                                        <p:strVal val="visible"/>
                                      </p:to>
                                    </p:set>
                                    <p:animEffect transition="in" filter="wipe(right)">
                                      <p:cBhvr>
                                        <p:cTn id="29" dur="500"/>
                                        <p:tgtEl>
                                          <p:spTgt spid="1058888"/>
                                        </p:tgtEl>
                                      </p:cBhvr>
                                    </p:animEffect>
                                  </p:childTnLst>
                                </p:cTn>
                              </p:par>
                              <p:par>
                                <p:cTn id="30" presetID="22" presetClass="exit" presetSubtype="2" fill="hold" grpId="1" nodeType="withEffect">
                                  <p:stCondLst>
                                    <p:cond delay="0"/>
                                  </p:stCondLst>
                                  <p:childTnLst>
                                    <p:animEffect transition="out" filter="wipe(right)">
                                      <p:cBhvr>
                                        <p:cTn id="31" dur="500"/>
                                        <p:tgtEl>
                                          <p:spTgt spid="1058832"/>
                                        </p:tgtEl>
                                      </p:cBhvr>
                                    </p:animEffect>
                                    <p:set>
                                      <p:cBhvr>
                                        <p:cTn id="32" dur="1" fill="hold">
                                          <p:stCondLst>
                                            <p:cond delay="499"/>
                                          </p:stCondLst>
                                        </p:cTn>
                                        <p:tgtEl>
                                          <p:spTgt spid="1058832"/>
                                        </p:tgtEl>
                                        <p:attrNameLst>
                                          <p:attrName>style.visibility</p:attrName>
                                        </p:attrNameLst>
                                      </p:cBhvr>
                                      <p:to>
                                        <p:strVal val="hidden"/>
                                      </p:to>
                                    </p:set>
                                  </p:childTnLst>
                                </p:cTn>
                              </p:par>
                            </p:childTnLst>
                          </p:cTn>
                        </p:par>
                        <p:par>
                          <p:cTn id="33" fill="hold" nodeType="afterGroup">
                            <p:stCondLst>
                              <p:cond delay="2500"/>
                            </p:stCondLst>
                            <p:childTnLst>
                              <p:par>
                                <p:cTn id="34" presetID="10" presetClass="exit" presetSubtype="0" fill="hold" grpId="2" nodeType="afterEffect">
                                  <p:stCondLst>
                                    <p:cond delay="0"/>
                                  </p:stCondLst>
                                  <p:childTnLst>
                                    <p:animEffect transition="out" filter="fade">
                                      <p:cBhvr>
                                        <p:cTn id="35" dur="2000"/>
                                        <p:tgtEl>
                                          <p:spTgt spid="1058858"/>
                                        </p:tgtEl>
                                      </p:cBhvr>
                                    </p:animEffect>
                                    <p:set>
                                      <p:cBhvr>
                                        <p:cTn id="36" dur="1" fill="hold">
                                          <p:stCondLst>
                                            <p:cond delay="1999"/>
                                          </p:stCondLst>
                                        </p:cTn>
                                        <p:tgtEl>
                                          <p:spTgt spid="1058858"/>
                                        </p:tgtEl>
                                        <p:attrNameLst>
                                          <p:attrName>style.visibility</p:attrName>
                                        </p:attrNameLst>
                                      </p:cBhvr>
                                      <p:to>
                                        <p:strVal val="hidden"/>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1058818">
                                            <p:txEl>
                                              <p:pRg st="2" end="2"/>
                                            </p:txEl>
                                          </p:spTgt>
                                        </p:tgtEl>
                                        <p:attrNameLst>
                                          <p:attrName>style.visibility</p:attrName>
                                        </p:attrNameLst>
                                      </p:cBhvr>
                                      <p:to>
                                        <p:strVal val="visible"/>
                                      </p:to>
                                    </p:set>
                                    <p:anim calcmode="lin" valueType="num">
                                      <p:cBhvr additive="base">
                                        <p:cTn id="41" dur="500" fill="hold"/>
                                        <p:tgtEl>
                                          <p:spTgt spid="1058818">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5881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2" fill="hold" grpId="0" nodeType="clickEffect">
                                  <p:stCondLst>
                                    <p:cond delay="0"/>
                                  </p:stCondLst>
                                  <p:childTnLst>
                                    <p:set>
                                      <p:cBhvr>
                                        <p:cTn id="46" dur="1" fill="hold">
                                          <p:stCondLst>
                                            <p:cond delay="0"/>
                                          </p:stCondLst>
                                        </p:cTn>
                                        <p:tgtEl>
                                          <p:spTgt spid="1058850"/>
                                        </p:tgtEl>
                                        <p:attrNameLst>
                                          <p:attrName>style.visibility</p:attrName>
                                        </p:attrNameLst>
                                      </p:cBhvr>
                                      <p:to>
                                        <p:strVal val="visible"/>
                                      </p:to>
                                    </p:set>
                                    <p:animEffect transition="in" filter="wipe(right)">
                                      <p:cBhvr>
                                        <p:cTn id="47" dur="500"/>
                                        <p:tgtEl>
                                          <p:spTgt spid="1058850"/>
                                        </p:tgtEl>
                                      </p:cBhvr>
                                    </p:animEffect>
                                  </p:childTnLst>
                                  <p:subTnLst>
                                    <p:audio>
                                      <p:cMediaNode>
                                        <p:cTn display="0" masterRel="sameClick">
                                          <p:stCondLst>
                                            <p:cond evt="begin" delay="0">
                                              <p:tn val="45"/>
                                            </p:cond>
                                          </p:stCondLst>
                                          <p:endCondLst>
                                            <p:cond evt="onStopAudio" delay="0">
                                              <p:tgtEl>
                                                <p:sldTgt/>
                                              </p:tgtEl>
                                            </p:cond>
                                          </p:endCondLst>
                                        </p:cTn>
                                        <p:tgtEl>
                                          <p:sndTgt r:embed="rId5" name="voltage.wav"/>
                                        </p:tgtEl>
                                      </p:cMediaNode>
                                    </p:audio>
                                  </p:subTnLst>
                                </p:cTn>
                              </p:par>
                            </p:childTnLst>
                          </p:cTn>
                        </p:par>
                        <p:par>
                          <p:cTn id="48" fill="hold" nodeType="afterGroup">
                            <p:stCondLst>
                              <p:cond delay="500"/>
                            </p:stCondLst>
                            <p:childTnLst>
                              <p:par>
                                <p:cTn id="49" presetID="10" presetClass="entr" presetSubtype="0" fill="hold" grpId="0" nodeType="afterEffect">
                                  <p:stCondLst>
                                    <p:cond delay="0"/>
                                  </p:stCondLst>
                                  <p:childTnLst>
                                    <p:set>
                                      <p:cBhvr>
                                        <p:cTn id="50" dur="1" fill="hold">
                                          <p:stCondLst>
                                            <p:cond delay="0"/>
                                          </p:stCondLst>
                                        </p:cTn>
                                        <p:tgtEl>
                                          <p:spTgt spid="1058851"/>
                                        </p:tgtEl>
                                        <p:attrNameLst>
                                          <p:attrName>style.visibility</p:attrName>
                                        </p:attrNameLst>
                                      </p:cBhvr>
                                      <p:to>
                                        <p:strVal val="visible"/>
                                      </p:to>
                                    </p:set>
                                    <p:animEffect transition="in" filter="fade">
                                      <p:cBhvr>
                                        <p:cTn id="51" dur="500"/>
                                        <p:tgtEl>
                                          <p:spTgt spid="1058851"/>
                                        </p:tgtEl>
                                      </p:cBhvr>
                                    </p:animEffect>
                                  </p:childTnLst>
                                </p:cTn>
                              </p:par>
                            </p:childTnLst>
                          </p:cTn>
                        </p:par>
                        <p:par>
                          <p:cTn id="52" fill="hold" nodeType="afterGroup">
                            <p:stCondLst>
                              <p:cond delay="1000"/>
                            </p:stCondLst>
                            <p:childTnLst>
                              <p:par>
                                <p:cTn id="53" presetID="64" presetClass="path" presetSubtype="0" accel="50000" decel="50000" fill="hold" grpId="1" nodeType="afterEffect">
                                  <p:stCondLst>
                                    <p:cond delay="0"/>
                                  </p:stCondLst>
                                  <p:childTnLst>
                                    <p:animMotion origin="layout" path="M 4.44444E-6 -2.59259E-6 L -0.02084 -0.31227 " pathEditMode="relative" rAng="0" ptsTypes="AA">
                                      <p:cBhvr>
                                        <p:cTn id="54" dur="1000" fill="hold"/>
                                        <p:tgtEl>
                                          <p:spTgt spid="1058851"/>
                                        </p:tgtEl>
                                        <p:attrNameLst>
                                          <p:attrName>ppt_x</p:attrName>
                                          <p:attrName>ppt_y</p:attrName>
                                        </p:attrNameLst>
                                      </p:cBhvr>
                                      <p:rCtr x="-1000" y="-15600"/>
                                    </p:animMotion>
                                  </p:childTnLst>
                                  <p:subTnLst>
                                    <p:audio>
                                      <p:cMediaNode>
                                        <p:cTn display="0" masterRel="sameClick">
                                          <p:stCondLst>
                                            <p:cond evt="begin" delay="0">
                                              <p:tn val="53"/>
                                            </p:cond>
                                          </p:stCondLst>
                                          <p:endCondLst>
                                            <p:cond evt="onStopAudio" delay="0">
                                              <p:tgtEl>
                                                <p:sldTgt/>
                                              </p:tgtEl>
                                            </p:cond>
                                          </p:endCondLst>
                                        </p:cTn>
                                        <p:tgtEl>
                                          <p:sndTgt r:embed="rId6" name="boing.wav"/>
                                        </p:tgtEl>
                                      </p:cMediaNode>
                                    </p:audio>
                                  </p:subTnLst>
                                </p:cTn>
                              </p:par>
                              <p:par>
                                <p:cTn id="55" presetID="22" presetClass="exit" presetSubtype="2" fill="hold" grpId="1" nodeType="withEffect">
                                  <p:stCondLst>
                                    <p:cond delay="0"/>
                                  </p:stCondLst>
                                  <p:childTnLst>
                                    <p:animEffect transition="out" filter="wipe(right)">
                                      <p:cBhvr>
                                        <p:cTn id="56" dur="500"/>
                                        <p:tgtEl>
                                          <p:spTgt spid="1058850"/>
                                        </p:tgtEl>
                                      </p:cBhvr>
                                    </p:animEffect>
                                    <p:set>
                                      <p:cBhvr>
                                        <p:cTn id="57" dur="1" fill="hold">
                                          <p:stCondLst>
                                            <p:cond delay="499"/>
                                          </p:stCondLst>
                                        </p:cTn>
                                        <p:tgtEl>
                                          <p:spTgt spid="1058850"/>
                                        </p:tgtEl>
                                        <p:attrNameLst>
                                          <p:attrName>style.visibility</p:attrName>
                                        </p:attrNameLst>
                                      </p:cBhvr>
                                      <p:to>
                                        <p:strVal val="hidden"/>
                                      </p:to>
                                    </p:set>
                                  </p:childTnLst>
                                </p:cTn>
                              </p:par>
                            </p:childTnLst>
                          </p:cTn>
                        </p:par>
                        <p:par>
                          <p:cTn id="58" fill="hold" nodeType="afterGroup">
                            <p:stCondLst>
                              <p:cond delay="2000"/>
                            </p:stCondLst>
                            <p:childTnLst>
                              <p:par>
                                <p:cTn id="59" presetID="10" presetClass="exit" presetSubtype="0" fill="hold" grpId="2" nodeType="afterEffect">
                                  <p:stCondLst>
                                    <p:cond delay="0"/>
                                  </p:stCondLst>
                                  <p:childTnLst>
                                    <p:animEffect transition="out" filter="fade">
                                      <p:cBhvr>
                                        <p:cTn id="60" dur="2000"/>
                                        <p:tgtEl>
                                          <p:spTgt spid="1058851"/>
                                        </p:tgtEl>
                                      </p:cBhvr>
                                    </p:animEffect>
                                    <p:set>
                                      <p:cBhvr>
                                        <p:cTn id="61" dur="1" fill="hold">
                                          <p:stCondLst>
                                            <p:cond delay="1999"/>
                                          </p:stCondLst>
                                        </p:cTn>
                                        <p:tgtEl>
                                          <p:spTgt spid="1058851"/>
                                        </p:tgtEl>
                                        <p:attrNameLst>
                                          <p:attrName>style.visibility</p:attrName>
                                        </p:attrNameLst>
                                      </p:cBhvr>
                                      <p:to>
                                        <p:strVal val="hidden"/>
                                      </p:to>
                                    </p:set>
                                  </p:childTnLst>
                                </p:cTn>
                              </p:par>
                            </p:childTnLst>
                          </p:cTn>
                        </p:par>
                        <p:par>
                          <p:cTn id="62" fill="hold" nodeType="afterGroup">
                            <p:stCondLst>
                              <p:cond delay="4000"/>
                            </p:stCondLst>
                            <p:childTnLst>
                              <p:par>
                                <p:cTn id="63" presetID="22" presetClass="entr" presetSubtype="2" fill="hold" grpId="0" nodeType="afterEffect">
                                  <p:stCondLst>
                                    <p:cond delay="0"/>
                                  </p:stCondLst>
                                  <p:childTnLst>
                                    <p:set>
                                      <p:cBhvr>
                                        <p:cTn id="64" dur="1" fill="hold">
                                          <p:stCondLst>
                                            <p:cond delay="0"/>
                                          </p:stCondLst>
                                        </p:cTn>
                                        <p:tgtEl>
                                          <p:spTgt spid="1058852"/>
                                        </p:tgtEl>
                                        <p:attrNameLst>
                                          <p:attrName>style.visibility</p:attrName>
                                        </p:attrNameLst>
                                      </p:cBhvr>
                                      <p:to>
                                        <p:strVal val="visible"/>
                                      </p:to>
                                    </p:set>
                                    <p:animEffect transition="in" filter="wipe(right)">
                                      <p:cBhvr>
                                        <p:cTn id="65" dur="500"/>
                                        <p:tgtEl>
                                          <p:spTgt spid="1058852"/>
                                        </p:tgtEl>
                                      </p:cBhvr>
                                    </p:animEffect>
                                  </p:childTnLst>
                                  <p:subTnLst>
                                    <p:audio>
                                      <p:cMediaNode>
                                        <p:cTn display="0" masterRel="sameClick">
                                          <p:stCondLst>
                                            <p:cond evt="begin" delay="0">
                                              <p:tn val="63"/>
                                            </p:cond>
                                          </p:stCondLst>
                                          <p:endCondLst>
                                            <p:cond evt="onStopAudio" delay="0">
                                              <p:tgtEl>
                                                <p:sldTgt/>
                                              </p:tgtEl>
                                            </p:cond>
                                          </p:endCondLst>
                                        </p:cTn>
                                        <p:tgtEl>
                                          <p:sndTgt r:embed="rId5" name="voltage.wav"/>
                                        </p:tgtEl>
                                      </p:cMediaNode>
                                    </p:audio>
                                  </p:subTnLst>
                                </p:cTn>
                              </p:par>
                            </p:childTnLst>
                          </p:cTn>
                        </p:par>
                        <p:par>
                          <p:cTn id="66" fill="hold" nodeType="afterGroup">
                            <p:stCondLst>
                              <p:cond delay="4500"/>
                            </p:stCondLst>
                            <p:childTnLst>
                              <p:par>
                                <p:cTn id="67" presetID="10" presetClass="entr" presetSubtype="0" fill="hold" grpId="0" nodeType="afterEffect">
                                  <p:stCondLst>
                                    <p:cond delay="0"/>
                                  </p:stCondLst>
                                  <p:childTnLst>
                                    <p:set>
                                      <p:cBhvr>
                                        <p:cTn id="68" dur="1" fill="hold">
                                          <p:stCondLst>
                                            <p:cond delay="0"/>
                                          </p:stCondLst>
                                        </p:cTn>
                                        <p:tgtEl>
                                          <p:spTgt spid="1058853"/>
                                        </p:tgtEl>
                                        <p:attrNameLst>
                                          <p:attrName>style.visibility</p:attrName>
                                        </p:attrNameLst>
                                      </p:cBhvr>
                                      <p:to>
                                        <p:strVal val="visible"/>
                                      </p:to>
                                    </p:set>
                                    <p:animEffect transition="in" filter="fade">
                                      <p:cBhvr>
                                        <p:cTn id="69" dur="500"/>
                                        <p:tgtEl>
                                          <p:spTgt spid="1058853"/>
                                        </p:tgtEl>
                                      </p:cBhvr>
                                    </p:animEffect>
                                  </p:childTnLst>
                                </p:cTn>
                              </p:par>
                            </p:childTnLst>
                          </p:cTn>
                        </p:par>
                        <p:par>
                          <p:cTn id="70" fill="hold" nodeType="afterGroup">
                            <p:stCondLst>
                              <p:cond delay="5000"/>
                            </p:stCondLst>
                            <p:childTnLst>
                              <p:par>
                                <p:cTn id="71" presetID="64" presetClass="path" presetSubtype="0" accel="50000" decel="50000" fill="hold" grpId="1" nodeType="afterEffect">
                                  <p:stCondLst>
                                    <p:cond delay="0"/>
                                  </p:stCondLst>
                                  <p:childTnLst>
                                    <p:animMotion origin="layout" path="M 4.44444E-6 -2.59259E-6 L -0.02084 -0.31227 " pathEditMode="relative" rAng="0" ptsTypes="AA">
                                      <p:cBhvr>
                                        <p:cTn id="72" dur="1000" fill="hold"/>
                                        <p:tgtEl>
                                          <p:spTgt spid="1058853"/>
                                        </p:tgtEl>
                                        <p:attrNameLst>
                                          <p:attrName>ppt_x</p:attrName>
                                          <p:attrName>ppt_y</p:attrName>
                                        </p:attrNameLst>
                                      </p:cBhvr>
                                      <p:rCtr x="-1000" y="-15600"/>
                                    </p:animMotion>
                                  </p:childTnLst>
                                  <p:subTnLst>
                                    <p:audio>
                                      <p:cMediaNode>
                                        <p:cTn display="0" masterRel="sameClick">
                                          <p:stCondLst>
                                            <p:cond evt="begin" delay="0">
                                              <p:tn val="71"/>
                                            </p:cond>
                                          </p:stCondLst>
                                          <p:endCondLst>
                                            <p:cond evt="onStopAudio" delay="0">
                                              <p:tgtEl>
                                                <p:sldTgt/>
                                              </p:tgtEl>
                                            </p:cond>
                                          </p:endCondLst>
                                        </p:cTn>
                                        <p:tgtEl>
                                          <p:sndTgt r:embed="rId6" name="boing.wav"/>
                                        </p:tgtEl>
                                      </p:cMediaNode>
                                    </p:audio>
                                  </p:subTnLst>
                                </p:cTn>
                              </p:par>
                              <p:par>
                                <p:cTn id="73" presetID="22" presetClass="exit" presetSubtype="2" fill="hold" grpId="1" nodeType="withEffect">
                                  <p:stCondLst>
                                    <p:cond delay="0"/>
                                  </p:stCondLst>
                                  <p:childTnLst>
                                    <p:animEffect transition="out" filter="wipe(right)">
                                      <p:cBhvr>
                                        <p:cTn id="74" dur="500"/>
                                        <p:tgtEl>
                                          <p:spTgt spid="1058852"/>
                                        </p:tgtEl>
                                      </p:cBhvr>
                                    </p:animEffect>
                                    <p:set>
                                      <p:cBhvr>
                                        <p:cTn id="75" dur="1" fill="hold">
                                          <p:stCondLst>
                                            <p:cond delay="499"/>
                                          </p:stCondLst>
                                        </p:cTn>
                                        <p:tgtEl>
                                          <p:spTgt spid="1058852"/>
                                        </p:tgtEl>
                                        <p:attrNameLst>
                                          <p:attrName>style.visibility</p:attrName>
                                        </p:attrNameLst>
                                      </p:cBhvr>
                                      <p:to>
                                        <p:strVal val="hidden"/>
                                      </p:to>
                                    </p:set>
                                  </p:childTnLst>
                                </p:cTn>
                              </p:par>
                            </p:childTnLst>
                          </p:cTn>
                        </p:par>
                        <p:par>
                          <p:cTn id="76" fill="hold" nodeType="afterGroup">
                            <p:stCondLst>
                              <p:cond delay="6000"/>
                            </p:stCondLst>
                            <p:childTnLst>
                              <p:par>
                                <p:cTn id="77" presetID="10" presetClass="exit" presetSubtype="0" fill="hold" grpId="2" nodeType="afterEffect">
                                  <p:stCondLst>
                                    <p:cond delay="0"/>
                                  </p:stCondLst>
                                  <p:childTnLst>
                                    <p:animEffect transition="out" filter="fade">
                                      <p:cBhvr>
                                        <p:cTn id="78" dur="2000"/>
                                        <p:tgtEl>
                                          <p:spTgt spid="1058853"/>
                                        </p:tgtEl>
                                      </p:cBhvr>
                                    </p:animEffect>
                                    <p:set>
                                      <p:cBhvr>
                                        <p:cTn id="79" dur="1" fill="hold">
                                          <p:stCondLst>
                                            <p:cond delay="1999"/>
                                          </p:stCondLst>
                                        </p:cTn>
                                        <p:tgtEl>
                                          <p:spTgt spid="1058853"/>
                                        </p:tgtEl>
                                        <p:attrNameLst>
                                          <p:attrName>style.visibility</p:attrName>
                                        </p:attrNameLst>
                                      </p:cBhvr>
                                      <p:to>
                                        <p:strVal val="hidden"/>
                                      </p:to>
                                    </p:set>
                                  </p:childTnLst>
                                </p:cTn>
                              </p:par>
                            </p:childTnLst>
                          </p:cTn>
                        </p:par>
                        <p:par>
                          <p:cTn id="80" fill="hold" nodeType="afterGroup">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1058854"/>
                                        </p:tgtEl>
                                        <p:attrNameLst>
                                          <p:attrName>style.visibility</p:attrName>
                                        </p:attrNameLst>
                                      </p:cBhvr>
                                      <p:to>
                                        <p:strVal val="visible"/>
                                      </p:to>
                                    </p:set>
                                    <p:animEffect transition="in" filter="wipe(right)">
                                      <p:cBhvr>
                                        <p:cTn id="83" dur="500"/>
                                        <p:tgtEl>
                                          <p:spTgt spid="1058854"/>
                                        </p:tgtEl>
                                      </p:cBhvr>
                                    </p:animEffect>
                                  </p:childTnLst>
                                  <p:subTnLst>
                                    <p:audio>
                                      <p:cMediaNode>
                                        <p:cTn display="0" masterRel="sameClick">
                                          <p:stCondLst>
                                            <p:cond evt="begin" delay="0">
                                              <p:tn val="81"/>
                                            </p:cond>
                                          </p:stCondLst>
                                          <p:endCondLst>
                                            <p:cond evt="onStopAudio" delay="0">
                                              <p:tgtEl>
                                                <p:sldTgt/>
                                              </p:tgtEl>
                                            </p:cond>
                                          </p:endCondLst>
                                        </p:cTn>
                                        <p:tgtEl>
                                          <p:sndTgt r:embed="rId5" name="voltage.wav"/>
                                        </p:tgtEl>
                                      </p:cMediaNode>
                                    </p:audio>
                                  </p:subTnLst>
                                </p:cTn>
                              </p:par>
                            </p:childTnLst>
                          </p:cTn>
                        </p:par>
                        <p:par>
                          <p:cTn id="84" fill="hold" nodeType="afterGroup">
                            <p:stCondLst>
                              <p:cond delay="8500"/>
                            </p:stCondLst>
                            <p:childTnLst>
                              <p:par>
                                <p:cTn id="85" presetID="10" presetClass="entr" presetSubtype="0" fill="hold" grpId="0" nodeType="afterEffect">
                                  <p:stCondLst>
                                    <p:cond delay="0"/>
                                  </p:stCondLst>
                                  <p:childTnLst>
                                    <p:set>
                                      <p:cBhvr>
                                        <p:cTn id="86" dur="1" fill="hold">
                                          <p:stCondLst>
                                            <p:cond delay="0"/>
                                          </p:stCondLst>
                                        </p:cTn>
                                        <p:tgtEl>
                                          <p:spTgt spid="1058855"/>
                                        </p:tgtEl>
                                        <p:attrNameLst>
                                          <p:attrName>style.visibility</p:attrName>
                                        </p:attrNameLst>
                                      </p:cBhvr>
                                      <p:to>
                                        <p:strVal val="visible"/>
                                      </p:to>
                                    </p:set>
                                    <p:animEffect transition="in" filter="fade">
                                      <p:cBhvr>
                                        <p:cTn id="87" dur="500"/>
                                        <p:tgtEl>
                                          <p:spTgt spid="1058855"/>
                                        </p:tgtEl>
                                      </p:cBhvr>
                                    </p:animEffect>
                                  </p:childTnLst>
                                </p:cTn>
                              </p:par>
                            </p:childTnLst>
                          </p:cTn>
                        </p:par>
                        <p:par>
                          <p:cTn id="88" fill="hold" nodeType="afterGroup">
                            <p:stCondLst>
                              <p:cond delay="9000"/>
                            </p:stCondLst>
                            <p:childTnLst>
                              <p:par>
                                <p:cTn id="89" presetID="64" presetClass="path" presetSubtype="0" accel="50000" decel="50000" fill="hold" grpId="1" nodeType="afterEffect">
                                  <p:stCondLst>
                                    <p:cond delay="0"/>
                                  </p:stCondLst>
                                  <p:childTnLst>
                                    <p:animMotion origin="layout" path="M 4.44444E-6 -2.59259E-6 L -0.02084 -0.31227 " pathEditMode="relative" rAng="0" ptsTypes="AA">
                                      <p:cBhvr>
                                        <p:cTn id="90" dur="1000" fill="hold"/>
                                        <p:tgtEl>
                                          <p:spTgt spid="1058855"/>
                                        </p:tgtEl>
                                        <p:attrNameLst>
                                          <p:attrName>ppt_x</p:attrName>
                                          <p:attrName>ppt_y</p:attrName>
                                        </p:attrNameLst>
                                      </p:cBhvr>
                                      <p:rCtr x="-1000" y="-15600"/>
                                    </p:animMotion>
                                  </p:childTnLst>
                                  <p:subTnLst>
                                    <p:audio>
                                      <p:cMediaNode>
                                        <p:cTn display="0" masterRel="sameClick">
                                          <p:stCondLst>
                                            <p:cond evt="begin" delay="0">
                                              <p:tn val="89"/>
                                            </p:cond>
                                          </p:stCondLst>
                                          <p:endCondLst>
                                            <p:cond evt="onStopAudio" delay="0">
                                              <p:tgtEl>
                                                <p:sldTgt/>
                                              </p:tgtEl>
                                            </p:cond>
                                          </p:endCondLst>
                                        </p:cTn>
                                        <p:tgtEl>
                                          <p:sndTgt r:embed="rId6" name="boing.wav"/>
                                        </p:tgtEl>
                                      </p:cMediaNode>
                                    </p:audio>
                                  </p:subTnLst>
                                </p:cTn>
                              </p:par>
                              <p:par>
                                <p:cTn id="91" presetID="22" presetClass="exit" presetSubtype="2" fill="hold" grpId="1" nodeType="withEffect">
                                  <p:stCondLst>
                                    <p:cond delay="0"/>
                                  </p:stCondLst>
                                  <p:childTnLst>
                                    <p:animEffect transition="out" filter="wipe(right)">
                                      <p:cBhvr>
                                        <p:cTn id="92" dur="500"/>
                                        <p:tgtEl>
                                          <p:spTgt spid="1058854"/>
                                        </p:tgtEl>
                                      </p:cBhvr>
                                    </p:animEffect>
                                    <p:set>
                                      <p:cBhvr>
                                        <p:cTn id="93" dur="1" fill="hold">
                                          <p:stCondLst>
                                            <p:cond delay="499"/>
                                          </p:stCondLst>
                                        </p:cTn>
                                        <p:tgtEl>
                                          <p:spTgt spid="1058854"/>
                                        </p:tgtEl>
                                        <p:attrNameLst>
                                          <p:attrName>style.visibility</p:attrName>
                                        </p:attrNameLst>
                                      </p:cBhvr>
                                      <p:to>
                                        <p:strVal val="hidden"/>
                                      </p:to>
                                    </p:set>
                                  </p:childTnLst>
                                </p:cTn>
                              </p:par>
                            </p:childTnLst>
                          </p:cTn>
                        </p:par>
                        <p:par>
                          <p:cTn id="94" fill="hold" nodeType="afterGroup">
                            <p:stCondLst>
                              <p:cond delay="10000"/>
                            </p:stCondLst>
                            <p:childTnLst>
                              <p:par>
                                <p:cTn id="95" presetID="10" presetClass="exit" presetSubtype="0" fill="hold" grpId="2" nodeType="afterEffect">
                                  <p:stCondLst>
                                    <p:cond delay="0"/>
                                  </p:stCondLst>
                                  <p:childTnLst>
                                    <p:animEffect transition="out" filter="fade">
                                      <p:cBhvr>
                                        <p:cTn id="96" dur="2000"/>
                                        <p:tgtEl>
                                          <p:spTgt spid="1058855"/>
                                        </p:tgtEl>
                                      </p:cBhvr>
                                    </p:animEffect>
                                    <p:set>
                                      <p:cBhvr>
                                        <p:cTn id="97" dur="1" fill="hold">
                                          <p:stCondLst>
                                            <p:cond delay="1999"/>
                                          </p:stCondLst>
                                        </p:cTn>
                                        <p:tgtEl>
                                          <p:spTgt spid="1058855"/>
                                        </p:tgtEl>
                                        <p:attrNameLst>
                                          <p:attrName>style.visibility</p:attrName>
                                        </p:attrNameLst>
                                      </p:cBhvr>
                                      <p:to>
                                        <p:strVal val="hidden"/>
                                      </p:to>
                                    </p:set>
                                  </p:childTnLst>
                                </p:cTn>
                              </p:par>
                            </p:childTnLst>
                          </p:cTn>
                        </p:par>
                        <p:par>
                          <p:cTn id="98" fill="hold" nodeType="afterGroup">
                            <p:stCondLst>
                              <p:cond delay="12000"/>
                            </p:stCondLst>
                            <p:childTnLst>
                              <p:par>
                                <p:cTn id="99" presetID="22" presetClass="entr" presetSubtype="2" fill="hold" grpId="0" nodeType="afterEffect">
                                  <p:stCondLst>
                                    <p:cond delay="0"/>
                                  </p:stCondLst>
                                  <p:childTnLst>
                                    <p:set>
                                      <p:cBhvr>
                                        <p:cTn id="100" dur="1" fill="hold">
                                          <p:stCondLst>
                                            <p:cond delay="0"/>
                                          </p:stCondLst>
                                        </p:cTn>
                                        <p:tgtEl>
                                          <p:spTgt spid="1058856"/>
                                        </p:tgtEl>
                                        <p:attrNameLst>
                                          <p:attrName>style.visibility</p:attrName>
                                        </p:attrNameLst>
                                      </p:cBhvr>
                                      <p:to>
                                        <p:strVal val="visible"/>
                                      </p:to>
                                    </p:set>
                                    <p:animEffect transition="in" filter="wipe(right)">
                                      <p:cBhvr>
                                        <p:cTn id="101" dur="500"/>
                                        <p:tgtEl>
                                          <p:spTgt spid="1058856"/>
                                        </p:tgtEl>
                                      </p:cBhvr>
                                    </p:animEffect>
                                  </p:childTnLst>
                                  <p:subTnLst>
                                    <p:audio>
                                      <p:cMediaNode>
                                        <p:cTn display="0" masterRel="sameClick">
                                          <p:stCondLst>
                                            <p:cond evt="begin" delay="0">
                                              <p:tn val="99"/>
                                            </p:cond>
                                          </p:stCondLst>
                                          <p:endCondLst>
                                            <p:cond evt="onStopAudio" delay="0">
                                              <p:tgtEl>
                                                <p:sldTgt/>
                                              </p:tgtEl>
                                            </p:cond>
                                          </p:endCondLst>
                                        </p:cTn>
                                        <p:tgtEl>
                                          <p:sndTgt r:embed="rId5" name="voltage.wav"/>
                                        </p:tgtEl>
                                      </p:cMediaNode>
                                    </p:audio>
                                  </p:subTnLst>
                                </p:cTn>
                              </p:par>
                            </p:childTnLst>
                          </p:cTn>
                        </p:par>
                        <p:par>
                          <p:cTn id="102" fill="hold" nodeType="afterGroup">
                            <p:stCondLst>
                              <p:cond delay="12500"/>
                            </p:stCondLst>
                            <p:childTnLst>
                              <p:par>
                                <p:cTn id="103" presetID="10" presetClass="entr" presetSubtype="0" fill="hold" grpId="0" nodeType="afterEffect">
                                  <p:stCondLst>
                                    <p:cond delay="0"/>
                                  </p:stCondLst>
                                  <p:childTnLst>
                                    <p:set>
                                      <p:cBhvr>
                                        <p:cTn id="104" dur="1" fill="hold">
                                          <p:stCondLst>
                                            <p:cond delay="0"/>
                                          </p:stCondLst>
                                        </p:cTn>
                                        <p:tgtEl>
                                          <p:spTgt spid="1058857"/>
                                        </p:tgtEl>
                                        <p:attrNameLst>
                                          <p:attrName>style.visibility</p:attrName>
                                        </p:attrNameLst>
                                      </p:cBhvr>
                                      <p:to>
                                        <p:strVal val="visible"/>
                                      </p:to>
                                    </p:set>
                                    <p:animEffect transition="in" filter="fade">
                                      <p:cBhvr>
                                        <p:cTn id="105" dur="500"/>
                                        <p:tgtEl>
                                          <p:spTgt spid="1058857"/>
                                        </p:tgtEl>
                                      </p:cBhvr>
                                    </p:animEffect>
                                  </p:childTnLst>
                                </p:cTn>
                              </p:par>
                            </p:childTnLst>
                          </p:cTn>
                        </p:par>
                        <p:par>
                          <p:cTn id="106" fill="hold" nodeType="afterGroup">
                            <p:stCondLst>
                              <p:cond delay="13000"/>
                            </p:stCondLst>
                            <p:childTnLst>
                              <p:par>
                                <p:cTn id="107" presetID="64" presetClass="path" presetSubtype="0" accel="50000" decel="50000" fill="hold" grpId="1" nodeType="afterEffect">
                                  <p:stCondLst>
                                    <p:cond delay="0"/>
                                  </p:stCondLst>
                                  <p:childTnLst>
                                    <p:animMotion origin="layout" path="M 4.44444E-6 -2.59259E-6 L -0.02084 -0.31227 " pathEditMode="relative" rAng="0" ptsTypes="AA">
                                      <p:cBhvr>
                                        <p:cTn id="108" dur="1000" fill="hold"/>
                                        <p:tgtEl>
                                          <p:spTgt spid="1058857"/>
                                        </p:tgtEl>
                                        <p:attrNameLst>
                                          <p:attrName>ppt_x</p:attrName>
                                          <p:attrName>ppt_y</p:attrName>
                                        </p:attrNameLst>
                                      </p:cBhvr>
                                      <p:rCtr x="-1000" y="-15600"/>
                                    </p:animMotion>
                                  </p:childTnLst>
                                  <p:subTnLst>
                                    <p:audio>
                                      <p:cMediaNode>
                                        <p:cTn display="0" masterRel="sameClick">
                                          <p:stCondLst>
                                            <p:cond evt="begin" delay="0">
                                              <p:tn val="107"/>
                                            </p:cond>
                                          </p:stCondLst>
                                          <p:endCondLst>
                                            <p:cond evt="onStopAudio" delay="0">
                                              <p:tgtEl>
                                                <p:sldTgt/>
                                              </p:tgtEl>
                                            </p:cond>
                                          </p:endCondLst>
                                        </p:cTn>
                                        <p:tgtEl>
                                          <p:sndTgt r:embed="rId6" name="boing.wav"/>
                                        </p:tgtEl>
                                      </p:cMediaNode>
                                    </p:audio>
                                  </p:subTnLst>
                                </p:cTn>
                              </p:par>
                              <p:par>
                                <p:cTn id="109" presetID="22" presetClass="exit" presetSubtype="2" fill="hold" grpId="1" nodeType="withEffect">
                                  <p:stCondLst>
                                    <p:cond delay="0"/>
                                  </p:stCondLst>
                                  <p:childTnLst>
                                    <p:animEffect transition="out" filter="wipe(right)">
                                      <p:cBhvr>
                                        <p:cTn id="110" dur="500"/>
                                        <p:tgtEl>
                                          <p:spTgt spid="1058856"/>
                                        </p:tgtEl>
                                      </p:cBhvr>
                                    </p:animEffect>
                                    <p:set>
                                      <p:cBhvr>
                                        <p:cTn id="111" dur="1" fill="hold">
                                          <p:stCondLst>
                                            <p:cond delay="499"/>
                                          </p:stCondLst>
                                        </p:cTn>
                                        <p:tgtEl>
                                          <p:spTgt spid="1058856"/>
                                        </p:tgtEl>
                                        <p:attrNameLst>
                                          <p:attrName>style.visibility</p:attrName>
                                        </p:attrNameLst>
                                      </p:cBhvr>
                                      <p:to>
                                        <p:strVal val="hidden"/>
                                      </p:to>
                                    </p:set>
                                  </p:childTnLst>
                                </p:cTn>
                              </p:par>
                            </p:childTnLst>
                          </p:cTn>
                        </p:par>
                        <p:par>
                          <p:cTn id="112" fill="hold" nodeType="afterGroup">
                            <p:stCondLst>
                              <p:cond delay="14000"/>
                            </p:stCondLst>
                            <p:childTnLst>
                              <p:par>
                                <p:cTn id="113" presetID="10" presetClass="exit" presetSubtype="0" fill="hold" grpId="2" nodeType="afterEffect">
                                  <p:stCondLst>
                                    <p:cond delay="0"/>
                                  </p:stCondLst>
                                  <p:childTnLst>
                                    <p:animEffect transition="out" filter="fade">
                                      <p:cBhvr>
                                        <p:cTn id="114" dur="2000"/>
                                        <p:tgtEl>
                                          <p:spTgt spid="1058857"/>
                                        </p:tgtEl>
                                      </p:cBhvr>
                                    </p:animEffect>
                                    <p:set>
                                      <p:cBhvr>
                                        <p:cTn id="115" dur="1" fill="hold">
                                          <p:stCondLst>
                                            <p:cond delay="1999"/>
                                          </p:stCondLst>
                                        </p:cTn>
                                        <p:tgtEl>
                                          <p:spTgt spid="1058857"/>
                                        </p:tgtEl>
                                        <p:attrNameLst>
                                          <p:attrName>style.visibility</p:attrName>
                                        </p:attrNameLst>
                                      </p:cBhvr>
                                      <p:to>
                                        <p:strVal val="hidden"/>
                                      </p:to>
                                    </p:se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2" presetClass="entr" presetSubtype="4" fill="hold" nodeType="clickEffect">
                                  <p:stCondLst>
                                    <p:cond delay="0"/>
                                  </p:stCondLst>
                                  <p:childTnLst>
                                    <p:set>
                                      <p:cBhvr>
                                        <p:cTn id="119" dur="1" fill="hold">
                                          <p:stCondLst>
                                            <p:cond delay="0"/>
                                          </p:stCondLst>
                                        </p:cTn>
                                        <p:tgtEl>
                                          <p:spTgt spid="1058818">
                                            <p:txEl>
                                              <p:pRg st="3" end="3"/>
                                            </p:txEl>
                                          </p:spTgt>
                                        </p:tgtEl>
                                        <p:attrNameLst>
                                          <p:attrName>style.visibility</p:attrName>
                                        </p:attrNameLst>
                                      </p:cBhvr>
                                      <p:to>
                                        <p:strVal val="visible"/>
                                      </p:to>
                                    </p:set>
                                    <p:anim calcmode="lin" valueType="num">
                                      <p:cBhvr additive="base">
                                        <p:cTn id="120" dur="500" fill="hold"/>
                                        <p:tgtEl>
                                          <p:spTgt spid="1058818">
                                            <p:txEl>
                                              <p:pRg st="3" end="3"/>
                                            </p:txEl>
                                          </p:spTgt>
                                        </p:tgtEl>
                                        <p:attrNameLst>
                                          <p:attrName>ppt_x</p:attrName>
                                        </p:attrNameLst>
                                      </p:cBhvr>
                                      <p:tavLst>
                                        <p:tav tm="0">
                                          <p:val>
                                            <p:strVal val="#ppt_x"/>
                                          </p:val>
                                        </p:tav>
                                        <p:tav tm="100000">
                                          <p:val>
                                            <p:strVal val="#ppt_x"/>
                                          </p:val>
                                        </p:tav>
                                      </p:tavLst>
                                    </p:anim>
                                    <p:anim calcmode="lin" valueType="num">
                                      <p:cBhvr additive="base">
                                        <p:cTn id="121" dur="500" fill="hold"/>
                                        <p:tgtEl>
                                          <p:spTgt spid="105881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8832" grpId="0" animBg="1"/>
      <p:bldP spid="1058832" grpId="1" animBg="1"/>
      <p:bldP spid="1058850" grpId="0" animBg="1"/>
      <p:bldP spid="1058850" grpId="1" animBg="1"/>
      <p:bldP spid="1058851" grpId="0" animBg="1"/>
      <p:bldP spid="1058851" grpId="1" animBg="1"/>
      <p:bldP spid="1058851" grpId="2" animBg="1"/>
      <p:bldP spid="1058852" grpId="0" animBg="1"/>
      <p:bldP spid="1058852" grpId="1" animBg="1"/>
      <p:bldP spid="1058853" grpId="0" animBg="1"/>
      <p:bldP spid="1058853" grpId="1" animBg="1"/>
      <p:bldP spid="1058853" grpId="2" animBg="1"/>
      <p:bldP spid="1058854" grpId="0" animBg="1"/>
      <p:bldP spid="1058854" grpId="1" animBg="1"/>
      <p:bldP spid="1058855" grpId="0" animBg="1"/>
      <p:bldP spid="1058855" grpId="1" animBg="1"/>
      <p:bldP spid="1058855" grpId="2" animBg="1"/>
      <p:bldP spid="1058856" grpId="0" animBg="1"/>
      <p:bldP spid="1058856" grpId="1" animBg="1"/>
      <p:bldP spid="1058857" grpId="0" animBg="1"/>
      <p:bldP spid="1058857" grpId="1" animBg="1"/>
      <p:bldP spid="1058857" grpId="2" animBg="1"/>
      <p:bldP spid="1058858" grpId="0" animBg="1"/>
      <p:bldP spid="1058858" grpId="1" animBg="1"/>
      <p:bldP spid="1058858" grpId="2" animBg="1"/>
      <p:bldP spid="105888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0866" name="Rectangle 2"/>
          <p:cNvSpPr>
            <a:spLocks noChangeArrowheads="1"/>
          </p:cNvSpPr>
          <p:nvPr/>
        </p:nvSpPr>
        <p:spPr bwMode="auto">
          <a:xfrm>
            <a:off x="685800" y="1343025"/>
            <a:ext cx="7772400" cy="4748213"/>
          </a:xfrm>
          <a:prstGeom prst="rect">
            <a:avLst/>
          </a:prstGeom>
          <a:solidFill>
            <a:srgbClr val="EAEAEA"/>
          </a:solidFill>
          <a:ln w="9525">
            <a:noFill/>
            <a:miter lim="800000"/>
            <a:headEnd/>
            <a:tailEnd/>
          </a:ln>
        </p:spPr>
        <p:txBody>
          <a:bodyPr/>
          <a:lstStyle/>
          <a:p>
            <a:pPr eaLnBrk="1" hangingPunct="1">
              <a:spcBef>
                <a:spcPct val="20000"/>
              </a:spcBef>
            </a:pPr>
            <a:r>
              <a:rPr lang="en-US" altLang="en-US" i="1">
                <a:solidFill>
                  <a:srgbClr val="333399"/>
                </a:solidFill>
                <a:cs typeface="Times New Roman" pitchFamily="18" charset="0"/>
              </a:rPr>
              <a:t>The photoelectric effect</a:t>
            </a:r>
            <a:endParaRPr lang="en-US" altLang="en-US">
              <a:solidFill>
                <a:srgbClr val="333399"/>
              </a:solidFill>
              <a:cs typeface="Times New Roman" pitchFamily="18" charset="0"/>
            </a:endParaRPr>
          </a:p>
          <a:p>
            <a:pPr eaLnBrk="1" hangingPunct="1">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If he </a:t>
            </a:r>
            <a:r>
              <a:rPr lang="en-US" altLang="en-US" i="1">
                <a:solidFill>
                  <a:srgbClr val="000000"/>
                </a:solidFill>
                <a:cs typeface="Times New Roman" pitchFamily="18" charset="0"/>
              </a:rPr>
              <a:t>reversed</a:t>
            </a:r>
            <a:r>
              <a:rPr lang="en-US" altLang="en-US">
                <a:solidFill>
                  <a:srgbClr val="000000"/>
                </a:solidFill>
                <a:cs typeface="Times New Roman" pitchFamily="18" charset="0"/>
              </a:rPr>
              <a:t> the polarity                                                       of the plates,  Einstein                                                           found that he could adjust                                                          the voltage until the                                                   photocurrent </a:t>
            </a:r>
            <a:r>
              <a:rPr lang="en-US" altLang="en-US" i="1">
                <a:solidFill>
                  <a:srgbClr val="000000"/>
                </a:solidFill>
                <a:cs typeface="Times New Roman" pitchFamily="18" charset="0"/>
              </a:rPr>
              <a:t>stopped</a:t>
            </a:r>
            <a:r>
              <a:rPr lang="en-US" altLang="en-US">
                <a:solidFill>
                  <a:srgbClr val="000000"/>
                </a:solidFill>
                <a:cs typeface="Times New Roman" pitchFamily="18" charset="0"/>
              </a:rPr>
              <a:t>. </a:t>
            </a:r>
            <a:r>
              <a:rPr lang="en-US" altLang="en-US" b="1">
                <a:solidFill>
                  <a:srgbClr val="000000"/>
                </a:solidFill>
                <a:cs typeface="Times New Roman" pitchFamily="18" charset="0"/>
              </a:rPr>
              <a:t> </a:t>
            </a:r>
          </a:p>
          <a:p>
            <a:pPr eaLnBrk="1" hangingPunct="1">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The top plate now repels                                                    the photoelectrons                                                          whereas the bottom plate                                                 attracts them back.</a:t>
            </a:r>
          </a:p>
          <a:p>
            <a:pPr eaLnBrk="1" hangingPunct="1">
              <a:spcBef>
                <a:spcPct val="20000"/>
              </a:spcBef>
            </a:pPr>
            <a:r>
              <a:rPr lang="en-US" altLang="en-US">
                <a:solidFill>
                  <a:srgbClr val="000000"/>
                </a:solidFill>
                <a:cs typeface="Times New Roman" pitchFamily="18" charset="0"/>
                <a:sym typeface="Symbol" pitchFamily="18" charset="2"/>
              </a:rPr>
              <a:t>The ammeter now reads zero because there is no longer a photocurrent.</a:t>
            </a:r>
          </a:p>
        </p:txBody>
      </p:sp>
      <p:grpSp>
        <p:nvGrpSpPr>
          <p:cNvPr id="2" name="Group 37"/>
          <p:cNvGrpSpPr>
            <a:grpSpLocks/>
          </p:cNvGrpSpPr>
          <p:nvPr/>
        </p:nvGrpSpPr>
        <p:grpSpPr bwMode="auto">
          <a:xfrm>
            <a:off x="4416425" y="2208213"/>
            <a:ext cx="4105275" cy="2949575"/>
            <a:chOff x="2782" y="1428"/>
            <a:chExt cx="2586" cy="1858"/>
          </a:xfrm>
        </p:grpSpPr>
        <p:sp>
          <p:nvSpPr>
            <p:cNvPr id="19472" name="Rectangle 4" descr="Granite"/>
            <p:cNvSpPr>
              <a:spLocks noChangeArrowheads="1"/>
            </p:cNvSpPr>
            <p:nvPr/>
          </p:nvSpPr>
          <p:spPr bwMode="auto">
            <a:xfrm>
              <a:off x="3520" y="3038"/>
              <a:ext cx="1822" cy="248"/>
            </a:xfrm>
            <a:prstGeom prst="rect">
              <a:avLst/>
            </a:prstGeom>
            <a:blipFill dpi="0" rotWithShape="1">
              <a:blip r:embed="rId8" cstate="print"/>
              <a:srcRect/>
              <a:tile tx="0" ty="0" sx="100000" sy="100000" flip="none" algn="tl"/>
            </a:blipFill>
            <a:ln w="9525">
              <a:solidFill>
                <a:schemeClr val="tx1"/>
              </a:solidFill>
              <a:miter lim="800000"/>
              <a:headEnd/>
              <a:tailEnd/>
            </a:ln>
          </p:spPr>
          <p:txBody>
            <a:bodyPr wrap="none" anchor="ctr"/>
            <a:lstStyle/>
            <a:p>
              <a:pPr eaLnBrk="1" hangingPunct="1"/>
              <a:endParaRPr lang="en-US" altLang="en-US"/>
            </a:p>
          </p:txBody>
        </p:sp>
        <p:sp>
          <p:nvSpPr>
            <p:cNvPr id="19473" name="Rectangle 5"/>
            <p:cNvSpPr>
              <a:spLocks noChangeArrowheads="1"/>
            </p:cNvSpPr>
            <p:nvPr/>
          </p:nvSpPr>
          <p:spPr bwMode="auto">
            <a:xfrm>
              <a:off x="3546" y="1428"/>
              <a:ext cx="1822" cy="248"/>
            </a:xfrm>
            <a:prstGeom prst="rect">
              <a:avLst/>
            </a:prstGeom>
            <a:gradFill rotWithShape="1">
              <a:gsLst>
                <a:gs pos="0">
                  <a:srgbClr val="DDDDDD"/>
                </a:gs>
                <a:gs pos="100000">
                  <a:srgbClr val="666666"/>
                </a:gs>
              </a:gsLst>
              <a:lin ang="18900000" scaled="1"/>
            </a:gradFill>
            <a:ln w="9525">
              <a:solidFill>
                <a:schemeClr val="tx1"/>
              </a:solidFill>
              <a:miter lim="800000"/>
              <a:headEnd/>
              <a:tailEnd/>
            </a:ln>
          </p:spPr>
          <p:txBody>
            <a:bodyPr wrap="none" anchor="ctr"/>
            <a:lstStyle/>
            <a:p>
              <a:pPr eaLnBrk="1" hangingPunct="1"/>
              <a:endParaRPr lang="en-US" altLang="en-US"/>
            </a:p>
          </p:txBody>
        </p:sp>
        <p:grpSp>
          <p:nvGrpSpPr>
            <p:cNvPr id="19474" name="Group 6"/>
            <p:cNvGrpSpPr>
              <a:grpSpLocks/>
            </p:cNvGrpSpPr>
            <p:nvPr/>
          </p:nvGrpSpPr>
          <p:grpSpPr bwMode="auto">
            <a:xfrm rot="-5400000">
              <a:off x="2402" y="2140"/>
              <a:ext cx="1117" cy="358"/>
              <a:chOff x="1129" y="3995"/>
              <a:chExt cx="1117" cy="358"/>
            </a:xfrm>
          </p:grpSpPr>
          <p:sp>
            <p:nvSpPr>
              <p:cNvPr id="19479" name="Text Box 7"/>
              <p:cNvSpPr txBox="1">
                <a:spLocks noChangeArrowheads="1"/>
              </p:cNvSpPr>
              <p:nvPr/>
            </p:nvSpPr>
            <p:spPr bwMode="auto">
              <a:xfrm>
                <a:off x="1347" y="4014"/>
                <a:ext cx="200" cy="231"/>
              </a:xfrm>
              <a:prstGeom prst="rect">
                <a:avLst/>
              </a:prstGeom>
              <a:noFill/>
              <a:ln w="9525">
                <a:noFill/>
                <a:miter lim="800000"/>
                <a:headEnd/>
                <a:tailEnd/>
              </a:ln>
            </p:spPr>
            <p:txBody>
              <a:bodyPr wrap="none">
                <a:spAutoFit/>
              </a:bodyPr>
              <a:lstStyle/>
              <a:p>
                <a:pPr eaLnBrk="1" hangingPunct="1"/>
                <a:r>
                  <a:rPr lang="en-US" altLang="en-US" sz="1800"/>
                  <a:t>+</a:t>
                </a:r>
              </a:p>
            </p:txBody>
          </p:sp>
          <p:sp>
            <p:nvSpPr>
              <p:cNvPr id="19480" name="Text Box 8"/>
              <p:cNvSpPr txBox="1">
                <a:spLocks noChangeArrowheads="1"/>
              </p:cNvSpPr>
              <p:nvPr/>
            </p:nvSpPr>
            <p:spPr bwMode="auto">
              <a:xfrm>
                <a:off x="1857" y="3995"/>
                <a:ext cx="164" cy="231"/>
              </a:xfrm>
              <a:prstGeom prst="rect">
                <a:avLst/>
              </a:prstGeom>
              <a:noFill/>
              <a:ln w="9525">
                <a:noFill/>
                <a:miter lim="800000"/>
                <a:headEnd/>
                <a:tailEnd/>
              </a:ln>
            </p:spPr>
            <p:txBody>
              <a:bodyPr wrap="none">
                <a:spAutoFit/>
              </a:bodyPr>
              <a:lstStyle/>
              <a:p>
                <a:pPr eaLnBrk="1" hangingPunct="1"/>
                <a:r>
                  <a:rPr lang="en-US" altLang="en-US" sz="1800"/>
                  <a:t>-</a:t>
                </a:r>
              </a:p>
            </p:txBody>
          </p:sp>
          <p:sp>
            <p:nvSpPr>
              <p:cNvPr id="19481" name="Line 9"/>
              <p:cNvSpPr>
                <a:spLocks noChangeShapeType="1"/>
              </p:cNvSpPr>
              <p:nvPr/>
            </p:nvSpPr>
            <p:spPr bwMode="auto">
              <a:xfrm rot="-5400000">
                <a:off x="1376" y="4200"/>
                <a:ext cx="300" cy="0"/>
              </a:xfrm>
              <a:prstGeom prst="line">
                <a:avLst/>
              </a:prstGeom>
              <a:noFill/>
              <a:ln w="9525">
                <a:solidFill>
                  <a:schemeClr val="tx1"/>
                </a:solidFill>
                <a:round/>
                <a:headEnd/>
                <a:tailEnd/>
              </a:ln>
            </p:spPr>
            <p:txBody>
              <a:bodyPr/>
              <a:lstStyle/>
              <a:p>
                <a:endParaRPr lang="en-US"/>
              </a:p>
            </p:txBody>
          </p:sp>
          <p:sp>
            <p:nvSpPr>
              <p:cNvPr id="19482" name="Line 10"/>
              <p:cNvSpPr>
                <a:spLocks noChangeShapeType="1"/>
              </p:cNvSpPr>
              <p:nvPr/>
            </p:nvSpPr>
            <p:spPr bwMode="auto">
              <a:xfrm rot="-5400000">
                <a:off x="1523" y="4203"/>
                <a:ext cx="132" cy="0"/>
              </a:xfrm>
              <a:prstGeom prst="line">
                <a:avLst/>
              </a:prstGeom>
              <a:noFill/>
              <a:ln w="28575">
                <a:solidFill>
                  <a:schemeClr val="tx1"/>
                </a:solidFill>
                <a:round/>
                <a:headEnd/>
                <a:tailEnd/>
              </a:ln>
            </p:spPr>
            <p:txBody>
              <a:bodyPr/>
              <a:lstStyle/>
              <a:p>
                <a:endParaRPr lang="en-US"/>
              </a:p>
            </p:txBody>
          </p:sp>
          <p:sp>
            <p:nvSpPr>
              <p:cNvPr id="19483" name="Line 11"/>
              <p:cNvSpPr>
                <a:spLocks noChangeShapeType="1"/>
              </p:cNvSpPr>
              <p:nvPr/>
            </p:nvSpPr>
            <p:spPr bwMode="auto">
              <a:xfrm rot="-5400000">
                <a:off x="1325" y="4004"/>
                <a:ext cx="0" cy="391"/>
              </a:xfrm>
              <a:prstGeom prst="line">
                <a:avLst/>
              </a:prstGeom>
              <a:noFill/>
              <a:ln w="9525">
                <a:solidFill>
                  <a:schemeClr val="tx1"/>
                </a:solidFill>
                <a:round/>
                <a:headEnd/>
                <a:tailEnd/>
              </a:ln>
            </p:spPr>
            <p:txBody>
              <a:bodyPr/>
              <a:lstStyle/>
              <a:p>
                <a:endParaRPr lang="en-US"/>
              </a:p>
            </p:txBody>
          </p:sp>
          <p:sp>
            <p:nvSpPr>
              <p:cNvPr id="19484" name="Line 12"/>
              <p:cNvSpPr>
                <a:spLocks noChangeShapeType="1"/>
              </p:cNvSpPr>
              <p:nvPr/>
            </p:nvSpPr>
            <p:spPr bwMode="auto">
              <a:xfrm rot="-5400000">
                <a:off x="1623" y="4164"/>
                <a:ext cx="0" cy="71"/>
              </a:xfrm>
              <a:prstGeom prst="line">
                <a:avLst/>
              </a:prstGeom>
              <a:noFill/>
              <a:ln w="9525">
                <a:solidFill>
                  <a:schemeClr val="tx1"/>
                </a:solidFill>
                <a:round/>
                <a:headEnd/>
                <a:tailEnd/>
              </a:ln>
            </p:spPr>
            <p:txBody>
              <a:bodyPr/>
              <a:lstStyle/>
              <a:p>
                <a:endParaRPr lang="en-US"/>
              </a:p>
            </p:txBody>
          </p:sp>
          <p:sp>
            <p:nvSpPr>
              <p:cNvPr id="19485" name="Line 13"/>
              <p:cNvSpPr>
                <a:spLocks noChangeShapeType="1"/>
              </p:cNvSpPr>
              <p:nvPr/>
            </p:nvSpPr>
            <p:spPr bwMode="auto">
              <a:xfrm rot="-5400000">
                <a:off x="1511" y="4203"/>
                <a:ext cx="300" cy="0"/>
              </a:xfrm>
              <a:prstGeom prst="line">
                <a:avLst/>
              </a:prstGeom>
              <a:noFill/>
              <a:ln w="9525">
                <a:solidFill>
                  <a:schemeClr val="tx1"/>
                </a:solidFill>
                <a:round/>
                <a:headEnd/>
                <a:tailEnd/>
              </a:ln>
            </p:spPr>
            <p:txBody>
              <a:bodyPr/>
              <a:lstStyle/>
              <a:p>
                <a:endParaRPr lang="en-US"/>
              </a:p>
            </p:txBody>
          </p:sp>
          <p:sp>
            <p:nvSpPr>
              <p:cNvPr id="19486" name="Line 14"/>
              <p:cNvSpPr>
                <a:spLocks noChangeShapeType="1"/>
              </p:cNvSpPr>
              <p:nvPr/>
            </p:nvSpPr>
            <p:spPr bwMode="auto">
              <a:xfrm rot="-5400000">
                <a:off x="1658" y="4206"/>
                <a:ext cx="132" cy="0"/>
              </a:xfrm>
              <a:prstGeom prst="line">
                <a:avLst/>
              </a:prstGeom>
              <a:noFill/>
              <a:ln w="28575">
                <a:solidFill>
                  <a:schemeClr val="tx1"/>
                </a:solidFill>
                <a:round/>
                <a:headEnd/>
                <a:tailEnd/>
              </a:ln>
            </p:spPr>
            <p:txBody>
              <a:bodyPr/>
              <a:lstStyle/>
              <a:p>
                <a:endParaRPr lang="en-US"/>
              </a:p>
            </p:txBody>
          </p:sp>
          <p:sp>
            <p:nvSpPr>
              <p:cNvPr id="19487" name="Line 15"/>
              <p:cNvSpPr>
                <a:spLocks noChangeShapeType="1"/>
              </p:cNvSpPr>
              <p:nvPr/>
            </p:nvSpPr>
            <p:spPr bwMode="auto">
              <a:xfrm rot="-5400000">
                <a:off x="1760" y="4165"/>
                <a:ext cx="0" cy="75"/>
              </a:xfrm>
              <a:prstGeom prst="line">
                <a:avLst/>
              </a:prstGeom>
              <a:noFill/>
              <a:ln w="9525">
                <a:solidFill>
                  <a:schemeClr val="tx1"/>
                </a:solidFill>
                <a:round/>
                <a:headEnd/>
                <a:tailEnd/>
              </a:ln>
            </p:spPr>
            <p:txBody>
              <a:bodyPr/>
              <a:lstStyle/>
              <a:p>
                <a:endParaRPr lang="en-US"/>
              </a:p>
            </p:txBody>
          </p:sp>
          <p:sp>
            <p:nvSpPr>
              <p:cNvPr id="19488" name="Line 16"/>
              <p:cNvSpPr>
                <a:spLocks noChangeShapeType="1"/>
              </p:cNvSpPr>
              <p:nvPr/>
            </p:nvSpPr>
            <p:spPr bwMode="auto">
              <a:xfrm rot="-5400000">
                <a:off x="1644" y="4202"/>
                <a:ext cx="300" cy="0"/>
              </a:xfrm>
              <a:prstGeom prst="line">
                <a:avLst/>
              </a:prstGeom>
              <a:noFill/>
              <a:ln w="9525">
                <a:solidFill>
                  <a:schemeClr val="tx1"/>
                </a:solidFill>
                <a:round/>
                <a:headEnd/>
                <a:tailEnd/>
              </a:ln>
            </p:spPr>
            <p:txBody>
              <a:bodyPr/>
              <a:lstStyle/>
              <a:p>
                <a:endParaRPr lang="en-US"/>
              </a:p>
            </p:txBody>
          </p:sp>
          <p:sp>
            <p:nvSpPr>
              <p:cNvPr id="19489" name="Line 17"/>
              <p:cNvSpPr>
                <a:spLocks noChangeShapeType="1"/>
              </p:cNvSpPr>
              <p:nvPr/>
            </p:nvSpPr>
            <p:spPr bwMode="auto">
              <a:xfrm rot="-5400000">
                <a:off x="1791" y="4205"/>
                <a:ext cx="132" cy="0"/>
              </a:xfrm>
              <a:prstGeom prst="line">
                <a:avLst/>
              </a:prstGeom>
              <a:noFill/>
              <a:ln w="28575">
                <a:solidFill>
                  <a:schemeClr val="tx1"/>
                </a:solidFill>
                <a:round/>
                <a:headEnd/>
                <a:tailEnd/>
              </a:ln>
            </p:spPr>
            <p:txBody>
              <a:bodyPr/>
              <a:lstStyle/>
              <a:p>
                <a:endParaRPr lang="en-US"/>
              </a:p>
            </p:txBody>
          </p:sp>
          <p:sp>
            <p:nvSpPr>
              <p:cNvPr id="19490" name="Line 18"/>
              <p:cNvSpPr>
                <a:spLocks noChangeShapeType="1"/>
              </p:cNvSpPr>
              <p:nvPr/>
            </p:nvSpPr>
            <p:spPr bwMode="auto">
              <a:xfrm rot="-5400000">
                <a:off x="2051" y="4006"/>
                <a:ext cx="0" cy="391"/>
              </a:xfrm>
              <a:prstGeom prst="line">
                <a:avLst/>
              </a:prstGeom>
              <a:noFill/>
              <a:ln w="9525">
                <a:solidFill>
                  <a:schemeClr val="tx1"/>
                </a:solidFill>
                <a:round/>
                <a:headEnd/>
                <a:tailEnd/>
              </a:ln>
            </p:spPr>
            <p:txBody>
              <a:bodyPr/>
              <a:lstStyle/>
              <a:p>
                <a:endParaRPr lang="en-US"/>
              </a:p>
            </p:txBody>
          </p:sp>
        </p:grpSp>
        <p:sp>
          <p:nvSpPr>
            <p:cNvPr id="19475" name="Freeform 19"/>
            <p:cNvSpPr>
              <a:spLocks/>
            </p:cNvSpPr>
            <p:nvPr/>
          </p:nvSpPr>
          <p:spPr bwMode="auto">
            <a:xfrm>
              <a:off x="2988" y="1572"/>
              <a:ext cx="554" cy="211"/>
            </a:xfrm>
            <a:custGeom>
              <a:avLst/>
              <a:gdLst>
                <a:gd name="T0" fmla="*/ 0 w 554"/>
                <a:gd name="T1" fmla="*/ 211 h 211"/>
                <a:gd name="T2" fmla="*/ 0 w 554"/>
                <a:gd name="T3" fmla="*/ 0 h 211"/>
                <a:gd name="T4" fmla="*/ 554 w 554"/>
                <a:gd name="T5" fmla="*/ 0 h 211"/>
                <a:gd name="T6" fmla="*/ 0 60000 65536"/>
                <a:gd name="T7" fmla="*/ 0 60000 65536"/>
                <a:gd name="T8" fmla="*/ 0 60000 65536"/>
                <a:gd name="T9" fmla="*/ 0 w 554"/>
                <a:gd name="T10" fmla="*/ 0 h 211"/>
                <a:gd name="T11" fmla="*/ 554 w 554"/>
                <a:gd name="T12" fmla="*/ 211 h 211"/>
              </a:gdLst>
              <a:ahLst/>
              <a:cxnLst>
                <a:cxn ang="T6">
                  <a:pos x="T0" y="T1"/>
                </a:cxn>
                <a:cxn ang="T7">
                  <a:pos x="T2" y="T3"/>
                </a:cxn>
                <a:cxn ang="T8">
                  <a:pos x="T4" y="T5"/>
                </a:cxn>
              </a:cxnLst>
              <a:rect l="T9" t="T10" r="T11" b="T12"/>
              <a:pathLst>
                <a:path w="554" h="211">
                  <a:moveTo>
                    <a:pt x="0" y="211"/>
                  </a:moveTo>
                  <a:lnTo>
                    <a:pt x="0" y="0"/>
                  </a:lnTo>
                  <a:lnTo>
                    <a:pt x="554" y="0"/>
                  </a:lnTo>
                </a:path>
              </a:pathLst>
            </a:custGeom>
            <a:noFill/>
            <a:ln w="9525">
              <a:solidFill>
                <a:schemeClr val="tx1"/>
              </a:solidFill>
              <a:round/>
              <a:headEnd/>
              <a:tailEnd/>
            </a:ln>
          </p:spPr>
          <p:txBody>
            <a:bodyPr/>
            <a:lstStyle/>
            <a:p>
              <a:endParaRPr lang="en-US"/>
            </a:p>
          </p:txBody>
        </p:sp>
        <p:sp>
          <p:nvSpPr>
            <p:cNvPr id="19476" name="Freeform 20"/>
            <p:cNvSpPr>
              <a:spLocks/>
            </p:cNvSpPr>
            <p:nvPr/>
          </p:nvSpPr>
          <p:spPr bwMode="auto">
            <a:xfrm>
              <a:off x="2986" y="2865"/>
              <a:ext cx="533" cy="281"/>
            </a:xfrm>
            <a:custGeom>
              <a:avLst/>
              <a:gdLst>
                <a:gd name="T0" fmla="*/ 0 w 533"/>
                <a:gd name="T1" fmla="*/ 0 h 281"/>
                <a:gd name="T2" fmla="*/ 0 w 533"/>
                <a:gd name="T3" fmla="*/ 281 h 281"/>
                <a:gd name="T4" fmla="*/ 533 w 533"/>
                <a:gd name="T5" fmla="*/ 281 h 281"/>
                <a:gd name="T6" fmla="*/ 0 60000 65536"/>
                <a:gd name="T7" fmla="*/ 0 60000 65536"/>
                <a:gd name="T8" fmla="*/ 0 60000 65536"/>
                <a:gd name="T9" fmla="*/ 0 w 533"/>
                <a:gd name="T10" fmla="*/ 0 h 281"/>
                <a:gd name="T11" fmla="*/ 533 w 533"/>
                <a:gd name="T12" fmla="*/ 281 h 281"/>
              </a:gdLst>
              <a:ahLst/>
              <a:cxnLst>
                <a:cxn ang="T6">
                  <a:pos x="T0" y="T1"/>
                </a:cxn>
                <a:cxn ang="T7">
                  <a:pos x="T2" y="T3"/>
                </a:cxn>
                <a:cxn ang="T8">
                  <a:pos x="T4" y="T5"/>
                </a:cxn>
              </a:cxnLst>
              <a:rect l="T9" t="T10" r="T11" b="T12"/>
              <a:pathLst>
                <a:path w="533" h="281">
                  <a:moveTo>
                    <a:pt x="0" y="0"/>
                  </a:moveTo>
                  <a:lnTo>
                    <a:pt x="0" y="281"/>
                  </a:lnTo>
                  <a:lnTo>
                    <a:pt x="533" y="281"/>
                  </a:lnTo>
                </a:path>
              </a:pathLst>
            </a:custGeom>
            <a:noFill/>
            <a:ln w="9525">
              <a:solidFill>
                <a:schemeClr val="tx1"/>
              </a:solidFill>
              <a:round/>
              <a:headEnd/>
              <a:tailEnd/>
            </a:ln>
          </p:spPr>
          <p:txBody>
            <a:bodyPr/>
            <a:lstStyle/>
            <a:p>
              <a:endParaRPr lang="en-US"/>
            </a:p>
          </p:txBody>
        </p:sp>
        <p:sp>
          <p:nvSpPr>
            <p:cNvPr id="19477" name="Oval 21"/>
            <p:cNvSpPr>
              <a:spLocks noChangeArrowheads="1"/>
            </p:cNvSpPr>
            <p:nvPr/>
          </p:nvSpPr>
          <p:spPr bwMode="auto">
            <a:xfrm>
              <a:off x="2858" y="2674"/>
              <a:ext cx="261" cy="261"/>
            </a:xfrm>
            <a:prstGeom prst="ellipse">
              <a:avLst/>
            </a:prstGeom>
            <a:solidFill>
              <a:schemeClr val="bg1"/>
            </a:solidFill>
            <a:ln w="9525">
              <a:solidFill>
                <a:schemeClr val="tx1"/>
              </a:solidFill>
              <a:round/>
              <a:headEnd/>
              <a:tailEnd/>
            </a:ln>
          </p:spPr>
          <p:txBody>
            <a:bodyPr wrap="none" anchor="ctr"/>
            <a:lstStyle/>
            <a:p>
              <a:pPr eaLnBrk="1" hangingPunct="1"/>
              <a:endParaRPr lang="en-US" altLang="en-US"/>
            </a:p>
          </p:txBody>
        </p:sp>
        <p:sp>
          <p:nvSpPr>
            <p:cNvPr id="19478" name="Text Box 22"/>
            <p:cNvSpPr txBox="1">
              <a:spLocks noChangeArrowheads="1"/>
            </p:cNvSpPr>
            <p:nvPr/>
          </p:nvSpPr>
          <p:spPr bwMode="auto">
            <a:xfrm>
              <a:off x="2887" y="2697"/>
              <a:ext cx="212" cy="231"/>
            </a:xfrm>
            <a:prstGeom prst="rect">
              <a:avLst/>
            </a:prstGeom>
            <a:noFill/>
            <a:ln w="9525">
              <a:noFill/>
              <a:miter lim="800000"/>
              <a:headEnd/>
              <a:tailEnd/>
            </a:ln>
          </p:spPr>
          <p:txBody>
            <a:bodyPr wrap="none">
              <a:spAutoFit/>
            </a:bodyPr>
            <a:lstStyle/>
            <a:p>
              <a:pPr eaLnBrk="1" hangingPunct="1"/>
              <a:r>
                <a:rPr lang="en-US" altLang="en-US" sz="1800"/>
                <a:t>A</a:t>
              </a:r>
            </a:p>
          </p:txBody>
        </p:sp>
      </p:grpSp>
      <p:sp>
        <p:nvSpPr>
          <p:cNvPr id="1060888" name="Freeform 24"/>
          <p:cNvSpPr>
            <a:spLocks/>
          </p:cNvSpPr>
          <p:nvPr/>
        </p:nvSpPr>
        <p:spPr bwMode="auto">
          <a:xfrm rot="8222725">
            <a:off x="7799388" y="4056063"/>
            <a:ext cx="1828800" cy="127000"/>
          </a:xfrm>
          <a:custGeom>
            <a:avLst/>
            <a:gdLst>
              <a:gd name="T0" fmla="*/ 0 w 1152"/>
              <a:gd name="T1" fmla="*/ 2147483647 h 192"/>
              <a:gd name="T2" fmla="*/ 2147483647 w 1152"/>
              <a:gd name="T3" fmla="*/ 2147483647 h 192"/>
              <a:gd name="T4" fmla="*/ 2147483647 w 1152"/>
              <a:gd name="T5" fmla="*/ 2147483647 h 192"/>
              <a:gd name="T6" fmla="*/ 2147483647 w 1152"/>
              <a:gd name="T7" fmla="*/ 2147483647 h 192"/>
              <a:gd name="T8" fmla="*/ 2147483647 w 1152"/>
              <a:gd name="T9" fmla="*/ 2147483647 h 192"/>
              <a:gd name="T10" fmla="*/ 2147483647 w 1152"/>
              <a:gd name="T11" fmla="*/ 2147483647 h 192"/>
              <a:gd name="T12" fmla="*/ 2147483647 w 1152"/>
              <a:gd name="T13" fmla="*/ 2147483647 h 192"/>
              <a:gd name="T14" fmla="*/ 2147483647 w 1152"/>
              <a:gd name="T15" fmla="*/ 2147483647 h 192"/>
              <a:gd name="T16" fmla="*/ 2147483647 w 1152"/>
              <a:gd name="T17" fmla="*/ 2147483647 h 192"/>
              <a:gd name="T18" fmla="*/ 2147483647 w 1152"/>
              <a:gd name="T19" fmla="*/ 2147483647 h 192"/>
              <a:gd name="T20" fmla="*/ 2147483647 w 1152"/>
              <a:gd name="T21" fmla="*/ 2147483647 h 192"/>
              <a:gd name="T22" fmla="*/ 2147483647 w 1152"/>
              <a:gd name="T23" fmla="*/ 2147483647 h 1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52"/>
              <a:gd name="T37" fmla="*/ 0 h 192"/>
              <a:gd name="T38" fmla="*/ 1152 w 1152"/>
              <a:gd name="T39" fmla="*/ 192 h 1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52" h="192">
                <a:moveTo>
                  <a:pt x="0" y="96"/>
                </a:moveTo>
                <a:cubicBezTo>
                  <a:pt x="51" y="103"/>
                  <a:pt x="102" y="110"/>
                  <a:pt x="141" y="96"/>
                </a:cubicBezTo>
                <a:cubicBezTo>
                  <a:pt x="180" y="82"/>
                  <a:pt x="203" y="0"/>
                  <a:pt x="235" y="14"/>
                </a:cubicBezTo>
                <a:cubicBezTo>
                  <a:pt x="267" y="28"/>
                  <a:pt x="303" y="178"/>
                  <a:pt x="335" y="178"/>
                </a:cubicBezTo>
                <a:cubicBezTo>
                  <a:pt x="367" y="178"/>
                  <a:pt x="398" y="14"/>
                  <a:pt x="429" y="14"/>
                </a:cubicBezTo>
                <a:cubicBezTo>
                  <a:pt x="460" y="14"/>
                  <a:pt x="491" y="178"/>
                  <a:pt x="523" y="178"/>
                </a:cubicBezTo>
                <a:cubicBezTo>
                  <a:pt x="555" y="178"/>
                  <a:pt x="591" y="14"/>
                  <a:pt x="623" y="14"/>
                </a:cubicBezTo>
                <a:cubicBezTo>
                  <a:pt x="655" y="14"/>
                  <a:pt x="686" y="178"/>
                  <a:pt x="717" y="178"/>
                </a:cubicBezTo>
                <a:cubicBezTo>
                  <a:pt x="748" y="178"/>
                  <a:pt x="779" y="14"/>
                  <a:pt x="811" y="14"/>
                </a:cubicBezTo>
                <a:cubicBezTo>
                  <a:pt x="843" y="14"/>
                  <a:pt x="879" y="164"/>
                  <a:pt x="911" y="178"/>
                </a:cubicBezTo>
                <a:cubicBezTo>
                  <a:pt x="943" y="192"/>
                  <a:pt x="965" y="110"/>
                  <a:pt x="1005" y="96"/>
                </a:cubicBezTo>
                <a:cubicBezTo>
                  <a:pt x="1045" y="82"/>
                  <a:pt x="1098" y="89"/>
                  <a:pt x="1152" y="96"/>
                </a:cubicBezTo>
              </a:path>
            </a:pathLst>
          </a:custGeom>
          <a:noFill/>
          <a:ln w="38100" cmpd="sng">
            <a:solidFill>
              <a:srgbClr val="FF6600"/>
            </a:solidFill>
            <a:round/>
            <a:headEnd type="none" w="med" len="med"/>
            <a:tailEnd type="arrow" w="med" len="med"/>
          </a:ln>
        </p:spPr>
        <p:txBody>
          <a:bodyPr/>
          <a:lstStyle/>
          <a:p>
            <a:endParaRPr lang="en-US"/>
          </a:p>
        </p:txBody>
      </p:sp>
      <p:sp>
        <p:nvSpPr>
          <p:cNvPr id="1060889" name="Freeform 25"/>
          <p:cNvSpPr>
            <a:spLocks/>
          </p:cNvSpPr>
          <p:nvPr/>
        </p:nvSpPr>
        <p:spPr bwMode="auto">
          <a:xfrm rot="8222725">
            <a:off x="7281863" y="4075113"/>
            <a:ext cx="1828800" cy="127000"/>
          </a:xfrm>
          <a:custGeom>
            <a:avLst/>
            <a:gdLst>
              <a:gd name="T0" fmla="*/ 0 w 1152"/>
              <a:gd name="T1" fmla="*/ 2147483647 h 192"/>
              <a:gd name="T2" fmla="*/ 2147483647 w 1152"/>
              <a:gd name="T3" fmla="*/ 2147483647 h 192"/>
              <a:gd name="T4" fmla="*/ 2147483647 w 1152"/>
              <a:gd name="T5" fmla="*/ 2147483647 h 192"/>
              <a:gd name="T6" fmla="*/ 2147483647 w 1152"/>
              <a:gd name="T7" fmla="*/ 2147483647 h 192"/>
              <a:gd name="T8" fmla="*/ 2147483647 w 1152"/>
              <a:gd name="T9" fmla="*/ 2147483647 h 192"/>
              <a:gd name="T10" fmla="*/ 2147483647 w 1152"/>
              <a:gd name="T11" fmla="*/ 2147483647 h 192"/>
              <a:gd name="T12" fmla="*/ 2147483647 w 1152"/>
              <a:gd name="T13" fmla="*/ 2147483647 h 192"/>
              <a:gd name="T14" fmla="*/ 2147483647 w 1152"/>
              <a:gd name="T15" fmla="*/ 2147483647 h 192"/>
              <a:gd name="T16" fmla="*/ 2147483647 w 1152"/>
              <a:gd name="T17" fmla="*/ 2147483647 h 192"/>
              <a:gd name="T18" fmla="*/ 2147483647 w 1152"/>
              <a:gd name="T19" fmla="*/ 2147483647 h 192"/>
              <a:gd name="T20" fmla="*/ 2147483647 w 1152"/>
              <a:gd name="T21" fmla="*/ 2147483647 h 192"/>
              <a:gd name="T22" fmla="*/ 2147483647 w 1152"/>
              <a:gd name="T23" fmla="*/ 2147483647 h 1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52"/>
              <a:gd name="T37" fmla="*/ 0 h 192"/>
              <a:gd name="T38" fmla="*/ 1152 w 1152"/>
              <a:gd name="T39" fmla="*/ 192 h 1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52" h="192">
                <a:moveTo>
                  <a:pt x="0" y="96"/>
                </a:moveTo>
                <a:cubicBezTo>
                  <a:pt x="51" y="103"/>
                  <a:pt x="102" y="110"/>
                  <a:pt x="141" y="96"/>
                </a:cubicBezTo>
                <a:cubicBezTo>
                  <a:pt x="180" y="82"/>
                  <a:pt x="203" y="0"/>
                  <a:pt x="235" y="14"/>
                </a:cubicBezTo>
                <a:cubicBezTo>
                  <a:pt x="267" y="28"/>
                  <a:pt x="303" y="178"/>
                  <a:pt x="335" y="178"/>
                </a:cubicBezTo>
                <a:cubicBezTo>
                  <a:pt x="367" y="178"/>
                  <a:pt x="398" y="14"/>
                  <a:pt x="429" y="14"/>
                </a:cubicBezTo>
                <a:cubicBezTo>
                  <a:pt x="460" y="14"/>
                  <a:pt x="491" y="178"/>
                  <a:pt x="523" y="178"/>
                </a:cubicBezTo>
                <a:cubicBezTo>
                  <a:pt x="555" y="178"/>
                  <a:pt x="591" y="14"/>
                  <a:pt x="623" y="14"/>
                </a:cubicBezTo>
                <a:cubicBezTo>
                  <a:pt x="655" y="14"/>
                  <a:pt x="686" y="178"/>
                  <a:pt x="717" y="178"/>
                </a:cubicBezTo>
                <a:cubicBezTo>
                  <a:pt x="748" y="178"/>
                  <a:pt x="779" y="14"/>
                  <a:pt x="811" y="14"/>
                </a:cubicBezTo>
                <a:cubicBezTo>
                  <a:pt x="843" y="14"/>
                  <a:pt x="879" y="164"/>
                  <a:pt x="911" y="178"/>
                </a:cubicBezTo>
                <a:cubicBezTo>
                  <a:pt x="943" y="192"/>
                  <a:pt x="965" y="110"/>
                  <a:pt x="1005" y="96"/>
                </a:cubicBezTo>
                <a:cubicBezTo>
                  <a:pt x="1045" y="82"/>
                  <a:pt x="1098" y="89"/>
                  <a:pt x="1152" y="96"/>
                </a:cubicBezTo>
              </a:path>
            </a:pathLst>
          </a:custGeom>
          <a:noFill/>
          <a:ln w="38100" cmpd="sng">
            <a:solidFill>
              <a:srgbClr val="FF6600"/>
            </a:solidFill>
            <a:round/>
            <a:headEnd type="none" w="med" len="med"/>
            <a:tailEnd type="arrow" w="med" len="med"/>
          </a:ln>
        </p:spPr>
        <p:txBody>
          <a:bodyPr/>
          <a:lstStyle/>
          <a:p>
            <a:endParaRPr lang="en-US"/>
          </a:p>
        </p:txBody>
      </p:sp>
      <p:sp>
        <p:nvSpPr>
          <p:cNvPr id="1060891" name="Freeform 27"/>
          <p:cNvSpPr>
            <a:spLocks/>
          </p:cNvSpPr>
          <p:nvPr/>
        </p:nvSpPr>
        <p:spPr bwMode="auto">
          <a:xfrm rot="8222725">
            <a:off x="6765925" y="4083050"/>
            <a:ext cx="1828800" cy="127000"/>
          </a:xfrm>
          <a:custGeom>
            <a:avLst/>
            <a:gdLst>
              <a:gd name="T0" fmla="*/ 0 w 1152"/>
              <a:gd name="T1" fmla="*/ 2147483647 h 192"/>
              <a:gd name="T2" fmla="*/ 2147483647 w 1152"/>
              <a:gd name="T3" fmla="*/ 2147483647 h 192"/>
              <a:gd name="T4" fmla="*/ 2147483647 w 1152"/>
              <a:gd name="T5" fmla="*/ 2147483647 h 192"/>
              <a:gd name="T6" fmla="*/ 2147483647 w 1152"/>
              <a:gd name="T7" fmla="*/ 2147483647 h 192"/>
              <a:gd name="T8" fmla="*/ 2147483647 w 1152"/>
              <a:gd name="T9" fmla="*/ 2147483647 h 192"/>
              <a:gd name="T10" fmla="*/ 2147483647 w 1152"/>
              <a:gd name="T11" fmla="*/ 2147483647 h 192"/>
              <a:gd name="T12" fmla="*/ 2147483647 w 1152"/>
              <a:gd name="T13" fmla="*/ 2147483647 h 192"/>
              <a:gd name="T14" fmla="*/ 2147483647 w 1152"/>
              <a:gd name="T15" fmla="*/ 2147483647 h 192"/>
              <a:gd name="T16" fmla="*/ 2147483647 w 1152"/>
              <a:gd name="T17" fmla="*/ 2147483647 h 192"/>
              <a:gd name="T18" fmla="*/ 2147483647 w 1152"/>
              <a:gd name="T19" fmla="*/ 2147483647 h 192"/>
              <a:gd name="T20" fmla="*/ 2147483647 w 1152"/>
              <a:gd name="T21" fmla="*/ 2147483647 h 192"/>
              <a:gd name="T22" fmla="*/ 2147483647 w 1152"/>
              <a:gd name="T23" fmla="*/ 2147483647 h 1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52"/>
              <a:gd name="T37" fmla="*/ 0 h 192"/>
              <a:gd name="T38" fmla="*/ 1152 w 1152"/>
              <a:gd name="T39" fmla="*/ 192 h 1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52" h="192">
                <a:moveTo>
                  <a:pt x="0" y="96"/>
                </a:moveTo>
                <a:cubicBezTo>
                  <a:pt x="51" y="103"/>
                  <a:pt x="102" y="110"/>
                  <a:pt x="141" y="96"/>
                </a:cubicBezTo>
                <a:cubicBezTo>
                  <a:pt x="180" y="82"/>
                  <a:pt x="203" y="0"/>
                  <a:pt x="235" y="14"/>
                </a:cubicBezTo>
                <a:cubicBezTo>
                  <a:pt x="267" y="28"/>
                  <a:pt x="303" y="178"/>
                  <a:pt x="335" y="178"/>
                </a:cubicBezTo>
                <a:cubicBezTo>
                  <a:pt x="367" y="178"/>
                  <a:pt x="398" y="14"/>
                  <a:pt x="429" y="14"/>
                </a:cubicBezTo>
                <a:cubicBezTo>
                  <a:pt x="460" y="14"/>
                  <a:pt x="491" y="178"/>
                  <a:pt x="523" y="178"/>
                </a:cubicBezTo>
                <a:cubicBezTo>
                  <a:pt x="555" y="178"/>
                  <a:pt x="591" y="14"/>
                  <a:pt x="623" y="14"/>
                </a:cubicBezTo>
                <a:cubicBezTo>
                  <a:pt x="655" y="14"/>
                  <a:pt x="686" y="178"/>
                  <a:pt x="717" y="178"/>
                </a:cubicBezTo>
                <a:cubicBezTo>
                  <a:pt x="748" y="178"/>
                  <a:pt x="779" y="14"/>
                  <a:pt x="811" y="14"/>
                </a:cubicBezTo>
                <a:cubicBezTo>
                  <a:pt x="843" y="14"/>
                  <a:pt x="879" y="164"/>
                  <a:pt x="911" y="178"/>
                </a:cubicBezTo>
                <a:cubicBezTo>
                  <a:pt x="943" y="192"/>
                  <a:pt x="965" y="110"/>
                  <a:pt x="1005" y="96"/>
                </a:cubicBezTo>
                <a:cubicBezTo>
                  <a:pt x="1045" y="82"/>
                  <a:pt x="1098" y="89"/>
                  <a:pt x="1152" y="96"/>
                </a:cubicBezTo>
              </a:path>
            </a:pathLst>
          </a:custGeom>
          <a:noFill/>
          <a:ln w="38100" cmpd="sng">
            <a:solidFill>
              <a:srgbClr val="FF6600"/>
            </a:solidFill>
            <a:round/>
            <a:headEnd type="none" w="med" len="med"/>
            <a:tailEnd type="arrow" w="med" len="med"/>
          </a:ln>
        </p:spPr>
        <p:txBody>
          <a:bodyPr/>
          <a:lstStyle/>
          <a:p>
            <a:endParaRPr lang="en-US"/>
          </a:p>
        </p:txBody>
      </p:sp>
      <p:sp>
        <p:nvSpPr>
          <p:cNvPr id="1060893" name="Freeform 29"/>
          <p:cNvSpPr>
            <a:spLocks/>
          </p:cNvSpPr>
          <p:nvPr/>
        </p:nvSpPr>
        <p:spPr bwMode="auto">
          <a:xfrm rot="8222725">
            <a:off x="6283325" y="4068763"/>
            <a:ext cx="1828800" cy="127000"/>
          </a:xfrm>
          <a:custGeom>
            <a:avLst/>
            <a:gdLst>
              <a:gd name="T0" fmla="*/ 0 w 1152"/>
              <a:gd name="T1" fmla="*/ 2147483647 h 192"/>
              <a:gd name="T2" fmla="*/ 2147483647 w 1152"/>
              <a:gd name="T3" fmla="*/ 2147483647 h 192"/>
              <a:gd name="T4" fmla="*/ 2147483647 w 1152"/>
              <a:gd name="T5" fmla="*/ 2147483647 h 192"/>
              <a:gd name="T6" fmla="*/ 2147483647 w 1152"/>
              <a:gd name="T7" fmla="*/ 2147483647 h 192"/>
              <a:gd name="T8" fmla="*/ 2147483647 w 1152"/>
              <a:gd name="T9" fmla="*/ 2147483647 h 192"/>
              <a:gd name="T10" fmla="*/ 2147483647 w 1152"/>
              <a:gd name="T11" fmla="*/ 2147483647 h 192"/>
              <a:gd name="T12" fmla="*/ 2147483647 w 1152"/>
              <a:gd name="T13" fmla="*/ 2147483647 h 192"/>
              <a:gd name="T14" fmla="*/ 2147483647 w 1152"/>
              <a:gd name="T15" fmla="*/ 2147483647 h 192"/>
              <a:gd name="T16" fmla="*/ 2147483647 w 1152"/>
              <a:gd name="T17" fmla="*/ 2147483647 h 192"/>
              <a:gd name="T18" fmla="*/ 2147483647 w 1152"/>
              <a:gd name="T19" fmla="*/ 2147483647 h 192"/>
              <a:gd name="T20" fmla="*/ 2147483647 w 1152"/>
              <a:gd name="T21" fmla="*/ 2147483647 h 192"/>
              <a:gd name="T22" fmla="*/ 2147483647 w 1152"/>
              <a:gd name="T23" fmla="*/ 2147483647 h 1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52"/>
              <a:gd name="T37" fmla="*/ 0 h 192"/>
              <a:gd name="T38" fmla="*/ 1152 w 1152"/>
              <a:gd name="T39" fmla="*/ 192 h 1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52" h="192">
                <a:moveTo>
                  <a:pt x="0" y="96"/>
                </a:moveTo>
                <a:cubicBezTo>
                  <a:pt x="51" y="103"/>
                  <a:pt x="102" y="110"/>
                  <a:pt x="141" y="96"/>
                </a:cubicBezTo>
                <a:cubicBezTo>
                  <a:pt x="180" y="82"/>
                  <a:pt x="203" y="0"/>
                  <a:pt x="235" y="14"/>
                </a:cubicBezTo>
                <a:cubicBezTo>
                  <a:pt x="267" y="28"/>
                  <a:pt x="303" y="178"/>
                  <a:pt x="335" y="178"/>
                </a:cubicBezTo>
                <a:cubicBezTo>
                  <a:pt x="367" y="178"/>
                  <a:pt x="398" y="14"/>
                  <a:pt x="429" y="14"/>
                </a:cubicBezTo>
                <a:cubicBezTo>
                  <a:pt x="460" y="14"/>
                  <a:pt x="491" y="178"/>
                  <a:pt x="523" y="178"/>
                </a:cubicBezTo>
                <a:cubicBezTo>
                  <a:pt x="555" y="178"/>
                  <a:pt x="591" y="14"/>
                  <a:pt x="623" y="14"/>
                </a:cubicBezTo>
                <a:cubicBezTo>
                  <a:pt x="655" y="14"/>
                  <a:pt x="686" y="178"/>
                  <a:pt x="717" y="178"/>
                </a:cubicBezTo>
                <a:cubicBezTo>
                  <a:pt x="748" y="178"/>
                  <a:pt x="779" y="14"/>
                  <a:pt x="811" y="14"/>
                </a:cubicBezTo>
                <a:cubicBezTo>
                  <a:pt x="843" y="14"/>
                  <a:pt x="879" y="164"/>
                  <a:pt x="911" y="178"/>
                </a:cubicBezTo>
                <a:cubicBezTo>
                  <a:pt x="943" y="192"/>
                  <a:pt x="965" y="110"/>
                  <a:pt x="1005" y="96"/>
                </a:cubicBezTo>
                <a:cubicBezTo>
                  <a:pt x="1045" y="82"/>
                  <a:pt x="1098" y="89"/>
                  <a:pt x="1152" y="96"/>
                </a:cubicBezTo>
              </a:path>
            </a:pathLst>
          </a:custGeom>
          <a:noFill/>
          <a:ln w="38100" cmpd="sng">
            <a:solidFill>
              <a:srgbClr val="FF6600"/>
            </a:solidFill>
            <a:round/>
            <a:headEnd type="none" w="med" len="med"/>
            <a:tailEnd type="arrow" w="med" len="med"/>
          </a:ln>
        </p:spPr>
        <p:txBody>
          <a:bodyPr/>
          <a:lstStyle/>
          <a:p>
            <a:endParaRPr lang="en-US"/>
          </a:p>
        </p:txBody>
      </p:sp>
      <p:sp>
        <p:nvSpPr>
          <p:cNvPr id="1060895" name="Freeform 31"/>
          <p:cNvSpPr>
            <a:spLocks/>
          </p:cNvSpPr>
          <p:nvPr/>
        </p:nvSpPr>
        <p:spPr bwMode="auto">
          <a:xfrm rot="8222725">
            <a:off x="5789613" y="4065588"/>
            <a:ext cx="1828800" cy="127000"/>
          </a:xfrm>
          <a:custGeom>
            <a:avLst/>
            <a:gdLst>
              <a:gd name="T0" fmla="*/ 0 w 1152"/>
              <a:gd name="T1" fmla="*/ 2147483647 h 192"/>
              <a:gd name="T2" fmla="*/ 2147483647 w 1152"/>
              <a:gd name="T3" fmla="*/ 2147483647 h 192"/>
              <a:gd name="T4" fmla="*/ 2147483647 w 1152"/>
              <a:gd name="T5" fmla="*/ 2147483647 h 192"/>
              <a:gd name="T6" fmla="*/ 2147483647 w 1152"/>
              <a:gd name="T7" fmla="*/ 2147483647 h 192"/>
              <a:gd name="T8" fmla="*/ 2147483647 w 1152"/>
              <a:gd name="T9" fmla="*/ 2147483647 h 192"/>
              <a:gd name="T10" fmla="*/ 2147483647 w 1152"/>
              <a:gd name="T11" fmla="*/ 2147483647 h 192"/>
              <a:gd name="T12" fmla="*/ 2147483647 w 1152"/>
              <a:gd name="T13" fmla="*/ 2147483647 h 192"/>
              <a:gd name="T14" fmla="*/ 2147483647 w 1152"/>
              <a:gd name="T15" fmla="*/ 2147483647 h 192"/>
              <a:gd name="T16" fmla="*/ 2147483647 w 1152"/>
              <a:gd name="T17" fmla="*/ 2147483647 h 192"/>
              <a:gd name="T18" fmla="*/ 2147483647 w 1152"/>
              <a:gd name="T19" fmla="*/ 2147483647 h 192"/>
              <a:gd name="T20" fmla="*/ 2147483647 w 1152"/>
              <a:gd name="T21" fmla="*/ 2147483647 h 192"/>
              <a:gd name="T22" fmla="*/ 2147483647 w 1152"/>
              <a:gd name="T23" fmla="*/ 2147483647 h 1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52"/>
              <a:gd name="T37" fmla="*/ 0 h 192"/>
              <a:gd name="T38" fmla="*/ 1152 w 1152"/>
              <a:gd name="T39" fmla="*/ 192 h 1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52" h="192">
                <a:moveTo>
                  <a:pt x="0" y="96"/>
                </a:moveTo>
                <a:cubicBezTo>
                  <a:pt x="51" y="103"/>
                  <a:pt x="102" y="110"/>
                  <a:pt x="141" y="96"/>
                </a:cubicBezTo>
                <a:cubicBezTo>
                  <a:pt x="180" y="82"/>
                  <a:pt x="203" y="0"/>
                  <a:pt x="235" y="14"/>
                </a:cubicBezTo>
                <a:cubicBezTo>
                  <a:pt x="267" y="28"/>
                  <a:pt x="303" y="178"/>
                  <a:pt x="335" y="178"/>
                </a:cubicBezTo>
                <a:cubicBezTo>
                  <a:pt x="367" y="178"/>
                  <a:pt x="398" y="14"/>
                  <a:pt x="429" y="14"/>
                </a:cubicBezTo>
                <a:cubicBezTo>
                  <a:pt x="460" y="14"/>
                  <a:pt x="491" y="178"/>
                  <a:pt x="523" y="178"/>
                </a:cubicBezTo>
                <a:cubicBezTo>
                  <a:pt x="555" y="178"/>
                  <a:pt x="591" y="14"/>
                  <a:pt x="623" y="14"/>
                </a:cubicBezTo>
                <a:cubicBezTo>
                  <a:pt x="655" y="14"/>
                  <a:pt x="686" y="178"/>
                  <a:pt x="717" y="178"/>
                </a:cubicBezTo>
                <a:cubicBezTo>
                  <a:pt x="748" y="178"/>
                  <a:pt x="779" y="14"/>
                  <a:pt x="811" y="14"/>
                </a:cubicBezTo>
                <a:cubicBezTo>
                  <a:pt x="843" y="14"/>
                  <a:pt x="879" y="164"/>
                  <a:pt x="911" y="178"/>
                </a:cubicBezTo>
                <a:cubicBezTo>
                  <a:pt x="943" y="192"/>
                  <a:pt x="965" y="110"/>
                  <a:pt x="1005" y="96"/>
                </a:cubicBezTo>
                <a:cubicBezTo>
                  <a:pt x="1045" y="82"/>
                  <a:pt x="1098" y="89"/>
                  <a:pt x="1152" y="96"/>
                </a:cubicBezTo>
              </a:path>
            </a:pathLst>
          </a:custGeom>
          <a:noFill/>
          <a:ln w="38100" cmpd="sng">
            <a:solidFill>
              <a:srgbClr val="FF6600"/>
            </a:solidFill>
            <a:round/>
            <a:headEnd type="none" w="med" len="med"/>
            <a:tailEnd type="arrow" w="med" len="med"/>
          </a:ln>
        </p:spPr>
        <p:txBody>
          <a:bodyPr/>
          <a:lstStyle/>
          <a:p>
            <a:endParaRPr lang="en-US"/>
          </a:p>
        </p:txBody>
      </p:sp>
      <p:sp>
        <p:nvSpPr>
          <p:cNvPr id="1060900" name="Line 36"/>
          <p:cNvSpPr>
            <a:spLocks noChangeShapeType="1"/>
          </p:cNvSpPr>
          <p:nvPr/>
        </p:nvSpPr>
        <p:spPr bwMode="auto">
          <a:xfrm flipH="1">
            <a:off x="4919663" y="4938713"/>
            <a:ext cx="434975" cy="0"/>
          </a:xfrm>
          <a:prstGeom prst="line">
            <a:avLst/>
          </a:prstGeom>
          <a:noFill/>
          <a:ln w="57150">
            <a:solidFill>
              <a:srgbClr val="FF0000"/>
            </a:solidFill>
            <a:round/>
            <a:headEnd/>
            <a:tailEnd type="triangle" w="med" len="med"/>
          </a:ln>
        </p:spPr>
        <p:txBody>
          <a:bodyPr/>
          <a:lstStyle/>
          <a:p>
            <a:endParaRPr lang="en-US"/>
          </a:p>
        </p:txBody>
      </p:sp>
      <p:sp>
        <p:nvSpPr>
          <p:cNvPr id="1060902" name="Oval 38"/>
          <p:cNvSpPr>
            <a:spLocks noChangeArrowheads="1"/>
          </p:cNvSpPr>
          <p:nvPr/>
        </p:nvSpPr>
        <p:spPr bwMode="auto">
          <a:xfrm>
            <a:off x="8026400" y="4718050"/>
            <a:ext cx="88900" cy="88900"/>
          </a:xfrm>
          <a:prstGeom prst="ellipse">
            <a:avLst/>
          </a:prstGeom>
          <a:solidFill>
            <a:schemeClr val="tx1"/>
          </a:solidFill>
          <a:ln w="9525">
            <a:solidFill>
              <a:schemeClr val="tx1"/>
            </a:solidFill>
            <a:round/>
            <a:headEnd/>
            <a:tailEnd/>
          </a:ln>
        </p:spPr>
        <p:txBody>
          <a:bodyPr wrap="none" anchor="ctr"/>
          <a:lstStyle/>
          <a:p>
            <a:pPr eaLnBrk="1" hangingPunct="1"/>
            <a:endParaRPr lang="en-US" altLang="en-US"/>
          </a:p>
        </p:txBody>
      </p:sp>
      <p:sp>
        <p:nvSpPr>
          <p:cNvPr id="1060903" name="Oval 39"/>
          <p:cNvSpPr>
            <a:spLocks noChangeArrowheads="1"/>
          </p:cNvSpPr>
          <p:nvPr/>
        </p:nvSpPr>
        <p:spPr bwMode="auto">
          <a:xfrm>
            <a:off x="7488238" y="4711700"/>
            <a:ext cx="88900" cy="88900"/>
          </a:xfrm>
          <a:prstGeom prst="ellipse">
            <a:avLst/>
          </a:prstGeom>
          <a:solidFill>
            <a:schemeClr val="tx1"/>
          </a:solidFill>
          <a:ln w="9525">
            <a:solidFill>
              <a:schemeClr val="tx1"/>
            </a:solidFill>
            <a:round/>
            <a:headEnd/>
            <a:tailEnd/>
          </a:ln>
        </p:spPr>
        <p:txBody>
          <a:bodyPr wrap="none" anchor="ctr"/>
          <a:lstStyle/>
          <a:p>
            <a:pPr eaLnBrk="1" hangingPunct="1"/>
            <a:endParaRPr lang="en-US" altLang="en-US"/>
          </a:p>
        </p:txBody>
      </p:sp>
      <p:sp>
        <p:nvSpPr>
          <p:cNvPr id="1060904" name="Oval 40"/>
          <p:cNvSpPr>
            <a:spLocks noChangeArrowheads="1"/>
          </p:cNvSpPr>
          <p:nvPr/>
        </p:nvSpPr>
        <p:spPr bwMode="auto">
          <a:xfrm>
            <a:off x="6997700" y="4714875"/>
            <a:ext cx="88900" cy="88900"/>
          </a:xfrm>
          <a:prstGeom prst="ellipse">
            <a:avLst/>
          </a:prstGeom>
          <a:solidFill>
            <a:schemeClr val="tx1"/>
          </a:solidFill>
          <a:ln w="9525">
            <a:solidFill>
              <a:schemeClr val="tx1"/>
            </a:solidFill>
            <a:round/>
            <a:headEnd/>
            <a:tailEnd/>
          </a:ln>
        </p:spPr>
        <p:txBody>
          <a:bodyPr wrap="none" anchor="ctr"/>
          <a:lstStyle/>
          <a:p>
            <a:pPr eaLnBrk="1" hangingPunct="1"/>
            <a:endParaRPr lang="en-US" altLang="en-US"/>
          </a:p>
        </p:txBody>
      </p:sp>
      <p:sp>
        <p:nvSpPr>
          <p:cNvPr id="1060905" name="Oval 41"/>
          <p:cNvSpPr>
            <a:spLocks noChangeArrowheads="1"/>
          </p:cNvSpPr>
          <p:nvPr/>
        </p:nvSpPr>
        <p:spPr bwMode="auto">
          <a:xfrm>
            <a:off x="6488113" y="4718050"/>
            <a:ext cx="88900" cy="88900"/>
          </a:xfrm>
          <a:prstGeom prst="ellipse">
            <a:avLst/>
          </a:prstGeom>
          <a:solidFill>
            <a:schemeClr val="tx1"/>
          </a:solidFill>
          <a:ln w="9525">
            <a:solidFill>
              <a:schemeClr val="tx1"/>
            </a:solidFill>
            <a:round/>
            <a:headEnd/>
            <a:tailEnd/>
          </a:ln>
        </p:spPr>
        <p:txBody>
          <a:bodyPr wrap="none" anchor="ctr"/>
          <a:lstStyle/>
          <a:p>
            <a:pPr eaLnBrk="1" hangingPunct="1"/>
            <a:endParaRPr lang="en-US" altLang="en-US"/>
          </a:p>
        </p:txBody>
      </p:sp>
      <p:sp>
        <p:nvSpPr>
          <p:cNvPr id="1060906" name="Oval 42"/>
          <p:cNvSpPr>
            <a:spLocks noChangeArrowheads="1"/>
          </p:cNvSpPr>
          <p:nvPr/>
        </p:nvSpPr>
        <p:spPr bwMode="auto">
          <a:xfrm>
            <a:off x="6015038" y="4721225"/>
            <a:ext cx="88900" cy="88900"/>
          </a:xfrm>
          <a:prstGeom prst="ellipse">
            <a:avLst/>
          </a:prstGeom>
          <a:solidFill>
            <a:schemeClr val="tx1"/>
          </a:solidFill>
          <a:ln w="9525">
            <a:solidFill>
              <a:schemeClr val="tx1"/>
            </a:solidFill>
            <a:round/>
            <a:headEnd/>
            <a:tailEnd/>
          </a:ln>
        </p:spPr>
        <p:txBody>
          <a:bodyPr wrap="none" anchor="ctr"/>
          <a:lstStyle/>
          <a:p>
            <a:pPr eaLnBrk="1" hangingPunct="1"/>
            <a:endParaRPr lang="en-US" altLang="en-US"/>
          </a:p>
        </p:txBody>
      </p:sp>
      <p:sp>
        <p:nvSpPr>
          <p:cNvPr id="19471"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12.1 – The interaction of matter with radiation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60866">
                                            <p:txEl>
                                              <p:pRg st="1" end="1"/>
                                            </p:txEl>
                                          </p:spTgt>
                                        </p:tgtEl>
                                        <p:attrNameLst>
                                          <p:attrName>style.visibility</p:attrName>
                                        </p:attrNameLst>
                                      </p:cBhvr>
                                      <p:to>
                                        <p:strVal val="visible"/>
                                      </p:to>
                                    </p:set>
                                    <p:anim calcmode="lin" valueType="num">
                                      <p:cBhvr additive="base">
                                        <p:cTn id="7" dur="500" fill="hold"/>
                                        <p:tgtEl>
                                          <p:spTgt spid="106086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6086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1060900"/>
                                        </p:tgtEl>
                                        <p:attrNameLst>
                                          <p:attrName>style.visibility</p:attrName>
                                        </p:attrNameLst>
                                      </p:cBhvr>
                                      <p:to>
                                        <p:strVal val="visible"/>
                                      </p:to>
                                    </p:set>
                                    <p:anim calcmode="lin" valueType="num">
                                      <p:cBhvr>
                                        <p:cTn id="16" dur="500" fill="hold"/>
                                        <p:tgtEl>
                                          <p:spTgt spid="1060900"/>
                                        </p:tgtEl>
                                        <p:attrNameLst>
                                          <p:attrName>ppt_w</p:attrName>
                                        </p:attrNameLst>
                                      </p:cBhvr>
                                      <p:tavLst>
                                        <p:tav tm="0">
                                          <p:val>
                                            <p:fltVal val="0"/>
                                          </p:val>
                                        </p:tav>
                                        <p:tav tm="100000">
                                          <p:val>
                                            <p:strVal val="#ppt_w"/>
                                          </p:val>
                                        </p:tav>
                                      </p:tavLst>
                                    </p:anim>
                                    <p:anim calcmode="lin" valueType="num">
                                      <p:cBhvr>
                                        <p:cTn id="17" dur="500" fill="hold"/>
                                        <p:tgtEl>
                                          <p:spTgt spid="1060900"/>
                                        </p:tgtEl>
                                        <p:attrNameLst>
                                          <p:attrName>ppt_h</p:attrName>
                                        </p:attrNameLst>
                                      </p:cBhvr>
                                      <p:tavLst>
                                        <p:tav tm="0">
                                          <p:val>
                                            <p:fltVal val="0"/>
                                          </p:val>
                                        </p:tav>
                                        <p:tav tm="100000">
                                          <p:val>
                                            <p:strVal val="#ppt_h"/>
                                          </p:val>
                                        </p:tav>
                                      </p:tavLst>
                                    </p:anim>
                                    <p:animEffect transition="in" filter="fade">
                                      <p:cBhvr>
                                        <p:cTn id="18" dur="500"/>
                                        <p:tgtEl>
                                          <p:spTgt spid="106090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2" fill="hold" grpId="0" nodeType="clickEffect">
                                  <p:stCondLst>
                                    <p:cond delay="0"/>
                                  </p:stCondLst>
                                  <p:childTnLst>
                                    <p:set>
                                      <p:cBhvr>
                                        <p:cTn id="22" dur="1" fill="hold">
                                          <p:stCondLst>
                                            <p:cond delay="0"/>
                                          </p:stCondLst>
                                        </p:cTn>
                                        <p:tgtEl>
                                          <p:spTgt spid="1060888"/>
                                        </p:tgtEl>
                                        <p:attrNameLst>
                                          <p:attrName>style.visibility</p:attrName>
                                        </p:attrNameLst>
                                      </p:cBhvr>
                                      <p:to>
                                        <p:strVal val="visible"/>
                                      </p:to>
                                    </p:set>
                                    <p:animEffect transition="in" filter="wipe(right)">
                                      <p:cBhvr>
                                        <p:cTn id="23" dur="500"/>
                                        <p:tgtEl>
                                          <p:spTgt spid="1060888"/>
                                        </p:tgtEl>
                                      </p:cBhvr>
                                    </p:animEffect>
                                  </p:childTnLst>
                                  <p:subTnLst>
                                    <p:audio>
                                      <p:cMediaNode>
                                        <p:cTn display="0" masterRel="sameClick">
                                          <p:stCondLst>
                                            <p:cond evt="begin" delay="0">
                                              <p:tn val="21"/>
                                            </p:cond>
                                          </p:stCondLst>
                                          <p:endCondLst>
                                            <p:cond evt="onStopAudio" delay="0">
                                              <p:tgtEl>
                                                <p:sldTgt/>
                                              </p:tgtEl>
                                            </p:cond>
                                          </p:endCondLst>
                                        </p:cTn>
                                        <p:tgtEl>
                                          <p:sndTgt r:embed="rId5" name="voltage.wav"/>
                                        </p:tgtEl>
                                      </p:cMediaNode>
                                    </p:audio>
                                  </p:subTnLst>
                                </p:cTn>
                              </p:par>
                            </p:childTnLst>
                          </p:cTn>
                        </p:par>
                        <p:par>
                          <p:cTn id="24" fill="hold" nodeType="afterGroup">
                            <p:stCondLst>
                              <p:cond delay="500"/>
                            </p:stCondLst>
                            <p:childTnLst>
                              <p:par>
                                <p:cTn id="25" presetID="22" presetClass="exit" presetSubtype="2" fill="hold" grpId="1" nodeType="afterEffect">
                                  <p:stCondLst>
                                    <p:cond delay="0"/>
                                  </p:stCondLst>
                                  <p:childTnLst>
                                    <p:animEffect transition="out" filter="wipe(right)">
                                      <p:cBhvr>
                                        <p:cTn id="26" dur="500"/>
                                        <p:tgtEl>
                                          <p:spTgt spid="1060888"/>
                                        </p:tgtEl>
                                      </p:cBhvr>
                                    </p:animEffect>
                                    <p:set>
                                      <p:cBhvr>
                                        <p:cTn id="27" dur="1" fill="hold">
                                          <p:stCondLst>
                                            <p:cond delay="499"/>
                                          </p:stCondLst>
                                        </p:cTn>
                                        <p:tgtEl>
                                          <p:spTgt spid="1060888"/>
                                        </p:tgtEl>
                                        <p:attrNameLst>
                                          <p:attrName>style.visibility</p:attrName>
                                        </p:attrNameLst>
                                      </p:cBhvr>
                                      <p:to>
                                        <p:strVal val="hidden"/>
                                      </p:to>
                                    </p:set>
                                  </p:childTnLst>
                                </p:cTn>
                              </p:par>
                            </p:childTnLst>
                          </p:cTn>
                        </p:par>
                        <p:par>
                          <p:cTn id="28" fill="hold" nodeType="afterGroup">
                            <p:stCondLst>
                              <p:cond delay="1000"/>
                            </p:stCondLst>
                            <p:childTnLst>
                              <p:par>
                                <p:cTn id="29" presetID="10" presetClass="entr" presetSubtype="0" fill="hold" grpId="0" nodeType="afterEffect">
                                  <p:stCondLst>
                                    <p:cond delay="0"/>
                                  </p:stCondLst>
                                  <p:childTnLst>
                                    <p:set>
                                      <p:cBhvr>
                                        <p:cTn id="30" dur="1" fill="hold">
                                          <p:stCondLst>
                                            <p:cond delay="0"/>
                                          </p:stCondLst>
                                        </p:cTn>
                                        <p:tgtEl>
                                          <p:spTgt spid="1060902"/>
                                        </p:tgtEl>
                                        <p:attrNameLst>
                                          <p:attrName>style.visibility</p:attrName>
                                        </p:attrNameLst>
                                      </p:cBhvr>
                                      <p:to>
                                        <p:strVal val="visible"/>
                                      </p:to>
                                    </p:set>
                                    <p:animEffect transition="in" filter="fade">
                                      <p:cBhvr>
                                        <p:cTn id="31" dur="1000"/>
                                        <p:tgtEl>
                                          <p:spTgt spid="1060902"/>
                                        </p:tgtEl>
                                      </p:cBhvr>
                                    </p:animEffect>
                                  </p:childTnLst>
                                </p:cTn>
                              </p:par>
                            </p:childTnLst>
                          </p:cTn>
                        </p:par>
                        <p:par>
                          <p:cTn id="32" fill="hold" nodeType="afterGroup">
                            <p:stCondLst>
                              <p:cond delay="2000"/>
                            </p:stCondLst>
                            <p:childTnLst>
                              <p:par>
                                <p:cTn id="33" presetID="44" presetClass="path" presetSubtype="0" fill="hold" grpId="1" nodeType="afterEffect">
                                  <p:stCondLst>
                                    <p:cond delay="0"/>
                                  </p:stCondLst>
                                  <p:childTnLst>
                                    <p:animMotion origin="layout" path="M -2.5E-6 7.40741E-7 L -0.00781 -0.20486 C -0.00955 -0.25116 -0.01198 -0.27662 -0.01458 -0.27662 C -0.01736 -0.27662 -0.01962 -0.25116 -0.02135 -0.20486 L -0.02916 7.40741E-7 " pathEditMode="relative" rAng="0" ptsTypes="FffFF">
                                      <p:cBhvr>
                                        <p:cTn id="34" dur="2000" fill="hold"/>
                                        <p:tgtEl>
                                          <p:spTgt spid="1060902"/>
                                        </p:tgtEl>
                                        <p:attrNameLst>
                                          <p:attrName>ppt_x</p:attrName>
                                          <p:attrName>ppt_y</p:attrName>
                                        </p:attrNameLst>
                                      </p:cBhvr>
                                      <p:rCtr x="-1500" y="-13800"/>
                                    </p:animMotion>
                                  </p:childTnLst>
                                  <p:subTnLst>
                                    <p:audio>
                                      <p:cMediaNode>
                                        <p:cTn display="0" masterRel="sameClick">
                                          <p:stCondLst>
                                            <p:cond evt="begin" delay="0">
                                              <p:tn val="33"/>
                                            </p:cond>
                                          </p:stCondLst>
                                          <p:endCondLst>
                                            <p:cond evt="onStopAudio" delay="0">
                                              <p:tgtEl>
                                                <p:sldTgt/>
                                              </p:tgtEl>
                                            </p:cond>
                                          </p:endCondLst>
                                        </p:cTn>
                                        <p:tgtEl>
                                          <p:sndTgt r:embed="rId6" name="boing.wav"/>
                                        </p:tgtEl>
                                      </p:cMediaNode>
                                    </p:audio>
                                  </p:subTnLst>
                                </p:cTn>
                              </p:par>
                            </p:childTnLst>
                          </p:cTn>
                        </p:par>
                        <p:par>
                          <p:cTn id="35" fill="hold" nodeType="afterGroup">
                            <p:stCondLst>
                              <p:cond delay="4000"/>
                            </p:stCondLst>
                            <p:childTnLst>
                              <p:par>
                                <p:cTn id="36" presetID="10" presetClass="exit" presetSubtype="0" fill="hold" grpId="2" nodeType="afterEffect">
                                  <p:stCondLst>
                                    <p:cond delay="0"/>
                                  </p:stCondLst>
                                  <p:childTnLst>
                                    <p:animEffect transition="out" filter="fade">
                                      <p:cBhvr>
                                        <p:cTn id="37" dur="2000"/>
                                        <p:tgtEl>
                                          <p:spTgt spid="1060902"/>
                                        </p:tgtEl>
                                      </p:cBhvr>
                                    </p:animEffect>
                                    <p:set>
                                      <p:cBhvr>
                                        <p:cTn id="38" dur="1" fill="hold">
                                          <p:stCondLst>
                                            <p:cond delay="1999"/>
                                          </p:stCondLst>
                                        </p:cTn>
                                        <p:tgtEl>
                                          <p:spTgt spid="1060902"/>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7" presetClass="exit" presetSubtype="10" fill="hold" grpId="1" nodeType="clickEffect">
                                  <p:stCondLst>
                                    <p:cond delay="0"/>
                                  </p:stCondLst>
                                  <p:childTnLst>
                                    <p:anim calcmode="lin" valueType="num">
                                      <p:cBhvr>
                                        <p:cTn id="42" dur="3000"/>
                                        <p:tgtEl>
                                          <p:spTgt spid="1060900"/>
                                        </p:tgtEl>
                                        <p:attrNameLst>
                                          <p:attrName>ppt_w</p:attrName>
                                        </p:attrNameLst>
                                      </p:cBhvr>
                                      <p:tavLst>
                                        <p:tav tm="0">
                                          <p:val>
                                            <p:strVal val="ppt_w"/>
                                          </p:val>
                                        </p:tav>
                                        <p:tav tm="100000">
                                          <p:val>
                                            <p:fltVal val="0"/>
                                          </p:val>
                                        </p:tav>
                                      </p:tavLst>
                                    </p:anim>
                                    <p:anim calcmode="lin" valueType="num">
                                      <p:cBhvr>
                                        <p:cTn id="43" dur="3000"/>
                                        <p:tgtEl>
                                          <p:spTgt spid="1060900"/>
                                        </p:tgtEl>
                                        <p:attrNameLst>
                                          <p:attrName>ppt_h</p:attrName>
                                        </p:attrNameLst>
                                      </p:cBhvr>
                                      <p:tavLst>
                                        <p:tav tm="0">
                                          <p:val>
                                            <p:strVal val="ppt_h"/>
                                          </p:val>
                                        </p:tav>
                                        <p:tav tm="100000">
                                          <p:val>
                                            <p:strVal val="ppt_h"/>
                                          </p:val>
                                        </p:tav>
                                      </p:tavLst>
                                    </p:anim>
                                    <p:set>
                                      <p:cBhvr>
                                        <p:cTn id="44" dur="1" fill="hold">
                                          <p:stCondLst>
                                            <p:cond delay="2999"/>
                                          </p:stCondLst>
                                        </p:cTn>
                                        <p:tgtEl>
                                          <p:spTgt spid="1060900"/>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7" name="stretch.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1060866">
                                            <p:txEl>
                                              <p:pRg st="2" end="2"/>
                                            </p:txEl>
                                          </p:spTgt>
                                        </p:tgtEl>
                                        <p:attrNameLst>
                                          <p:attrName>style.visibility</p:attrName>
                                        </p:attrNameLst>
                                      </p:cBhvr>
                                      <p:to>
                                        <p:strVal val="visible"/>
                                      </p:to>
                                    </p:set>
                                    <p:anim calcmode="lin" valueType="num">
                                      <p:cBhvr additive="base">
                                        <p:cTn id="49" dur="500" fill="hold"/>
                                        <p:tgtEl>
                                          <p:spTgt spid="1060866">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6086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2" fill="hold" grpId="0" nodeType="clickEffect">
                                  <p:stCondLst>
                                    <p:cond delay="0"/>
                                  </p:stCondLst>
                                  <p:childTnLst>
                                    <p:set>
                                      <p:cBhvr>
                                        <p:cTn id="54" dur="1" fill="hold">
                                          <p:stCondLst>
                                            <p:cond delay="0"/>
                                          </p:stCondLst>
                                        </p:cTn>
                                        <p:tgtEl>
                                          <p:spTgt spid="1060889"/>
                                        </p:tgtEl>
                                        <p:attrNameLst>
                                          <p:attrName>style.visibility</p:attrName>
                                        </p:attrNameLst>
                                      </p:cBhvr>
                                      <p:to>
                                        <p:strVal val="visible"/>
                                      </p:to>
                                    </p:set>
                                    <p:animEffect transition="in" filter="wipe(right)">
                                      <p:cBhvr>
                                        <p:cTn id="55" dur="500"/>
                                        <p:tgtEl>
                                          <p:spTgt spid="1060889"/>
                                        </p:tgtEl>
                                      </p:cBhvr>
                                    </p:animEffect>
                                  </p:childTnLst>
                                  <p:subTnLst>
                                    <p:audio>
                                      <p:cMediaNode>
                                        <p:cTn display="0" masterRel="sameClick">
                                          <p:stCondLst>
                                            <p:cond evt="begin" delay="0">
                                              <p:tn val="53"/>
                                            </p:cond>
                                          </p:stCondLst>
                                          <p:endCondLst>
                                            <p:cond evt="onStopAudio" delay="0">
                                              <p:tgtEl>
                                                <p:sldTgt/>
                                              </p:tgtEl>
                                            </p:cond>
                                          </p:endCondLst>
                                        </p:cTn>
                                        <p:tgtEl>
                                          <p:sndTgt r:embed="rId5" name="voltage.wav"/>
                                        </p:tgtEl>
                                      </p:cMediaNode>
                                    </p:audio>
                                  </p:subTnLst>
                                </p:cTn>
                              </p:par>
                            </p:childTnLst>
                          </p:cTn>
                        </p:par>
                        <p:par>
                          <p:cTn id="56" fill="hold" nodeType="afterGroup">
                            <p:stCondLst>
                              <p:cond delay="500"/>
                            </p:stCondLst>
                            <p:childTnLst>
                              <p:par>
                                <p:cTn id="57" presetID="22" presetClass="exit" presetSubtype="2" fill="hold" grpId="1" nodeType="afterEffect">
                                  <p:stCondLst>
                                    <p:cond delay="0"/>
                                  </p:stCondLst>
                                  <p:childTnLst>
                                    <p:animEffect transition="out" filter="wipe(right)">
                                      <p:cBhvr>
                                        <p:cTn id="58" dur="500"/>
                                        <p:tgtEl>
                                          <p:spTgt spid="1060889"/>
                                        </p:tgtEl>
                                      </p:cBhvr>
                                    </p:animEffect>
                                    <p:set>
                                      <p:cBhvr>
                                        <p:cTn id="59" dur="1" fill="hold">
                                          <p:stCondLst>
                                            <p:cond delay="499"/>
                                          </p:stCondLst>
                                        </p:cTn>
                                        <p:tgtEl>
                                          <p:spTgt spid="1060889"/>
                                        </p:tgtEl>
                                        <p:attrNameLst>
                                          <p:attrName>style.visibility</p:attrName>
                                        </p:attrNameLst>
                                      </p:cBhvr>
                                      <p:to>
                                        <p:strVal val="hidden"/>
                                      </p:to>
                                    </p:set>
                                  </p:childTnLst>
                                </p:cTn>
                              </p:par>
                            </p:childTnLst>
                          </p:cTn>
                        </p:par>
                        <p:par>
                          <p:cTn id="60" fill="hold" nodeType="afterGroup">
                            <p:stCondLst>
                              <p:cond delay="1000"/>
                            </p:stCondLst>
                            <p:childTnLst>
                              <p:par>
                                <p:cTn id="61" presetID="10" presetClass="entr" presetSubtype="0" fill="hold" grpId="0" nodeType="afterEffect">
                                  <p:stCondLst>
                                    <p:cond delay="0"/>
                                  </p:stCondLst>
                                  <p:childTnLst>
                                    <p:set>
                                      <p:cBhvr>
                                        <p:cTn id="62" dur="1" fill="hold">
                                          <p:stCondLst>
                                            <p:cond delay="0"/>
                                          </p:stCondLst>
                                        </p:cTn>
                                        <p:tgtEl>
                                          <p:spTgt spid="1060903"/>
                                        </p:tgtEl>
                                        <p:attrNameLst>
                                          <p:attrName>style.visibility</p:attrName>
                                        </p:attrNameLst>
                                      </p:cBhvr>
                                      <p:to>
                                        <p:strVal val="visible"/>
                                      </p:to>
                                    </p:set>
                                    <p:animEffect transition="in" filter="fade">
                                      <p:cBhvr>
                                        <p:cTn id="63" dur="1000"/>
                                        <p:tgtEl>
                                          <p:spTgt spid="1060903"/>
                                        </p:tgtEl>
                                      </p:cBhvr>
                                    </p:animEffect>
                                  </p:childTnLst>
                                </p:cTn>
                              </p:par>
                            </p:childTnLst>
                          </p:cTn>
                        </p:par>
                        <p:par>
                          <p:cTn id="64" fill="hold" nodeType="afterGroup">
                            <p:stCondLst>
                              <p:cond delay="2000"/>
                            </p:stCondLst>
                            <p:childTnLst>
                              <p:par>
                                <p:cTn id="65" presetID="44" presetClass="path" presetSubtype="0" fill="hold" grpId="1" nodeType="afterEffect">
                                  <p:stCondLst>
                                    <p:cond delay="0"/>
                                  </p:stCondLst>
                                  <p:childTnLst>
                                    <p:animMotion origin="layout" path="M 1.66667E-6 -3.33333E-6 L -0.00781 -0.20486 C -0.00955 -0.25115 -0.01198 -0.27662 -0.01458 -0.27662 C -0.01736 -0.27662 -0.01962 -0.25115 -0.02136 -0.20486 L -0.02917 -3.33333E-6 " pathEditMode="relative" rAng="0" ptsTypes="FffFF">
                                      <p:cBhvr>
                                        <p:cTn id="66" dur="2000" fill="hold"/>
                                        <p:tgtEl>
                                          <p:spTgt spid="1060903"/>
                                        </p:tgtEl>
                                        <p:attrNameLst>
                                          <p:attrName>ppt_x</p:attrName>
                                          <p:attrName>ppt_y</p:attrName>
                                        </p:attrNameLst>
                                      </p:cBhvr>
                                      <p:rCtr x="-1500" y="-13800"/>
                                    </p:animMotion>
                                  </p:childTnLst>
                                  <p:subTnLst>
                                    <p:audio>
                                      <p:cMediaNode>
                                        <p:cTn display="0" masterRel="sameClick">
                                          <p:stCondLst>
                                            <p:cond evt="begin" delay="0">
                                              <p:tn val="65"/>
                                            </p:cond>
                                          </p:stCondLst>
                                          <p:endCondLst>
                                            <p:cond evt="onStopAudio" delay="0">
                                              <p:tgtEl>
                                                <p:sldTgt/>
                                              </p:tgtEl>
                                            </p:cond>
                                          </p:endCondLst>
                                        </p:cTn>
                                        <p:tgtEl>
                                          <p:sndTgt r:embed="rId6" name="boing.wav"/>
                                        </p:tgtEl>
                                      </p:cMediaNode>
                                    </p:audio>
                                  </p:subTnLst>
                                </p:cTn>
                              </p:par>
                            </p:childTnLst>
                          </p:cTn>
                        </p:par>
                        <p:par>
                          <p:cTn id="67" fill="hold" nodeType="afterGroup">
                            <p:stCondLst>
                              <p:cond delay="4000"/>
                            </p:stCondLst>
                            <p:childTnLst>
                              <p:par>
                                <p:cTn id="68" presetID="10" presetClass="exit" presetSubtype="0" fill="hold" grpId="2" nodeType="afterEffect">
                                  <p:stCondLst>
                                    <p:cond delay="0"/>
                                  </p:stCondLst>
                                  <p:childTnLst>
                                    <p:animEffect transition="out" filter="fade">
                                      <p:cBhvr>
                                        <p:cTn id="69" dur="2000"/>
                                        <p:tgtEl>
                                          <p:spTgt spid="1060903"/>
                                        </p:tgtEl>
                                      </p:cBhvr>
                                    </p:animEffect>
                                    <p:set>
                                      <p:cBhvr>
                                        <p:cTn id="70" dur="1" fill="hold">
                                          <p:stCondLst>
                                            <p:cond delay="1999"/>
                                          </p:stCondLst>
                                        </p:cTn>
                                        <p:tgtEl>
                                          <p:spTgt spid="1060903"/>
                                        </p:tgtEl>
                                        <p:attrNameLst>
                                          <p:attrName>style.visibility</p:attrName>
                                        </p:attrNameLst>
                                      </p:cBhvr>
                                      <p:to>
                                        <p:strVal val="hidden"/>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4" fill="hold" nodeType="clickEffect">
                                  <p:stCondLst>
                                    <p:cond delay="0"/>
                                  </p:stCondLst>
                                  <p:childTnLst>
                                    <p:set>
                                      <p:cBhvr>
                                        <p:cTn id="74" dur="1" fill="hold">
                                          <p:stCondLst>
                                            <p:cond delay="0"/>
                                          </p:stCondLst>
                                        </p:cTn>
                                        <p:tgtEl>
                                          <p:spTgt spid="1060866">
                                            <p:txEl>
                                              <p:pRg st="3" end="3"/>
                                            </p:txEl>
                                          </p:spTgt>
                                        </p:tgtEl>
                                        <p:attrNameLst>
                                          <p:attrName>style.visibility</p:attrName>
                                        </p:attrNameLst>
                                      </p:cBhvr>
                                      <p:to>
                                        <p:strVal val="visible"/>
                                      </p:to>
                                    </p:set>
                                    <p:anim calcmode="lin" valueType="num">
                                      <p:cBhvr additive="base">
                                        <p:cTn id="75" dur="500" fill="hold"/>
                                        <p:tgtEl>
                                          <p:spTgt spid="1060866">
                                            <p:txEl>
                                              <p:pRg st="3" end="3"/>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06086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3"/>
                                            </p:cond>
                                          </p:stCondLst>
                                          <p:endCondLst>
                                            <p:cond evt="onStopAudio" delay="0">
                                              <p:tgtEl>
                                                <p:sldTgt/>
                                              </p:tgtEl>
                                            </p:cond>
                                          </p:endCondLst>
                                        </p:cTn>
                                        <p:tgtEl>
                                          <p:sndTgt r:embed="rId4" name="arrow.wav"/>
                                        </p:tgtEl>
                                      </p:cMediaNode>
                                    </p:audio>
                                  </p:subTnLst>
                                </p:cTn>
                              </p:par>
                            </p:childTnLst>
                          </p:cTn>
                        </p:par>
                      </p:childTnLst>
                    </p:cTn>
                  </p:par>
                  <p:par>
                    <p:cTn id="77" fill="hold" nodeType="clickPar">
                      <p:stCondLst>
                        <p:cond delay="indefinite"/>
                      </p:stCondLst>
                      <p:childTnLst>
                        <p:par>
                          <p:cTn id="78" fill="hold" nodeType="withGroup">
                            <p:stCondLst>
                              <p:cond delay="0"/>
                            </p:stCondLst>
                            <p:childTnLst>
                              <p:par>
                                <p:cTn id="79" presetID="22" presetClass="entr" presetSubtype="2" fill="hold" grpId="0" nodeType="clickEffect">
                                  <p:stCondLst>
                                    <p:cond delay="0"/>
                                  </p:stCondLst>
                                  <p:childTnLst>
                                    <p:set>
                                      <p:cBhvr>
                                        <p:cTn id="80" dur="1" fill="hold">
                                          <p:stCondLst>
                                            <p:cond delay="0"/>
                                          </p:stCondLst>
                                        </p:cTn>
                                        <p:tgtEl>
                                          <p:spTgt spid="1060891"/>
                                        </p:tgtEl>
                                        <p:attrNameLst>
                                          <p:attrName>style.visibility</p:attrName>
                                        </p:attrNameLst>
                                      </p:cBhvr>
                                      <p:to>
                                        <p:strVal val="visible"/>
                                      </p:to>
                                    </p:set>
                                    <p:animEffect transition="in" filter="wipe(right)">
                                      <p:cBhvr>
                                        <p:cTn id="81" dur="500"/>
                                        <p:tgtEl>
                                          <p:spTgt spid="1060891"/>
                                        </p:tgtEl>
                                      </p:cBhvr>
                                    </p:animEffect>
                                  </p:childTnLst>
                                  <p:subTnLst>
                                    <p:audio>
                                      <p:cMediaNode>
                                        <p:cTn display="0" masterRel="sameClick">
                                          <p:stCondLst>
                                            <p:cond evt="begin" delay="0">
                                              <p:tn val="79"/>
                                            </p:cond>
                                          </p:stCondLst>
                                          <p:endCondLst>
                                            <p:cond evt="onStopAudio" delay="0">
                                              <p:tgtEl>
                                                <p:sldTgt/>
                                              </p:tgtEl>
                                            </p:cond>
                                          </p:endCondLst>
                                        </p:cTn>
                                        <p:tgtEl>
                                          <p:sndTgt r:embed="rId5" name="voltage.wav"/>
                                        </p:tgtEl>
                                      </p:cMediaNode>
                                    </p:audio>
                                  </p:subTnLst>
                                </p:cTn>
                              </p:par>
                            </p:childTnLst>
                          </p:cTn>
                        </p:par>
                        <p:par>
                          <p:cTn id="82" fill="hold" nodeType="afterGroup">
                            <p:stCondLst>
                              <p:cond delay="500"/>
                            </p:stCondLst>
                            <p:childTnLst>
                              <p:par>
                                <p:cTn id="83" presetID="22" presetClass="exit" presetSubtype="2" fill="hold" grpId="1" nodeType="afterEffect">
                                  <p:stCondLst>
                                    <p:cond delay="0"/>
                                  </p:stCondLst>
                                  <p:childTnLst>
                                    <p:animEffect transition="out" filter="wipe(right)">
                                      <p:cBhvr>
                                        <p:cTn id="84" dur="500"/>
                                        <p:tgtEl>
                                          <p:spTgt spid="1060891"/>
                                        </p:tgtEl>
                                      </p:cBhvr>
                                    </p:animEffect>
                                    <p:set>
                                      <p:cBhvr>
                                        <p:cTn id="85" dur="1" fill="hold">
                                          <p:stCondLst>
                                            <p:cond delay="499"/>
                                          </p:stCondLst>
                                        </p:cTn>
                                        <p:tgtEl>
                                          <p:spTgt spid="1060891"/>
                                        </p:tgtEl>
                                        <p:attrNameLst>
                                          <p:attrName>style.visibility</p:attrName>
                                        </p:attrNameLst>
                                      </p:cBhvr>
                                      <p:to>
                                        <p:strVal val="hidden"/>
                                      </p:to>
                                    </p:set>
                                  </p:childTnLst>
                                </p:cTn>
                              </p:par>
                            </p:childTnLst>
                          </p:cTn>
                        </p:par>
                        <p:par>
                          <p:cTn id="86" fill="hold" nodeType="afterGroup">
                            <p:stCondLst>
                              <p:cond delay="1000"/>
                            </p:stCondLst>
                            <p:childTnLst>
                              <p:par>
                                <p:cTn id="87" presetID="10" presetClass="entr" presetSubtype="0" fill="hold" grpId="0" nodeType="afterEffect">
                                  <p:stCondLst>
                                    <p:cond delay="0"/>
                                  </p:stCondLst>
                                  <p:childTnLst>
                                    <p:set>
                                      <p:cBhvr>
                                        <p:cTn id="88" dur="1" fill="hold">
                                          <p:stCondLst>
                                            <p:cond delay="0"/>
                                          </p:stCondLst>
                                        </p:cTn>
                                        <p:tgtEl>
                                          <p:spTgt spid="1060904"/>
                                        </p:tgtEl>
                                        <p:attrNameLst>
                                          <p:attrName>style.visibility</p:attrName>
                                        </p:attrNameLst>
                                      </p:cBhvr>
                                      <p:to>
                                        <p:strVal val="visible"/>
                                      </p:to>
                                    </p:set>
                                    <p:animEffect transition="in" filter="fade">
                                      <p:cBhvr>
                                        <p:cTn id="89" dur="1000"/>
                                        <p:tgtEl>
                                          <p:spTgt spid="1060904"/>
                                        </p:tgtEl>
                                      </p:cBhvr>
                                    </p:animEffect>
                                  </p:childTnLst>
                                </p:cTn>
                              </p:par>
                            </p:childTnLst>
                          </p:cTn>
                        </p:par>
                        <p:par>
                          <p:cTn id="90" fill="hold" nodeType="afterGroup">
                            <p:stCondLst>
                              <p:cond delay="2000"/>
                            </p:stCondLst>
                            <p:childTnLst>
                              <p:par>
                                <p:cTn id="91" presetID="44" presetClass="path" presetSubtype="0" fill="hold" grpId="1" nodeType="afterEffect">
                                  <p:stCondLst>
                                    <p:cond delay="0"/>
                                  </p:stCondLst>
                                  <p:childTnLst>
                                    <p:animMotion origin="layout" path="M -2.5E-6 3.7037E-6 L -0.00781 -0.20486 C -0.00955 -0.25116 -0.01198 -0.27662 -0.01458 -0.27662 C -0.01736 -0.27662 -0.01962 -0.25116 -0.02135 -0.20486 L -0.02916 3.7037E-6 " pathEditMode="relative" rAng="0" ptsTypes="FffFF">
                                      <p:cBhvr>
                                        <p:cTn id="92" dur="2000" fill="hold"/>
                                        <p:tgtEl>
                                          <p:spTgt spid="1060904"/>
                                        </p:tgtEl>
                                        <p:attrNameLst>
                                          <p:attrName>ppt_x</p:attrName>
                                          <p:attrName>ppt_y</p:attrName>
                                        </p:attrNameLst>
                                      </p:cBhvr>
                                      <p:rCtr x="-1500" y="-13800"/>
                                    </p:animMotion>
                                  </p:childTnLst>
                                  <p:subTnLst>
                                    <p:audio>
                                      <p:cMediaNode>
                                        <p:cTn display="0" masterRel="sameClick">
                                          <p:stCondLst>
                                            <p:cond evt="begin" delay="0">
                                              <p:tn val="91"/>
                                            </p:cond>
                                          </p:stCondLst>
                                          <p:endCondLst>
                                            <p:cond evt="onStopAudio" delay="0">
                                              <p:tgtEl>
                                                <p:sldTgt/>
                                              </p:tgtEl>
                                            </p:cond>
                                          </p:endCondLst>
                                        </p:cTn>
                                        <p:tgtEl>
                                          <p:sndTgt r:embed="rId6" name="boing.wav"/>
                                        </p:tgtEl>
                                      </p:cMediaNode>
                                    </p:audio>
                                  </p:subTnLst>
                                </p:cTn>
                              </p:par>
                            </p:childTnLst>
                          </p:cTn>
                        </p:par>
                        <p:par>
                          <p:cTn id="93" fill="hold" nodeType="afterGroup">
                            <p:stCondLst>
                              <p:cond delay="4000"/>
                            </p:stCondLst>
                            <p:childTnLst>
                              <p:par>
                                <p:cTn id="94" presetID="10" presetClass="exit" presetSubtype="0" fill="hold" grpId="2" nodeType="afterEffect">
                                  <p:stCondLst>
                                    <p:cond delay="0"/>
                                  </p:stCondLst>
                                  <p:childTnLst>
                                    <p:animEffect transition="out" filter="fade">
                                      <p:cBhvr>
                                        <p:cTn id="95" dur="2000"/>
                                        <p:tgtEl>
                                          <p:spTgt spid="1060904"/>
                                        </p:tgtEl>
                                      </p:cBhvr>
                                    </p:animEffect>
                                    <p:set>
                                      <p:cBhvr>
                                        <p:cTn id="96" dur="1" fill="hold">
                                          <p:stCondLst>
                                            <p:cond delay="1999"/>
                                          </p:stCondLst>
                                        </p:cTn>
                                        <p:tgtEl>
                                          <p:spTgt spid="1060904"/>
                                        </p:tgtEl>
                                        <p:attrNameLst>
                                          <p:attrName>style.visibility</p:attrName>
                                        </p:attrNameLst>
                                      </p:cBhvr>
                                      <p:to>
                                        <p:strVal val="hidden"/>
                                      </p:to>
                                    </p:set>
                                  </p:childTnLst>
                                </p:cTn>
                              </p:par>
                            </p:childTnLst>
                          </p:cTn>
                        </p:par>
                        <p:par>
                          <p:cTn id="97" fill="hold" nodeType="afterGroup">
                            <p:stCondLst>
                              <p:cond delay="6000"/>
                            </p:stCondLst>
                            <p:childTnLst>
                              <p:par>
                                <p:cTn id="98" presetID="22" presetClass="entr" presetSubtype="2" fill="hold" grpId="0" nodeType="afterEffect">
                                  <p:stCondLst>
                                    <p:cond delay="0"/>
                                  </p:stCondLst>
                                  <p:childTnLst>
                                    <p:set>
                                      <p:cBhvr>
                                        <p:cTn id="99" dur="1" fill="hold">
                                          <p:stCondLst>
                                            <p:cond delay="0"/>
                                          </p:stCondLst>
                                        </p:cTn>
                                        <p:tgtEl>
                                          <p:spTgt spid="1060893"/>
                                        </p:tgtEl>
                                        <p:attrNameLst>
                                          <p:attrName>style.visibility</p:attrName>
                                        </p:attrNameLst>
                                      </p:cBhvr>
                                      <p:to>
                                        <p:strVal val="visible"/>
                                      </p:to>
                                    </p:set>
                                    <p:animEffect transition="in" filter="wipe(right)">
                                      <p:cBhvr>
                                        <p:cTn id="100" dur="500"/>
                                        <p:tgtEl>
                                          <p:spTgt spid="1060893"/>
                                        </p:tgtEl>
                                      </p:cBhvr>
                                    </p:animEffect>
                                  </p:childTnLst>
                                  <p:subTnLst>
                                    <p:audio>
                                      <p:cMediaNode>
                                        <p:cTn display="0" masterRel="sameClick">
                                          <p:stCondLst>
                                            <p:cond evt="begin" delay="0">
                                              <p:tn val="98"/>
                                            </p:cond>
                                          </p:stCondLst>
                                          <p:endCondLst>
                                            <p:cond evt="onStopAudio" delay="0">
                                              <p:tgtEl>
                                                <p:sldTgt/>
                                              </p:tgtEl>
                                            </p:cond>
                                          </p:endCondLst>
                                        </p:cTn>
                                        <p:tgtEl>
                                          <p:sndTgt r:embed="rId5" name="voltage.wav"/>
                                        </p:tgtEl>
                                      </p:cMediaNode>
                                    </p:audio>
                                  </p:subTnLst>
                                </p:cTn>
                              </p:par>
                            </p:childTnLst>
                          </p:cTn>
                        </p:par>
                        <p:par>
                          <p:cTn id="101" fill="hold" nodeType="afterGroup">
                            <p:stCondLst>
                              <p:cond delay="6500"/>
                            </p:stCondLst>
                            <p:childTnLst>
                              <p:par>
                                <p:cTn id="102" presetID="22" presetClass="exit" presetSubtype="2" fill="hold" grpId="1" nodeType="afterEffect">
                                  <p:stCondLst>
                                    <p:cond delay="0"/>
                                  </p:stCondLst>
                                  <p:childTnLst>
                                    <p:animEffect transition="out" filter="wipe(right)">
                                      <p:cBhvr>
                                        <p:cTn id="103" dur="500"/>
                                        <p:tgtEl>
                                          <p:spTgt spid="1060893"/>
                                        </p:tgtEl>
                                      </p:cBhvr>
                                    </p:animEffect>
                                    <p:set>
                                      <p:cBhvr>
                                        <p:cTn id="104" dur="1" fill="hold">
                                          <p:stCondLst>
                                            <p:cond delay="499"/>
                                          </p:stCondLst>
                                        </p:cTn>
                                        <p:tgtEl>
                                          <p:spTgt spid="1060893"/>
                                        </p:tgtEl>
                                        <p:attrNameLst>
                                          <p:attrName>style.visibility</p:attrName>
                                        </p:attrNameLst>
                                      </p:cBhvr>
                                      <p:to>
                                        <p:strVal val="hidden"/>
                                      </p:to>
                                    </p:set>
                                  </p:childTnLst>
                                </p:cTn>
                              </p:par>
                            </p:childTnLst>
                          </p:cTn>
                        </p:par>
                        <p:par>
                          <p:cTn id="105" fill="hold" nodeType="afterGroup">
                            <p:stCondLst>
                              <p:cond delay="7000"/>
                            </p:stCondLst>
                            <p:childTnLst>
                              <p:par>
                                <p:cTn id="106" presetID="10" presetClass="entr" presetSubtype="0" fill="hold" grpId="0" nodeType="afterEffect">
                                  <p:stCondLst>
                                    <p:cond delay="0"/>
                                  </p:stCondLst>
                                  <p:childTnLst>
                                    <p:set>
                                      <p:cBhvr>
                                        <p:cTn id="107" dur="1" fill="hold">
                                          <p:stCondLst>
                                            <p:cond delay="0"/>
                                          </p:stCondLst>
                                        </p:cTn>
                                        <p:tgtEl>
                                          <p:spTgt spid="1060905"/>
                                        </p:tgtEl>
                                        <p:attrNameLst>
                                          <p:attrName>style.visibility</p:attrName>
                                        </p:attrNameLst>
                                      </p:cBhvr>
                                      <p:to>
                                        <p:strVal val="visible"/>
                                      </p:to>
                                    </p:set>
                                    <p:animEffect transition="in" filter="fade">
                                      <p:cBhvr>
                                        <p:cTn id="108" dur="1000"/>
                                        <p:tgtEl>
                                          <p:spTgt spid="1060905"/>
                                        </p:tgtEl>
                                      </p:cBhvr>
                                    </p:animEffect>
                                  </p:childTnLst>
                                </p:cTn>
                              </p:par>
                            </p:childTnLst>
                          </p:cTn>
                        </p:par>
                        <p:par>
                          <p:cTn id="109" fill="hold" nodeType="afterGroup">
                            <p:stCondLst>
                              <p:cond delay="8000"/>
                            </p:stCondLst>
                            <p:childTnLst>
                              <p:par>
                                <p:cTn id="110" presetID="44" presetClass="path" presetSubtype="0" fill="hold" grpId="1" nodeType="afterEffect">
                                  <p:stCondLst>
                                    <p:cond delay="0"/>
                                  </p:stCondLst>
                                  <p:childTnLst>
                                    <p:animMotion origin="layout" path="M -3.33333E-6 7.40741E-7 L -0.00781 -0.20486 C -0.00955 -0.25116 -0.01198 -0.27662 -0.01458 -0.27662 C -0.01736 -0.27662 -0.01961 -0.25116 -0.02135 -0.20486 L -0.02916 7.40741E-7 " pathEditMode="relative" rAng="0" ptsTypes="FffFF">
                                      <p:cBhvr>
                                        <p:cTn id="111" dur="2000" fill="hold"/>
                                        <p:tgtEl>
                                          <p:spTgt spid="1060905"/>
                                        </p:tgtEl>
                                        <p:attrNameLst>
                                          <p:attrName>ppt_x</p:attrName>
                                          <p:attrName>ppt_y</p:attrName>
                                        </p:attrNameLst>
                                      </p:cBhvr>
                                      <p:rCtr x="-1500" y="-13800"/>
                                    </p:animMotion>
                                  </p:childTnLst>
                                  <p:subTnLst>
                                    <p:audio>
                                      <p:cMediaNode>
                                        <p:cTn display="0" masterRel="sameClick">
                                          <p:stCondLst>
                                            <p:cond evt="begin" delay="0">
                                              <p:tn val="110"/>
                                            </p:cond>
                                          </p:stCondLst>
                                          <p:endCondLst>
                                            <p:cond evt="onStopAudio" delay="0">
                                              <p:tgtEl>
                                                <p:sldTgt/>
                                              </p:tgtEl>
                                            </p:cond>
                                          </p:endCondLst>
                                        </p:cTn>
                                        <p:tgtEl>
                                          <p:sndTgt r:embed="rId6" name="boing.wav"/>
                                        </p:tgtEl>
                                      </p:cMediaNode>
                                    </p:audio>
                                  </p:subTnLst>
                                </p:cTn>
                              </p:par>
                            </p:childTnLst>
                          </p:cTn>
                        </p:par>
                        <p:par>
                          <p:cTn id="112" fill="hold" nodeType="afterGroup">
                            <p:stCondLst>
                              <p:cond delay="10000"/>
                            </p:stCondLst>
                            <p:childTnLst>
                              <p:par>
                                <p:cTn id="113" presetID="10" presetClass="exit" presetSubtype="0" fill="hold" grpId="2" nodeType="afterEffect">
                                  <p:stCondLst>
                                    <p:cond delay="0"/>
                                  </p:stCondLst>
                                  <p:childTnLst>
                                    <p:animEffect transition="out" filter="fade">
                                      <p:cBhvr>
                                        <p:cTn id="114" dur="2000"/>
                                        <p:tgtEl>
                                          <p:spTgt spid="1060905"/>
                                        </p:tgtEl>
                                      </p:cBhvr>
                                    </p:animEffect>
                                    <p:set>
                                      <p:cBhvr>
                                        <p:cTn id="115" dur="1" fill="hold">
                                          <p:stCondLst>
                                            <p:cond delay="1999"/>
                                          </p:stCondLst>
                                        </p:cTn>
                                        <p:tgtEl>
                                          <p:spTgt spid="1060905"/>
                                        </p:tgtEl>
                                        <p:attrNameLst>
                                          <p:attrName>style.visibility</p:attrName>
                                        </p:attrNameLst>
                                      </p:cBhvr>
                                      <p:to>
                                        <p:strVal val="hidden"/>
                                      </p:to>
                                    </p:set>
                                  </p:childTnLst>
                                </p:cTn>
                              </p:par>
                            </p:childTnLst>
                          </p:cTn>
                        </p:par>
                        <p:par>
                          <p:cTn id="116" fill="hold" nodeType="afterGroup">
                            <p:stCondLst>
                              <p:cond delay="12000"/>
                            </p:stCondLst>
                            <p:childTnLst>
                              <p:par>
                                <p:cTn id="117" presetID="22" presetClass="entr" presetSubtype="2" fill="hold" grpId="0" nodeType="afterEffect">
                                  <p:stCondLst>
                                    <p:cond delay="0"/>
                                  </p:stCondLst>
                                  <p:childTnLst>
                                    <p:set>
                                      <p:cBhvr>
                                        <p:cTn id="118" dur="1" fill="hold">
                                          <p:stCondLst>
                                            <p:cond delay="0"/>
                                          </p:stCondLst>
                                        </p:cTn>
                                        <p:tgtEl>
                                          <p:spTgt spid="1060895"/>
                                        </p:tgtEl>
                                        <p:attrNameLst>
                                          <p:attrName>style.visibility</p:attrName>
                                        </p:attrNameLst>
                                      </p:cBhvr>
                                      <p:to>
                                        <p:strVal val="visible"/>
                                      </p:to>
                                    </p:set>
                                    <p:animEffect transition="in" filter="wipe(right)">
                                      <p:cBhvr>
                                        <p:cTn id="119" dur="500"/>
                                        <p:tgtEl>
                                          <p:spTgt spid="1060895"/>
                                        </p:tgtEl>
                                      </p:cBhvr>
                                    </p:animEffect>
                                  </p:childTnLst>
                                  <p:subTnLst>
                                    <p:audio>
                                      <p:cMediaNode>
                                        <p:cTn display="0" masterRel="sameClick">
                                          <p:stCondLst>
                                            <p:cond evt="begin" delay="0">
                                              <p:tn val="117"/>
                                            </p:cond>
                                          </p:stCondLst>
                                          <p:endCondLst>
                                            <p:cond evt="onStopAudio" delay="0">
                                              <p:tgtEl>
                                                <p:sldTgt/>
                                              </p:tgtEl>
                                            </p:cond>
                                          </p:endCondLst>
                                        </p:cTn>
                                        <p:tgtEl>
                                          <p:sndTgt r:embed="rId5" name="voltage.wav"/>
                                        </p:tgtEl>
                                      </p:cMediaNode>
                                    </p:audio>
                                  </p:subTnLst>
                                </p:cTn>
                              </p:par>
                              <p:par>
                                <p:cTn id="120" presetID="22" presetClass="exit" presetSubtype="2" fill="hold" grpId="1" nodeType="withEffect">
                                  <p:stCondLst>
                                    <p:cond delay="0"/>
                                  </p:stCondLst>
                                  <p:childTnLst>
                                    <p:animEffect transition="out" filter="wipe(right)">
                                      <p:cBhvr>
                                        <p:cTn id="121" dur="500"/>
                                        <p:tgtEl>
                                          <p:spTgt spid="1060895"/>
                                        </p:tgtEl>
                                      </p:cBhvr>
                                    </p:animEffect>
                                    <p:set>
                                      <p:cBhvr>
                                        <p:cTn id="122" dur="1" fill="hold">
                                          <p:stCondLst>
                                            <p:cond delay="499"/>
                                          </p:stCondLst>
                                        </p:cTn>
                                        <p:tgtEl>
                                          <p:spTgt spid="1060895"/>
                                        </p:tgtEl>
                                        <p:attrNameLst>
                                          <p:attrName>style.visibility</p:attrName>
                                        </p:attrNameLst>
                                      </p:cBhvr>
                                      <p:to>
                                        <p:strVal val="hidden"/>
                                      </p:to>
                                    </p:set>
                                  </p:childTnLst>
                                </p:cTn>
                              </p:par>
                            </p:childTnLst>
                          </p:cTn>
                        </p:par>
                        <p:par>
                          <p:cTn id="123" fill="hold" nodeType="afterGroup">
                            <p:stCondLst>
                              <p:cond delay="12500"/>
                            </p:stCondLst>
                            <p:childTnLst>
                              <p:par>
                                <p:cTn id="124" presetID="10" presetClass="entr" presetSubtype="0" fill="hold" grpId="0" nodeType="afterEffect">
                                  <p:stCondLst>
                                    <p:cond delay="0"/>
                                  </p:stCondLst>
                                  <p:childTnLst>
                                    <p:set>
                                      <p:cBhvr>
                                        <p:cTn id="125" dur="1" fill="hold">
                                          <p:stCondLst>
                                            <p:cond delay="0"/>
                                          </p:stCondLst>
                                        </p:cTn>
                                        <p:tgtEl>
                                          <p:spTgt spid="1060906"/>
                                        </p:tgtEl>
                                        <p:attrNameLst>
                                          <p:attrName>style.visibility</p:attrName>
                                        </p:attrNameLst>
                                      </p:cBhvr>
                                      <p:to>
                                        <p:strVal val="visible"/>
                                      </p:to>
                                    </p:set>
                                    <p:animEffect transition="in" filter="fade">
                                      <p:cBhvr>
                                        <p:cTn id="126" dur="1000"/>
                                        <p:tgtEl>
                                          <p:spTgt spid="1060906"/>
                                        </p:tgtEl>
                                      </p:cBhvr>
                                    </p:animEffect>
                                  </p:childTnLst>
                                </p:cTn>
                              </p:par>
                            </p:childTnLst>
                          </p:cTn>
                        </p:par>
                        <p:par>
                          <p:cTn id="127" fill="hold" nodeType="afterGroup">
                            <p:stCondLst>
                              <p:cond delay="13500"/>
                            </p:stCondLst>
                            <p:childTnLst>
                              <p:par>
                                <p:cTn id="128" presetID="44" presetClass="path" presetSubtype="0" fill="hold" grpId="1" nodeType="afterEffect">
                                  <p:stCondLst>
                                    <p:cond delay="0"/>
                                  </p:stCondLst>
                                  <p:childTnLst>
                                    <p:animMotion origin="layout" path="M 2.77778E-6 -2.22222E-6 L -0.00782 -0.20486 C -0.00955 -0.25116 -0.01198 -0.27662 -0.01459 -0.27662 C -0.01736 -0.27662 -0.01962 -0.25116 -0.02136 -0.20486 L -0.02917 -2.22222E-6 " pathEditMode="relative" rAng="0" ptsTypes="FffFF">
                                      <p:cBhvr>
                                        <p:cTn id="129" dur="2000" fill="hold"/>
                                        <p:tgtEl>
                                          <p:spTgt spid="1060906"/>
                                        </p:tgtEl>
                                        <p:attrNameLst>
                                          <p:attrName>ppt_x</p:attrName>
                                          <p:attrName>ppt_y</p:attrName>
                                        </p:attrNameLst>
                                      </p:cBhvr>
                                      <p:rCtr x="-1500" y="-13800"/>
                                    </p:animMotion>
                                  </p:childTnLst>
                                  <p:subTnLst>
                                    <p:audio>
                                      <p:cMediaNode>
                                        <p:cTn display="0" masterRel="sameClick">
                                          <p:stCondLst>
                                            <p:cond evt="begin" delay="0">
                                              <p:tn val="128"/>
                                            </p:cond>
                                          </p:stCondLst>
                                          <p:endCondLst>
                                            <p:cond evt="onStopAudio" delay="0">
                                              <p:tgtEl>
                                                <p:sldTgt/>
                                              </p:tgtEl>
                                            </p:cond>
                                          </p:endCondLst>
                                        </p:cTn>
                                        <p:tgtEl>
                                          <p:sndTgt r:embed="rId6" name="boing.wav"/>
                                        </p:tgtEl>
                                      </p:cMediaNode>
                                    </p:audio>
                                  </p:subTnLst>
                                </p:cTn>
                              </p:par>
                            </p:childTnLst>
                          </p:cTn>
                        </p:par>
                        <p:par>
                          <p:cTn id="130" fill="hold" nodeType="afterGroup">
                            <p:stCondLst>
                              <p:cond delay="15500"/>
                            </p:stCondLst>
                            <p:childTnLst>
                              <p:par>
                                <p:cTn id="131" presetID="10" presetClass="exit" presetSubtype="0" fill="hold" grpId="2" nodeType="afterEffect">
                                  <p:stCondLst>
                                    <p:cond delay="0"/>
                                  </p:stCondLst>
                                  <p:childTnLst>
                                    <p:animEffect transition="out" filter="fade">
                                      <p:cBhvr>
                                        <p:cTn id="132" dur="2000"/>
                                        <p:tgtEl>
                                          <p:spTgt spid="1060906"/>
                                        </p:tgtEl>
                                      </p:cBhvr>
                                    </p:animEffect>
                                    <p:set>
                                      <p:cBhvr>
                                        <p:cTn id="133" dur="1" fill="hold">
                                          <p:stCondLst>
                                            <p:cond delay="1999"/>
                                          </p:stCondLst>
                                        </p:cTn>
                                        <p:tgtEl>
                                          <p:spTgt spid="106090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0888" grpId="0" animBg="1"/>
      <p:bldP spid="1060888" grpId="1" animBg="1"/>
      <p:bldP spid="1060889" grpId="0" animBg="1"/>
      <p:bldP spid="1060889" grpId="1" animBg="1"/>
      <p:bldP spid="1060891" grpId="0" animBg="1"/>
      <p:bldP spid="1060891" grpId="1" animBg="1"/>
      <p:bldP spid="1060893" grpId="0" animBg="1"/>
      <p:bldP spid="1060893" grpId="1" animBg="1"/>
      <p:bldP spid="1060895" grpId="0" animBg="1"/>
      <p:bldP spid="1060895" grpId="1" animBg="1"/>
      <p:bldP spid="1060900" grpId="0" animBg="1"/>
      <p:bldP spid="1060900" grpId="1" animBg="1"/>
      <p:bldP spid="1060902" grpId="0" animBg="1"/>
      <p:bldP spid="1060902" grpId="1" animBg="1"/>
      <p:bldP spid="1060902" grpId="2" animBg="1"/>
      <p:bldP spid="1060903" grpId="0" animBg="1"/>
      <p:bldP spid="1060903" grpId="1" animBg="1"/>
      <p:bldP spid="1060903" grpId="2" animBg="1"/>
      <p:bldP spid="1060904" grpId="0" animBg="1"/>
      <p:bldP spid="1060904" grpId="1" animBg="1"/>
      <p:bldP spid="1060904" grpId="2" animBg="1"/>
      <p:bldP spid="1060905" grpId="0" animBg="1"/>
      <p:bldP spid="1060905" grpId="1" animBg="1"/>
      <p:bldP spid="1060905" grpId="2" animBg="1"/>
      <p:bldP spid="1060906" grpId="0" animBg="1"/>
      <p:bldP spid="1060906" grpId="1" animBg="1"/>
      <p:bldP spid="1060906" grpId="2"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2914" name="Rectangle 2"/>
          <p:cNvSpPr>
            <a:spLocks noChangeArrowheads="1"/>
          </p:cNvSpPr>
          <p:nvPr/>
        </p:nvSpPr>
        <p:spPr bwMode="auto">
          <a:xfrm>
            <a:off x="685800" y="1343025"/>
            <a:ext cx="7772400" cy="5514975"/>
          </a:xfrm>
          <a:prstGeom prst="rect">
            <a:avLst/>
          </a:prstGeom>
          <a:solidFill>
            <a:srgbClr val="EAEAEA"/>
          </a:solidFill>
          <a:ln w="9525">
            <a:noFill/>
            <a:miter lim="800000"/>
            <a:headEnd/>
            <a:tailEnd/>
          </a:ln>
        </p:spPr>
        <p:txBody>
          <a:bodyPr/>
          <a:lstStyle/>
          <a:p>
            <a:pPr eaLnBrk="1" hangingPunct="1">
              <a:spcBef>
                <a:spcPct val="20000"/>
              </a:spcBef>
            </a:pPr>
            <a:r>
              <a:rPr lang="en-US" altLang="en-US" i="1">
                <a:solidFill>
                  <a:srgbClr val="333399"/>
                </a:solidFill>
                <a:cs typeface="Times New Roman" pitchFamily="18" charset="0"/>
              </a:rPr>
              <a:t>The photoelectric effect</a:t>
            </a:r>
            <a:endParaRPr lang="en-US" altLang="en-US">
              <a:solidFill>
                <a:srgbClr val="333399"/>
              </a:solidFill>
              <a:cs typeface="Times New Roman" pitchFamily="18" charset="0"/>
            </a:endParaRPr>
          </a:p>
          <a:p>
            <a:pPr eaLnBrk="1" hangingPunct="1">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The experimental setup is shown:</a:t>
            </a:r>
          </a:p>
          <a:p>
            <a:pPr eaLnBrk="1" hangingPunct="1">
              <a:spcBef>
                <a:spcPts val="400"/>
              </a:spcBef>
            </a:pPr>
            <a:r>
              <a:rPr lang="en-US" altLang="en-US">
                <a:solidFill>
                  <a:srgbClr val="000000"/>
                </a:solidFill>
                <a:cs typeface="Times New Roman" pitchFamily="18" charset="0"/>
                <a:sym typeface="Symbol" pitchFamily="18" charset="2"/>
              </a:rPr>
              <a:t></a:t>
            </a:r>
            <a:r>
              <a:rPr lang="en-US" altLang="en-US">
                <a:solidFill>
                  <a:srgbClr val="FF6600"/>
                </a:solidFill>
                <a:cs typeface="Times New Roman" pitchFamily="18" charset="0"/>
                <a:sym typeface="Symbol" pitchFamily="18" charset="2"/>
              </a:rPr>
              <a:t>Monochromatic light</a:t>
            </a:r>
            <a:r>
              <a:rPr lang="en-US" altLang="en-US">
                <a:solidFill>
                  <a:srgbClr val="000000"/>
                </a:solidFill>
                <a:cs typeface="Times New Roman" pitchFamily="18" charset="0"/>
                <a:sym typeface="Symbol" pitchFamily="18" charset="2"/>
              </a:rPr>
              <a:t> of fixed intensity                           is shined into the tube, creating a                               photocurrent </a:t>
            </a:r>
            <a:r>
              <a:rPr lang="en-US" altLang="en-US" i="1">
                <a:solidFill>
                  <a:srgbClr val="000000"/>
                </a:solidFill>
                <a:cs typeface="Times New Roman" pitchFamily="18" charset="0"/>
                <a:sym typeface="Symbol" pitchFamily="18" charset="2"/>
              </a:rPr>
              <a:t>I</a:t>
            </a:r>
            <a:r>
              <a:rPr lang="en-US" altLang="en-US" baseline="-25000">
                <a:solidFill>
                  <a:srgbClr val="000000"/>
                </a:solidFill>
                <a:cs typeface="Times New Roman" pitchFamily="18" charset="0"/>
                <a:sym typeface="Symbol" pitchFamily="18" charset="2"/>
              </a:rPr>
              <a:t>p</a:t>
            </a:r>
            <a:r>
              <a:rPr lang="en-US" altLang="en-US">
                <a:solidFill>
                  <a:srgbClr val="000000"/>
                </a:solidFill>
                <a:cs typeface="Times New Roman" pitchFamily="18" charset="0"/>
                <a:sym typeface="Symbol" pitchFamily="18" charset="2"/>
              </a:rPr>
              <a:t>.</a:t>
            </a:r>
            <a:endParaRPr lang="en-US" altLang="en-US">
              <a:solidFill>
                <a:srgbClr val="000000"/>
              </a:solidFill>
              <a:cs typeface="Times New Roman" pitchFamily="18" charset="0"/>
            </a:endParaRPr>
          </a:p>
          <a:p>
            <a:pPr eaLnBrk="1" hangingPunct="1">
              <a:spcBef>
                <a:spcPts val="4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Note the reversed polarity of the                                    plates and the potential divider that is                                 used to adjust the voltage.</a:t>
            </a:r>
          </a:p>
          <a:p>
            <a:pPr eaLnBrk="1" hangingPunct="1">
              <a:spcBef>
                <a:spcPts val="400"/>
              </a:spcBef>
            </a:pPr>
            <a:r>
              <a:rPr lang="en-US" altLang="en-US">
                <a:solidFill>
                  <a:srgbClr val="000000"/>
                </a:solidFill>
                <a:cs typeface="Times New Roman" pitchFamily="18" charset="0"/>
                <a:sym typeface="Symbol" pitchFamily="18" charset="2"/>
              </a:rPr>
              <a:t></a:t>
            </a:r>
            <a:r>
              <a:rPr lang="en-US" altLang="en-US" i="1">
                <a:solidFill>
                  <a:srgbClr val="000000"/>
                </a:solidFill>
                <a:cs typeface="Times New Roman" pitchFamily="18" charset="0"/>
              </a:rPr>
              <a:t>I</a:t>
            </a:r>
            <a:r>
              <a:rPr lang="en-US" altLang="en-US" i="1" baseline="-25000">
                <a:solidFill>
                  <a:srgbClr val="000000"/>
                </a:solidFill>
                <a:cs typeface="Times New Roman" pitchFamily="18" charset="0"/>
              </a:rPr>
              <a:t>p</a:t>
            </a:r>
            <a:r>
              <a:rPr lang="en-US" altLang="en-US">
                <a:solidFill>
                  <a:srgbClr val="000000"/>
                </a:solidFill>
                <a:cs typeface="Times New Roman" pitchFamily="18" charset="0"/>
              </a:rPr>
              <a:t> remains constant for                                                         all positive p.d.’s.</a:t>
            </a:r>
          </a:p>
          <a:p>
            <a:pPr eaLnBrk="1" hangingPunct="1">
              <a:spcBef>
                <a:spcPts val="4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Not until we reach a p.d.                                                                                 of zero, and start reversing                                                         the polarity, do we see a                                                          response:</a:t>
            </a:r>
          </a:p>
        </p:txBody>
      </p:sp>
      <p:sp>
        <p:nvSpPr>
          <p:cNvPr id="1062985" name="Text Box 73"/>
          <p:cNvSpPr txBox="1">
            <a:spLocks noChangeArrowheads="1"/>
          </p:cNvSpPr>
          <p:nvPr/>
        </p:nvSpPr>
        <p:spPr bwMode="auto">
          <a:xfrm>
            <a:off x="8451850" y="2259013"/>
            <a:ext cx="384175" cy="461962"/>
          </a:xfrm>
          <a:prstGeom prst="rect">
            <a:avLst/>
          </a:prstGeom>
          <a:noFill/>
          <a:ln w="9525">
            <a:noFill/>
            <a:miter lim="800000"/>
            <a:headEnd/>
            <a:tailEnd/>
          </a:ln>
        </p:spPr>
        <p:txBody>
          <a:bodyPr wrap="none">
            <a:spAutoFit/>
          </a:bodyPr>
          <a:lstStyle/>
          <a:p>
            <a:pPr eaLnBrk="1" hangingPunct="1"/>
            <a:r>
              <a:rPr lang="en-US" altLang="en-US" i="1"/>
              <a:t>I</a:t>
            </a:r>
            <a:r>
              <a:rPr lang="en-US" altLang="en-US" baseline="-25000"/>
              <a:t>p</a:t>
            </a:r>
            <a:endParaRPr lang="en-US" altLang="en-US"/>
          </a:p>
        </p:txBody>
      </p:sp>
      <p:sp>
        <p:nvSpPr>
          <p:cNvPr id="1063001" name="Freeform 89"/>
          <p:cNvSpPr>
            <a:spLocks/>
          </p:cNvSpPr>
          <p:nvPr/>
        </p:nvSpPr>
        <p:spPr bwMode="auto">
          <a:xfrm rot="8222725">
            <a:off x="6824663" y="1344613"/>
            <a:ext cx="1828800" cy="127000"/>
          </a:xfrm>
          <a:custGeom>
            <a:avLst/>
            <a:gdLst>
              <a:gd name="T0" fmla="*/ 0 w 1152"/>
              <a:gd name="T1" fmla="*/ 2147483647 h 192"/>
              <a:gd name="T2" fmla="*/ 2147483647 w 1152"/>
              <a:gd name="T3" fmla="*/ 2147483647 h 192"/>
              <a:gd name="T4" fmla="*/ 2147483647 w 1152"/>
              <a:gd name="T5" fmla="*/ 2147483647 h 192"/>
              <a:gd name="T6" fmla="*/ 2147483647 w 1152"/>
              <a:gd name="T7" fmla="*/ 2147483647 h 192"/>
              <a:gd name="T8" fmla="*/ 2147483647 w 1152"/>
              <a:gd name="T9" fmla="*/ 2147483647 h 192"/>
              <a:gd name="T10" fmla="*/ 2147483647 w 1152"/>
              <a:gd name="T11" fmla="*/ 2147483647 h 192"/>
              <a:gd name="T12" fmla="*/ 2147483647 w 1152"/>
              <a:gd name="T13" fmla="*/ 2147483647 h 192"/>
              <a:gd name="T14" fmla="*/ 2147483647 w 1152"/>
              <a:gd name="T15" fmla="*/ 2147483647 h 192"/>
              <a:gd name="T16" fmla="*/ 2147483647 w 1152"/>
              <a:gd name="T17" fmla="*/ 2147483647 h 192"/>
              <a:gd name="T18" fmla="*/ 2147483647 w 1152"/>
              <a:gd name="T19" fmla="*/ 2147483647 h 192"/>
              <a:gd name="T20" fmla="*/ 2147483647 w 1152"/>
              <a:gd name="T21" fmla="*/ 2147483647 h 192"/>
              <a:gd name="T22" fmla="*/ 2147483647 w 1152"/>
              <a:gd name="T23" fmla="*/ 2147483647 h 1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52"/>
              <a:gd name="T37" fmla="*/ 0 h 192"/>
              <a:gd name="T38" fmla="*/ 1152 w 1152"/>
              <a:gd name="T39" fmla="*/ 192 h 1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52" h="192">
                <a:moveTo>
                  <a:pt x="0" y="96"/>
                </a:moveTo>
                <a:cubicBezTo>
                  <a:pt x="51" y="103"/>
                  <a:pt x="102" y="110"/>
                  <a:pt x="141" y="96"/>
                </a:cubicBezTo>
                <a:cubicBezTo>
                  <a:pt x="180" y="82"/>
                  <a:pt x="203" y="0"/>
                  <a:pt x="235" y="14"/>
                </a:cubicBezTo>
                <a:cubicBezTo>
                  <a:pt x="267" y="28"/>
                  <a:pt x="303" y="178"/>
                  <a:pt x="335" y="178"/>
                </a:cubicBezTo>
                <a:cubicBezTo>
                  <a:pt x="367" y="178"/>
                  <a:pt x="398" y="14"/>
                  <a:pt x="429" y="14"/>
                </a:cubicBezTo>
                <a:cubicBezTo>
                  <a:pt x="460" y="14"/>
                  <a:pt x="491" y="178"/>
                  <a:pt x="523" y="178"/>
                </a:cubicBezTo>
                <a:cubicBezTo>
                  <a:pt x="555" y="178"/>
                  <a:pt x="591" y="14"/>
                  <a:pt x="623" y="14"/>
                </a:cubicBezTo>
                <a:cubicBezTo>
                  <a:pt x="655" y="14"/>
                  <a:pt x="686" y="178"/>
                  <a:pt x="717" y="178"/>
                </a:cubicBezTo>
                <a:cubicBezTo>
                  <a:pt x="748" y="178"/>
                  <a:pt x="779" y="14"/>
                  <a:pt x="811" y="14"/>
                </a:cubicBezTo>
                <a:cubicBezTo>
                  <a:pt x="843" y="14"/>
                  <a:pt x="879" y="164"/>
                  <a:pt x="911" y="178"/>
                </a:cubicBezTo>
                <a:cubicBezTo>
                  <a:pt x="943" y="192"/>
                  <a:pt x="965" y="110"/>
                  <a:pt x="1005" y="96"/>
                </a:cubicBezTo>
                <a:cubicBezTo>
                  <a:pt x="1045" y="82"/>
                  <a:pt x="1098" y="89"/>
                  <a:pt x="1152" y="96"/>
                </a:cubicBezTo>
              </a:path>
            </a:pathLst>
          </a:custGeom>
          <a:noFill/>
          <a:ln w="19050" cmpd="sng">
            <a:solidFill>
              <a:srgbClr val="FF6600"/>
            </a:solidFill>
            <a:round/>
            <a:headEnd type="none" w="med" len="med"/>
            <a:tailEnd type="arrow" w="med" len="med"/>
          </a:ln>
        </p:spPr>
        <p:txBody>
          <a:bodyPr/>
          <a:lstStyle/>
          <a:p>
            <a:endParaRPr lang="en-US"/>
          </a:p>
        </p:txBody>
      </p:sp>
      <p:grpSp>
        <p:nvGrpSpPr>
          <p:cNvPr id="2" name="Group 92"/>
          <p:cNvGrpSpPr>
            <a:grpSpLocks/>
          </p:cNvGrpSpPr>
          <p:nvPr/>
        </p:nvGrpSpPr>
        <p:grpSpPr bwMode="auto">
          <a:xfrm>
            <a:off x="6253163" y="1593850"/>
            <a:ext cx="2357437" cy="3175000"/>
            <a:chOff x="3939" y="1914"/>
            <a:chExt cx="1485" cy="2000"/>
          </a:xfrm>
        </p:grpSpPr>
        <p:grpSp>
          <p:nvGrpSpPr>
            <p:cNvPr id="20503" name="Group 35"/>
            <p:cNvGrpSpPr>
              <a:grpSpLocks/>
            </p:cNvGrpSpPr>
            <p:nvPr/>
          </p:nvGrpSpPr>
          <p:grpSpPr bwMode="auto">
            <a:xfrm>
              <a:off x="4059" y="3556"/>
              <a:ext cx="1117" cy="358"/>
              <a:chOff x="1129" y="3995"/>
              <a:chExt cx="1117" cy="358"/>
            </a:xfrm>
          </p:grpSpPr>
          <p:sp>
            <p:nvSpPr>
              <p:cNvPr id="20527" name="Text Box 36"/>
              <p:cNvSpPr txBox="1">
                <a:spLocks noChangeArrowheads="1"/>
              </p:cNvSpPr>
              <p:nvPr/>
            </p:nvSpPr>
            <p:spPr bwMode="auto">
              <a:xfrm>
                <a:off x="1347" y="4014"/>
                <a:ext cx="200" cy="231"/>
              </a:xfrm>
              <a:prstGeom prst="rect">
                <a:avLst/>
              </a:prstGeom>
              <a:noFill/>
              <a:ln w="9525">
                <a:noFill/>
                <a:miter lim="800000"/>
                <a:headEnd/>
                <a:tailEnd/>
              </a:ln>
            </p:spPr>
            <p:txBody>
              <a:bodyPr wrap="none">
                <a:spAutoFit/>
              </a:bodyPr>
              <a:lstStyle/>
              <a:p>
                <a:pPr eaLnBrk="1" hangingPunct="1"/>
                <a:r>
                  <a:rPr lang="en-US" altLang="en-US" sz="1800"/>
                  <a:t>+</a:t>
                </a:r>
              </a:p>
            </p:txBody>
          </p:sp>
          <p:sp>
            <p:nvSpPr>
              <p:cNvPr id="20528" name="Text Box 37"/>
              <p:cNvSpPr txBox="1">
                <a:spLocks noChangeArrowheads="1"/>
              </p:cNvSpPr>
              <p:nvPr/>
            </p:nvSpPr>
            <p:spPr bwMode="auto">
              <a:xfrm>
                <a:off x="1857" y="3995"/>
                <a:ext cx="164" cy="231"/>
              </a:xfrm>
              <a:prstGeom prst="rect">
                <a:avLst/>
              </a:prstGeom>
              <a:noFill/>
              <a:ln w="9525">
                <a:noFill/>
                <a:miter lim="800000"/>
                <a:headEnd/>
                <a:tailEnd/>
              </a:ln>
            </p:spPr>
            <p:txBody>
              <a:bodyPr wrap="none">
                <a:spAutoFit/>
              </a:bodyPr>
              <a:lstStyle/>
              <a:p>
                <a:pPr eaLnBrk="1" hangingPunct="1"/>
                <a:r>
                  <a:rPr lang="en-US" altLang="en-US" sz="1800"/>
                  <a:t>-</a:t>
                </a:r>
              </a:p>
            </p:txBody>
          </p:sp>
          <p:sp>
            <p:nvSpPr>
              <p:cNvPr id="20529" name="Line 38"/>
              <p:cNvSpPr>
                <a:spLocks noChangeShapeType="1"/>
              </p:cNvSpPr>
              <p:nvPr/>
            </p:nvSpPr>
            <p:spPr bwMode="auto">
              <a:xfrm rot="-5400000">
                <a:off x="1376" y="4200"/>
                <a:ext cx="300" cy="0"/>
              </a:xfrm>
              <a:prstGeom prst="line">
                <a:avLst/>
              </a:prstGeom>
              <a:noFill/>
              <a:ln w="9525">
                <a:solidFill>
                  <a:schemeClr val="tx1"/>
                </a:solidFill>
                <a:round/>
                <a:headEnd/>
                <a:tailEnd/>
              </a:ln>
            </p:spPr>
            <p:txBody>
              <a:bodyPr/>
              <a:lstStyle/>
              <a:p>
                <a:endParaRPr lang="en-US"/>
              </a:p>
            </p:txBody>
          </p:sp>
          <p:sp>
            <p:nvSpPr>
              <p:cNvPr id="20530" name="Line 39"/>
              <p:cNvSpPr>
                <a:spLocks noChangeShapeType="1"/>
              </p:cNvSpPr>
              <p:nvPr/>
            </p:nvSpPr>
            <p:spPr bwMode="auto">
              <a:xfrm rot="-5400000">
                <a:off x="1523" y="4203"/>
                <a:ext cx="132" cy="0"/>
              </a:xfrm>
              <a:prstGeom prst="line">
                <a:avLst/>
              </a:prstGeom>
              <a:noFill/>
              <a:ln w="28575">
                <a:solidFill>
                  <a:schemeClr val="tx1"/>
                </a:solidFill>
                <a:round/>
                <a:headEnd/>
                <a:tailEnd/>
              </a:ln>
            </p:spPr>
            <p:txBody>
              <a:bodyPr/>
              <a:lstStyle/>
              <a:p>
                <a:endParaRPr lang="en-US"/>
              </a:p>
            </p:txBody>
          </p:sp>
          <p:sp>
            <p:nvSpPr>
              <p:cNvPr id="20531" name="Line 40"/>
              <p:cNvSpPr>
                <a:spLocks noChangeShapeType="1"/>
              </p:cNvSpPr>
              <p:nvPr/>
            </p:nvSpPr>
            <p:spPr bwMode="auto">
              <a:xfrm rot="-5400000">
                <a:off x="1325" y="4004"/>
                <a:ext cx="0" cy="391"/>
              </a:xfrm>
              <a:prstGeom prst="line">
                <a:avLst/>
              </a:prstGeom>
              <a:noFill/>
              <a:ln w="9525">
                <a:solidFill>
                  <a:schemeClr val="tx1"/>
                </a:solidFill>
                <a:round/>
                <a:headEnd/>
                <a:tailEnd/>
              </a:ln>
            </p:spPr>
            <p:txBody>
              <a:bodyPr/>
              <a:lstStyle/>
              <a:p>
                <a:endParaRPr lang="en-US"/>
              </a:p>
            </p:txBody>
          </p:sp>
          <p:sp>
            <p:nvSpPr>
              <p:cNvPr id="20532" name="Line 41"/>
              <p:cNvSpPr>
                <a:spLocks noChangeShapeType="1"/>
              </p:cNvSpPr>
              <p:nvPr/>
            </p:nvSpPr>
            <p:spPr bwMode="auto">
              <a:xfrm rot="-5400000">
                <a:off x="1623" y="4164"/>
                <a:ext cx="0" cy="71"/>
              </a:xfrm>
              <a:prstGeom prst="line">
                <a:avLst/>
              </a:prstGeom>
              <a:noFill/>
              <a:ln w="9525">
                <a:solidFill>
                  <a:schemeClr val="tx1"/>
                </a:solidFill>
                <a:round/>
                <a:headEnd/>
                <a:tailEnd/>
              </a:ln>
            </p:spPr>
            <p:txBody>
              <a:bodyPr/>
              <a:lstStyle/>
              <a:p>
                <a:endParaRPr lang="en-US"/>
              </a:p>
            </p:txBody>
          </p:sp>
          <p:sp>
            <p:nvSpPr>
              <p:cNvPr id="20533" name="Line 42"/>
              <p:cNvSpPr>
                <a:spLocks noChangeShapeType="1"/>
              </p:cNvSpPr>
              <p:nvPr/>
            </p:nvSpPr>
            <p:spPr bwMode="auto">
              <a:xfrm rot="-5400000">
                <a:off x="1511" y="4203"/>
                <a:ext cx="300" cy="0"/>
              </a:xfrm>
              <a:prstGeom prst="line">
                <a:avLst/>
              </a:prstGeom>
              <a:noFill/>
              <a:ln w="9525">
                <a:solidFill>
                  <a:schemeClr val="tx1"/>
                </a:solidFill>
                <a:round/>
                <a:headEnd/>
                <a:tailEnd/>
              </a:ln>
            </p:spPr>
            <p:txBody>
              <a:bodyPr/>
              <a:lstStyle/>
              <a:p>
                <a:endParaRPr lang="en-US"/>
              </a:p>
            </p:txBody>
          </p:sp>
          <p:sp>
            <p:nvSpPr>
              <p:cNvPr id="20534" name="Line 43"/>
              <p:cNvSpPr>
                <a:spLocks noChangeShapeType="1"/>
              </p:cNvSpPr>
              <p:nvPr/>
            </p:nvSpPr>
            <p:spPr bwMode="auto">
              <a:xfrm rot="-5400000">
                <a:off x="1658" y="4206"/>
                <a:ext cx="132" cy="0"/>
              </a:xfrm>
              <a:prstGeom prst="line">
                <a:avLst/>
              </a:prstGeom>
              <a:noFill/>
              <a:ln w="28575">
                <a:solidFill>
                  <a:schemeClr val="tx1"/>
                </a:solidFill>
                <a:round/>
                <a:headEnd/>
                <a:tailEnd/>
              </a:ln>
            </p:spPr>
            <p:txBody>
              <a:bodyPr/>
              <a:lstStyle/>
              <a:p>
                <a:endParaRPr lang="en-US"/>
              </a:p>
            </p:txBody>
          </p:sp>
          <p:sp>
            <p:nvSpPr>
              <p:cNvPr id="20535" name="Line 44"/>
              <p:cNvSpPr>
                <a:spLocks noChangeShapeType="1"/>
              </p:cNvSpPr>
              <p:nvPr/>
            </p:nvSpPr>
            <p:spPr bwMode="auto">
              <a:xfrm rot="-5400000">
                <a:off x="1760" y="4165"/>
                <a:ext cx="0" cy="75"/>
              </a:xfrm>
              <a:prstGeom prst="line">
                <a:avLst/>
              </a:prstGeom>
              <a:noFill/>
              <a:ln w="9525">
                <a:solidFill>
                  <a:schemeClr val="tx1"/>
                </a:solidFill>
                <a:round/>
                <a:headEnd/>
                <a:tailEnd/>
              </a:ln>
            </p:spPr>
            <p:txBody>
              <a:bodyPr/>
              <a:lstStyle/>
              <a:p>
                <a:endParaRPr lang="en-US"/>
              </a:p>
            </p:txBody>
          </p:sp>
          <p:sp>
            <p:nvSpPr>
              <p:cNvPr id="20536" name="Line 45"/>
              <p:cNvSpPr>
                <a:spLocks noChangeShapeType="1"/>
              </p:cNvSpPr>
              <p:nvPr/>
            </p:nvSpPr>
            <p:spPr bwMode="auto">
              <a:xfrm rot="-5400000">
                <a:off x="1644" y="4202"/>
                <a:ext cx="300" cy="0"/>
              </a:xfrm>
              <a:prstGeom prst="line">
                <a:avLst/>
              </a:prstGeom>
              <a:noFill/>
              <a:ln w="9525">
                <a:solidFill>
                  <a:schemeClr val="tx1"/>
                </a:solidFill>
                <a:round/>
                <a:headEnd/>
                <a:tailEnd/>
              </a:ln>
            </p:spPr>
            <p:txBody>
              <a:bodyPr/>
              <a:lstStyle/>
              <a:p>
                <a:endParaRPr lang="en-US"/>
              </a:p>
            </p:txBody>
          </p:sp>
          <p:sp>
            <p:nvSpPr>
              <p:cNvPr id="20537" name="Line 46"/>
              <p:cNvSpPr>
                <a:spLocks noChangeShapeType="1"/>
              </p:cNvSpPr>
              <p:nvPr/>
            </p:nvSpPr>
            <p:spPr bwMode="auto">
              <a:xfrm rot="-5400000">
                <a:off x="1791" y="4205"/>
                <a:ext cx="132" cy="0"/>
              </a:xfrm>
              <a:prstGeom prst="line">
                <a:avLst/>
              </a:prstGeom>
              <a:noFill/>
              <a:ln w="28575">
                <a:solidFill>
                  <a:schemeClr val="tx1"/>
                </a:solidFill>
                <a:round/>
                <a:headEnd/>
                <a:tailEnd/>
              </a:ln>
            </p:spPr>
            <p:txBody>
              <a:bodyPr/>
              <a:lstStyle/>
              <a:p>
                <a:endParaRPr lang="en-US"/>
              </a:p>
            </p:txBody>
          </p:sp>
          <p:sp>
            <p:nvSpPr>
              <p:cNvPr id="20538" name="Line 47"/>
              <p:cNvSpPr>
                <a:spLocks noChangeShapeType="1"/>
              </p:cNvSpPr>
              <p:nvPr/>
            </p:nvSpPr>
            <p:spPr bwMode="auto">
              <a:xfrm rot="-5400000">
                <a:off x="2051" y="4006"/>
                <a:ext cx="0" cy="391"/>
              </a:xfrm>
              <a:prstGeom prst="line">
                <a:avLst/>
              </a:prstGeom>
              <a:noFill/>
              <a:ln w="9525">
                <a:solidFill>
                  <a:schemeClr val="tx1"/>
                </a:solidFill>
                <a:round/>
                <a:headEnd/>
                <a:tailEnd/>
              </a:ln>
            </p:spPr>
            <p:txBody>
              <a:bodyPr/>
              <a:lstStyle/>
              <a:p>
                <a:endParaRPr lang="en-US"/>
              </a:p>
            </p:txBody>
          </p:sp>
        </p:grpSp>
        <p:grpSp>
          <p:nvGrpSpPr>
            <p:cNvPr id="20504" name="Group 49"/>
            <p:cNvGrpSpPr>
              <a:grpSpLocks/>
            </p:cNvGrpSpPr>
            <p:nvPr/>
          </p:nvGrpSpPr>
          <p:grpSpPr bwMode="auto">
            <a:xfrm>
              <a:off x="5107" y="2644"/>
              <a:ext cx="317" cy="317"/>
              <a:chOff x="4194" y="369"/>
              <a:chExt cx="317" cy="317"/>
            </a:xfrm>
          </p:grpSpPr>
          <p:sp>
            <p:nvSpPr>
              <p:cNvPr id="20525" name="Oval 50"/>
              <p:cNvSpPr>
                <a:spLocks noChangeArrowheads="1"/>
              </p:cNvSpPr>
              <p:nvPr/>
            </p:nvSpPr>
            <p:spPr bwMode="auto">
              <a:xfrm>
                <a:off x="4194" y="369"/>
                <a:ext cx="317" cy="317"/>
              </a:xfrm>
              <a:prstGeom prst="ellipse">
                <a:avLst/>
              </a:prstGeom>
              <a:noFill/>
              <a:ln w="9525">
                <a:solidFill>
                  <a:schemeClr val="tx1"/>
                </a:solidFill>
                <a:round/>
                <a:headEnd/>
                <a:tailEnd/>
              </a:ln>
            </p:spPr>
            <p:txBody>
              <a:bodyPr wrap="none" anchor="ctr"/>
              <a:lstStyle/>
              <a:p>
                <a:pPr eaLnBrk="1" hangingPunct="1"/>
                <a:endParaRPr lang="en-US" altLang="en-US"/>
              </a:p>
            </p:txBody>
          </p:sp>
          <p:sp>
            <p:nvSpPr>
              <p:cNvPr id="20526" name="Text Box 51"/>
              <p:cNvSpPr txBox="1">
                <a:spLocks noChangeArrowheads="1"/>
              </p:cNvSpPr>
              <p:nvPr/>
            </p:nvSpPr>
            <p:spPr bwMode="auto">
              <a:xfrm>
                <a:off x="4231" y="409"/>
                <a:ext cx="239" cy="231"/>
              </a:xfrm>
              <a:prstGeom prst="rect">
                <a:avLst/>
              </a:prstGeom>
              <a:noFill/>
              <a:ln w="9525">
                <a:noFill/>
                <a:miter lim="800000"/>
                <a:headEnd/>
                <a:tailEnd/>
              </a:ln>
            </p:spPr>
            <p:txBody>
              <a:bodyPr wrap="none">
                <a:spAutoFit/>
              </a:bodyPr>
              <a:lstStyle/>
              <a:p>
                <a:pPr eaLnBrk="1" hangingPunct="1"/>
                <a:r>
                  <a:rPr lang="en-US" altLang="en-US" sz="1800" baseline="-25000"/>
                  <a:t> </a:t>
                </a:r>
                <a:r>
                  <a:rPr lang="en-US" altLang="en-US" sz="1800"/>
                  <a:t>A</a:t>
                </a:r>
              </a:p>
            </p:txBody>
          </p:sp>
        </p:grpSp>
        <p:grpSp>
          <p:nvGrpSpPr>
            <p:cNvPr id="20505" name="Group 52"/>
            <p:cNvGrpSpPr>
              <a:grpSpLocks/>
            </p:cNvGrpSpPr>
            <p:nvPr/>
          </p:nvGrpSpPr>
          <p:grpSpPr bwMode="auto">
            <a:xfrm>
              <a:off x="4445" y="2645"/>
              <a:ext cx="317" cy="317"/>
              <a:chOff x="4194" y="369"/>
              <a:chExt cx="317" cy="317"/>
            </a:xfrm>
          </p:grpSpPr>
          <p:sp>
            <p:nvSpPr>
              <p:cNvPr id="20523" name="Oval 53"/>
              <p:cNvSpPr>
                <a:spLocks noChangeArrowheads="1"/>
              </p:cNvSpPr>
              <p:nvPr/>
            </p:nvSpPr>
            <p:spPr bwMode="auto">
              <a:xfrm>
                <a:off x="4194" y="369"/>
                <a:ext cx="317" cy="317"/>
              </a:xfrm>
              <a:prstGeom prst="ellipse">
                <a:avLst/>
              </a:prstGeom>
              <a:noFill/>
              <a:ln w="9525">
                <a:solidFill>
                  <a:schemeClr val="tx1"/>
                </a:solidFill>
                <a:round/>
                <a:headEnd/>
                <a:tailEnd/>
              </a:ln>
            </p:spPr>
            <p:txBody>
              <a:bodyPr wrap="none" anchor="ctr"/>
              <a:lstStyle/>
              <a:p>
                <a:pPr eaLnBrk="1" hangingPunct="1"/>
                <a:endParaRPr lang="en-US" altLang="en-US"/>
              </a:p>
            </p:txBody>
          </p:sp>
          <p:sp>
            <p:nvSpPr>
              <p:cNvPr id="20524" name="Text Box 54"/>
              <p:cNvSpPr txBox="1">
                <a:spLocks noChangeArrowheads="1"/>
              </p:cNvSpPr>
              <p:nvPr/>
            </p:nvSpPr>
            <p:spPr bwMode="auto">
              <a:xfrm>
                <a:off x="4231" y="418"/>
                <a:ext cx="239" cy="231"/>
              </a:xfrm>
              <a:prstGeom prst="rect">
                <a:avLst/>
              </a:prstGeom>
              <a:noFill/>
              <a:ln w="9525">
                <a:noFill/>
                <a:miter lim="800000"/>
                <a:headEnd/>
                <a:tailEnd/>
              </a:ln>
            </p:spPr>
            <p:txBody>
              <a:bodyPr wrap="none">
                <a:spAutoFit/>
              </a:bodyPr>
              <a:lstStyle/>
              <a:p>
                <a:pPr eaLnBrk="1" hangingPunct="1"/>
                <a:r>
                  <a:rPr lang="en-US" altLang="en-US" sz="1800" baseline="-25000"/>
                  <a:t> </a:t>
                </a:r>
                <a:r>
                  <a:rPr lang="en-US" altLang="en-US" sz="1800"/>
                  <a:t>V</a:t>
                </a:r>
              </a:p>
            </p:txBody>
          </p:sp>
        </p:grpSp>
        <p:sp>
          <p:nvSpPr>
            <p:cNvPr id="20506" name="Freeform 55"/>
            <p:cNvSpPr>
              <a:spLocks/>
            </p:cNvSpPr>
            <p:nvPr/>
          </p:nvSpPr>
          <p:spPr bwMode="auto">
            <a:xfrm>
              <a:off x="4764" y="2249"/>
              <a:ext cx="297" cy="558"/>
            </a:xfrm>
            <a:custGeom>
              <a:avLst/>
              <a:gdLst>
                <a:gd name="T0" fmla="*/ 1 w 517"/>
                <a:gd name="T1" fmla="*/ 0 h 499"/>
                <a:gd name="T2" fmla="*/ 1 w 517"/>
                <a:gd name="T3" fmla="*/ 2132 h 499"/>
                <a:gd name="T4" fmla="*/ 0 w 517"/>
                <a:gd name="T5" fmla="*/ 2132 h 499"/>
                <a:gd name="T6" fmla="*/ 0 60000 65536"/>
                <a:gd name="T7" fmla="*/ 0 60000 65536"/>
                <a:gd name="T8" fmla="*/ 0 60000 65536"/>
                <a:gd name="T9" fmla="*/ 0 w 517"/>
                <a:gd name="T10" fmla="*/ 0 h 499"/>
                <a:gd name="T11" fmla="*/ 517 w 517"/>
                <a:gd name="T12" fmla="*/ 499 h 499"/>
              </a:gdLst>
              <a:ahLst/>
              <a:cxnLst>
                <a:cxn ang="T6">
                  <a:pos x="T0" y="T1"/>
                </a:cxn>
                <a:cxn ang="T7">
                  <a:pos x="T2" y="T3"/>
                </a:cxn>
                <a:cxn ang="T8">
                  <a:pos x="T4" y="T5"/>
                </a:cxn>
              </a:cxnLst>
              <a:rect l="T9" t="T10" r="T11" b="T12"/>
              <a:pathLst>
                <a:path w="517" h="499">
                  <a:moveTo>
                    <a:pt x="517" y="0"/>
                  </a:moveTo>
                  <a:lnTo>
                    <a:pt x="517" y="499"/>
                  </a:lnTo>
                  <a:lnTo>
                    <a:pt x="0" y="499"/>
                  </a:lnTo>
                </a:path>
              </a:pathLst>
            </a:custGeom>
            <a:noFill/>
            <a:ln w="9525">
              <a:solidFill>
                <a:schemeClr val="tx1"/>
              </a:solidFill>
              <a:round/>
              <a:headEnd/>
              <a:tailEnd/>
            </a:ln>
          </p:spPr>
          <p:txBody>
            <a:bodyPr/>
            <a:lstStyle/>
            <a:p>
              <a:endParaRPr lang="en-US"/>
            </a:p>
          </p:txBody>
        </p:sp>
        <p:sp>
          <p:nvSpPr>
            <p:cNvPr id="20507" name="Freeform 56"/>
            <p:cNvSpPr>
              <a:spLocks/>
            </p:cNvSpPr>
            <p:nvPr/>
          </p:nvSpPr>
          <p:spPr bwMode="auto">
            <a:xfrm flipH="1">
              <a:off x="4137" y="2244"/>
              <a:ext cx="309" cy="564"/>
            </a:xfrm>
            <a:custGeom>
              <a:avLst/>
              <a:gdLst>
                <a:gd name="T0" fmla="*/ 1 w 517"/>
                <a:gd name="T1" fmla="*/ 0 h 499"/>
                <a:gd name="T2" fmla="*/ 1 w 517"/>
                <a:gd name="T3" fmla="*/ 2450 h 499"/>
                <a:gd name="T4" fmla="*/ 0 w 517"/>
                <a:gd name="T5" fmla="*/ 2450 h 499"/>
                <a:gd name="T6" fmla="*/ 0 60000 65536"/>
                <a:gd name="T7" fmla="*/ 0 60000 65536"/>
                <a:gd name="T8" fmla="*/ 0 60000 65536"/>
                <a:gd name="T9" fmla="*/ 0 w 517"/>
                <a:gd name="T10" fmla="*/ 0 h 499"/>
                <a:gd name="T11" fmla="*/ 517 w 517"/>
                <a:gd name="T12" fmla="*/ 499 h 499"/>
              </a:gdLst>
              <a:ahLst/>
              <a:cxnLst>
                <a:cxn ang="T6">
                  <a:pos x="T0" y="T1"/>
                </a:cxn>
                <a:cxn ang="T7">
                  <a:pos x="T2" y="T3"/>
                </a:cxn>
                <a:cxn ang="T8">
                  <a:pos x="T4" y="T5"/>
                </a:cxn>
              </a:cxnLst>
              <a:rect l="T9" t="T10" r="T11" b="T12"/>
              <a:pathLst>
                <a:path w="517" h="499">
                  <a:moveTo>
                    <a:pt x="517" y="0"/>
                  </a:moveTo>
                  <a:lnTo>
                    <a:pt x="517" y="499"/>
                  </a:lnTo>
                  <a:lnTo>
                    <a:pt x="0" y="499"/>
                  </a:lnTo>
                </a:path>
              </a:pathLst>
            </a:custGeom>
            <a:noFill/>
            <a:ln w="9525">
              <a:solidFill>
                <a:schemeClr val="tx1"/>
              </a:solidFill>
              <a:round/>
              <a:headEnd/>
              <a:tailEnd/>
            </a:ln>
          </p:spPr>
          <p:txBody>
            <a:bodyPr/>
            <a:lstStyle/>
            <a:p>
              <a:endParaRPr lang="en-US"/>
            </a:p>
          </p:txBody>
        </p:sp>
        <p:sp>
          <p:nvSpPr>
            <p:cNvPr id="20508" name="Freeform 57"/>
            <p:cNvSpPr>
              <a:spLocks/>
            </p:cNvSpPr>
            <p:nvPr/>
          </p:nvSpPr>
          <p:spPr bwMode="auto">
            <a:xfrm>
              <a:off x="4641" y="2966"/>
              <a:ext cx="623" cy="258"/>
            </a:xfrm>
            <a:custGeom>
              <a:avLst/>
              <a:gdLst>
                <a:gd name="T0" fmla="*/ 0 w 623"/>
                <a:gd name="T1" fmla="*/ 258 h 258"/>
                <a:gd name="T2" fmla="*/ 0 w 623"/>
                <a:gd name="T3" fmla="*/ 105 h 258"/>
                <a:gd name="T4" fmla="*/ 623 w 623"/>
                <a:gd name="T5" fmla="*/ 105 h 258"/>
                <a:gd name="T6" fmla="*/ 623 w 623"/>
                <a:gd name="T7" fmla="*/ 0 h 258"/>
                <a:gd name="T8" fmla="*/ 0 60000 65536"/>
                <a:gd name="T9" fmla="*/ 0 60000 65536"/>
                <a:gd name="T10" fmla="*/ 0 60000 65536"/>
                <a:gd name="T11" fmla="*/ 0 60000 65536"/>
                <a:gd name="T12" fmla="*/ 0 w 623"/>
                <a:gd name="T13" fmla="*/ 0 h 258"/>
                <a:gd name="T14" fmla="*/ 623 w 623"/>
                <a:gd name="T15" fmla="*/ 258 h 258"/>
              </a:gdLst>
              <a:ahLst/>
              <a:cxnLst>
                <a:cxn ang="T8">
                  <a:pos x="T0" y="T1"/>
                </a:cxn>
                <a:cxn ang="T9">
                  <a:pos x="T2" y="T3"/>
                </a:cxn>
                <a:cxn ang="T10">
                  <a:pos x="T4" y="T5"/>
                </a:cxn>
                <a:cxn ang="T11">
                  <a:pos x="T6" y="T7"/>
                </a:cxn>
              </a:cxnLst>
              <a:rect l="T12" t="T13" r="T14" b="T15"/>
              <a:pathLst>
                <a:path w="623" h="258">
                  <a:moveTo>
                    <a:pt x="0" y="258"/>
                  </a:moveTo>
                  <a:lnTo>
                    <a:pt x="0" y="105"/>
                  </a:lnTo>
                  <a:lnTo>
                    <a:pt x="623" y="105"/>
                  </a:lnTo>
                  <a:lnTo>
                    <a:pt x="623" y="0"/>
                  </a:lnTo>
                </a:path>
              </a:pathLst>
            </a:custGeom>
            <a:noFill/>
            <a:ln w="9525">
              <a:solidFill>
                <a:schemeClr val="tx1"/>
              </a:solidFill>
              <a:round/>
              <a:headEnd type="triangle" w="med" len="med"/>
              <a:tailEnd type="none" w="med" len="med"/>
            </a:ln>
          </p:spPr>
          <p:txBody>
            <a:bodyPr/>
            <a:lstStyle/>
            <a:p>
              <a:endParaRPr lang="en-US"/>
            </a:p>
          </p:txBody>
        </p:sp>
        <p:sp>
          <p:nvSpPr>
            <p:cNvPr id="20509" name="Freeform 58"/>
            <p:cNvSpPr>
              <a:spLocks/>
            </p:cNvSpPr>
            <p:nvPr/>
          </p:nvSpPr>
          <p:spPr bwMode="auto">
            <a:xfrm>
              <a:off x="4829" y="2243"/>
              <a:ext cx="435" cy="399"/>
            </a:xfrm>
            <a:custGeom>
              <a:avLst/>
              <a:gdLst>
                <a:gd name="T0" fmla="*/ 514 w 429"/>
                <a:gd name="T1" fmla="*/ 672 h 382"/>
                <a:gd name="T2" fmla="*/ 514 w 429"/>
                <a:gd name="T3" fmla="*/ 0 h 382"/>
                <a:gd name="T4" fmla="*/ 0 w 429"/>
                <a:gd name="T5" fmla="*/ 0 h 382"/>
                <a:gd name="T6" fmla="*/ 0 60000 65536"/>
                <a:gd name="T7" fmla="*/ 0 60000 65536"/>
                <a:gd name="T8" fmla="*/ 0 60000 65536"/>
                <a:gd name="T9" fmla="*/ 0 w 429"/>
                <a:gd name="T10" fmla="*/ 0 h 382"/>
                <a:gd name="T11" fmla="*/ 429 w 429"/>
                <a:gd name="T12" fmla="*/ 382 h 382"/>
              </a:gdLst>
              <a:ahLst/>
              <a:cxnLst>
                <a:cxn ang="T6">
                  <a:pos x="T0" y="T1"/>
                </a:cxn>
                <a:cxn ang="T7">
                  <a:pos x="T2" y="T3"/>
                </a:cxn>
                <a:cxn ang="T8">
                  <a:pos x="T4" y="T5"/>
                </a:cxn>
              </a:cxnLst>
              <a:rect l="T9" t="T10" r="T11" b="T12"/>
              <a:pathLst>
                <a:path w="429" h="382">
                  <a:moveTo>
                    <a:pt x="429" y="382"/>
                  </a:moveTo>
                  <a:lnTo>
                    <a:pt x="429" y="0"/>
                  </a:lnTo>
                  <a:lnTo>
                    <a:pt x="0" y="0"/>
                  </a:lnTo>
                </a:path>
              </a:pathLst>
            </a:custGeom>
            <a:noFill/>
            <a:ln w="9525">
              <a:solidFill>
                <a:schemeClr val="tx1"/>
              </a:solidFill>
              <a:round/>
              <a:headEnd/>
              <a:tailEnd/>
            </a:ln>
          </p:spPr>
          <p:txBody>
            <a:bodyPr/>
            <a:lstStyle/>
            <a:p>
              <a:endParaRPr lang="en-US"/>
            </a:p>
          </p:txBody>
        </p:sp>
        <p:sp>
          <p:nvSpPr>
            <p:cNvPr id="20510" name="Freeform 59"/>
            <p:cNvSpPr>
              <a:spLocks/>
            </p:cNvSpPr>
            <p:nvPr/>
          </p:nvSpPr>
          <p:spPr bwMode="auto">
            <a:xfrm>
              <a:off x="4999" y="3318"/>
              <a:ext cx="265" cy="447"/>
            </a:xfrm>
            <a:custGeom>
              <a:avLst/>
              <a:gdLst>
                <a:gd name="T0" fmla="*/ 0 w 265"/>
                <a:gd name="T1" fmla="*/ 0 h 441"/>
                <a:gd name="T2" fmla="*/ 265 w 265"/>
                <a:gd name="T3" fmla="*/ 0 h 441"/>
                <a:gd name="T4" fmla="*/ 265 w 265"/>
                <a:gd name="T5" fmla="*/ 525 h 441"/>
                <a:gd name="T6" fmla="*/ 130 w 265"/>
                <a:gd name="T7" fmla="*/ 525 h 441"/>
                <a:gd name="T8" fmla="*/ 0 60000 65536"/>
                <a:gd name="T9" fmla="*/ 0 60000 65536"/>
                <a:gd name="T10" fmla="*/ 0 60000 65536"/>
                <a:gd name="T11" fmla="*/ 0 60000 65536"/>
                <a:gd name="T12" fmla="*/ 0 w 265"/>
                <a:gd name="T13" fmla="*/ 0 h 441"/>
                <a:gd name="T14" fmla="*/ 265 w 265"/>
                <a:gd name="T15" fmla="*/ 441 h 441"/>
              </a:gdLst>
              <a:ahLst/>
              <a:cxnLst>
                <a:cxn ang="T8">
                  <a:pos x="T0" y="T1"/>
                </a:cxn>
                <a:cxn ang="T9">
                  <a:pos x="T2" y="T3"/>
                </a:cxn>
                <a:cxn ang="T10">
                  <a:pos x="T4" y="T5"/>
                </a:cxn>
                <a:cxn ang="T11">
                  <a:pos x="T6" y="T7"/>
                </a:cxn>
              </a:cxnLst>
              <a:rect l="T12" t="T13" r="T14" b="T15"/>
              <a:pathLst>
                <a:path w="265" h="441">
                  <a:moveTo>
                    <a:pt x="0" y="0"/>
                  </a:moveTo>
                  <a:lnTo>
                    <a:pt x="265" y="0"/>
                  </a:lnTo>
                  <a:lnTo>
                    <a:pt x="265" y="441"/>
                  </a:lnTo>
                  <a:lnTo>
                    <a:pt x="130" y="441"/>
                  </a:lnTo>
                </a:path>
              </a:pathLst>
            </a:custGeom>
            <a:noFill/>
            <a:ln w="9525">
              <a:solidFill>
                <a:schemeClr val="tx1"/>
              </a:solidFill>
              <a:round/>
              <a:headEnd/>
              <a:tailEnd/>
            </a:ln>
          </p:spPr>
          <p:txBody>
            <a:bodyPr/>
            <a:lstStyle/>
            <a:p>
              <a:endParaRPr lang="en-US"/>
            </a:p>
          </p:txBody>
        </p:sp>
        <p:sp>
          <p:nvSpPr>
            <p:cNvPr id="20511" name="Freeform 60"/>
            <p:cNvSpPr>
              <a:spLocks/>
            </p:cNvSpPr>
            <p:nvPr/>
          </p:nvSpPr>
          <p:spPr bwMode="auto">
            <a:xfrm flipH="1">
              <a:off x="3955" y="3314"/>
              <a:ext cx="265" cy="447"/>
            </a:xfrm>
            <a:custGeom>
              <a:avLst/>
              <a:gdLst>
                <a:gd name="T0" fmla="*/ 0 w 265"/>
                <a:gd name="T1" fmla="*/ 0 h 441"/>
                <a:gd name="T2" fmla="*/ 265 w 265"/>
                <a:gd name="T3" fmla="*/ 0 h 441"/>
                <a:gd name="T4" fmla="*/ 265 w 265"/>
                <a:gd name="T5" fmla="*/ 525 h 441"/>
                <a:gd name="T6" fmla="*/ 130 w 265"/>
                <a:gd name="T7" fmla="*/ 525 h 441"/>
                <a:gd name="T8" fmla="*/ 0 60000 65536"/>
                <a:gd name="T9" fmla="*/ 0 60000 65536"/>
                <a:gd name="T10" fmla="*/ 0 60000 65536"/>
                <a:gd name="T11" fmla="*/ 0 60000 65536"/>
                <a:gd name="T12" fmla="*/ 0 w 265"/>
                <a:gd name="T13" fmla="*/ 0 h 441"/>
                <a:gd name="T14" fmla="*/ 265 w 265"/>
                <a:gd name="T15" fmla="*/ 441 h 441"/>
              </a:gdLst>
              <a:ahLst/>
              <a:cxnLst>
                <a:cxn ang="T8">
                  <a:pos x="T0" y="T1"/>
                </a:cxn>
                <a:cxn ang="T9">
                  <a:pos x="T2" y="T3"/>
                </a:cxn>
                <a:cxn ang="T10">
                  <a:pos x="T4" y="T5"/>
                </a:cxn>
                <a:cxn ang="T11">
                  <a:pos x="T6" y="T7"/>
                </a:cxn>
              </a:cxnLst>
              <a:rect l="T12" t="T13" r="T14" b="T15"/>
              <a:pathLst>
                <a:path w="265" h="441">
                  <a:moveTo>
                    <a:pt x="0" y="0"/>
                  </a:moveTo>
                  <a:lnTo>
                    <a:pt x="265" y="0"/>
                  </a:lnTo>
                  <a:lnTo>
                    <a:pt x="265" y="441"/>
                  </a:lnTo>
                  <a:lnTo>
                    <a:pt x="130" y="441"/>
                  </a:lnTo>
                </a:path>
              </a:pathLst>
            </a:custGeom>
            <a:noFill/>
            <a:ln w="9525">
              <a:solidFill>
                <a:schemeClr val="tx1"/>
              </a:solidFill>
              <a:round/>
              <a:headEnd/>
              <a:tailEnd/>
            </a:ln>
          </p:spPr>
          <p:txBody>
            <a:bodyPr/>
            <a:lstStyle/>
            <a:p>
              <a:endParaRPr lang="en-US"/>
            </a:p>
          </p:txBody>
        </p:sp>
        <p:sp>
          <p:nvSpPr>
            <p:cNvPr id="20512" name="Freeform 61"/>
            <p:cNvSpPr>
              <a:spLocks/>
            </p:cNvSpPr>
            <p:nvPr/>
          </p:nvSpPr>
          <p:spPr bwMode="auto">
            <a:xfrm>
              <a:off x="3953" y="2243"/>
              <a:ext cx="423" cy="1069"/>
            </a:xfrm>
            <a:custGeom>
              <a:avLst/>
              <a:gdLst>
                <a:gd name="T0" fmla="*/ 0 w 423"/>
                <a:gd name="T1" fmla="*/ 1069 h 1069"/>
                <a:gd name="T2" fmla="*/ 0 w 423"/>
                <a:gd name="T3" fmla="*/ 0 h 1069"/>
                <a:gd name="T4" fmla="*/ 423 w 423"/>
                <a:gd name="T5" fmla="*/ 0 h 1069"/>
                <a:gd name="T6" fmla="*/ 0 60000 65536"/>
                <a:gd name="T7" fmla="*/ 0 60000 65536"/>
                <a:gd name="T8" fmla="*/ 0 60000 65536"/>
                <a:gd name="T9" fmla="*/ 0 w 423"/>
                <a:gd name="T10" fmla="*/ 0 h 1069"/>
                <a:gd name="T11" fmla="*/ 423 w 423"/>
                <a:gd name="T12" fmla="*/ 1069 h 1069"/>
              </a:gdLst>
              <a:ahLst/>
              <a:cxnLst>
                <a:cxn ang="T6">
                  <a:pos x="T0" y="T1"/>
                </a:cxn>
                <a:cxn ang="T7">
                  <a:pos x="T2" y="T3"/>
                </a:cxn>
                <a:cxn ang="T8">
                  <a:pos x="T4" y="T5"/>
                </a:cxn>
              </a:cxnLst>
              <a:rect l="T9" t="T10" r="T11" b="T12"/>
              <a:pathLst>
                <a:path w="423" h="1069">
                  <a:moveTo>
                    <a:pt x="0" y="1069"/>
                  </a:moveTo>
                  <a:lnTo>
                    <a:pt x="0" y="0"/>
                  </a:lnTo>
                  <a:lnTo>
                    <a:pt x="423" y="0"/>
                  </a:lnTo>
                </a:path>
              </a:pathLst>
            </a:custGeom>
            <a:noFill/>
            <a:ln w="9525">
              <a:solidFill>
                <a:schemeClr val="tx1"/>
              </a:solidFill>
              <a:round/>
              <a:headEnd/>
              <a:tailEnd/>
            </a:ln>
          </p:spPr>
          <p:txBody>
            <a:bodyPr/>
            <a:lstStyle/>
            <a:p>
              <a:endParaRPr lang="en-US"/>
            </a:p>
          </p:txBody>
        </p:sp>
        <p:sp>
          <p:nvSpPr>
            <p:cNvPr id="20513" name="Oval 62"/>
            <p:cNvSpPr>
              <a:spLocks noChangeAspect="1" noChangeArrowheads="1"/>
            </p:cNvSpPr>
            <p:nvPr/>
          </p:nvSpPr>
          <p:spPr bwMode="auto">
            <a:xfrm>
              <a:off x="4123" y="2237"/>
              <a:ext cx="29" cy="29"/>
            </a:xfrm>
            <a:prstGeom prst="ellipse">
              <a:avLst/>
            </a:prstGeom>
            <a:solidFill>
              <a:schemeClr val="tx1"/>
            </a:solidFill>
            <a:ln w="9525">
              <a:solidFill>
                <a:schemeClr val="tx1"/>
              </a:solidFill>
              <a:round/>
              <a:headEnd/>
              <a:tailEnd/>
            </a:ln>
          </p:spPr>
          <p:txBody>
            <a:bodyPr wrap="none" anchor="ctr"/>
            <a:lstStyle/>
            <a:p>
              <a:pPr eaLnBrk="1" hangingPunct="1"/>
              <a:endParaRPr lang="en-US" altLang="en-US"/>
            </a:p>
          </p:txBody>
        </p:sp>
        <p:sp>
          <p:nvSpPr>
            <p:cNvPr id="20514" name="Oval 63"/>
            <p:cNvSpPr>
              <a:spLocks noChangeAspect="1" noChangeArrowheads="1"/>
            </p:cNvSpPr>
            <p:nvPr/>
          </p:nvSpPr>
          <p:spPr bwMode="auto">
            <a:xfrm>
              <a:off x="5048" y="2233"/>
              <a:ext cx="29" cy="29"/>
            </a:xfrm>
            <a:prstGeom prst="ellipse">
              <a:avLst/>
            </a:prstGeom>
            <a:solidFill>
              <a:schemeClr val="tx1"/>
            </a:solidFill>
            <a:ln w="9525">
              <a:solidFill>
                <a:schemeClr val="tx1"/>
              </a:solidFill>
              <a:round/>
              <a:headEnd/>
              <a:tailEnd/>
            </a:ln>
          </p:spPr>
          <p:txBody>
            <a:bodyPr wrap="none" anchor="ctr"/>
            <a:lstStyle/>
            <a:p>
              <a:pPr eaLnBrk="1" hangingPunct="1"/>
              <a:endParaRPr lang="en-US" altLang="en-US"/>
            </a:p>
          </p:txBody>
        </p:sp>
        <p:sp>
          <p:nvSpPr>
            <p:cNvPr id="20515" name="Oval 64"/>
            <p:cNvSpPr>
              <a:spLocks noChangeAspect="1" noChangeArrowheads="1"/>
            </p:cNvSpPr>
            <p:nvPr/>
          </p:nvSpPr>
          <p:spPr bwMode="auto">
            <a:xfrm>
              <a:off x="3939" y="3304"/>
              <a:ext cx="29" cy="29"/>
            </a:xfrm>
            <a:prstGeom prst="ellipse">
              <a:avLst/>
            </a:prstGeom>
            <a:solidFill>
              <a:schemeClr val="tx1"/>
            </a:solidFill>
            <a:ln w="9525">
              <a:solidFill>
                <a:schemeClr val="tx1"/>
              </a:solidFill>
              <a:round/>
              <a:headEnd/>
              <a:tailEnd/>
            </a:ln>
          </p:spPr>
          <p:txBody>
            <a:bodyPr wrap="none" anchor="ctr"/>
            <a:lstStyle/>
            <a:p>
              <a:pPr eaLnBrk="1" hangingPunct="1"/>
              <a:endParaRPr lang="en-US" altLang="en-US"/>
            </a:p>
          </p:txBody>
        </p:sp>
        <p:grpSp>
          <p:nvGrpSpPr>
            <p:cNvPr id="20516" name="Group 66"/>
            <p:cNvGrpSpPr>
              <a:grpSpLocks/>
            </p:cNvGrpSpPr>
            <p:nvPr/>
          </p:nvGrpSpPr>
          <p:grpSpPr bwMode="auto">
            <a:xfrm>
              <a:off x="4123" y="1914"/>
              <a:ext cx="938" cy="640"/>
              <a:chOff x="4008" y="1799"/>
              <a:chExt cx="938" cy="640"/>
            </a:xfrm>
          </p:grpSpPr>
          <p:sp>
            <p:nvSpPr>
              <p:cNvPr id="20518" name="Rectangle 67" descr="Sand"/>
              <p:cNvSpPr>
                <a:spLocks noChangeArrowheads="1"/>
              </p:cNvSpPr>
              <p:nvPr/>
            </p:nvSpPr>
            <p:spPr bwMode="auto">
              <a:xfrm>
                <a:off x="4268" y="1863"/>
                <a:ext cx="71" cy="535"/>
              </a:xfrm>
              <a:prstGeom prst="rect">
                <a:avLst/>
              </a:prstGeom>
              <a:blipFill dpi="0" rotWithShape="1">
                <a:blip r:embed="rId10" cstate="print"/>
                <a:srcRect/>
                <a:tile tx="0" ty="0" sx="100000" sy="100000" flip="none" algn="tl"/>
              </a:blipFill>
              <a:ln w="9525">
                <a:solidFill>
                  <a:schemeClr val="tx1"/>
                </a:solidFill>
                <a:miter lim="800000"/>
                <a:headEnd/>
                <a:tailEnd/>
              </a:ln>
            </p:spPr>
            <p:txBody>
              <a:bodyPr wrap="none" anchor="ctr"/>
              <a:lstStyle/>
              <a:p>
                <a:pPr eaLnBrk="1" hangingPunct="1"/>
                <a:endParaRPr lang="en-US" altLang="en-US"/>
              </a:p>
            </p:txBody>
          </p:sp>
          <p:sp>
            <p:nvSpPr>
              <p:cNvPr id="20519" name="Rectangle 68"/>
              <p:cNvSpPr>
                <a:spLocks noChangeArrowheads="1"/>
              </p:cNvSpPr>
              <p:nvPr/>
            </p:nvSpPr>
            <p:spPr bwMode="auto">
              <a:xfrm>
                <a:off x="4640" y="1859"/>
                <a:ext cx="71" cy="535"/>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20520" name="AutoShape 69"/>
              <p:cNvSpPr>
                <a:spLocks noChangeArrowheads="1"/>
              </p:cNvSpPr>
              <p:nvPr/>
            </p:nvSpPr>
            <p:spPr bwMode="auto">
              <a:xfrm>
                <a:off x="4103" y="1799"/>
                <a:ext cx="764" cy="640"/>
              </a:xfrm>
              <a:prstGeom prst="roundRect">
                <a:avLst>
                  <a:gd name="adj" fmla="val 16667"/>
                </a:avLst>
              </a:prstGeom>
              <a:solidFill>
                <a:schemeClr val="accent1">
                  <a:alpha val="20000"/>
                </a:schemeClr>
              </a:solidFill>
              <a:ln w="9525">
                <a:solidFill>
                  <a:schemeClr val="tx1"/>
                </a:solidFill>
                <a:round/>
                <a:headEnd/>
                <a:tailEnd/>
              </a:ln>
            </p:spPr>
            <p:txBody>
              <a:bodyPr wrap="none" anchor="ctr"/>
              <a:lstStyle/>
              <a:p>
                <a:pPr eaLnBrk="1" hangingPunct="1"/>
                <a:endParaRPr lang="en-US" altLang="en-US"/>
              </a:p>
            </p:txBody>
          </p:sp>
          <p:sp>
            <p:nvSpPr>
              <p:cNvPr id="20521" name="Line 70"/>
              <p:cNvSpPr>
                <a:spLocks noChangeShapeType="1"/>
              </p:cNvSpPr>
              <p:nvPr/>
            </p:nvSpPr>
            <p:spPr bwMode="auto">
              <a:xfrm flipH="1">
                <a:off x="4008" y="2128"/>
                <a:ext cx="260" cy="0"/>
              </a:xfrm>
              <a:prstGeom prst="line">
                <a:avLst/>
              </a:prstGeom>
              <a:noFill/>
              <a:ln w="9525">
                <a:solidFill>
                  <a:schemeClr val="tx1"/>
                </a:solidFill>
                <a:round/>
                <a:headEnd/>
                <a:tailEnd/>
              </a:ln>
            </p:spPr>
            <p:txBody>
              <a:bodyPr/>
              <a:lstStyle/>
              <a:p>
                <a:endParaRPr lang="en-US"/>
              </a:p>
            </p:txBody>
          </p:sp>
          <p:sp>
            <p:nvSpPr>
              <p:cNvPr id="20522" name="Line 71"/>
              <p:cNvSpPr>
                <a:spLocks noChangeShapeType="1"/>
              </p:cNvSpPr>
              <p:nvPr/>
            </p:nvSpPr>
            <p:spPr bwMode="auto">
              <a:xfrm>
                <a:off x="4714" y="2128"/>
                <a:ext cx="232" cy="0"/>
              </a:xfrm>
              <a:prstGeom prst="line">
                <a:avLst/>
              </a:prstGeom>
              <a:noFill/>
              <a:ln w="9525">
                <a:solidFill>
                  <a:schemeClr val="tx1"/>
                </a:solidFill>
                <a:round/>
                <a:headEnd/>
                <a:tailEnd/>
              </a:ln>
            </p:spPr>
            <p:txBody>
              <a:bodyPr/>
              <a:lstStyle/>
              <a:p>
                <a:endParaRPr lang="en-US"/>
              </a:p>
            </p:txBody>
          </p:sp>
        </p:grpSp>
        <p:sp>
          <p:nvSpPr>
            <p:cNvPr id="20517" name="Rectangle 91"/>
            <p:cNvSpPr>
              <a:spLocks noChangeArrowheads="1"/>
            </p:cNvSpPr>
            <p:nvPr/>
          </p:nvSpPr>
          <p:spPr bwMode="auto">
            <a:xfrm>
              <a:off x="4214" y="3221"/>
              <a:ext cx="773" cy="182"/>
            </a:xfrm>
            <a:prstGeom prst="rect">
              <a:avLst/>
            </a:prstGeom>
            <a:noFill/>
            <a:ln w="9525">
              <a:solidFill>
                <a:schemeClr val="tx1"/>
              </a:solidFill>
              <a:miter lim="800000"/>
              <a:headEnd/>
              <a:tailEnd/>
            </a:ln>
          </p:spPr>
          <p:txBody>
            <a:bodyPr wrap="none" anchor="ctr"/>
            <a:lstStyle/>
            <a:p>
              <a:pPr eaLnBrk="1" hangingPunct="1"/>
              <a:endParaRPr lang="en-US" altLang="en-US"/>
            </a:p>
          </p:txBody>
        </p:sp>
      </p:grpSp>
      <p:sp>
        <p:nvSpPr>
          <p:cNvPr id="1063006" name="Rectangle 94"/>
          <p:cNvSpPr>
            <a:spLocks noChangeArrowheads="1"/>
          </p:cNvSpPr>
          <p:nvPr/>
        </p:nvSpPr>
        <p:spPr bwMode="auto">
          <a:xfrm>
            <a:off x="6583363" y="3476625"/>
            <a:ext cx="1479550" cy="650875"/>
          </a:xfrm>
          <a:prstGeom prst="rect">
            <a:avLst/>
          </a:prstGeom>
          <a:solidFill>
            <a:srgbClr val="FFFF00">
              <a:alpha val="30980"/>
            </a:srgbClr>
          </a:solidFill>
          <a:ln w="9525">
            <a:noFill/>
            <a:miter lim="800000"/>
            <a:headEnd/>
            <a:tailEnd/>
          </a:ln>
        </p:spPr>
        <p:txBody>
          <a:bodyPr wrap="none" anchor="ctr"/>
          <a:lstStyle/>
          <a:p>
            <a:pPr eaLnBrk="1" hangingPunct="1"/>
            <a:endParaRPr lang="en-US" altLang="en-US"/>
          </a:p>
        </p:txBody>
      </p:sp>
      <p:grpSp>
        <p:nvGrpSpPr>
          <p:cNvPr id="9" name="Group 96"/>
          <p:cNvGrpSpPr>
            <a:grpSpLocks/>
          </p:cNvGrpSpPr>
          <p:nvPr/>
        </p:nvGrpSpPr>
        <p:grpSpPr bwMode="auto">
          <a:xfrm>
            <a:off x="5246688" y="4784725"/>
            <a:ext cx="358775" cy="1828800"/>
            <a:chOff x="715" y="2599"/>
            <a:chExt cx="226" cy="1152"/>
          </a:xfrm>
        </p:grpSpPr>
        <p:sp>
          <p:nvSpPr>
            <p:cNvPr id="20501" name="Line 97"/>
            <p:cNvSpPr>
              <a:spLocks noChangeShapeType="1"/>
            </p:cNvSpPr>
            <p:nvPr/>
          </p:nvSpPr>
          <p:spPr bwMode="auto">
            <a:xfrm flipV="1">
              <a:off x="941" y="2711"/>
              <a:ext cx="0" cy="1040"/>
            </a:xfrm>
            <a:prstGeom prst="line">
              <a:avLst/>
            </a:prstGeom>
            <a:noFill/>
            <a:ln w="9525">
              <a:solidFill>
                <a:schemeClr val="tx1"/>
              </a:solidFill>
              <a:round/>
              <a:headEnd/>
              <a:tailEnd type="triangle" w="med" len="med"/>
            </a:ln>
          </p:spPr>
          <p:txBody>
            <a:bodyPr/>
            <a:lstStyle/>
            <a:p>
              <a:endParaRPr lang="en-US"/>
            </a:p>
          </p:txBody>
        </p:sp>
        <p:sp>
          <p:nvSpPr>
            <p:cNvPr id="20502" name="Text Box 98"/>
            <p:cNvSpPr txBox="1">
              <a:spLocks noChangeArrowheads="1"/>
            </p:cNvSpPr>
            <p:nvPr/>
          </p:nvSpPr>
          <p:spPr bwMode="auto">
            <a:xfrm>
              <a:off x="715" y="2599"/>
              <a:ext cx="209" cy="231"/>
            </a:xfrm>
            <a:prstGeom prst="rect">
              <a:avLst/>
            </a:prstGeom>
            <a:noFill/>
            <a:ln w="9525">
              <a:noFill/>
              <a:miter lim="800000"/>
              <a:headEnd/>
              <a:tailEnd/>
            </a:ln>
          </p:spPr>
          <p:txBody>
            <a:bodyPr>
              <a:spAutoFit/>
            </a:bodyPr>
            <a:lstStyle/>
            <a:p>
              <a:pPr eaLnBrk="1" hangingPunct="1"/>
              <a:r>
                <a:rPr lang="en-US" altLang="en-US" sz="1800" i="1"/>
                <a:t>I</a:t>
              </a:r>
              <a:r>
                <a:rPr lang="en-US" altLang="en-US" sz="1800" baseline="-25000"/>
                <a:t>p</a:t>
              </a:r>
              <a:endParaRPr lang="en-US" altLang="en-US" sz="1800"/>
            </a:p>
          </p:txBody>
        </p:sp>
      </p:grpSp>
      <p:grpSp>
        <p:nvGrpSpPr>
          <p:cNvPr id="10" name="Group 99"/>
          <p:cNvGrpSpPr>
            <a:grpSpLocks/>
          </p:cNvGrpSpPr>
          <p:nvPr/>
        </p:nvGrpSpPr>
        <p:grpSpPr bwMode="auto">
          <a:xfrm>
            <a:off x="4870450" y="6234113"/>
            <a:ext cx="4183063" cy="425450"/>
            <a:chOff x="625" y="3400"/>
            <a:chExt cx="2635" cy="268"/>
          </a:xfrm>
        </p:grpSpPr>
        <p:sp>
          <p:nvSpPr>
            <p:cNvPr id="20499" name="Line 100"/>
            <p:cNvSpPr>
              <a:spLocks noChangeShapeType="1"/>
            </p:cNvSpPr>
            <p:nvPr/>
          </p:nvSpPr>
          <p:spPr bwMode="auto">
            <a:xfrm>
              <a:off x="625" y="3400"/>
              <a:ext cx="2550" cy="0"/>
            </a:xfrm>
            <a:prstGeom prst="line">
              <a:avLst/>
            </a:prstGeom>
            <a:noFill/>
            <a:ln w="9525">
              <a:solidFill>
                <a:schemeClr val="tx1"/>
              </a:solidFill>
              <a:round/>
              <a:headEnd/>
              <a:tailEnd type="triangle" w="med" len="med"/>
            </a:ln>
          </p:spPr>
          <p:txBody>
            <a:bodyPr/>
            <a:lstStyle/>
            <a:p>
              <a:endParaRPr lang="en-US"/>
            </a:p>
          </p:txBody>
        </p:sp>
        <p:sp>
          <p:nvSpPr>
            <p:cNvPr id="20500" name="Text Box 101"/>
            <p:cNvSpPr txBox="1">
              <a:spLocks noChangeArrowheads="1"/>
            </p:cNvSpPr>
            <p:nvPr/>
          </p:nvSpPr>
          <p:spPr bwMode="auto">
            <a:xfrm>
              <a:off x="3016" y="3418"/>
              <a:ext cx="244" cy="250"/>
            </a:xfrm>
            <a:prstGeom prst="rect">
              <a:avLst/>
            </a:prstGeom>
            <a:noFill/>
            <a:ln w="9525">
              <a:noFill/>
              <a:miter lim="800000"/>
              <a:headEnd/>
              <a:tailEnd/>
            </a:ln>
          </p:spPr>
          <p:txBody>
            <a:bodyPr>
              <a:spAutoFit/>
            </a:bodyPr>
            <a:lstStyle/>
            <a:p>
              <a:pPr eaLnBrk="1" hangingPunct="1"/>
              <a:r>
                <a:rPr lang="en-US" altLang="en-US" i="1"/>
                <a:t>V</a:t>
              </a:r>
            </a:p>
          </p:txBody>
        </p:sp>
      </p:grpSp>
      <p:sp>
        <p:nvSpPr>
          <p:cNvPr id="1063014" name="Line 102"/>
          <p:cNvSpPr>
            <a:spLocks noChangeShapeType="1"/>
          </p:cNvSpPr>
          <p:nvPr/>
        </p:nvSpPr>
        <p:spPr bwMode="auto">
          <a:xfrm>
            <a:off x="5595938" y="5688013"/>
            <a:ext cx="2943225" cy="0"/>
          </a:xfrm>
          <a:prstGeom prst="line">
            <a:avLst/>
          </a:prstGeom>
          <a:noFill/>
          <a:ln w="38100">
            <a:solidFill>
              <a:srgbClr val="FF6600"/>
            </a:solidFill>
            <a:round/>
            <a:headEnd/>
            <a:tailEnd/>
          </a:ln>
        </p:spPr>
        <p:txBody>
          <a:bodyPr/>
          <a:lstStyle/>
          <a:p>
            <a:endParaRPr lang="en-US"/>
          </a:p>
        </p:txBody>
      </p:sp>
      <p:sp>
        <p:nvSpPr>
          <p:cNvPr id="1063015" name="Line 103"/>
          <p:cNvSpPr>
            <a:spLocks noChangeShapeType="1"/>
          </p:cNvSpPr>
          <p:nvPr/>
        </p:nvSpPr>
        <p:spPr bwMode="auto">
          <a:xfrm flipH="1">
            <a:off x="5118100" y="5676900"/>
            <a:ext cx="490538" cy="547688"/>
          </a:xfrm>
          <a:prstGeom prst="line">
            <a:avLst/>
          </a:prstGeom>
          <a:noFill/>
          <a:ln w="38100">
            <a:solidFill>
              <a:srgbClr val="FF6600"/>
            </a:solidFill>
            <a:round/>
            <a:headEnd/>
            <a:tailEnd/>
          </a:ln>
        </p:spPr>
        <p:txBody>
          <a:bodyPr/>
          <a:lstStyle/>
          <a:p>
            <a:endParaRPr lang="en-US"/>
          </a:p>
        </p:txBody>
      </p:sp>
      <p:sp>
        <p:nvSpPr>
          <p:cNvPr id="1063021" name="Text Box 109"/>
          <p:cNvSpPr txBox="1">
            <a:spLocks noChangeArrowheads="1"/>
          </p:cNvSpPr>
          <p:nvPr/>
        </p:nvSpPr>
        <p:spPr bwMode="auto">
          <a:xfrm>
            <a:off x="6673850" y="1239838"/>
            <a:ext cx="1323975" cy="400050"/>
          </a:xfrm>
          <a:prstGeom prst="rect">
            <a:avLst/>
          </a:prstGeom>
          <a:noFill/>
          <a:ln w="9525">
            <a:noFill/>
            <a:miter lim="800000"/>
            <a:headEnd/>
            <a:tailEnd/>
          </a:ln>
          <a:effectLst/>
        </p:spPr>
        <p:txBody>
          <a:bodyPr wrap="none">
            <a:spAutoFit/>
          </a:bodyPr>
          <a:lstStyle/>
          <a:p>
            <a:pPr eaLnBrk="1" hangingPunct="1">
              <a:defRPr/>
            </a:pPr>
            <a:r>
              <a:rPr lang="en-US" sz="2000" dirty="0">
                <a:solidFill>
                  <a:schemeClr val="bg2">
                    <a:lumMod val="75000"/>
                  </a:schemeClr>
                </a:solidFill>
              </a:rPr>
              <a:t>phototube</a:t>
            </a:r>
          </a:p>
        </p:txBody>
      </p:sp>
      <p:grpSp>
        <p:nvGrpSpPr>
          <p:cNvPr id="11" name="Group 104"/>
          <p:cNvGrpSpPr>
            <a:grpSpLocks/>
          </p:cNvGrpSpPr>
          <p:nvPr/>
        </p:nvGrpSpPr>
        <p:grpSpPr bwMode="auto">
          <a:xfrm>
            <a:off x="4859338" y="6165850"/>
            <a:ext cx="530225" cy="482600"/>
            <a:chOff x="891" y="3231"/>
            <a:chExt cx="334" cy="304"/>
          </a:xfrm>
        </p:grpSpPr>
        <p:sp>
          <p:nvSpPr>
            <p:cNvPr id="20497" name="Text Box 105"/>
            <p:cNvSpPr txBox="1">
              <a:spLocks noChangeArrowheads="1"/>
            </p:cNvSpPr>
            <p:nvPr/>
          </p:nvSpPr>
          <p:spPr bwMode="auto">
            <a:xfrm>
              <a:off x="891" y="3285"/>
              <a:ext cx="334" cy="250"/>
            </a:xfrm>
            <a:prstGeom prst="rect">
              <a:avLst/>
            </a:prstGeom>
            <a:noFill/>
            <a:ln w="9525">
              <a:noFill/>
              <a:miter lim="800000"/>
              <a:headEnd/>
              <a:tailEnd/>
            </a:ln>
          </p:spPr>
          <p:txBody>
            <a:bodyPr wrap="none">
              <a:spAutoFit/>
            </a:bodyPr>
            <a:lstStyle/>
            <a:p>
              <a:pPr eaLnBrk="1" hangingPunct="1"/>
              <a:r>
                <a:rPr lang="en-US" altLang="en-US"/>
                <a:t>-</a:t>
              </a:r>
              <a:r>
                <a:rPr lang="en-US" altLang="en-US" i="1"/>
                <a:t>V</a:t>
              </a:r>
              <a:r>
                <a:rPr lang="en-US" altLang="en-US" baseline="-25000"/>
                <a:t>0</a:t>
              </a:r>
              <a:endParaRPr lang="en-US" altLang="en-US"/>
            </a:p>
          </p:txBody>
        </p:sp>
        <p:sp>
          <p:nvSpPr>
            <p:cNvPr id="20498" name="Line 106"/>
            <p:cNvSpPr>
              <a:spLocks noChangeShapeType="1"/>
            </p:cNvSpPr>
            <p:nvPr/>
          </p:nvSpPr>
          <p:spPr bwMode="auto">
            <a:xfrm>
              <a:off x="1047" y="3231"/>
              <a:ext cx="0" cy="99"/>
            </a:xfrm>
            <a:prstGeom prst="line">
              <a:avLst/>
            </a:prstGeom>
            <a:noFill/>
            <a:ln w="9525">
              <a:solidFill>
                <a:schemeClr val="tx1"/>
              </a:solidFill>
              <a:round/>
              <a:headEnd/>
              <a:tailEnd/>
            </a:ln>
          </p:spPr>
          <p:txBody>
            <a:bodyPr/>
            <a:lstStyle/>
            <a:p>
              <a:endParaRPr lang="en-US"/>
            </a:p>
          </p:txBody>
        </p:sp>
      </p:grpSp>
      <p:sp>
        <p:nvSpPr>
          <p:cNvPr id="20493"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12.1 – The interaction of matter with radiation</a:t>
            </a:r>
          </a:p>
        </p:txBody>
      </p:sp>
      <p:sp>
        <p:nvSpPr>
          <p:cNvPr id="3" name="Freeform 2"/>
          <p:cNvSpPr/>
          <p:nvPr/>
        </p:nvSpPr>
        <p:spPr>
          <a:xfrm>
            <a:off x="6275388" y="2133600"/>
            <a:ext cx="763587" cy="2395538"/>
          </a:xfrm>
          <a:custGeom>
            <a:avLst/>
            <a:gdLst>
              <a:gd name="connsiteX0" fmla="*/ 754743 w 754743"/>
              <a:gd name="connsiteY0" fmla="*/ 2394857 h 2394857"/>
              <a:gd name="connsiteX1" fmla="*/ 0 w 754743"/>
              <a:gd name="connsiteY1" fmla="*/ 2394857 h 2394857"/>
              <a:gd name="connsiteX2" fmla="*/ 0 w 754743"/>
              <a:gd name="connsiteY2" fmla="*/ 0 h 2394857"/>
              <a:gd name="connsiteX3" fmla="*/ 653143 w 754743"/>
              <a:gd name="connsiteY3" fmla="*/ 0 h 2394857"/>
            </a:gdLst>
            <a:ahLst/>
            <a:cxnLst>
              <a:cxn ang="0">
                <a:pos x="connsiteX0" y="connsiteY0"/>
              </a:cxn>
              <a:cxn ang="0">
                <a:pos x="connsiteX1" y="connsiteY1"/>
              </a:cxn>
              <a:cxn ang="0">
                <a:pos x="connsiteX2" y="connsiteY2"/>
              </a:cxn>
              <a:cxn ang="0">
                <a:pos x="connsiteX3" y="connsiteY3"/>
              </a:cxn>
            </a:cxnLst>
            <a:rect l="l" t="t" r="r" b="b"/>
            <a:pathLst>
              <a:path w="754743" h="2394857">
                <a:moveTo>
                  <a:pt x="754743" y="2394857"/>
                </a:moveTo>
                <a:lnTo>
                  <a:pt x="0" y="2394857"/>
                </a:lnTo>
                <a:lnTo>
                  <a:pt x="0" y="0"/>
                </a:lnTo>
                <a:lnTo>
                  <a:pt x="653143" y="0"/>
                </a:lnTo>
              </a:path>
            </a:pathLst>
          </a:custGeom>
          <a:noFill/>
          <a:ln w="76200">
            <a:solidFill>
              <a:srgbClr val="FF0000">
                <a:alpha val="53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Freeform 3"/>
          <p:cNvSpPr/>
          <p:nvPr/>
        </p:nvSpPr>
        <p:spPr>
          <a:xfrm>
            <a:off x="7388225" y="2133600"/>
            <a:ext cx="985838" cy="2395538"/>
          </a:xfrm>
          <a:custGeom>
            <a:avLst/>
            <a:gdLst>
              <a:gd name="connsiteX0" fmla="*/ 232229 w 986972"/>
              <a:gd name="connsiteY0" fmla="*/ 2394857 h 2394857"/>
              <a:gd name="connsiteX1" fmla="*/ 972458 w 986972"/>
              <a:gd name="connsiteY1" fmla="*/ 2394857 h 2394857"/>
              <a:gd name="connsiteX2" fmla="*/ 972458 w 986972"/>
              <a:gd name="connsiteY2" fmla="*/ 1698171 h 2394857"/>
              <a:gd name="connsiteX3" fmla="*/ 0 w 986972"/>
              <a:gd name="connsiteY3" fmla="*/ 1698171 h 2394857"/>
              <a:gd name="connsiteX4" fmla="*/ 0 w 986972"/>
              <a:gd name="connsiteY4" fmla="*/ 1306286 h 2394857"/>
              <a:gd name="connsiteX5" fmla="*/ 986972 w 986972"/>
              <a:gd name="connsiteY5" fmla="*/ 1306286 h 2394857"/>
              <a:gd name="connsiteX6" fmla="*/ 986972 w 986972"/>
              <a:gd name="connsiteY6" fmla="*/ 0 h 2394857"/>
              <a:gd name="connsiteX7" fmla="*/ 304800 w 986972"/>
              <a:gd name="connsiteY7" fmla="*/ 0 h 2394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6972" h="2394857">
                <a:moveTo>
                  <a:pt x="232229" y="2394857"/>
                </a:moveTo>
                <a:lnTo>
                  <a:pt x="972458" y="2394857"/>
                </a:lnTo>
                <a:lnTo>
                  <a:pt x="972458" y="1698171"/>
                </a:lnTo>
                <a:lnTo>
                  <a:pt x="0" y="1698171"/>
                </a:lnTo>
                <a:lnTo>
                  <a:pt x="0" y="1306286"/>
                </a:lnTo>
                <a:lnTo>
                  <a:pt x="986972" y="1306286"/>
                </a:lnTo>
                <a:lnTo>
                  <a:pt x="986972" y="0"/>
                </a:lnTo>
                <a:lnTo>
                  <a:pt x="304800" y="0"/>
                </a:lnTo>
              </a:path>
            </a:pathLst>
          </a:custGeom>
          <a:noFill/>
          <a:ln w="76200">
            <a:solidFill>
              <a:srgbClr val="00B05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62984" name="Line 72"/>
          <p:cNvSpPr>
            <a:spLocks noChangeShapeType="1"/>
          </p:cNvSpPr>
          <p:nvPr/>
        </p:nvSpPr>
        <p:spPr bwMode="auto">
          <a:xfrm flipV="1">
            <a:off x="8358188" y="2205038"/>
            <a:ext cx="0" cy="423862"/>
          </a:xfrm>
          <a:prstGeom prst="line">
            <a:avLst/>
          </a:prstGeom>
          <a:noFill/>
          <a:ln w="76200">
            <a:solidFill>
              <a:srgbClr val="FF0000"/>
            </a:solidFill>
            <a:round/>
            <a:headEnd/>
            <a:tailEnd type="triangle" w="med" len="med"/>
          </a:ln>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62914">
                                            <p:txEl>
                                              <p:pRg st="1" end="1"/>
                                            </p:txEl>
                                          </p:spTgt>
                                        </p:tgtEl>
                                        <p:attrNameLst>
                                          <p:attrName>style.visibility</p:attrName>
                                        </p:attrNameLst>
                                      </p:cBhvr>
                                      <p:to>
                                        <p:strVal val="visible"/>
                                      </p:to>
                                    </p:set>
                                    <p:anim calcmode="lin" valueType="num">
                                      <p:cBhvr additive="base">
                                        <p:cTn id="7" dur="500" fill="hold"/>
                                        <p:tgtEl>
                                          <p:spTgt spid="106291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6291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nodeType="clickEffect">
                                  <p:stCondLst>
                                    <p:cond delay="0"/>
                                  </p:stCondLst>
                                  <p:childTnLst>
                                    <p:set>
                                      <p:cBhvr>
                                        <p:cTn id="17" dur="1" fill="hold">
                                          <p:stCondLst>
                                            <p:cond delay="0"/>
                                          </p:stCondLst>
                                        </p:cTn>
                                        <p:tgtEl>
                                          <p:spTgt spid="1063021">
                                            <p:txEl>
                                              <p:pRg st="0" end="0"/>
                                            </p:txEl>
                                          </p:spTgt>
                                        </p:tgtEl>
                                        <p:attrNameLst>
                                          <p:attrName>style.visibility</p:attrName>
                                        </p:attrNameLst>
                                      </p:cBhvr>
                                      <p:to>
                                        <p:strVal val="visible"/>
                                      </p:to>
                                    </p:set>
                                    <p:anim calcmode="lin" valueType="num">
                                      <p:cBhvr additive="base">
                                        <p:cTn id="18" dur="500" fill="hold"/>
                                        <p:tgtEl>
                                          <p:spTgt spid="1063021">
                                            <p:txEl>
                                              <p:pRg st="0" end="0"/>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106302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1062914">
                                            <p:txEl>
                                              <p:pRg st="2" end="2"/>
                                            </p:txEl>
                                          </p:spTgt>
                                        </p:tgtEl>
                                        <p:attrNameLst>
                                          <p:attrName>style.visibility</p:attrName>
                                        </p:attrNameLst>
                                      </p:cBhvr>
                                      <p:to>
                                        <p:strVal val="visible"/>
                                      </p:to>
                                    </p:set>
                                    <p:anim calcmode="lin" valueType="num">
                                      <p:cBhvr additive="base">
                                        <p:cTn id="24" dur="500" fill="hold"/>
                                        <p:tgtEl>
                                          <p:spTgt spid="1062914">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06291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1063001"/>
                                        </p:tgtEl>
                                        <p:attrNameLst>
                                          <p:attrName>style.visibility</p:attrName>
                                        </p:attrNameLst>
                                      </p:cBhvr>
                                      <p:to>
                                        <p:strVal val="visible"/>
                                      </p:to>
                                    </p:set>
                                    <p:animEffect transition="in" filter="wipe(up)">
                                      <p:cBhvr>
                                        <p:cTn id="30" dur="1000"/>
                                        <p:tgtEl>
                                          <p:spTgt spid="1063001"/>
                                        </p:tgtEl>
                                      </p:cBhvr>
                                    </p:animEffect>
                                  </p:childTnLst>
                                  <p:subTnLst>
                                    <p:audio>
                                      <p:cMediaNode>
                                        <p:cTn display="0" masterRel="sameClick">
                                          <p:stCondLst>
                                            <p:cond evt="begin" delay="0">
                                              <p:tn val="28"/>
                                            </p:cond>
                                          </p:stCondLst>
                                          <p:endCondLst>
                                            <p:cond evt="onStopAudio" delay="0">
                                              <p:tgtEl>
                                                <p:sldTgt/>
                                              </p:tgtEl>
                                            </p:cond>
                                          </p:endCondLst>
                                        </p:cTn>
                                        <p:tgtEl>
                                          <p:sndTgt r:embed="rId5" name="voltage.wav"/>
                                        </p:tgtEl>
                                      </p:cMediaNode>
                                    </p:audio>
                                  </p:subTnLst>
                                </p:cTn>
                              </p:par>
                            </p:childTnLst>
                          </p:cTn>
                        </p:par>
                        <p:par>
                          <p:cTn id="31" fill="hold" nodeType="afterGroup">
                            <p:stCondLst>
                              <p:cond delay="1000"/>
                            </p:stCondLst>
                            <p:childTnLst>
                              <p:par>
                                <p:cTn id="32" presetID="22" presetClass="entr" presetSubtype="4" fill="hold" grpId="0" nodeType="afterEffect">
                                  <p:stCondLst>
                                    <p:cond delay="0"/>
                                  </p:stCondLst>
                                  <p:childTnLst>
                                    <p:set>
                                      <p:cBhvr>
                                        <p:cTn id="33" dur="1" fill="hold">
                                          <p:stCondLst>
                                            <p:cond delay="0"/>
                                          </p:stCondLst>
                                        </p:cTn>
                                        <p:tgtEl>
                                          <p:spTgt spid="1062984"/>
                                        </p:tgtEl>
                                        <p:attrNameLst>
                                          <p:attrName>style.visibility</p:attrName>
                                        </p:attrNameLst>
                                      </p:cBhvr>
                                      <p:to>
                                        <p:strVal val="visible"/>
                                      </p:to>
                                    </p:set>
                                    <p:animEffect transition="in" filter="wipe(down)">
                                      <p:cBhvr>
                                        <p:cTn id="34" dur="3000"/>
                                        <p:tgtEl>
                                          <p:spTgt spid="1062984"/>
                                        </p:tgtEl>
                                      </p:cBhvr>
                                    </p:animEffect>
                                  </p:childTnLst>
                                  <p:subTnLst>
                                    <p:audio>
                                      <p:cMediaNode>
                                        <p:cTn display="0" masterRel="sameClick">
                                          <p:stCondLst>
                                            <p:cond evt="begin" delay="0">
                                              <p:tn val="32"/>
                                            </p:cond>
                                          </p:stCondLst>
                                          <p:endCondLst>
                                            <p:cond evt="onStopAudio" delay="0">
                                              <p:tgtEl>
                                                <p:sldTgt/>
                                              </p:tgtEl>
                                            </p:cond>
                                          </p:endCondLst>
                                        </p:cTn>
                                        <p:tgtEl>
                                          <p:sndTgt r:embed="rId6" name="stretch.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1062985"/>
                                        </p:tgtEl>
                                        <p:attrNameLst>
                                          <p:attrName>style.visibility</p:attrName>
                                        </p:attrNameLst>
                                      </p:cBhvr>
                                      <p:to>
                                        <p:strVal val="visible"/>
                                      </p:to>
                                    </p:set>
                                    <p:anim calcmode="lin" valueType="num">
                                      <p:cBhvr additive="base">
                                        <p:cTn id="39" dur="500" fill="hold"/>
                                        <p:tgtEl>
                                          <p:spTgt spid="1062985"/>
                                        </p:tgtEl>
                                        <p:attrNameLst>
                                          <p:attrName>ppt_x</p:attrName>
                                        </p:attrNameLst>
                                      </p:cBhvr>
                                      <p:tavLst>
                                        <p:tav tm="0">
                                          <p:val>
                                            <p:strVal val="1+#ppt_w/2"/>
                                          </p:val>
                                        </p:tav>
                                        <p:tav tm="100000">
                                          <p:val>
                                            <p:strVal val="#ppt_x"/>
                                          </p:val>
                                        </p:tav>
                                      </p:tavLst>
                                    </p:anim>
                                    <p:anim calcmode="lin" valueType="num">
                                      <p:cBhvr additive="base">
                                        <p:cTn id="40" dur="500" fill="hold"/>
                                        <p:tgtEl>
                                          <p:spTgt spid="106298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7" name="suction.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nodeType="clickEffect">
                                  <p:stCondLst>
                                    <p:cond delay="0"/>
                                  </p:stCondLst>
                                  <p:childTnLst>
                                    <p:set>
                                      <p:cBhvr>
                                        <p:cTn id="44" dur="1" fill="hold">
                                          <p:stCondLst>
                                            <p:cond delay="0"/>
                                          </p:stCondLst>
                                        </p:cTn>
                                        <p:tgtEl>
                                          <p:spTgt spid="1062914">
                                            <p:txEl>
                                              <p:pRg st="3" end="3"/>
                                            </p:txEl>
                                          </p:spTgt>
                                        </p:tgtEl>
                                        <p:attrNameLst>
                                          <p:attrName>style.visibility</p:attrName>
                                        </p:attrNameLst>
                                      </p:cBhvr>
                                      <p:to>
                                        <p:strVal val="visible"/>
                                      </p:to>
                                    </p:set>
                                    <p:anim calcmode="lin" valueType="num">
                                      <p:cBhvr additive="base">
                                        <p:cTn id="45" dur="500" fill="hold"/>
                                        <p:tgtEl>
                                          <p:spTgt spid="1062914">
                                            <p:txEl>
                                              <p:pRg st="3" end="3"/>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06291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4" name="arrow.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4" fill="hold" nodeType="click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wipe(down)">
                                      <p:cBhvr>
                                        <p:cTn id="51" dur="500"/>
                                        <p:tgtEl>
                                          <p:spTgt spid="3"/>
                                        </p:tgtEl>
                                      </p:cBhvr>
                                    </p:animEffect>
                                  </p:childTnLst>
                                  <p:subTnLst>
                                    <p:audio>
                                      <p:cMediaNode>
                                        <p:cTn display="0" masterRel="sameClick">
                                          <p:stCondLst>
                                            <p:cond evt="begin" delay="0">
                                              <p:tn val="49"/>
                                            </p:cond>
                                          </p:stCondLst>
                                          <p:endCondLst>
                                            <p:cond evt="onStopAudio" delay="0">
                                              <p:tgtEl>
                                                <p:sldTgt/>
                                              </p:tgtEl>
                                            </p:cond>
                                          </p:endCondLst>
                                        </p:cTn>
                                        <p:tgtEl>
                                          <p:sndTgt r:embed="rId5" name="voltage.wav"/>
                                        </p:tgtEl>
                                      </p:cMediaNode>
                                    </p:audio>
                                  </p:subTnLst>
                                </p:cTn>
                              </p:par>
                              <p:par>
                                <p:cTn id="52" presetID="22" presetClass="entr" presetSubtype="4" fill="hold" nodeType="with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down)">
                                      <p:cBhvr>
                                        <p:cTn id="54" dur="500"/>
                                        <p:tgtEl>
                                          <p:spTgt spid="4"/>
                                        </p:tgtEl>
                                      </p:cBhvr>
                                    </p:animEffect>
                                  </p:childTnLst>
                                  <p:subTnLst>
                                    <p:audio>
                                      <p:cMediaNode>
                                        <p:cTn display="0" masterRel="sameClick">
                                          <p:stCondLst>
                                            <p:cond evt="begin" delay="0">
                                              <p:tn val="52"/>
                                            </p:cond>
                                          </p:stCondLst>
                                          <p:endCondLst>
                                            <p:cond evt="onStopAudio" delay="0">
                                              <p:tgtEl>
                                                <p:sldTgt/>
                                              </p:tgtEl>
                                            </p:cond>
                                          </p:endCondLst>
                                        </p:cTn>
                                        <p:tgtEl>
                                          <p:sndTgt r:embed="rId5" name="voltage.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8" presetClass="entr" presetSubtype="16" fill="hold" grpId="0" nodeType="clickEffect">
                                  <p:stCondLst>
                                    <p:cond delay="0"/>
                                  </p:stCondLst>
                                  <p:childTnLst>
                                    <p:set>
                                      <p:cBhvr>
                                        <p:cTn id="58" dur="1" fill="hold">
                                          <p:stCondLst>
                                            <p:cond delay="0"/>
                                          </p:stCondLst>
                                        </p:cTn>
                                        <p:tgtEl>
                                          <p:spTgt spid="1063006"/>
                                        </p:tgtEl>
                                        <p:attrNameLst>
                                          <p:attrName>style.visibility</p:attrName>
                                        </p:attrNameLst>
                                      </p:cBhvr>
                                      <p:to>
                                        <p:strVal val="visible"/>
                                      </p:to>
                                    </p:set>
                                    <p:animEffect transition="in" filter="diamond(in)">
                                      <p:cBhvr>
                                        <p:cTn id="59" dur="1000"/>
                                        <p:tgtEl>
                                          <p:spTgt spid="1063006"/>
                                        </p:tgtEl>
                                      </p:cBhvr>
                                    </p:animEffect>
                                  </p:childTnLst>
                                  <p:subTnLst>
                                    <p:audio>
                                      <p:cMediaNode>
                                        <p:cTn display="0" masterRel="sameClick">
                                          <p:stCondLst>
                                            <p:cond evt="begin" delay="0">
                                              <p:tn val="57"/>
                                            </p:cond>
                                          </p:stCondLst>
                                          <p:endCondLst>
                                            <p:cond evt="onStopAudio" delay="0">
                                              <p:tgtEl>
                                                <p:sldTgt/>
                                              </p:tgtEl>
                                            </p:cond>
                                          </p:endCondLst>
                                        </p:cTn>
                                        <p:tgtEl>
                                          <p:sndTgt r:embed="rId8" name="chimes.wav"/>
                                        </p:tgtEl>
                                      </p:cMediaNode>
                                    </p:audio>
                                  </p:sub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ntr" presetSubtype="4" fill="hold" nodeType="clickEffect">
                                  <p:stCondLst>
                                    <p:cond delay="0"/>
                                  </p:stCondLst>
                                  <p:childTnLst>
                                    <p:set>
                                      <p:cBhvr>
                                        <p:cTn id="63" dur="1" fill="hold">
                                          <p:stCondLst>
                                            <p:cond delay="0"/>
                                          </p:stCondLst>
                                        </p:cTn>
                                        <p:tgtEl>
                                          <p:spTgt spid="1062914">
                                            <p:txEl>
                                              <p:pRg st="4" end="4"/>
                                            </p:txEl>
                                          </p:spTgt>
                                        </p:tgtEl>
                                        <p:attrNameLst>
                                          <p:attrName>style.visibility</p:attrName>
                                        </p:attrNameLst>
                                      </p:cBhvr>
                                      <p:to>
                                        <p:strVal val="visible"/>
                                      </p:to>
                                    </p:set>
                                    <p:anim calcmode="lin" valueType="num">
                                      <p:cBhvr additive="base">
                                        <p:cTn id="64" dur="500" fill="hold"/>
                                        <p:tgtEl>
                                          <p:spTgt spid="1062914">
                                            <p:txEl>
                                              <p:pRg st="4" end="4"/>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106291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4" name="arrow.wav"/>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22" presetClass="entr" presetSubtype="4" fill="hold" nodeType="clickEffect">
                                  <p:stCondLst>
                                    <p:cond delay="0"/>
                                  </p:stCondLst>
                                  <p:childTnLst>
                                    <p:set>
                                      <p:cBhvr>
                                        <p:cTn id="69" dur="1" fill="hold">
                                          <p:stCondLst>
                                            <p:cond delay="0"/>
                                          </p:stCondLst>
                                        </p:cTn>
                                        <p:tgtEl>
                                          <p:spTgt spid="9"/>
                                        </p:tgtEl>
                                        <p:attrNameLst>
                                          <p:attrName>style.visibility</p:attrName>
                                        </p:attrNameLst>
                                      </p:cBhvr>
                                      <p:to>
                                        <p:strVal val="visible"/>
                                      </p:to>
                                    </p:set>
                                    <p:animEffect transition="in" filter="wipe(down)">
                                      <p:cBhvr>
                                        <p:cTn id="70" dur="500"/>
                                        <p:tgtEl>
                                          <p:spTgt spid="9"/>
                                        </p:tgtEl>
                                      </p:cBhvr>
                                    </p:animEffect>
                                  </p:childTnLst>
                                  <p:subTnLst>
                                    <p:audio>
                                      <p:cMediaNode>
                                        <p:cTn display="0" masterRel="sameClick">
                                          <p:stCondLst>
                                            <p:cond evt="begin" delay="0">
                                              <p:tn val="68"/>
                                            </p:cond>
                                          </p:stCondLst>
                                          <p:endCondLst>
                                            <p:cond evt="onStopAudio" delay="0">
                                              <p:tgtEl>
                                                <p:sldTgt/>
                                              </p:tgtEl>
                                            </p:cond>
                                          </p:endCondLst>
                                        </p:cTn>
                                        <p:tgtEl>
                                          <p:sndTgt r:embed="rId3" name="camera.wav"/>
                                        </p:tgtEl>
                                      </p:cMediaNode>
                                    </p:audio>
                                  </p:subTnLst>
                                </p:cTn>
                              </p:par>
                              <p:par>
                                <p:cTn id="71" presetID="22" presetClass="entr" presetSubtype="8" fill="hold" nodeType="withEffect">
                                  <p:stCondLst>
                                    <p:cond delay="0"/>
                                  </p:stCondLst>
                                  <p:childTnLst>
                                    <p:set>
                                      <p:cBhvr>
                                        <p:cTn id="72" dur="1" fill="hold">
                                          <p:stCondLst>
                                            <p:cond delay="0"/>
                                          </p:stCondLst>
                                        </p:cTn>
                                        <p:tgtEl>
                                          <p:spTgt spid="10"/>
                                        </p:tgtEl>
                                        <p:attrNameLst>
                                          <p:attrName>style.visibility</p:attrName>
                                        </p:attrNameLst>
                                      </p:cBhvr>
                                      <p:to>
                                        <p:strVal val="visible"/>
                                      </p:to>
                                    </p:set>
                                    <p:animEffect transition="in" filter="wipe(left)">
                                      <p:cBhvr>
                                        <p:cTn id="73" dur="500"/>
                                        <p:tgtEl>
                                          <p:spTgt spid="10"/>
                                        </p:tgtEl>
                                      </p:cBhvr>
                                    </p:animEffect>
                                  </p:childTnLst>
                                  <p:subTnLst>
                                    <p:audio>
                                      <p:cMediaNode>
                                        <p:cTn display="0" masterRel="sameClick">
                                          <p:stCondLst>
                                            <p:cond evt="begin" delay="0">
                                              <p:tn val="71"/>
                                            </p:cond>
                                          </p:stCondLst>
                                          <p:endCondLst>
                                            <p:cond evt="onStopAudio" delay="0">
                                              <p:tgtEl>
                                                <p:sldTgt/>
                                              </p:tgtEl>
                                            </p:cond>
                                          </p:endCondLst>
                                        </p:cTn>
                                        <p:tgtEl>
                                          <p:sndTgt r:embed="rId3" name="camera.wav"/>
                                        </p:tgtEl>
                                      </p:cMediaNode>
                                    </p:audio>
                                  </p:subTnLst>
                                </p:cTn>
                              </p:par>
                            </p:childTnLst>
                          </p:cTn>
                        </p:par>
                      </p:childTnLst>
                    </p:cTn>
                  </p:par>
                  <p:par>
                    <p:cTn id="74" fill="hold" nodeType="clickPar">
                      <p:stCondLst>
                        <p:cond delay="indefinite"/>
                      </p:stCondLst>
                      <p:childTnLst>
                        <p:par>
                          <p:cTn id="75" fill="hold" nodeType="withGroup">
                            <p:stCondLst>
                              <p:cond delay="0"/>
                            </p:stCondLst>
                            <p:childTnLst>
                              <p:par>
                                <p:cTn id="76" presetID="22" presetClass="entr" presetSubtype="2" fill="hold" grpId="0" nodeType="clickEffect">
                                  <p:stCondLst>
                                    <p:cond delay="0"/>
                                  </p:stCondLst>
                                  <p:childTnLst>
                                    <p:set>
                                      <p:cBhvr>
                                        <p:cTn id="77" dur="1" fill="hold">
                                          <p:stCondLst>
                                            <p:cond delay="0"/>
                                          </p:stCondLst>
                                        </p:cTn>
                                        <p:tgtEl>
                                          <p:spTgt spid="1063014"/>
                                        </p:tgtEl>
                                        <p:attrNameLst>
                                          <p:attrName>style.visibility</p:attrName>
                                        </p:attrNameLst>
                                      </p:cBhvr>
                                      <p:to>
                                        <p:strVal val="visible"/>
                                      </p:to>
                                    </p:set>
                                    <p:animEffect transition="in" filter="wipe(right)">
                                      <p:cBhvr>
                                        <p:cTn id="78" dur="2000"/>
                                        <p:tgtEl>
                                          <p:spTgt spid="1063014"/>
                                        </p:tgtEl>
                                      </p:cBhvr>
                                    </p:animEffect>
                                  </p:childTnLst>
                                  <p:subTnLst>
                                    <p:audio>
                                      <p:cMediaNode>
                                        <p:cTn display="0" masterRel="sameClick">
                                          <p:stCondLst>
                                            <p:cond evt="begin" delay="0">
                                              <p:tn val="76"/>
                                            </p:cond>
                                          </p:stCondLst>
                                          <p:endCondLst>
                                            <p:cond evt="onStopAudio" delay="0">
                                              <p:tgtEl>
                                                <p:sldTgt/>
                                              </p:tgtEl>
                                            </p:cond>
                                          </p:endCondLst>
                                        </p:cTn>
                                        <p:tgtEl>
                                          <p:sndTgt r:embed="rId9" name="drumroll.wav"/>
                                        </p:tgtEl>
                                      </p:cMediaNode>
                                    </p:audio>
                                  </p:subTnLst>
                                </p:cTn>
                              </p:par>
                            </p:childTnLst>
                          </p:cTn>
                        </p:par>
                      </p:childTnLst>
                    </p:cTn>
                  </p:par>
                  <p:par>
                    <p:cTn id="79" fill="hold" nodeType="clickPar">
                      <p:stCondLst>
                        <p:cond delay="indefinite"/>
                      </p:stCondLst>
                      <p:childTnLst>
                        <p:par>
                          <p:cTn id="80" fill="hold" nodeType="withGroup">
                            <p:stCondLst>
                              <p:cond delay="0"/>
                            </p:stCondLst>
                            <p:childTnLst>
                              <p:par>
                                <p:cTn id="81" presetID="2" presetClass="entr" presetSubtype="4" fill="hold" nodeType="clickEffect">
                                  <p:stCondLst>
                                    <p:cond delay="0"/>
                                  </p:stCondLst>
                                  <p:childTnLst>
                                    <p:set>
                                      <p:cBhvr>
                                        <p:cTn id="82" dur="1" fill="hold">
                                          <p:stCondLst>
                                            <p:cond delay="0"/>
                                          </p:stCondLst>
                                        </p:cTn>
                                        <p:tgtEl>
                                          <p:spTgt spid="1062914">
                                            <p:txEl>
                                              <p:pRg st="5" end="5"/>
                                            </p:txEl>
                                          </p:spTgt>
                                        </p:tgtEl>
                                        <p:attrNameLst>
                                          <p:attrName>style.visibility</p:attrName>
                                        </p:attrNameLst>
                                      </p:cBhvr>
                                      <p:to>
                                        <p:strVal val="visible"/>
                                      </p:to>
                                    </p:set>
                                    <p:anim calcmode="lin" valueType="num">
                                      <p:cBhvr additive="base">
                                        <p:cTn id="83" dur="500" fill="hold"/>
                                        <p:tgtEl>
                                          <p:spTgt spid="1062914">
                                            <p:txEl>
                                              <p:pRg st="5" end="5"/>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106291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1"/>
                                            </p:cond>
                                          </p:stCondLst>
                                          <p:endCondLst>
                                            <p:cond evt="onStopAudio" delay="0">
                                              <p:tgtEl>
                                                <p:sldTgt/>
                                              </p:tgtEl>
                                            </p:cond>
                                          </p:endCondLst>
                                        </p:cTn>
                                        <p:tgtEl>
                                          <p:sndTgt r:embed="rId4" name="arrow.wav"/>
                                        </p:tgtEl>
                                      </p:cMediaNode>
                                    </p:audio>
                                  </p:subTnLst>
                                </p:cTn>
                              </p:par>
                            </p:childTnLst>
                          </p:cTn>
                        </p:par>
                      </p:childTnLst>
                    </p:cTn>
                  </p:par>
                  <p:par>
                    <p:cTn id="85" fill="hold" nodeType="clickPar">
                      <p:stCondLst>
                        <p:cond delay="indefinite"/>
                      </p:stCondLst>
                      <p:childTnLst>
                        <p:par>
                          <p:cTn id="86" fill="hold" nodeType="withGroup">
                            <p:stCondLst>
                              <p:cond delay="0"/>
                            </p:stCondLst>
                            <p:childTnLst>
                              <p:par>
                                <p:cTn id="87" presetID="22" presetClass="entr" presetSubtype="1" fill="hold" grpId="0" nodeType="clickEffect">
                                  <p:stCondLst>
                                    <p:cond delay="0"/>
                                  </p:stCondLst>
                                  <p:childTnLst>
                                    <p:set>
                                      <p:cBhvr>
                                        <p:cTn id="88" dur="1" fill="hold">
                                          <p:stCondLst>
                                            <p:cond delay="0"/>
                                          </p:stCondLst>
                                        </p:cTn>
                                        <p:tgtEl>
                                          <p:spTgt spid="1063015"/>
                                        </p:tgtEl>
                                        <p:attrNameLst>
                                          <p:attrName>style.visibility</p:attrName>
                                        </p:attrNameLst>
                                      </p:cBhvr>
                                      <p:to>
                                        <p:strVal val="visible"/>
                                      </p:to>
                                    </p:set>
                                    <p:animEffect transition="in" filter="wipe(up)">
                                      <p:cBhvr>
                                        <p:cTn id="89" dur="2000"/>
                                        <p:tgtEl>
                                          <p:spTgt spid="1063015"/>
                                        </p:tgtEl>
                                      </p:cBhvr>
                                    </p:animEffect>
                                  </p:childTnLst>
                                  <p:subTnLst>
                                    <p:audio>
                                      <p:cMediaNode>
                                        <p:cTn display="0" masterRel="sameClick">
                                          <p:stCondLst>
                                            <p:cond evt="begin" delay="0">
                                              <p:tn val="87"/>
                                            </p:cond>
                                          </p:stCondLst>
                                          <p:endCondLst>
                                            <p:cond evt="onStopAudio" delay="0">
                                              <p:tgtEl>
                                                <p:sldTgt/>
                                              </p:tgtEl>
                                            </p:cond>
                                          </p:endCondLst>
                                        </p:cTn>
                                        <p:tgtEl>
                                          <p:sndTgt r:embed="rId9" name="drumroll.wav"/>
                                        </p:tgtEl>
                                      </p:cMediaNode>
                                    </p:audio>
                                  </p:subTnLst>
                                </p:cTn>
                              </p:par>
                              <p:par>
                                <p:cTn id="90" presetID="17" presetClass="exit" presetSubtype="4" fill="hold" grpId="1" nodeType="withEffect">
                                  <p:stCondLst>
                                    <p:cond delay="0"/>
                                  </p:stCondLst>
                                  <p:childTnLst>
                                    <p:anim calcmode="lin" valueType="num">
                                      <p:cBhvr>
                                        <p:cTn id="91" dur="5000"/>
                                        <p:tgtEl>
                                          <p:spTgt spid="1062984"/>
                                        </p:tgtEl>
                                        <p:attrNameLst>
                                          <p:attrName>ppt_x</p:attrName>
                                        </p:attrNameLst>
                                      </p:cBhvr>
                                      <p:tavLst>
                                        <p:tav tm="0">
                                          <p:val>
                                            <p:strVal val="ppt_x"/>
                                          </p:val>
                                        </p:tav>
                                        <p:tav tm="100000">
                                          <p:val>
                                            <p:strVal val="ppt_x"/>
                                          </p:val>
                                        </p:tav>
                                      </p:tavLst>
                                    </p:anim>
                                    <p:anim calcmode="lin" valueType="num">
                                      <p:cBhvr>
                                        <p:cTn id="92" dur="5000"/>
                                        <p:tgtEl>
                                          <p:spTgt spid="1062984"/>
                                        </p:tgtEl>
                                        <p:attrNameLst>
                                          <p:attrName>ppt_y</p:attrName>
                                        </p:attrNameLst>
                                      </p:cBhvr>
                                      <p:tavLst>
                                        <p:tav tm="0">
                                          <p:val>
                                            <p:strVal val="ppt_y"/>
                                          </p:val>
                                        </p:tav>
                                        <p:tav tm="100000">
                                          <p:val>
                                            <p:strVal val="ppt_y+ppt_h/2"/>
                                          </p:val>
                                        </p:tav>
                                      </p:tavLst>
                                    </p:anim>
                                    <p:anim calcmode="lin" valueType="num">
                                      <p:cBhvr>
                                        <p:cTn id="93" dur="5000"/>
                                        <p:tgtEl>
                                          <p:spTgt spid="1062984"/>
                                        </p:tgtEl>
                                        <p:attrNameLst>
                                          <p:attrName>ppt_w</p:attrName>
                                        </p:attrNameLst>
                                      </p:cBhvr>
                                      <p:tavLst>
                                        <p:tav tm="0">
                                          <p:val>
                                            <p:strVal val="ppt_w"/>
                                          </p:val>
                                        </p:tav>
                                        <p:tav tm="100000">
                                          <p:val>
                                            <p:strVal val="ppt_w"/>
                                          </p:val>
                                        </p:tav>
                                      </p:tavLst>
                                    </p:anim>
                                    <p:anim calcmode="lin" valueType="num">
                                      <p:cBhvr>
                                        <p:cTn id="94" dur="5000"/>
                                        <p:tgtEl>
                                          <p:spTgt spid="1062984"/>
                                        </p:tgtEl>
                                        <p:attrNameLst>
                                          <p:attrName>ppt_h</p:attrName>
                                        </p:attrNameLst>
                                      </p:cBhvr>
                                      <p:tavLst>
                                        <p:tav tm="0">
                                          <p:val>
                                            <p:strVal val="ppt_h"/>
                                          </p:val>
                                        </p:tav>
                                        <p:tav tm="100000">
                                          <p:val>
                                            <p:fltVal val="0"/>
                                          </p:val>
                                        </p:tav>
                                      </p:tavLst>
                                    </p:anim>
                                    <p:set>
                                      <p:cBhvr>
                                        <p:cTn id="95" dur="1" fill="hold">
                                          <p:stCondLst>
                                            <p:cond delay="4999"/>
                                          </p:stCondLst>
                                        </p:cTn>
                                        <p:tgtEl>
                                          <p:spTgt spid="1062984"/>
                                        </p:tgtEl>
                                        <p:attrNameLst>
                                          <p:attrName>style.visibility</p:attrName>
                                        </p:attrNameLst>
                                      </p:cBhvr>
                                      <p:to>
                                        <p:strVal val="hidden"/>
                                      </p:to>
                                    </p:set>
                                  </p:childTnLst>
                                </p:cTn>
                              </p:par>
                            </p:childTnLst>
                          </p:cTn>
                        </p:par>
                      </p:childTnLst>
                    </p:cTn>
                  </p:par>
                  <p:par>
                    <p:cTn id="96" fill="hold" nodeType="clickPar">
                      <p:stCondLst>
                        <p:cond delay="indefinite"/>
                      </p:stCondLst>
                      <p:childTnLst>
                        <p:par>
                          <p:cTn id="97" fill="hold" nodeType="withGroup">
                            <p:stCondLst>
                              <p:cond delay="0"/>
                            </p:stCondLst>
                            <p:childTnLst>
                              <p:par>
                                <p:cTn id="98" presetID="2" presetClass="entr" presetSubtype="4" fill="hold" nodeType="clickEffect">
                                  <p:stCondLst>
                                    <p:cond delay="0"/>
                                  </p:stCondLst>
                                  <p:childTnLst>
                                    <p:set>
                                      <p:cBhvr>
                                        <p:cTn id="99" dur="1" fill="hold">
                                          <p:stCondLst>
                                            <p:cond delay="0"/>
                                          </p:stCondLst>
                                        </p:cTn>
                                        <p:tgtEl>
                                          <p:spTgt spid="11"/>
                                        </p:tgtEl>
                                        <p:attrNameLst>
                                          <p:attrName>style.visibility</p:attrName>
                                        </p:attrNameLst>
                                      </p:cBhvr>
                                      <p:to>
                                        <p:strVal val="visible"/>
                                      </p:to>
                                    </p:set>
                                    <p:anim calcmode="lin" valueType="num">
                                      <p:cBhvr additive="base">
                                        <p:cTn id="100" dur="500" fill="hold"/>
                                        <p:tgtEl>
                                          <p:spTgt spid="11"/>
                                        </p:tgtEl>
                                        <p:attrNameLst>
                                          <p:attrName>ppt_x</p:attrName>
                                        </p:attrNameLst>
                                      </p:cBhvr>
                                      <p:tavLst>
                                        <p:tav tm="0">
                                          <p:val>
                                            <p:strVal val="#ppt_x"/>
                                          </p:val>
                                        </p:tav>
                                        <p:tav tm="100000">
                                          <p:val>
                                            <p:strVal val="#ppt_x"/>
                                          </p:val>
                                        </p:tav>
                                      </p:tavLst>
                                    </p:anim>
                                    <p:anim calcmode="lin" valueType="num">
                                      <p:cBhvr additive="base">
                                        <p:cTn id="101" dur="500" fill="hold"/>
                                        <p:tgtEl>
                                          <p:spTgt spid="1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8"/>
                                            </p:cond>
                                          </p:stCondLst>
                                          <p:endCondLst>
                                            <p:cond evt="onStopAudio" delay="0">
                                              <p:tgtEl>
                                                <p:sldTgt/>
                                              </p:tgtEl>
                                            </p:cond>
                                          </p:endCondLst>
                                        </p:cTn>
                                        <p:tgtEl>
                                          <p:sndTgt r:embed="rId7"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2985" grpId="0"/>
      <p:bldP spid="1063001" grpId="0" animBg="1"/>
      <p:bldP spid="1063006" grpId="0" animBg="1"/>
      <p:bldP spid="1063014" grpId="0" animBg="1"/>
      <p:bldP spid="1063015" grpId="0" animBg="1"/>
      <p:bldP spid="1062984" grpId="0" animBg="1"/>
      <p:bldP spid="1062984"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ChangeArrowheads="1"/>
          </p:cNvSpPr>
          <p:nvPr/>
        </p:nvSpPr>
        <p:spPr bwMode="auto">
          <a:xfrm>
            <a:off x="685800" y="1339850"/>
            <a:ext cx="7772400" cy="4545013"/>
          </a:xfrm>
          <a:prstGeom prst="rect">
            <a:avLst/>
          </a:prstGeom>
          <a:solidFill>
            <a:srgbClr val="EAEAEA"/>
          </a:solidFill>
          <a:ln w="9525">
            <a:noFill/>
            <a:miter lim="800000"/>
            <a:headEnd/>
            <a:tailEnd/>
          </a:ln>
        </p:spPr>
        <p:txBody>
          <a:bodyPr/>
          <a:lstStyle/>
          <a:p>
            <a:pPr marL="633413" indent="-633413" eaLnBrk="1" hangingPunct="1"/>
            <a:r>
              <a:rPr lang="en-US" altLang="en-US" b="1">
                <a:solidFill>
                  <a:srgbClr val="333399"/>
                </a:solidFill>
              </a:rPr>
              <a:t>Understandings: </a:t>
            </a:r>
            <a:endParaRPr lang="en-US" altLang="en-US" sz="3600">
              <a:solidFill>
                <a:srgbClr val="333399"/>
              </a:solidFill>
              <a:latin typeface="Segoe UI" pitchFamily="34" charset="0"/>
            </a:endParaRPr>
          </a:p>
          <a:p>
            <a:pPr marL="633413" indent="-633413" eaLnBrk="1" hangingPunct="1"/>
            <a:r>
              <a:rPr lang="en-US" altLang="en-US">
                <a:solidFill>
                  <a:srgbClr val="333399"/>
                </a:solidFill>
              </a:rPr>
              <a:t>• Photons </a:t>
            </a:r>
            <a:endParaRPr lang="en-US" altLang="en-US" sz="3600">
              <a:solidFill>
                <a:srgbClr val="333399"/>
              </a:solidFill>
              <a:latin typeface="Segoe UI" pitchFamily="34" charset="0"/>
            </a:endParaRPr>
          </a:p>
          <a:p>
            <a:pPr marL="633413" indent="-633413" eaLnBrk="1" hangingPunct="1"/>
            <a:r>
              <a:rPr lang="en-US" altLang="en-US">
                <a:solidFill>
                  <a:srgbClr val="333399"/>
                </a:solidFill>
              </a:rPr>
              <a:t>• The photoelectric effect </a:t>
            </a:r>
            <a:endParaRPr lang="en-US" altLang="en-US" sz="3600">
              <a:solidFill>
                <a:srgbClr val="333399"/>
              </a:solidFill>
              <a:latin typeface="Segoe UI" pitchFamily="34" charset="0"/>
            </a:endParaRPr>
          </a:p>
          <a:p>
            <a:pPr marL="633413" indent="-633413" eaLnBrk="1" hangingPunct="1"/>
            <a:r>
              <a:rPr lang="en-US" altLang="en-US">
                <a:solidFill>
                  <a:srgbClr val="333399"/>
                </a:solidFill>
              </a:rPr>
              <a:t>• Matter waves </a:t>
            </a:r>
            <a:endParaRPr lang="en-US" altLang="en-US" sz="3600">
              <a:solidFill>
                <a:srgbClr val="333399"/>
              </a:solidFill>
              <a:latin typeface="Segoe UI" pitchFamily="34" charset="0"/>
            </a:endParaRPr>
          </a:p>
          <a:p>
            <a:pPr marL="633413" indent="-633413" eaLnBrk="1" hangingPunct="1"/>
            <a:r>
              <a:rPr lang="en-US" altLang="en-US">
                <a:solidFill>
                  <a:srgbClr val="333399"/>
                </a:solidFill>
              </a:rPr>
              <a:t>• Pair production and pair annihilation </a:t>
            </a:r>
            <a:endParaRPr lang="en-US" altLang="en-US" sz="3600">
              <a:solidFill>
                <a:srgbClr val="333399"/>
              </a:solidFill>
              <a:latin typeface="Segoe UI" pitchFamily="34" charset="0"/>
            </a:endParaRPr>
          </a:p>
          <a:p>
            <a:pPr marL="633413" indent="-633413" eaLnBrk="1" hangingPunct="1"/>
            <a:r>
              <a:rPr lang="en-US" altLang="en-US">
                <a:solidFill>
                  <a:srgbClr val="333399"/>
                </a:solidFill>
              </a:rPr>
              <a:t>• Quantization of angular momentum in the Bohr model for hydrogen </a:t>
            </a:r>
            <a:endParaRPr lang="en-US" altLang="en-US" sz="3600">
              <a:solidFill>
                <a:srgbClr val="333399"/>
              </a:solidFill>
              <a:latin typeface="Segoe UI" pitchFamily="34" charset="0"/>
            </a:endParaRPr>
          </a:p>
          <a:p>
            <a:pPr marL="633413" indent="-633413" eaLnBrk="1" hangingPunct="1"/>
            <a:r>
              <a:rPr lang="en-US" altLang="en-US">
                <a:solidFill>
                  <a:srgbClr val="333399"/>
                </a:solidFill>
              </a:rPr>
              <a:t>• The wave function </a:t>
            </a:r>
            <a:endParaRPr lang="en-US" altLang="en-US" sz="3600">
              <a:solidFill>
                <a:srgbClr val="333399"/>
              </a:solidFill>
              <a:latin typeface="Segoe UI" pitchFamily="34" charset="0"/>
            </a:endParaRPr>
          </a:p>
          <a:p>
            <a:pPr marL="633413" indent="-633413" eaLnBrk="1" hangingPunct="1"/>
            <a:r>
              <a:rPr lang="en-US" altLang="en-US">
                <a:solidFill>
                  <a:srgbClr val="333399"/>
                </a:solidFill>
              </a:rPr>
              <a:t>• The uncertainty principle for energy and time and position and momentum </a:t>
            </a:r>
            <a:endParaRPr lang="en-US" altLang="en-US" sz="3600">
              <a:solidFill>
                <a:srgbClr val="333399"/>
              </a:solidFill>
              <a:latin typeface="Segoe UI" pitchFamily="34" charset="0"/>
            </a:endParaRPr>
          </a:p>
          <a:p>
            <a:pPr marL="633413" indent="-633413" eaLnBrk="1" hangingPunct="1"/>
            <a:r>
              <a:rPr lang="en-US" altLang="en-US">
                <a:solidFill>
                  <a:srgbClr val="333399"/>
                </a:solidFill>
              </a:rPr>
              <a:t>• Tunneling, potential barrier and factors affecting tunneling probability</a:t>
            </a:r>
            <a:endParaRPr lang="en-US" altLang="en-US" sz="3600">
              <a:solidFill>
                <a:srgbClr val="333399"/>
              </a:solidFill>
              <a:latin typeface="Segoe UI" pitchFamily="34" charset="0"/>
            </a:endParaRPr>
          </a:p>
        </p:txBody>
      </p:sp>
      <p:sp>
        <p:nvSpPr>
          <p:cNvPr id="3075"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12.1 – The interaction of matter with radiation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anim calcmode="lin" valueType="num">
                                      <p:cBhvr additive="base">
                                        <p:cTn id="7" dur="500" fill="hold"/>
                                        <p:tgtEl>
                                          <p:spTgt spid="51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2">
                                            <p:txEl>
                                              <p:pRg st="1" end="1"/>
                                            </p:txEl>
                                          </p:spTgt>
                                        </p:tgtEl>
                                        <p:attrNameLst>
                                          <p:attrName>style.visibility</p:attrName>
                                        </p:attrNameLst>
                                      </p:cBhvr>
                                      <p:to>
                                        <p:strVal val="visible"/>
                                      </p:to>
                                    </p:set>
                                    <p:anim calcmode="lin" valueType="num">
                                      <p:cBhvr additive="base">
                                        <p:cTn id="13" dur="500" fill="hold"/>
                                        <p:tgtEl>
                                          <p:spTgt spid="512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122">
                                            <p:txEl>
                                              <p:pRg st="2" end="2"/>
                                            </p:txEl>
                                          </p:spTgt>
                                        </p:tgtEl>
                                        <p:attrNameLst>
                                          <p:attrName>style.visibility</p:attrName>
                                        </p:attrNameLst>
                                      </p:cBhvr>
                                      <p:to>
                                        <p:strVal val="visible"/>
                                      </p:to>
                                    </p:set>
                                    <p:anim calcmode="lin" valueType="num">
                                      <p:cBhvr additive="base">
                                        <p:cTn id="19" dur="500" fill="hold"/>
                                        <p:tgtEl>
                                          <p:spTgt spid="512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122">
                                            <p:txEl>
                                              <p:pRg st="3" end="3"/>
                                            </p:txEl>
                                          </p:spTgt>
                                        </p:tgtEl>
                                        <p:attrNameLst>
                                          <p:attrName>style.visibility</p:attrName>
                                        </p:attrNameLst>
                                      </p:cBhvr>
                                      <p:to>
                                        <p:strVal val="visible"/>
                                      </p:to>
                                    </p:set>
                                    <p:anim calcmode="lin" valueType="num">
                                      <p:cBhvr additive="base">
                                        <p:cTn id="25" dur="500" fill="hold"/>
                                        <p:tgtEl>
                                          <p:spTgt spid="512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2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122">
                                            <p:txEl>
                                              <p:pRg st="4" end="4"/>
                                            </p:txEl>
                                          </p:spTgt>
                                        </p:tgtEl>
                                        <p:attrNameLst>
                                          <p:attrName>style.visibility</p:attrName>
                                        </p:attrNameLst>
                                      </p:cBhvr>
                                      <p:to>
                                        <p:strVal val="visible"/>
                                      </p:to>
                                    </p:set>
                                    <p:anim calcmode="lin" valueType="num">
                                      <p:cBhvr additive="base">
                                        <p:cTn id="31" dur="500" fill="hold"/>
                                        <p:tgtEl>
                                          <p:spTgt spid="512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12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122">
                                            <p:txEl>
                                              <p:pRg st="5" end="5"/>
                                            </p:txEl>
                                          </p:spTgt>
                                        </p:tgtEl>
                                        <p:attrNameLst>
                                          <p:attrName>style.visibility</p:attrName>
                                        </p:attrNameLst>
                                      </p:cBhvr>
                                      <p:to>
                                        <p:strVal val="visible"/>
                                      </p:to>
                                    </p:set>
                                    <p:anim calcmode="lin" valueType="num">
                                      <p:cBhvr additive="base">
                                        <p:cTn id="37" dur="500" fill="hold"/>
                                        <p:tgtEl>
                                          <p:spTgt spid="512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12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122">
                                            <p:txEl>
                                              <p:pRg st="6" end="6"/>
                                            </p:txEl>
                                          </p:spTgt>
                                        </p:tgtEl>
                                        <p:attrNameLst>
                                          <p:attrName>style.visibility</p:attrName>
                                        </p:attrNameLst>
                                      </p:cBhvr>
                                      <p:to>
                                        <p:strVal val="visible"/>
                                      </p:to>
                                    </p:set>
                                    <p:anim calcmode="lin" valueType="num">
                                      <p:cBhvr additive="base">
                                        <p:cTn id="43" dur="500" fill="hold"/>
                                        <p:tgtEl>
                                          <p:spTgt spid="512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12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122">
                                            <p:txEl>
                                              <p:pRg st="7" end="7"/>
                                            </p:txEl>
                                          </p:spTgt>
                                        </p:tgtEl>
                                        <p:attrNameLst>
                                          <p:attrName>style.visibility</p:attrName>
                                        </p:attrNameLst>
                                      </p:cBhvr>
                                      <p:to>
                                        <p:strVal val="visible"/>
                                      </p:to>
                                    </p:set>
                                    <p:anim calcmode="lin" valueType="num">
                                      <p:cBhvr additive="base">
                                        <p:cTn id="49" dur="500" fill="hold"/>
                                        <p:tgtEl>
                                          <p:spTgt spid="512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122">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122">
                                            <p:txEl>
                                              <p:pRg st="8" end="8"/>
                                            </p:txEl>
                                          </p:spTgt>
                                        </p:tgtEl>
                                        <p:attrNameLst>
                                          <p:attrName>style.visibility</p:attrName>
                                        </p:attrNameLst>
                                      </p:cBhvr>
                                      <p:to>
                                        <p:strVal val="visible"/>
                                      </p:to>
                                    </p:set>
                                    <p:anim calcmode="lin" valueType="num">
                                      <p:cBhvr additive="base">
                                        <p:cTn id="55" dur="500" fill="hold"/>
                                        <p:tgtEl>
                                          <p:spTgt spid="5122">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122">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23" name="Rectangle 63"/>
          <p:cNvSpPr>
            <a:spLocks noChangeArrowheads="1"/>
          </p:cNvSpPr>
          <p:nvPr/>
        </p:nvSpPr>
        <p:spPr bwMode="auto">
          <a:xfrm>
            <a:off x="682625" y="4129088"/>
            <a:ext cx="7764463" cy="2728912"/>
          </a:xfrm>
          <a:prstGeom prst="rect">
            <a:avLst/>
          </a:prstGeom>
          <a:solidFill>
            <a:srgbClr val="FFCCCC"/>
          </a:solidFill>
          <a:ln w="9525">
            <a:noFill/>
            <a:miter lim="800000"/>
            <a:headEnd/>
            <a:tailEnd/>
          </a:ln>
        </p:spPr>
        <p:txBody>
          <a:bodyPr/>
          <a:lstStyle/>
          <a:p>
            <a:pPr eaLnBrk="1" hangingPunct="1"/>
            <a:r>
              <a:rPr lang="en-US" altLang="en-US" b="1" i="1"/>
              <a:t>FYI   </a:t>
            </a:r>
            <a:r>
              <a:rPr lang="en-US" altLang="en-US" b="1">
                <a:sym typeface="Symbol" pitchFamily="18" charset="2"/>
              </a:rPr>
              <a:t></a:t>
            </a:r>
            <a:r>
              <a:rPr lang="en-US" altLang="en-US">
                <a:sym typeface="Symbol" pitchFamily="18" charset="2"/>
              </a:rPr>
              <a:t>Classical theory predicts                                           that increased intensity should                                              produce higher </a:t>
            </a:r>
            <a:r>
              <a:rPr lang="en-US" altLang="en-US" i="1">
                <a:sym typeface="Symbol" pitchFamily="18" charset="2"/>
              </a:rPr>
              <a:t>I</a:t>
            </a:r>
            <a:r>
              <a:rPr lang="en-US" altLang="en-US" baseline="-25000">
                <a:sym typeface="Symbol" pitchFamily="18" charset="2"/>
              </a:rPr>
              <a:t>p</a:t>
            </a:r>
            <a:r>
              <a:rPr lang="en-US" altLang="en-US">
                <a:sym typeface="Symbol" pitchFamily="18" charset="2"/>
              </a:rPr>
              <a:t>. </a:t>
            </a:r>
          </a:p>
          <a:p>
            <a:pPr eaLnBrk="1" hangingPunct="1"/>
            <a:r>
              <a:rPr lang="en-US" altLang="en-US" b="1">
                <a:sym typeface="Symbol" pitchFamily="18" charset="2"/>
              </a:rPr>
              <a:t></a:t>
            </a:r>
            <a:r>
              <a:rPr lang="en-US" altLang="en-US">
                <a:sym typeface="Symbol" pitchFamily="18" charset="2"/>
              </a:rPr>
              <a:t>But classical theory also                                                  predicts that the cutoff                                                      voltage should change when                                               it obviously doesn’t.</a:t>
            </a:r>
          </a:p>
        </p:txBody>
      </p:sp>
      <p:sp>
        <p:nvSpPr>
          <p:cNvPr id="1064963" name="Rectangle 3"/>
          <p:cNvSpPr>
            <a:spLocks noChangeArrowheads="1"/>
          </p:cNvSpPr>
          <p:nvPr/>
        </p:nvSpPr>
        <p:spPr bwMode="auto">
          <a:xfrm>
            <a:off x="685800" y="1343025"/>
            <a:ext cx="7772400" cy="2816225"/>
          </a:xfrm>
          <a:prstGeom prst="rect">
            <a:avLst/>
          </a:prstGeom>
          <a:solidFill>
            <a:srgbClr val="EAEAEA"/>
          </a:solidFill>
          <a:ln w="9525">
            <a:noFill/>
            <a:miter lim="800000"/>
            <a:headEnd/>
            <a:tailEnd/>
          </a:ln>
        </p:spPr>
        <p:txBody>
          <a:bodyPr/>
          <a:lstStyle/>
          <a:p>
            <a:pPr eaLnBrk="1" hangingPunct="1">
              <a:spcBef>
                <a:spcPct val="20000"/>
              </a:spcBef>
            </a:pPr>
            <a:r>
              <a:rPr lang="en-US" altLang="en-US" i="1">
                <a:solidFill>
                  <a:srgbClr val="333399"/>
                </a:solidFill>
                <a:cs typeface="Times New Roman" pitchFamily="18" charset="0"/>
              </a:rPr>
              <a:t>The photoelectric effect</a:t>
            </a:r>
            <a:endParaRPr lang="en-US" altLang="en-US">
              <a:solidFill>
                <a:srgbClr val="333399"/>
              </a:solidFill>
              <a:cs typeface="Times New Roman" pitchFamily="18" charset="0"/>
            </a:endParaRPr>
          </a:p>
          <a:p>
            <a:pPr eaLnBrk="1" hangingPunct="1">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We call the voltage –</a:t>
            </a:r>
            <a:r>
              <a:rPr lang="en-US" altLang="en-US" i="1">
                <a:solidFill>
                  <a:srgbClr val="000000"/>
                </a:solidFill>
                <a:cs typeface="Times New Roman" pitchFamily="18" charset="0"/>
              </a:rPr>
              <a:t>V</a:t>
            </a:r>
            <a:r>
              <a:rPr lang="en-US" altLang="en-US" baseline="-25000">
                <a:solidFill>
                  <a:srgbClr val="000000"/>
                </a:solidFill>
                <a:cs typeface="Times New Roman" pitchFamily="18" charset="0"/>
              </a:rPr>
              <a:t>0</a:t>
            </a:r>
            <a:r>
              <a:rPr lang="en-US" altLang="en-US">
                <a:solidFill>
                  <a:srgbClr val="000000"/>
                </a:solidFill>
                <a:cs typeface="Times New Roman" pitchFamily="18" charset="0"/>
              </a:rPr>
              <a:t> at which </a:t>
            </a:r>
            <a:r>
              <a:rPr lang="en-US" altLang="en-US" i="1">
                <a:solidFill>
                  <a:srgbClr val="000000"/>
                </a:solidFill>
                <a:cs typeface="Times New Roman" pitchFamily="18" charset="0"/>
              </a:rPr>
              <a:t>I</a:t>
            </a:r>
            <a:r>
              <a:rPr lang="en-US" altLang="en-US" baseline="-25000">
                <a:solidFill>
                  <a:srgbClr val="000000"/>
                </a:solidFill>
                <a:cs typeface="Times New Roman" pitchFamily="18" charset="0"/>
              </a:rPr>
              <a:t>p</a:t>
            </a:r>
            <a:r>
              <a:rPr lang="en-US" altLang="en-US">
                <a:solidFill>
                  <a:srgbClr val="000000"/>
                </a:solidFill>
                <a:cs typeface="Times New Roman" pitchFamily="18" charset="0"/>
              </a:rPr>
              <a:t>                             becomes zero the </a:t>
            </a:r>
            <a:r>
              <a:rPr lang="en-US" altLang="en-US" b="1">
                <a:solidFill>
                  <a:srgbClr val="000000"/>
                </a:solidFill>
                <a:cs typeface="Times New Roman" pitchFamily="18" charset="0"/>
              </a:rPr>
              <a:t>cutoff voltage</a:t>
            </a:r>
            <a:r>
              <a:rPr lang="en-US" altLang="en-US">
                <a:solidFill>
                  <a:srgbClr val="000000"/>
                </a:solidFill>
                <a:cs typeface="Times New Roman" pitchFamily="18" charset="0"/>
              </a:rPr>
              <a:t>.</a:t>
            </a:r>
          </a:p>
          <a:p>
            <a:pPr eaLnBrk="1" hangingPunct="1">
              <a:spcBef>
                <a:spcPct val="20000"/>
              </a:spcBef>
            </a:pPr>
            <a:r>
              <a:rPr lang="en-US" altLang="en-US">
                <a:solidFill>
                  <a:srgbClr val="000000"/>
                </a:solidFill>
                <a:cs typeface="Times New Roman" pitchFamily="18" charset="0"/>
                <a:sym typeface="Symbol" pitchFamily="18" charset="2"/>
              </a:rPr>
              <a:t>Einstein discovered that if the intensity                               were increased, even though </a:t>
            </a:r>
            <a:r>
              <a:rPr lang="en-US" altLang="en-US" i="1">
                <a:solidFill>
                  <a:srgbClr val="000000"/>
                </a:solidFill>
                <a:cs typeface="Times New Roman" pitchFamily="18" charset="0"/>
                <a:sym typeface="Symbol" pitchFamily="18" charset="2"/>
              </a:rPr>
              <a:t>I</a:t>
            </a:r>
            <a:r>
              <a:rPr lang="en-US" altLang="en-US" baseline="-25000">
                <a:solidFill>
                  <a:srgbClr val="000000"/>
                </a:solidFill>
                <a:cs typeface="Times New Roman" pitchFamily="18" charset="0"/>
                <a:sym typeface="Symbol" pitchFamily="18" charset="2"/>
              </a:rPr>
              <a:t>p</a:t>
            </a:r>
            <a:r>
              <a:rPr lang="en-US" altLang="en-US">
                <a:solidFill>
                  <a:srgbClr val="000000"/>
                </a:solidFill>
                <a:cs typeface="Times New Roman" pitchFamily="18" charset="0"/>
                <a:sym typeface="Symbol" pitchFamily="18" charset="2"/>
              </a:rPr>
              <a:t>                                     increased substantially,                                                            the cutoff voltage remained </a:t>
            </a:r>
            <a:r>
              <a:rPr lang="en-US" altLang="en-US" i="1">
                <a:solidFill>
                  <a:srgbClr val="000000"/>
                </a:solidFill>
                <a:cs typeface="Times New Roman" pitchFamily="18" charset="0"/>
                <a:sym typeface="Symbol" pitchFamily="18" charset="2"/>
              </a:rPr>
              <a:t>V</a:t>
            </a:r>
            <a:r>
              <a:rPr lang="en-US" altLang="en-US" baseline="-25000">
                <a:solidFill>
                  <a:srgbClr val="000000"/>
                </a:solidFill>
                <a:cs typeface="Times New Roman" pitchFamily="18" charset="0"/>
                <a:sym typeface="Symbol" pitchFamily="18" charset="2"/>
              </a:rPr>
              <a:t>0</a:t>
            </a:r>
            <a:r>
              <a:rPr lang="en-US" altLang="en-US">
                <a:solidFill>
                  <a:srgbClr val="000000"/>
                </a:solidFill>
                <a:cs typeface="Times New Roman" pitchFamily="18" charset="0"/>
                <a:sym typeface="Symbol" pitchFamily="18" charset="2"/>
              </a:rPr>
              <a:t>.</a:t>
            </a:r>
          </a:p>
        </p:txBody>
      </p:sp>
      <p:sp>
        <p:nvSpPr>
          <p:cNvPr id="1064966" name="Freeform 6"/>
          <p:cNvSpPr>
            <a:spLocks/>
          </p:cNvSpPr>
          <p:nvPr/>
        </p:nvSpPr>
        <p:spPr bwMode="auto">
          <a:xfrm rot="8222725">
            <a:off x="6840538" y="1306513"/>
            <a:ext cx="1828800" cy="127000"/>
          </a:xfrm>
          <a:custGeom>
            <a:avLst/>
            <a:gdLst>
              <a:gd name="T0" fmla="*/ 0 w 1152"/>
              <a:gd name="T1" fmla="*/ 2147483647 h 192"/>
              <a:gd name="T2" fmla="*/ 2147483647 w 1152"/>
              <a:gd name="T3" fmla="*/ 2147483647 h 192"/>
              <a:gd name="T4" fmla="*/ 2147483647 w 1152"/>
              <a:gd name="T5" fmla="*/ 2147483647 h 192"/>
              <a:gd name="T6" fmla="*/ 2147483647 w 1152"/>
              <a:gd name="T7" fmla="*/ 2147483647 h 192"/>
              <a:gd name="T8" fmla="*/ 2147483647 w 1152"/>
              <a:gd name="T9" fmla="*/ 2147483647 h 192"/>
              <a:gd name="T10" fmla="*/ 2147483647 w 1152"/>
              <a:gd name="T11" fmla="*/ 2147483647 h 192"/>
              <a:gd name="T12" fmla="*/ 2147483647 w 1152"/>
              <a:gd name="T13" fmla="*/ 2147483647 h 192"/>
              <a:gd name="T14" fmla="*/ 2147483647 w 1152"/>
              <a:gd name="T15" fmla="*/ 2147483647 h 192"/>
              <a:gd name="T16" fmla="*/ 2147483647 w 1152"/>
              <a:gd name="T17" fmla="*/ 2147483647 h 192"/>
              <a:gd name="T18" fmla="*/ 2147483647 w 1152"/>
              <a:gd name="T19" fmla="*/ 2147483647 h 192"/>
              <a:gd name="T20" fmla="*/ 2147483647 w 1152"/>
              <a:gd name="T21" fmla="*/ 2147483647 h 192"/>
              <a:gd name="T22" fmla="*/ 2147483647 w 1152"/>
              <a:gd name="T23" fmla="*/ 2147483647 h 1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52"/>
              <a:gd name="T37" fmla="*/ 0 h 192"/>
              <a:gd name="T38" fmla="*/ 1152 w 1152"/>
              <a:gd name="T39" fmla="*/ 192 h 1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52" h="192">
                <a:moveTo>
                  <a:pt x="0" y="96"/>
                </a:moveTo>
                <a:cubicBezTo>
                  <a:pt x="51" y="103"/>
                  <a:pt x="102" y="110"/>
                  <a:pt x="141" y="96"/>
                </a:cubicBezTo>
                <a:cubicBezTo>
                  <a:pt x="180" y="82"/>
                  <a:pt x="203" y="0"/>
                  <a:pt x="235" y="14"/>
                </a:cubicBezTo>
                <a:cubicBezTo>
                  <a:pt x="267" y="28"/>
                  <a:pt x="303" y="178"/>
                  <a:pt x="335" y="178"/>
                </a:cubicBezTo>
                <a:cubicBezTo>
                  <a:pt x="367" y="178"/>
                  <a:pt x="398" y="14"/>
                  <a:pt x="429" y="14"/>
                </a:cubicBezTo>
                <a:cubicBezTo>
                  <a:pt x="460" y="14"/>
                  <a:pt x="491" y="178"/>
                  <a:pt x="523" y="178"/>
                </a:cubicBezTo>
                <a:cubicBezTo>
                  <a:pt x="555" y="178"/>
                  <a:pt x="591" y="14"/>
                  <a:pt x="623" y="14"/>
                </a:cubicBezTo>
                <a:cubicBezTo>
                  <a:pt x="655" y="14"/>
                  <a:pt x="686" y="178"/>
                  <a:pt x="717" y="178"/>
                </a:cubicBezTo>
                <a:cubicBezTo>
                  <a:pt x="748" y="178"/>
                  <a:pt x="779" y="14"/>
                  <a:pt x="811" y="14"/>
                </a:cubicBezTo>
                <a:cubicBezTo>
                  <a:pt x="843" y="14"/>
                  <a:pt x="879" y="164"/>
                  <a:pt x="911" y="178"/>
                </a:cubicBezTo>
                <a:cubicBezTo>
                  <a:pt x="943" y="192"/>
                  <a:pt x="965" y="110"/>
                  <a:pt x="1005" y="96"/>
                </a:cubicBezTo>
                <a:cubicBezTo>
                  <a:pt x="1045" y="82"/>
                  <a:pt x="1098" y="89"/>
                  <a:pt x="1152" y="96"/>
                </a:cubicBezTo>
              </a:path>
            </a:pathLst>
          </a:custGeom>
          <a:noFill/>
          <a:ln w="57150" cmpd="sng">
            <a:solidFill>
              <a:srgbClr val="FF6600"/>
            </a:solidFill>
            <a:round/>
            <a:headEnd type="none" w="med" len="med"/>
            <a:tailEnd type="arrow" w="med" len="med"/>
          </a:ln>
        </p:spPr>
        <p:txBody>
          <a:bodyPr/>
          <a:lstStyle/>
          <a:p>
            <a:endParaRPr lang="en-US"/>
          </a:p>
        </p:txBody>
      </p:sp>
      <p:grpSp>
        <p:nvGrpSpPr>
          <p:cNvPr id="21509" name="Group 48"/>
          <p:cNvGrpSpPr>
            <a:grpSpLocks/>
          </p:cNvGrpSpPr>
          <p:nvPr/>
        </p:nvGrpSpPr>
        <p:grpSpPr bwMode="auto">
          <a:xfrm>
            <a:off x="5246688" y="4784725"/>
            <a:ext cx="358775" cy="1828800"/>
            <a:chOff x="715" y="2599"/>
            <a:chExt cx="226" cy="1152"/>
          </a:xfrm>
        </p:grpSpPr>
        <p:sp>
          <p:nvSpPr>
            <p:cNvPr id="21566" name="Line 49"/>
            <p:cNvSpPr>
              <a:spLocks noChangeShapeType="1"/>
            </p:cNvSpPr>
            <p:nvPr/>
          </p:nvSpPr>
          <p:spPr bwMode="auto">
            <a:xfrm flipV="1">
              <a:off x="941" y="2711"/>
              <a:ext cx="0" cy="1040"/>
            </a:xfrm>
            <a:prstGeom prst="line">
              <a:avLst/>
            </a:prstGeom>
            <a:noFill/>
            <a:ln w="9525">
              <a:solidFill>
                <a:schemeClr val="tx1"/>
              </a:solidFill>
              <a:round/>
              <a:headEnd/>
              <a:tailEnd type="triangle" w="med" len="med"/>
            </a:ln>
          </p:spPr>
          <p:txBody>
            <a:bodyPr/>
            <a:lstStyle/>
            <a:p>
              <a:endParaRPr lang="en-US"/>
            </a:p>
          </p:txBody>
        </p:sp>
        <p:sp>
          <p:nvSpPr>
            <p:cNvPr id="21567" name="Text Box 50"/>
            <p:cNvSpPr txBox="1">
              <a:spLocks noChangeArrowheads="1"/>
            </p:cNvSpPr>
            <p:nvPr/>
          </p:nvSpPr>
          <p:spPr bwMode="auto">
            <a:xfrm>
              <a:off x="715" y="2599"/>
              <a:ext cx="209" cy="231"/>
            </a:xfrm>
            <a:prstGeom prst="rect">
              <a:avLst/>
            </a:prstGeom>
            <a:noFill/>
            <a:ln w="9525">
              <a:noFill/>
              <a:miter lim="800000"/>
              <a:headEnd/>
              <a:tailEnd/>
            </a:ln>
          </p:spPr>
          <p:txBody>
            <a:bodyPr>
              <a:spAutoFit/>
            </a:bodyPr>
            <a:lstStyle/>
            <a:p>
              <a:pPr eaLnBrk="1" hangingPunct="1"/>
              <a:r>
                <a:rPr lang="en-US" altLang="en-US" sz="1800" i="1"/>
                <a:t>I</a:t>
              </a:r>
              <a:r>
                <a:rPr lang="en-US" altLang="en-US" sz="1800" baseline="-25000"/>
                <a:t>p</a:t>
              </a:r>
              <a:endParaRPr lang="en-US" altLang="en-US" sz="1800"/>
            </a:p>
          </p:txBody>
        </p:sp>
      </p:grpSp>
      <p:grpSp>
        <p:nvGrpSpPr>
          <p:cNvPr id="21510" name="Group 51"/>
          <p:cNvGrpSpPr>
            <a:grpSpLocks/>
          </p:cNvGrpSpPr>
          <p:nvPr/>
        </p:nvGrpSpPr>
        <p:grpSpPr bwMode="auto">
          <a:xfrm>
            <a:off x="4870450" y="6234113"/>
            <a:ext cx="4183063" cy="425450"/>
            <a:chOff x="625" y="3400"/>
            <a:chExt cx="2635" cy="268"/>
          </a:xfrm>
        </p:grpSpPr>
        <p:sp>
          <p:nvSpPr>
            <p:cNvPr id="21564" name="Line 52"/>
            <p:cNvSpPr>
              <a:spLocks noChangeShapeType="1"/>
            </p:cNvSpPr>
            <p:nvPr/>
          </p:nvSpPr>
          <p:spPr bwMode="auto">
            <a:xfrm>
              <a:off x="625" y="3400"/>
              <a:ext cx="2550" cy="0"/>
            </a:xfrm>
            <a:prstGeom prst="line">
              <a:avLst/>
            </a:prstGeom>
            <a:noFill/>
            <a:ln w="9525">
              <a:solidFill>
                <a:schemeClr val="tx1"/>
              </a:solidFill>
              <a:round/>
              <a:headEnd/>
              <a:tailEnd type="triangle" w="med" len="med"/>
            </a:ln>
          </p:spPr>
          <p:txBody>
            <a:bodyPr/>
            <a:lstStyle/>
            <a:p>
              <a:endParaRPr lang="en-US"/>
            </a:p>
          </p:txBody>
        </p:sp>
        <p:sp>
          <p:nvSpPr>
            <p:cNvPr id="21565" name="Text Box 53"/>
            <p:cNvSpPr txBox="1">
              <a:spLocks noChangeArrowheads="1"/>
            </p:cNvSpPr>
            <p:nvPr/>
          </p:nvSpPr>
          <p:spPr bwMode="auto">
            <a:xfrm>
              <a:off x="3016" y="3418"/>
              <a:ext cx="244" cy="250"/>
            </a:xfrm>
            <a:prstGeom prst="rect">
              <a:avLst/>
            </a:prstGeom>
            <a:noFill/>
            <a:ln w="9525">
              <a:noFill/>
              <a:miter lim="800000"/>
              <a:headEnd/>
              <a:tailEnd/>
            </a:ln>
          </p:spPr>
          <p:txBody>
            <a:bodyPr>
              <a:spAutoFit/>
            </a:bodyPr>
            <a:lstStyle/>
            <a:p>
              <a:pPr eaLnBrk="1" hangingPunct="1"/>
              <a:r>
                <a:rPr lang="en-US" altLang="en-US" i="1"/>
                <a:t>V</a:t>
              </a:r>
            </a:p>
          </p:txBody>
        </p:sp>
      </p:grpSp>
      <p:sp>
        <p:nvSpPr>
          <p:cNvPr id="21511" name="Line 54"/>
          <p:cNvSpPr>
            <a:spLocks noChangeShapeType="1"/>
          </p:cNvSpPr>
          <p:nvPr/>
        </p:nvSpPr>
        <p:spPr bwMode="auto">
          <a:xfrm>
            <a:off x="5595938" y="5688013"/>
            <a:ext cx="2943225" cy="0"/>
          </a:xfrm>
          <a:prstGeom prst="line">
            <a:avLst/>
          </a:prstGeom>
          <a:noFill/>
          <a:ln w="38100">
            <a:solidFill>
              <a:srgbClr val="FF6600"/>
            </a:solidFill>
            <a:round/>
            <a:headEnd/>
            <a:tailEnd/>
          </a:ln>
        </p:spPr>
        <p:txBody>
          <a:bodyPr/>
          <a:lstStyle/>
          <a:p>
            <a:endParaRPr lang="en-US"/>
          </a:p>
        </p:txBody>
      </p:sp>
      <p:sp>
        <p:nvSpPr>
          <p:cNvPr id="21512" name="Line 55"/>
          <p:cNvSpPr>
            <a:spLocks noChangeShapeType="1"/>
          </p:cNvSpPr>
          <p:nvPr/>
        </p:nvSpPr>
        <p:spPr bwMode="auto">
          <a:xfrm flipH="1">
            <a:off x="5118100" y="5676900"/>
            <a:ext cx="490538" cy="547688"/>
          </a:xfrm>
          <a:prstGeom prst="line">
            <a:avLst/>
          </a:prstGeom>
          <a:noFill/>
          <a:ln w="38100">
            <a:solidFill>
              <a:srgbClr val="FF6600"/>
            </a:solidFill>
            <a:round/>
            <a:headEnd/>
            <a:tailEnd/>
          </a:ln>
        </p:spPr>
        <p:txBody>
          <a:bodyPr/>
          <a:lstStyle/>
          <a:p>
            <a:endParaRPr lang="en-US"/>
          </a:p>
        </p:txBody>
      </p:sp>
      <p:sp>
        <p:nvSpPr>
          <p:cNvPr id="1065019" name="Rectangle 59"/>
          <p:cNvSpPr>
            <a:spLocks noChangeArrowheads="1"/>
          </p:cNvSpPr>
          <p:nvPr/>
        </p:nvSpPr>
        <p:spPr bwMode="auto">
          <a:xfrm>
            <a:off x="4910138" y="6342063"/>
            <a:ext cx="422275" cy="303212"/>
          </a:xfrm>
          <a:prstGeom prst="rect">
            <a:avLst/>
          </a:prstGeom>
          <a:solidFill>
            <a:srgbClr val="FFFF00">
              <a:alpha val="30980"/>
            </a:srgbClr>
          </a:solidFill>
          <a:ln w="9525">
            <a:noFill/>
            <a:miter lim="800000"/>
            <a:headEnd/>
            <a:tailEnd/>
          </a:ln>
        </p:spPr>
        <p:txBody>
          <a:bodyPr wrap="none" anchor="ctr"/>
          <a:lstStyle/>
          <a:p>
            <a:pPr eaLnBrk="1" hangingPunct="1"/>
            <a:endParaRPr lang="en-US" altLang="en-US"/>
          </a:p>
        </p:txBody>
      </p:sp>
      <p:sp>
        <p:nvSpPr>
          <p:cNvPr id="1065022" name="Freeform 62"/>
          <p:cNvSpPr>
            <a:spLocks/>
          </p:cNvSpPr>
          <p:nvPr/>
        </p:nvSpPr>
        <p:spPr bwMode="auto">
          <a:xfrm>
            <a:off x="5102225" y="5334000"/>
            <a:ext cx="3438525" cy="896938"/>
          </a:xfrm>
          <a:custGeom>
            <a:avLst/>
            <a:gdLst>
              <a:gd name="T0" fmla="*/ 2147483647 w 2166"/>
              <a:gd name="T1" fmla="*/ 0 h 565"/>
              <a:gd name="T2" fmla="*/ 2147483647 w 2166"/>
              <a:gd name="T3" fmla="*/ 0 h 565"/>
              <a:gd name="T4" fmla="*/ 0 w 2166"/>
              <a:gd name="T5" fmla="*/ 2147483647 h 565"/>
              <a:gd name="T6" fmla="*/ 0 60000 65536"/>
              <a:gd name="T7" fmla="*/ 0 60000 65536"/>
              <a:gd name="T8" fmla="*/ 0 60000 65536"/>
              <a:gd name="T9" fmla="*/ 0 w 2166"/>
              <a:gd name="T10" fmla="*/ 0 h 565"/>
              <a:gd name="T11" fmla="*/ 2166 w 2166"/>
              <a:gd name="T12" fmla="*/ 565 h 565"/>
            </a:gdLst>
            <a:ahLst/>
            <a:cxnLst>
              <a:cxn ang="T6">
                <a:pos x="T0" y="T1"/>
              </a:cxn>
              <a:cxn ang="T7">
                <a:pos x="T2" y="T3"/>
              </a:cxn>
              <a:cxn ang="T8">
                <a:pos x="T4" y="T5"/>
              </a:cxn>
            </a:cxnLst>
            <a:rect l="T9" t="T10" r="T11" b="T12"/>
            <a:pathLst>
              <a:path w="2166" h="565">
                <a:moveTo>
                  <a:pt x="2166" y="0"/>
                </a:moveTo>
                <a:lnTo>
                  <a:pt x="317" y="0"/>
                </a:lnTo>
                <a:lnTo>
                  <a:pt x="0" y="565"/>
                </a:lnTo>
              </a:path>
            </a:pathLst>
          </a:custGeom>
          <a:noFill/>
          <a:ln w="57150" cmpd="sng">
            <a:solidFill>
              <a:srgbClr val="FF6600"/>
            </a:solidFill>
            <a:round/>
            <a:headEnd/>
            <a:tailEnd/>
          </a:ln>
        </p:spPr>
        <p:txBody>
          <a:bodyPr/>
          <a:lstStyle/>
          <a:p>
            <a:endParaRPr lang="en-US"/>
          </a:p>
        </p:txBody>
      </p:sp>
      <p:sp>
        <p:nvSpPr>
          <p:cNvPr id="1065024" name="Text Box 64"/>
          <p:cNvSpPr txBox="1">
            <a:spLocks noChangeArrowheads="1"/>
          </p:cNvSpPr>
          <p:nvPr/>
        </p:nvSpPr>
        <p:spPr bwMode="auto">
          <a:xfrm>
            <a:off x="6221413" y="4905375"/>
            <a:ext cx="1616075" cy="365125"/>
          </a:xfrm>
          <a:prstGeom prst="rect">
            <a:avLst/>
          </a:prstGeom>
          <a:noFill/>
          <a:ln w="28575">
            <a:solidFill>
              <a:srgbClr val="009900"/>
            </a:solidFill>
            <a:miter lim="800000"/>
            <a:headEnd/>
            <a:tailEnd/>
          </a:ln>
        </p:spPr>
        <p:txBody>
          <a:bodyPr wrap="none">
            <a:spAutoFit/>
          </a:bodyPr>
          <a:lstStyle/>
          <a:p>
            <a:pPr eaLnBrk="1" hangingPunct="1"/>
            <a:r>
              <a:rPr lang="en-US" altLang="en-US" sz="1600">
                <a:solidFill>
                  <a:srgbClr val="009900"/>
                </a:solidFill>
                <a:latin typeface="Rockwell" pitchFamily="18" charset="0"/>
              </a:rPr>
              <a:t>E X P E C T E D</a:t>
            </a:r>
          </a:p>
        </p:txBody>
      </p:sp>
      <p:sp>
        <p:nvSpPr>
          <p:cNvPr id="1065025" name="Text Box 65"/>
          <p:cNvSpPr txBox="1">
            <a:spLocks noChangeArrowheads="1"/>
          </p:cNvSpPr>
          <p:nvPr/>
        </p:nvSpPr>
        <p:spPr bwMode="auto">
          <a:xfrm>
            <a:off x="5891213" y="5789613"/>
            <a:ext cx="2244725" cy="365125"/>
          </a:xfrm>
          <a:prstGeom prst="rect">
            <a:avLst/>
          </a:prstGeom>
          <a:noFill/>
          <a:ln w="28575">
            <a:solidFill>
              <a:srgbClr val="FF0000"/>
            </a:solidFill>
            <a:miter lim="800000"/>
            <a:headEnd/>
            <a:tailEnd/>
          </a:ln>
        </p:spPr>
        <p:txBody>
          <a:bodyPr wrap="none">
            <a:spAutoFit/>
          </a:bodyPr>
          <a:lstStyle/>
          <a:p>
            <a:pPr eaLnBrk="1" hangingPunct="1"/>
            <a:r>
              <a:rPr lang="en-US" altLang="en-US" sz="1600">
                <a:solidFill>
                  <a:srgbClr val="FF0000"/>
                </a:solidFill>
                <a:latin typeface="Rockwell" pitchFamily="18" charset="0"/>
              </a:rPr>
              <a:t>N O T  E X P E C T E D</a:t>
            </a:r>
          </a:p>
        </p:txBody>
      </p:sp>
      <p:sp>
        <p:nvSpPr>
          <p:cNvPr id="1065026" name="Line 66"/>
          <p:cNvSpPr>
            <a:spLocks noChangeShapeType="1"/>
          </p:cNvSpPr>
          <p:nvPr/>
        </p:nvSpPr>
        <p:spPr bwMode="auto">
          <a:xfrm flipH="1">
            <a:off x="5089525" y="5969000"/>
            <a:ext cx="769938" cy="265113"/>
          </a:xfrm>
          <a:prstGeom prst="line">
            <a:avLst/>
          </a:prstGeom>
          <a:noFill/>
          <a:ln w="38100">
            <a:solidFill>
              <a:srgbClr val="FF0000"/>
            </a:solidFill>
            <a:round/>
            <a:headEnd/>
            <a:tailEnd type="triangle" w="med" len="med"/>
          </a:ln>
        </p:spPr>
        <p:txBody>
          <a:bodyPr/>
          <a:lstStyle/>
          <a:p>
            <a:endParaRPr lang="en-US"/>
          </a:p>
        </p:txBody>
      </p:sp>
      <p:sp>
        <p:nvSpPr>
          <p:cNvPr id="1065027" name="Line 67"/>
          <p:cNvSpPr>
            <a:spLocks noChangeShapeType="1"/>
          </p:cNvSpPr>
          <p:nvPr/>
        </p:nvSpPr>
        <p:spPr bwMode="auto">
          <a:xfrm flipH="1">
            <a:off x="4881563" y="5330825"/>
            <a:ext cx="731837" cy="909638"/>
          </a:xfrm>
          <a:prstGeom prst="line">
            <a:avLst/>
          </a:prstGeom>
          <a:noFill/>
          <a:ln w="38100">
            <a:solidFill>
              <a:srgbClr val="FF0000"/>
            </a:solidFill>
            <a:prstDash val="sysDot"/>
            <a:round/>
            <a:headEnd/>
            <a:tailEnd/>
          </a:ln>
        </p:spPr>
        <p:txBody>
          <a:bodyPr/>
          <a:lstStyle/>
          <a:p>
            <a:endParaRPr lang="en-US"/>
          </a:p>
        </p:txBody>
      </p:sp>
      <p:sp>
        <p:nvSpPr>
          <p:cNvPr id="1065028" name="Line 68"/>
          <p:cNvSpPr>
            <a:spLocks noChangeShapeType="1"/>
          </p:cNvSpPr>
          <p:nvPr/>
        </p:nvSpPr>
        <p:spPr bwMode="auto">
          <a:xfrm flipH="1">
            <a:off x="5594350" y="5330825"/>
            <a:ext cx="2911475" cy="0"/>
          </a:xfrm>
          <a:prstGeom prst="line">
            <a:avLst/>
          </a:prstGeom>
          <a:noFill/>
          <a:ln w="38100">
            <a:solidFill>
              <a:srgbClr val="008000"/>
            </a:solidFill>
            <a:prstDash val="sysDot"/>
            <a:round/>
            <a:headEnd/>
            <a:tailEnd/>
          </a:ln>
        </p:spPr>
        <p:txBody>
          <a:bodyPr/>
          <a:lstStyle/>
          <a:p>
            <a:endParaRPr lang="en-US"/>
          </a:p>
        </p:txBody>
      </p:sp>
      <p:grpSp>
        <p:nvGrpSpPr>
          <p:cNvPr id="21520" name="Group 56"/>
          <p:cNvGrpSpPr>
            <a:grpSpLocks/>
          </p:cNvGrpSpPr>
          <p:nvPr/>
        </p:nvGrpSpPr>
        <p:grpSpPr bwMode="auto">
          <a:xfrm>
            <a:off x="4859338" y="6178550"/>
            <a:ext cx="530225" cy="482600"/>
            <a:chOff x="891" y="3231"/>
            <a:chExt cx="334" cy="304"/>
          </a:xfrm>
        </p:grpSpPr>
        <p:sp>
          <p:nvSpPr>
            <p:cNvPr id="21562" name="Text Box 57"/>
            <p:cNvSpPr txBox="1">
              <a:spLocks noChangeArrowheads="1"/>
            </p:cNvSpPr>
            <p:nvPr/>
          </p:nvSpPr>
          <p:spPr bwMode="auto">
            <a:xfrm>
              <a:off x="891" y="3285"/>
              <a:ext cx="334" cy="250"/>
            </a:xfrm>
            <a:prstGeom prst="rect">
              <a:avLst/>
            </a:prstGeom>
            <a:noFill/>
            <a:ln w="9525">
              <a:noFill/>
              <a:miter lim="800000"/>
              <a:headEnd/>
              <a:tailEnd/>
            </a:ln>
          </p:spPr>
          <p:txBody>
            <a:bodyPr wrap="none">
              <a:spAutoFit/>
            </a:bodyPr>
            <a:lstStyle/>
            <a:p>
              <a:pPr eaLnBrk="1" hangingPunct="1"/>
              <a:r>
                <a:rPr lang="en-US" altLang="en-US"/>
                <a:t>-</a:t>
              </a:r>
              <a:r>
                <a:rPr lang="en-US" altLang="en-US" i="1"/>
                <a:t>V</a:t>
              </a:r>
              <a:r>
                <a:rPr lang="en-US" altLang="en-US" baseline="-25000"/>
                <a:t>0</a:t>
              </a:r>
              <a:endParaRPr lang="en-US" altLang="en-US"/>
            </a:p>
          </p:txBody>
        </p:sp>
        <p:sp>
          <p:nvSpPr>
            <p:cNvPr id="21563" name="Line 58"/>
            <p:cNvSpPr>
              <a:spLocks noChangeShapeType="1"/>
            </p:cNvSpPr>
            <p:nvPr/>
          </p:nvSpPr>
          <p:spPr bwMode="auto">
            <a:xfrm>
              <a:off x="1047" y="3231"/>
              <a:ext cx="0" cy="99"/>
            </a:xfrm>
            <a:prstGeom prst="line">
              <a:avLst/>
            </a:prstGeom>
            <a:noFill/>
            <a:ln w="9525">
              <a:solidFill>
                <a:schemeClr val="tx1"/>
              </a:solidFill>
              <a:round/>
              <a:headEnd/>
              <a:tailEnd/>
            </a:ln>
          </p:spPr>
          <p:txBody>
            <a:bodyPr/>
            <a:lstStyle/>
            <a:p>
              <a:endParaRPr lang="en-US"/>
            </a:p>
          </p:txBody>
        </p:sp>
      </p:grpSp>
      <p:sp>
        <p:nvSpPr>
          <p:cNvPr id="21521"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12.1 – The interaction of matter with radiation</a:t>
            </a:r>
          </a:p>
        </p:txBody>
      </p:sp>
      <p:grpSp>
        <p:nvGrpSpPr>
          <p:cNvPr id="21522" name="Group 92"/>
          <p:cNvGrpSpPr>
            <a:grpSpLocks/>
          </p:cNvGrpSpPr>
          <p:nvPr/>
        </p:nvGrpSpPr>
        <p:grpSpPr bwMode="auto">
          <a:xfrm>
            <a:off x="6253163" y="1593850"/>
            <a:ext cx="2357437" cy="3175000"/>
            <a:chOff x="3939" y="1914"/>
            <a:chExt cx="1485" cy="2000"/>
          </a:xfrm>
        </p:grpSpPr>
        <p:grpSp>
          <p:nvGrpSpPr>
            <p:cNvPr id="21526" name="Group 35"/>
            <p:cNvGrpSpPr>
              <a:grpSpLocks/>
            </p:cNvGrpSpPr>
            <p:nvPr/>
          </p:nvGrpSpPr>
          <p:grpSpPr bwMode="auto">
            <a:xfrm>
              <a:off x="4059" y="3556"/>
              <a:ext cx="1117" cy="358"/>
              <a:chOff x="1129" y="3995"/>
              <a:chExt cx="1117" cy="358"/>
            </a:xfrm>
          </p:grpSpPr>
          <p:sp>
            <p:nvSpPr>
              <p:cNvPr id="21550" name="Text Box 36"/>
              <p:cNvSpPr txBox="1">
                <a:spLocks noChangeArrowheads="1"/>
              </p:cNvSpPr>
              <p:nvPr/>
            </p:nvSpPr>
            <p:spPr bwMode="auto">
              <a:xfrm>
                <a:off x="1347" y="4014"/>
                <a:ext cx="200" cy="231"/>
              </a:xfrm>
              <a:prstGeom prst="rect">
                <a:avLst/>
              </a:prstGeom>
              <a:noFill/>
              <a:ln w="9525">
                <a:noFill/>
                <a:miter lim="800000"/>
                <a:headEnd/>
                <a:tailEnd/>
              </a:ln>
            </p:spPr>
            <p:txBody>
              <a:bodyPr wrap="none">
                <a:spAutoFit/>
              </a:bodyPr>
              <a:lstStyle/>
              <a:p>
                <a:pPr eaLnBrk="1" hangingPunct="1"/>
                <a:r>
                  <a:rPr lang="en-US" altLang="en-US" sz="1800"/>
                  <a:t>+</a:t>
                </a:r>
              </a:p>
            </p:txBody>
          </p:sp>
          <p:sp>
            <p:nvSpPr>
              <p:cNvPr id="21551" name="Text Box 37"/>
              <p:cNvSpPr txBox="1">
                <a:spLocks noChangeArrowheads="1"/>
              </p:cNvSpPr>
              <p:nvPr/>
            </p:nvSpPr>
            <p:spPr bwMode="auto">
              <a:xfrm>
                <a:off x="1857" y="3995"/>
                <a:ext cx="164" cy="231"/>
              </a:xfrm>
              <a:prstGeom prst="rect">
                <a:avLst/>
              </a:prstGeom>
              <a:noFill/>
              <a:ln w="9525">
                <a:noFill/>
                <a:miter lim="800000"/>
                <a:headEnd/>
                <a:tailEnd/>
              </a:ln>
            </p:spPr>
            <p:txBody>
              <a:bodyPr wrap="none">
                <a:spAutoFit/>
              </a:bodyPr>
              <a:lstStyle/>
              <a:p>
                <a:pPr eaLnBrk="1" hangingPunct="1"/>
                <a:r>
                  <a:rPr lang="en-US" altLang="en-US" sz="1800"/>
                  <a:t>-</a:t>
                </a:r>
              </a:p>
            </p:txBody>
          </p:sp>
          <p:sp>
            <p:nvSpPr>
              <p:cNvPr id="21552" name="Line 38"/>
              <p:cNvSpPr>
                <a:spLocks noChangeShapeType="1"/>
              </p:cNvSpPr>
              <p:nvPr/>
            </p:nvSpPr>
            <p:spPr bwMode="auto">
              <a:xfrm rot="-5400000">
                <a:off x="1376" y="4200"/>
                <a:ext cx="300" cy="0"/>
              </a:xfrm>
              <a:prstGeom prst="line">
                <a:avLst/>
              </a:prstGeom>
              <a:noFill/>
              <a:ln w="9525">
                <a:solidFill>
                  <a:schemeClr val="tx1"/>
                </a:solidFill>
                <a:round/>
                <a:headEnd/>
                <a:tailEnd/>
              </a:ln>
            </p:spPr>
            <p:txBody>
              <a:bodyPr/>
              <a:lstStyle/>
              <a:p>
                <a:endParaRPr lang="en-US"/>
              </a:p>
            </p:txBody>
          </p:sp>
          <p:sp>
            <p:nvSpPr>
              <p:cNvPr id="21553" name="Line 39"/>
              <p:cNvSpPr>
                <a:spLocks noChangeShapeType="1"/>
              </p:cNvSpPr>
              <p:nvPr/>
            </p:nvSpPr>
            <p:spPr bwMode="auto">
              <a:xfrm rot="-5400000">
                <a:off x="1523" y="4203"/>
                <a:ext cx="132" cy="0"/>
              </a:xfrm>
              <a:prstGeom prst="line">
                <a:avLst/>
              </a:prstGeom>
              <a:noFill/>
              <a:ln w="28575">
                <a:solidFill>
                  <a:schemeClr val="tx1"/>
                </a:solidFill>
                <a:round/>
                <a:headEnd/>
                <a:tailEnd/>
              </a:ln>
            </p:spPr>
            <p:txBody>
              <a:bodyPr/>
              <a:lstStyle/>
              <a:p>
                <a:endParaRPr lang="en-US"/>
              </a:p>
            </p:txBody>
          </p:sp>
          <p:sp>
            <p:nvSpPr>
              <p:cNvPr id="21554" name="Line 40"/>
              <p:cNvSpPr>
                <a:spLocks noChangeShapeType="1"/>
              </p:cNvSpPr>
              <p:nvPr/>
            </p:nvSpPr>
            <p:spPr bwMode="auto">
              <a:xfrm rot="-5400000">
                <a:off x="1325" y="4004"/>
                <a:ext cx="0" cy="391"/>
              </a:xfrm>
              <a:prstGeom prst="line">
                <a:avLst/>
              </a:prstGeom>
              <a:noFill/>
              <a:ln w="9525">
                <a:solidFill>
                  <a:schemeClr val="tx1"/>
                </a:solidFill>
                <a:round/>
                <a:headEnd/>
                <a:tailEnd/>
              </a:ln>
            </p:spPr>
            <p:txBody>
              <a:bodyPr/>
              <a:lstStyle/>
              <a:p>
                <a:endParaRPr lang="en-US"/>
              </a:p>
            </p:txBody>
          </p:sp>
          <p:sp>
            <p:nvSpPr>
              <p:cNvPr id="21555" name="Line 41"/>
              <p:cNvSpPr>
                <a:spLocks noChangeShapeType="1"/>
              </p:cNvSpPr>
              <p:nvPr/>
            </p:nvSpPr>
            <p:spPr bwMode="auto">
              <a:xfrm rot="-5400000">
                <a:off x="1623" y="4164"/>
                <a:ext cx="0" cy="71"/>
              </a:xfrm>
              <a:prstGeom prst="line">
                <a:avLst/>
              </a:prstGeom>
              <a:noFill/>
              <a:ln w="9525">
                <a:solidFill>
                  <a:schemeClr val="tx1"/>
                </a:solidFill>
                <a:round/>
                <a:headEnd/>
                <a:tailEnd/>
              </a:ln>
            </p:spPr>
            <p:txBody>
              <a:bodyPr/>
              <a:lstStyle/>
              <a:p>
                <a:endParaRPr lang="en-US"/>
              </a:p>
            </p:txBody>
          </p:sp>
          <p:sp>
            <p:nvSpPr>
              <p:cNvPr id="21556" name="Line 42"/>
              <p:cNvSpPr>
                <a:spLocks noChangeShapeType="1"/>
              </p:cNvSpPr>
              <p:nvPr/>
            </p:nvSpPr>
            <p:spPr bwMode="auto">
              <a:xfrm rot="-5400000">
                <a:off x="1511" y="4203"/>
                <a:ext cx="300" cy="0"/>
              </a:xfrm>
              <a:prstGeom prst="line">
                <a:avLst/>
              </a:prstGeom>
              <a:noFill/>
              <a:ln w="9525">
                <a:solidFill>
                  <a:schemeClr val="tx1"/>
                </a:solidFill>
                <a:round/>
                <a:headEnd/>
                <a:tailEnd/>
              </a:ln>
            </p:spPr>
            <p:txBody>
              <a:bodyPr/>
              <a:lstStyle/>
              <a:p>
                <a:endParaRPr lang="en-US"/>
              </a:p>
            </p:txBody>
          </p:sp>
          <p:sp>
            <p:nvSpPr>
              <p:cNvPr id="21557" name="Line 43"/>
              <p:cNvSpPr>
                <a:spLocks noChangeShapeType="1"/>
              </p:cNvSpPr>
              <p:nvPr/>
            </p:nvSpPr>
            <p:spPr bwMode="auto">
              <a:xfrm rot="-5400000">
                <a:off x="1658" y="4206"/>
                <a:ext cx="132" cy="0"/>
              </a:xfrm>
              <a:prstGeom prst="line">
                <a:avLst/>
              </a:prstGeom>
              <a:noFill/>
              <a:ln w="28575">
                <a:solidFill>
                  <a:schemeClr val="tx1"/>
                </a:solidFill>
                <a:round/>
                <a:headEnd/>
                <a:tailEnd/>
              </a:ln>
            </p:spPr>
            <p:txBody>
              <a:bodyPr/>
              <a:lstStyle/>
              <a:p>
                <a:endParaRPr lang="en-US"/>
              </a:p>
            </p:txBody>
          </p:sp>
          <p:sp>
            <p:nvSpPr>
              <p:cNvPr id="21558" name="Line 44"/>
              <p:cNvSpPr>
                <a:spLocks noChangeShapeType="1"/>
              </p:cNvSpPr>
              <p:nvPr/>
            </p:nvSpPr>
            <p:spPr bwMode="auto">
              <a:xfrm rot="-5400000">
                <a:off x="1760" y="4165"/>
                <a:ext cx="0" cy="75"/>
              </a:xfrm>
              <a:prstGeom prst="line">
                <a:avLst/>
              </a:prstGeom>
              <a:noFill/>
              <a:ln w="9525">
                <a:solidFill>
                  <a:schemeClr val="tx1"/>
                </a:solidFill>
                <a:round/>
                <a:headEnd/>
                <a:tailEnd/>
              </a:ln>
            </p:spPr>
            <p:txBody>
              <a:bodyPr/>
              <a:lstStyle/>
              <a:p>
                <a:endParaRPr lang="en-US"/>
              </a:p>
            </p:txBody>
          </p:sp>
          <p:sp>
            <p:nvSpPr>
              <p:cNvPr id="21559" name="Line 45"/>
              <p:cNvSpPr>
                <a:spLocks noChangeShapeType="1"/>
              </p:cNvSpPr>
              <p:nvPr/>
            </p:nvSpPr>
            <p:spPr bwMode="auto">
              <a:xfrm rot="-5400000">
                <a:off x="1644" y="4202"/>
                <a:ext cx="300" cy="0"/>
              </a:xfrm>
              <a:prstGeom prst="line">
                <a:avLst/>
              </a:prstGeom>
              <a:noFill/>
              <a:ln w="9525">
                <a:solidFill>
                  <a:schemeClr val="tx1"/>
                </a:solidFill>
                <a:round/>
                <a:headEnd/>
                <a:tailEnd/>
              </a:ln>
            </p:spPr>
            <p:txBody>
              <a:bodyPr/>
              <a:lstStyle/>
              <a:p>
                <a:endParaRPr lang="en-US"/>
              </a:p>
            </p:txBody>
          </p:sp>
          <p:sp>
            <p:nvSpPr>
              <p:cNvPr id="21560" name="Line 46"/>
              <p:cNvSpPr>
                <a:spLocks noChangeShapeType="1"/>
              </p:cNvSpPr>
              <p:nvPr/>
            </p:nvSpPr>
            <p:spPr bwMode="auto">
              <a:xfrm rot="-5400000">
                <a:off x="1791" y="4205"/>
                <a:ext cx="132" cy="0"/>
              </a:xfrm>
              <a:prstGeom prst="line">
                <a:avLst/>
              </a:prstGeom>
              <a:noFill/>
              <a:ln w="28575">
                <a:solidFill>
                  <a:schemeClr val="tx1"/>
                </a:solidFill>
                <a:round/>
                <a:headEnd/>
                <a:tailEnd/>
              </a:ln>
            </p:spPr>
            <p:txBody>
              <a:bodyPr/>
              <a:lstStyle/>
              <a:p>
                <a:endParaRPr lang="en-US"/>
              </a:p>
            </p:txBody>
          </p:sp>
          <p:sp>
            <p:nvSpPr>
              <p:cNvPr id="21561" name="Line 47"/>
              <p:cNvSpPr>
                <a:spLocks noChangeShapeType="1"/>
              </p:cNvSpPr>
              <p:nvPr/>
            </p:nvSpPr>
            <p:spPr bwMode="auto">
              <a:xfrm rot="-5400000">
                <a:off x="2051" y="4006"/>
                <a:ext cx="0" cy="391"/>
              </a:xfrm>
              <a:prstGeom prst="line">
                <a:avLst/>
              </a:prstGeom>
              <a:noFill/>
              <a:ln w="9525">
                <a:solidFill>
                  <a:schemeClr val="tx1"/>
                </a:solidFill>
                <a:round/>
                <a:headEnd/>
                <a:tailEnd/>
              </a:ln>
            </p:spPr>
            <p:txBody>
              <a:bodyPr/>
              <a:lstStyle/>
              <a:p>
                <a:endParaRPr lang="en-US"/>
              </a:p>
            </p:txBody>
          </p:sp>
        </p:grpSp>
        <p:grpSp>
          <p:nvGrpSpPr>
            <p:cNvPr id="21527" name="Group 49"/>
            <p:cNvGrpSpPr>
              <a:grpSpLocks/>
            </p:cNvGrpSpPr>
            <p:nvPr/>
          </p:nvGrpSpPr>
          <p:grpSpPr bwMode="auto">
            <a:xfrm>
              <a:off x="5107" y="2644"/>
              <a:ext cx="317" cy="317"/>
              <a:chOff x="4194" y="369"/>
              <a:chExt cx="317" cy="317"/>
            </a:xfrm>
          </p:grpSpPr>
          <p:sp>
            <p:nvSpPr>
              <p:cNvPr id="21548" name="Oval 50"/>
              <p:cNvSpPr>
                <a:spLocks noChangeArrowheads="1"/>
              </p:cNvSpPr>
              <p:nvPr/>
            </p:nvSpPr>
            <p:spPr bwMode="auto">
              <a:xfrm>
                <a:off x="4194" y="369"/>
                <a:ext cx="317" cy="317"/>
              </a:xfrm>
              <a:prstGeom prst="ellipse">
                <a:avLst/>
              </a:prstGeom>
              <a:noFill/>
              <a:ln w="9525">
                <a:solidFill>
                  <a:schemeClr val="tx1"/>
                </a:solidFill>
                <a:round/>
                <a:headEnd/>
                <a:tailEnd/>
              </a:ln>
            </p:spPr>
            <p:txBody>
              <a:bodyPr wrap="none" anchor="ctr"/>
              <a:lstStyle/>
              <a:p>
                <a:pPr eaLnBrk="1" hangingPunct="1"/>
                <a:endParaRPr lang="en-US" altLang="en-US"/>
              </a:p>
            </p:txBody>
          </p:sp>
          <p:sp>
            <p:nvSpPr>
              <p:cNvPr id="21549" name="Text Box 51"/>
              <p:cNvSpPr txBox="1">
                <a:spLocks noChangeArrowheads="1"/>
              </p:cNvSpPr>
              <p:nvPr/>
            </p:nvSpPr>
            <p:spPr bwMode="auto">
              <a:xfrm>
                <a:off x="4231" y="409"/>
                <a:ext cx="239" cy="231"/>
              </a:xfrm>
              <a:prstGeom prst="rect">
                <a:avLst/>
              </a:prstGeom>
              <a:noFill/>
              <a:ln w="9525">
                <a:noFill/>
                <a:miter lim="800000"/>
                <a:headEnd/>
                <a:tailEnd/>
              </a:ln>
            </p:spPr>
            <p:txBody>
              <a:bodyPr wrap="none">
                <a:spAutoFit/>
              </a:bodyPr>
              <a:lstStyle/>
              <a:p>
                <a:pPr eaLnBrk="1" hangingPunct="1"/>
                <a:r>
                  <a:rPr lang="en-US" altLang="en-US" sz="1800" baseline="-25000"/>
                  <a:t> </a:t>
                </a:r>
                <a:r>
                  <a:rPr lang="en-US" altLang="en-US" sz="1800"/>
                  <a:t>A</a:t>
                </a:r>
              </a:p>
            </p:txBody>
          </p:sp>
        </p:grpSp>
        <p:grpSp>
          <p:nvGrpSpPr>
            <p:cNvPr id="21528" name="Group 52"/>
            <p:cNvGrpSpPr>
              <a:grpSpLocks/>
            </p:cNvGrpSpPr>
            <p:nvPr/>
          </p:nvGrpSpPr>
          <p:grpSpPr bwMode="auto">
            <a:xfrm>
              <a:off x="4445" y="2645"/>
              <a:ext cx="317" cy="317"/>
              <a:chOff x="4194" y="369"/>
              <a:chExt cx="317" cy="317"/>
            </a:xfrm>
          </p:grpSpPr>
          <p:sp>
            <p:nvSpPr>
              <p:cNvPr id="21546" name="Oval 53"/>
              <p:cNvSpPr>
                <a:spLocks noChangeArrowheads="1"/>
              </p:cNvSpPr>
              <p:nvPr/>
            </p:nvSpPr>
            <p:spPr bwMode="auto">
              <a:xfrm>
                <a:off x="4194" y="369"/>
                <a:ext cx="317" cy="317"/>
              </a:xfrm>
              <a:prstGeom prst="ellipse">
                <a:avLst/>
              </a:prstGeom>
              <a:noFill/>
              <a:ln w="9525">
                <a:solidFill>
                  <a:schemeClr val="tx1"/>
                </a:solidFill>
                <a:round/>
                <a:headEnd/>
                <a:tailEnd/>
              </a:ln>
            </p:spPr>
            <p:txBody>
              <a:bodyPr wrap="none" anchor="ctr"/>
              <a:lstStyle/>
              <a:p>
                <a:pPr eaLnBrk="1" hangingPunct="1"/>
                <a:endParaRPr lang="en-US" altLang="en-US"/>
              </a:p>
            </p:txBody>
          </p:sp>
          <p:sp>
            <p:nvSpPr>
              <p:cNvPr id="21547" name="Text Box 54"/>
              <p:cNvSpPr txBox="1">
                <a:spLocks noChangeArrowheads="1"/>
              </p:cNvSpPr>
              <p:nvPr/>
            </p:nvSpPr>
            <p:spPr bwMode="auto">
              <a:xfrm>
                <a:off x="4231" y="418"/>
                <a:ext cx="239" cy="231"/>
              </a:xfrm>
              <a:prstGeom prst="rect">
                <a:avLst/>
              </a:prstGeom>
              <a:noFill/>
              <a:ln w="9525">
                <a:noFill/>
                <a:miter lim="800000"/>
                <a:headEnd/>
                <a:tailEnd/>
              </a:ln>
            </p:spPr>
            <p:txBody>
              <a:bodyPr wrap="none">
                <a:spAutoFit/>
              </a:bodyPr>
              <a:lstStyle/>
              <a:p>
                <a:pPr eaLnBrk="1" hangingPunct="1"/>
                <a:r>
                  <a:rPr lang="en-US" altLang="en-US" sz="1800" baseline="-25000"/>
                  <a:t> </a:t>
                </a:r>
                <a:r>
                  <a:rPr lang="en-US" altLang="en-US" sz="1800"/>
                  <a:t>V</a:t>
                </a:r>
              </a:p>
            </p:txBody>
          </p:sp>
        </p:grpSp>
        <p:sp>
          <p:nvSpPr>
            <p:cNvPr id="21529" name="Freeform 55"/>
            <p:cNvSpPr>
              <a:spLocks/>
            </p:cNvSpPr>
            <p:nvPr/>
          </p:nvSpPr>
          <p:spPr bwMode="auto">
            <a:xfrm>
              <a:off x="4764" y="2249"/>
              <a:ext cx="297" cy="558"/>
            </a:xfrm>
            <a:custGeom>
              <a:avLst/>
              <a:gdLst>
                <a:gd name="T0" fmla="*/ 1 w 517"/>
                <a:gd name="T1" fmla="*/ 0 h 499"/>
                <a:gd name="T2" fmla="*/ 1 w 517"/>
                <a:gd name="T3" fmla="*/ 2132 h 499"/>
                <a:gd name="T4" fmla="*/ 0 w 517"/>
                <a:gd name="T5" fmla="*/ 2132 h 499"/>
                <a:gd name="T6" fmla="*/ 0 60000 65536"/>
                <a:gd name="T7" fmla="*/ 0 60000 65536"/>
                <a:gd name="T8" fmla="*/ 0 60000 65536"/>
                <a:gd name="T9" fmla="*/ 0 w 517"/>
                <a:gd name="T10" fmla="*/ 0 h 499"/>
                <a:gd name="T11" fmla="*/ 517 w 517"/>
                <a:gd name="T12" fmla="*/ 499 h 499"/>
              </a:gdLst>
              <a:ahLst/>
              <a:cxnLst>
                <a:cxn ang="T6">
                  <a:pos x="T0" y="T1"/>
                </a:cxn>
                <a:cxn ang="T7">
                  <a:pos x="T2" y="T3"/>
                </a:cxn>
                <a:cxn ang="T8">
                  <a:pos x="T4" y="T5"/>
                </a:cxn>
              </a:cxnLst>
              <a:rect l="T9" t="T10" r="T11" b="T12"/>
              <a:pathLst>
                <a:path w="517" h="499">
                  <a:moveTo>
                    <a:pt x="517" y="0"/>
                  </a:moveTo>
                  <a:lnTo>
                    <a:pt x="517" y="499"/>
                  </a:lnTo>
                  <a:lnTo>
                    <a:pt x="0" y="499"/>
                  </a:lnTo>
                </a:path>
              </a:pathLst>
            </a:custGeom>
            <a:noFill/>
            <a:ln w="9525">
              <a:solidFill>
                <a:schemeClr val="tx1"/>
              </a:solidFill>
              <a:round/>
              <a:headEnd/>
              <a:tailEnd/>
            </a:ln>
          </p:spPr>
          <p:txBody>
            <a:bodyPr/>
            <a:lstStyle/>
            <a:p>
              <a:endParaRPr lang="en-US"/>
            </a:p>
          </p:txBody>
        </p:sp>
        <p:sp>
          <p:nvSpPr>
            <p:cNvPr id="21530" name="Freeform 56"/>
            <p:cNvSpPr>
              <a:spLocks/>
            </p:cNvSpPr>
            <p:nvPr/>
          </p:nvSpPr>
          <p:spPr bwMode="auto">
            <a:xfrm flipH="1">
              <a:off x="4137" y="2244"/>
              <a:ext cx="309" cy="564"/>
            </a:xfrm>
            <a:custGeom>
              <a:avLst/>
              <a:gdLst>
                <a:gd name="T0" fmla="*/ 1 w 517"/>
                <a:gd name="T1" fmla="*/ 0 h 499"/>
                <a:gd name="T2" fmla="*/ 1 w 517"/>
                <a:gd name="T3" fmla="*/ 2450 h 499"/>
                <a:gd name="T4" fmla="*/ 0 w 517"/>
                <a:gd name="T5" fmla="*/ 2450 h 499"/>
                <a:gd name="T6" fmla="*/ 0 60000 65536"/>
                <a:gd name="T7" fmla="*/ 0 60000 65536"/>
                <a:gd name="T8" fmla="*/ 0 60000 65536"/>
                <a:gd name="T9" fmla="*/ 0 w 517"/>
                <a:gd name="T10" fmla="*/ 0 h 499"/>
                <a:gd name="T11" fmla="*/ 517 w 517"/>
                <a:gd name="T12" fmla="*/ 499 h 499"/>
              </a:gdLst>
              <a:ahLst/>
              <a:cxnLst>
                <a:cxn ang="T6">
                  <a:pos x="T0" y="T1"/>
                </a:cxn>
                <a:cxn ang="T7">
                  <a:pos x="T2" y="T3"/>
                </a:cxn>
                <a:cxn ang="T8">
                  <a:pos x="T4" y="T5"/>
                </a:cxn>
              </a:cxnLst>
              <a:rect l="T9" t="T10" r="T11" b="T12"/>
              <a:pathLst>
                <a:path w="517" h="499">
                  <a:moveTo>
                    <a:pt x="517" y="0"/>
                  </a:moveTo>
                  <a:lnTo>
                    <a:pt x="517" y="499"/>
                  </a:lnTo>
                  <a:lnTo>
                    <a:pt x="0" y="499"/>
                  </a:lnTo>
                </a:path>
              </a:pathLst>
            </a:custGeom>
            <a:noFill/>
            <a:ln w="9525">
              <a:solidFill>
                <a:schemeClr val="tx1"/>
              </a:solidFill>
              <a:round/>
              <a:headEnd/>
              <a:tailEnd/>
            </a:ln>
          </p:spPr>
          <p:txBody>
            <a:bodyPr/>
            <a:lstStyle/>
            <a:p>
              <a:endParaRPr lang="en-US"/>
            </a:p>
          </p:txBody>
        </p:sp>
        <p:sp>
          <p:nvSpPr>
            <p:cNvPr id="21531" name="Freeform 57"/>
            <p:cNvSpPr>
              <a:spLocks/>
            </p:cNvSpPr>
            <p:nvPr/>
          </p:nvSpPr>
          <p:spPr bwMode="auto">
            <a:xfrm>
              <a:off x="4641" y="2966"/>
              <a:ext cx="623" cy="258"/>
            </a:xfrm>
            <a:custGeom>
              <a:avLst/>
              <a:gdLst>
                <a:gd name="T0" fmla="*/ 0 w 623"/>
                <a:gd name="T1" fmla="*/ 258 h 258"/>
                <a:gd name="T2" fmla="*/ 0 w 623"/>
                <a:gd name="T3" fmla="*/ 105 h 258"/>
                <a:gd name="T4" fmla="*/ 623 w 623"/>
                <a:gd name="T5" fmla="*/ 105 h 258"/>
                <a:gd name="T6" fmla="*/ 623 w 623"/>
                <a:gd name="T7" fmla="*/ 0 h 258"/>
                <a:gd name="T8" fmla="*/ 0 60000 65536"/>
                <a:gd name="T9" fmla="*/ 0 60000 65536"/>
                <a:gd name="T10" fmla="*/ 0 60000 65536"/>
                <a:gd name="T11" fmla="*/ 0 60000 65536"/>
                <a:gd name="T12" fmla="*/ 0 w 623"/>
                <a:gd name="T13" fmla="*/ 0 h 258"/>
                <a:gd name="T14" fmla="*/ 623 w 623"/>
                <a:gd name="T15" fmla="*/ 258 h 258"/>
              </a:gdLst>
              <a:ahLst/>
              <a:cxnLst>
                <a:cxn ang="T8">
                  <a:pos x="T0" y="T1"/>
                </a:cxn>
                <a:cxn ang="T9">
                  <a:pos x="T2" y="T3"/>
                </a:cxn>
                <a:cxn ang="T10">
                  <a:pos x="T4" y="T5"/>
                </a:cxn>
                <a:cxn ang="T11">
                  <a:pos x="T6" y="T7"/>
                </a:cxn>
              </a:cxnLst>
              <a:rect l="T12" t="T13" r="T14" b="T15"/>
              <a:pathLst>
                <a:path w="623" h="258">
                  <a:moveTo>
                    <a:pt x="0" y="258"/>
                  </a:moveTo>
                  <a:lnTo>
                    <a:pt x="0" y="105"/>
                  </a:lnTo>
                  <a:lnTo>
                    <a:pt x="623" y="105"/>
                  </a:lnTo>
                  <a:lnTo>
                    <a:pt x="623" y="0"/>
                  </a:lnTo>
                </a:path>
              </a:pathLst>
            </a:custGeom>
            <a:noFill/>
            <a:ln w="9525">
              <a:solidFill>
                <a:schemeClr val="tx1"/>
              </a:solidFill>
              <a:round/>
              <a:headEnd type="triangle" w="med" len="med"/>
              <a:tailEnd type="none" w="med" len="med"/>
            </a:ln>
          </p:spPr>
          <p:txBody>
            <a:bodyPr/>
            <a:lstStyle/>
            <a:p>
              <a:endParaRPr lang="en-US"/>
            </a:p>
          </p:txBody>
        </p:sp>
        <p:sp>
          <p:nvSpPr>
            <p:cNvPr id="21532" name="Freeform 58"/>
            <p:cNvSpPr>
              <a:spLocks/>
            </p:cNvSpPr>
            <p:nvPr/>
          </p:nvSpPr>
          <p:spPr bwMode="auto">
            <a:xfrm>
              <a:off x="4829" y="2243"/>
              <a:ext cx="435" cy="399"/>
            </a:xfrm>
            <a:custGeom>
              <a:avLst/>
              <a:gdLst>
                <a:gd name="T0" fmla="*/ 514 w 429"/>
                <a:gd name="T1" fmla="*/ 672 h 382"/>
                <a:gd name="T2" fmla="*/ 514 w 429"/>
                <a:gd name="T3" fmla="*/ 0 h 382"/>
                <a:gd name="T4" fmla="*/ 0 w 429"/>
                <a:gd name="T5" fmla="*/ 0 h 382"/>
                <a:gd name="T6" fmla="*/ 0 60000 65536"/>
                <a:gd name="T7" fmla="*/ 0 60000 65536"/>
                <a:gd name="T8" fmla="*/ 0 60000 65536"/>
                <a:gd name="T9" fmla="*/ 0 w 429"/>
                <a:gd name="T10" fmla="*/ 0 h 382"/>
                <a:gd name="T11" fmla="*/ 429 w 429"/>
                <a:gd name="T12" fmla="*/ 382 h 382"/>
              </a:gdLst>
              <a:ahLst/>
              <a:cxnLst>
                <a:cxn ang="T6">
                  <a:pos x="T0" y="T1"/>
                </a:cxn>
                <a:cxn ang="T7">
                  <a:pos x="T2" y="T3"/>
                </a:cxn>
                <a:cxn ang="T8">
                  <a:pos x="T4" y="T5"/>
                </a:cxn>
              </a:cxnLst>
              <a:rect l="T9" t="T10" r="T11" b="T12"/>
              <a:pathLst>
                <a:path w="429" h="382">
                  <a:moveTo>
                    <a:pt x="429" y="382"/>
                  </a:moveTo>
                  <a:lnTo>
                    <a:pt x="429" y="0"/>
                  </a:lnTo>
                  <a:lnTo>
                    <a:pt x="0" y="0"/>
                  </a:lnTo>
                </a:path>
              </a:pathLst>
            </a:custGeom>
            <a:noFill/>
            <a:ln w="9525">
              <a:solidFill>
                <a:schemeClr val="tx1"/>
              </a:solidFill>
              <a:round/>
              <a:headEnd/>
              <a:tailEnd/>
            </a:ln>
          </p:spPr>
          <p:txBody>
            <a:bodyPr/>
            <a:lstStyle/>
            <a:p>
              <a:endParaRPr lang="en-US"/>
            </a:p>
          </p:txBody>
        </p:sp>
        <p:sp>
          <p:nvSpPr>
            <p:cNvPr id="21533" name="Freeform 59"/>
            <p:cNvSpPr>
              <a:spLocks/>
            </p:cNvSpPr>
            <p:nvPr/>
          </p:nvSpPr>
          <p:spPr bwMode="auto">
            <a:xfrm>
              <a:off x="4999" y="3318"/>
              <a:ext cx="265" cy="447"/>
            </a:xfrm>
            <a:custGeom>
              <a:avLst/>
              <a:gdLst>
                <a:gd name="T0" fmla="*/ 0 w 265"/>
                <a:gd name="T1" fmla="*/ 0 h 441"/>
                <a:gd name="T2" fmla="*/ 265 w 265"/>
                <a:gd name="T3" fmla="*/ 0 h 441"/>
                <a:gd name="T4" fmla="*/ 265 w 265"/>
                <a:gd name="T5" fmla="*/ 525 h 441"/>
                <a:gd name="T6" fmla="*/ 130 w 265"/>
                <a:gd name="T7" fmla="*/ 525 h 441"/>
                <a:gd name="T8" fmla="*/ 0 60000 65536"/>
                <a:gd name="T9" fmla="*/ 0 60000 65536"/>
                <a:gd name="T10" fmla="*/ 0 60000 65536"/>
                <a:gd name="T11" fmla="*/ 0 60000 65536"/>
                <a:gd name="T12" fmla="*/ 0 w 265"/>
                <a:gd name="T13" fmla="*/ 0 h 441"/>
                <a:gd name="T14" fmla="*/ 265 w 265"/>
                <a:gd name="T15" fmla="*/ 441 h 441"/>
              </a:gdLst>
              <a:ahLst/>
              <a:cxnLst>
                <a:cxn ang="T8">
                  <a:pos x="T0" y="T1"/>
                </a:cxn>
                <a:cxn ang="T9">
                  <a:pos x="T2" y="T3"/>
                </a:cxn>
                <a:cxn ang="T10">
                  <a:pos x="T4" y="T5"/>
                </a:cxn>
                <a:cxn ang="T11">
                  <a:pos x="T6" y="T7"/>
                </a:cxn>
              </a:cxnLst>
              <a:rect l="T12" t="T13" r="T14" b="T15"/>
              <a:pathLst>
                <a:path w="265" h="441">
                  <a:moveTo>
                    <a:pt x="0" y="0"/>
                  </a:moveTo>
                  <a:lnTo>
                    <a:pt x="265" y="0"/>
                  </a:lnTo>
                  <a:lnTo>
                    <a:pt x="265" y="441"/>
                  </a:lnTo>
                  <a:lnTo>
                    <a:pt x="130" y="441"/>
                  </a:lnTo>
                </a:path>
              </a:pathLst>
            </a:custGeom>
            <a:noFill/>
            <a:ln w="9525">
              <a:solidFill>
                <a:schemeClr val="tx1"/>
              </a:solidFill>
              <a:round/>
              <a:headEnd/>
              <a:tailEnd/>
            </a:ln>
          </p:spPr>
          <p:txBody>
            <a:bodyPr/>
            <a:lstStyle/>
            <a:p>
              <a:endParaRPr lang="en-US"/>
            </a:p>
          </p:txBody>
        </p:sp>
        <p:sp>
          <p:nvSpPr>
            <p:cNvPr id="21534" name="Freeform 60"/>
            <p:cNvSpPr>
              <a:spLocks/>
            </p:cNvSpPr>
            <p:nvPr/>
          </p:nvSpPr>
          <p:spPr bwMode="auto">
            <a:xfrm flipH="1">
              <a:off x="3955" y="3314"/>
              <a:ext cx="265" cy="447"/>
            </a:xfrm>
            <a:custGeom>
              <a:avLst/>
              <a:gdLst>
                <a:gd name="T0" fmla="*/ 0 w 265"/>
                <a:gd name="T1" fmla="*/ 0 h 441"/>
                <a:gd name="T2" fmla="*/ 265 w 265"/>
                <a:gd name="T3" fmla="*/ 0 h 441"/>
                <a:gd name="T4" fmla="*/ 265 w 265"/>
                <a:gd name="T5" fmla="*/ 525 h 441"/>
                <a:gd name="T6" fmla="*/ 130 w 265"/>
                <a:gd name="T7" fmla="*/ 525 h 441"/>
                <a:gd name="T8" fmla="*/ 0 60000 65536"/>
                <a:gd name="T9" fmla="*/ 0 60000 65536"/>
                <a:gd name="T10" fmla="*/ 0 60000 65536"/>
                <a:gd name="T11" fmla="*/ 0 60000 65536"/>
                <a:gd name="T12" fmla="*/ 0 w 265"/>
                <a:gd name="T13" fmla="*/ 0 h 441"/>
                <a:gd name="T14" fmla="*/ 265 w 265"/>
                <a:gd name="T15" fmla="*/ 441 h 441"/>
              </a:gdLst>
              <a:ahLst/>
              <a:cxnLst>
                <a:cxn ang="T8">
                  <a:pos x="T0" y="T1"/>
                </a:cxn>
                <a:cxn ang="T9">
                  <a:pos x="T2" y="T3"/>
                </a:cxn>
                <a:cxn ang="T10">
                  <a:pos x="T4" y="T5"/>
                </a:cxn>
                <a:cxn ang="T11">
                  <a:pos x="T6" y="T7"/>
                </a:cxn>
              </a:cxnLst>
              <a:rect l="T12" t="T13" r="T14" b="T15"/>
              <a:pathLst>
                <a:path w="265" h="441">
                  <a:moveTo>
                    <a:pt x="0" y="0"/>
                  </a:moveTo>
                  <a:lnTo>
                    <a:pt x="265" y="0"/>
                  </a:lnTo>
                  <a:lnTo>
                    <a:pt x="265" y="441"/>
                  </a:lnTo>
                  <a:lnTo>
                    <a:pt x="130" y="441"/>
                  </a:lnTo>
                </a:path>
              </a:pathLst>
            </a:custGeom>
            <a:noFill/>
            <a:ln w="9525">
              <a:solidFill>
                <a:schemeClr val="tx1"/>
              </a:solidFill>
              <a:round/>
              <a:headEnd/>
              <a:tailEnd/>
            </a:ln>
          </p:spPr>
          <p:txBody>
            <a:bodyPr/>
            <a:lstStyle/>
            <a:p>
              <a:endParaRPr lang="en-US"/>
            </a:p>
          </p:txBody>
        </p:sp>
        <p:sp>
          <p:nvSpPr>
            <p:cNvPr id="21535" name="Freeform 61"/>
            <p:cNvSpPr>
              <a:spLocks/>
            </p:cNvSpPr>
            <p:nvPr/>
          </p:nvSpPr>
          <p:spPr bwMode="auto">
            <a:xfrm>
              <a:off x="3953" y="2243"/>
              <a:ext cx="423" cy="1069"/>
            </a:xfrm>
            <a:custGeom>
              <a:avLst/>
              <a:gdLst>
                <a:gd name="T0" fmla="*/ 0 w 423"/>
                <a:gd name="T1" fmla="*/ 1069 h 1069"/>
                <a:gd name="T2" fmla="*/ 0 w 423"/>
                <a:gd name="T3" fmla="*/ 0 h 1069"/>
                <a:gd name="T4" fmla="*/ 423 w 423"/>
                <a:gd name="T5" fmla="*/ 0 h 1069"/>
                <a:gd name="T6" fmla="*/ 0 60000 65536"/>
                <a:gd name="T7" fmla="*/ 0 60000 65536"/>
                <a:gd name="T8" fmla="*/ 0 60000 65536"/>
                <a:gd name="T9" fmla="*/ 0 w 423"/>
                <a:gd name="T10" fmla="*/ 0 h 1069"/>
                <a:gd name="T11" fmla="*/ 423 w 423"/>
                <a:gd name="T12" fmla="*/ 1069 h 1069"/>
              </a:gdLst>
              <a:ahLst/>
              <a:cxnLst>
                <a:cxn ang="T6">
                  <a:pos x="T0" y="T1"/>
                </a:cxn>
                <a:cxn ang="T7">
                  <a:pos x="T2" y="T3"/>
                </a:cxn>
                <a:cxn ang="T8">
                  <a:pos x="T4" y="T5"/>
                </a:cxn>
              </a:cxnLst>
              <a:rect l="T9" t="T10" r="T11" b="T12"/>
              <a:pathLst>
                <a:path w="423" h="1069">
                  <a:moveTo>
                    <a:pt x="0" y="1069"/>
                  </a:moveTo>
                  <a:lnTo>
                    <a:pt x="0" y="0"/>
                  </a:lnTo>
                  <a:lnTo>
                    <a:pt x="423" y="0"/>
                  </a:lnTo>
                </a:path>
              </a:pathLst>
            </a:custGeom>
            <a:noFill/>
            <a:ln w="9525">
              <a:solidFill>
                <a:schemeClr val="tx1"/>
              </a:solidFill>
              <a:round/>
              <a:headEnd/>
              <a:tailEnd/>
            </a:ln>
          </p:spPr>
          <p:txBody>
            <a:bodyPr/>
            <a:lstStyle/>
            <a:p>
              <a:endParaRPr lang="en-US"/>
            </a:p>
          </p:txBody>
        </p:sp>
        <p:sp>
          <p:nvSpPr>
            <p:cNvPr id="21536" name="Oval 62"/>
            <p:cNvSpPr>
              <a:spLocks noChangeAspect="1" noChangeArrowheads="1"/>
            </p:cNvSpPr>
            <p:nvPr/>
          </p:nvSpPr>
          <p:spPr bwMode="auto">
            <a:xfrm>
              <a:off x="4123" y="2237"/>
              <a:ext cx="29" cy="29"/>
            </a:xfrm>
            <a:prstGeom prst="ellipse">
              <a:avLst/>
            </a:prstGeom>
            <a:solidFill>
              <a:schemeClr val="tx1"/>
            </a:solidFill>
            <a:ln w="9525">
              <a:solidFill>
                <a:schemeClr val="tx1"/>
              </a:solidFill>
              <a:round/>
              <a:headEnd/>
              <a:tailEnd/>
            </a:ln>
          </p:spPr>
          <p:txBody>
            <a:bodyPr wrap="none" anchor="ctr"/>
            <a:lstStyle/>
            <a:p>
              <a:pPr eaLnBrk="1" hangingPunct="1"/>
              <a:endParaRPr lang="en-US" altLang="en-US"/>
            </a:p>
          </p:txBody>
        </p:sp>
        <p:sp>
          <p:nvSpPr>
            <p:cNvPr id="21537" name="Oval 63"/>
            <p:cNvSpPr>
              <a:spLocks noChangeAspect="1" noChangeArrowheads="1"/>
            </p:cNvSpPr>
            <p:nvPr/>
          </p:nvSpPr>
          <p:spPr bwMode="auto">
            <a:xfrm>
              <a:off x="5048" y="2233"/>
              <a:ext cx="29" cy="29"/>
            </a:xfrm>
            <a:prstGeom prst="ellipse">
              <a:avLst/>
            </a:prstGeom>
            <a:solidFill>
              <a:schemeClr val="tx1"/>
            </a:solidFill>
            <a:ln w="9525">
              <a:solidFill>
                <a:schemeClr val="tx1"/>
              </a:solidFill>
              <a:round/>
              <a:headEnd/>
              <a:tailEnd/>
            </a:ln>
          </p:spPr>
          <p:txBody>
            <a:bodyPr wrap="none" anchor="ctr"/>
            <a:lstStyle/>
            <a:p>
              <a:pPr eaLnBrk="1" hangingPunct="1"/>
              <a:endParaRPr lang="en-US" altLang="en-US"/>
            </a:p>
          </p:txBody>
        </p:sp>
        <p:sp>
          <p:nvSpPr>
            <p:cNvPr id="21538" name="Oval 64"/>
            <p:cNvSpPr>
              <a:spLocks noChangeAspect="1" noChangeArrowheads="1"/>
            </p:cNvSpPr>
            <p:nvPr/>
          </p:nvSpPr>
          <p:spPr bwMode="auto">
            <a:xfrm>
              <a:off x="3939" y="3304"/>
              <a:ext cx="29" cy="29"/>
            </a:xfrm>
            <a:prstGeom prst="ellipse">
              <a:avLst/>
            </a:prstGeom>
            <a:solidFill>
              <a:schemeClr val="tx1"/>
            </a:solidFill>
            <a:ln w="9525">
              <a:solidFill>
                <a:schemeClr val="tx1"/>
              </a:solidFill>
              <a:round/>
              <a:headEnd/>
              <a:tailEnd/>
            </a:ln>
          </p:spPr>
          <p:txBody>
            <a:bodyPr wrap="none" anchor="ctr"/>
            <a:lstStyle/>
            <a:p>
              <a:pPr eaLnBrk="1" hangingPunct="1"/>
              <a:endParaRPr lang="en-US" altLang="en-US"/>
            </a:p>
          </p:txBody>
        </p:sp>
        <p:grpSp>
          <p:nvGrpSpPr>
            <p:cNvPr id="21539" name="Group 66"/>
            <p:cNvGrpSpPr>
              <a:grpSpLocks/>
            </p:cNvGrpSpPr>
            <p:nvPr/>
          </p:nvGrpSpPr>
          <p:grpSpPr bwMode="auto">
            <a:xfrm>
              <a:off x="4123" y="1914"/>
              <a:ext cx="938" cy="640"/>
              <a:chOff x="4008" y="1799"/>
              <a:chExt cx="938" cy="640"/>
            </a:xfrm>
          </p:grpSpPr>
          <p:sp>
            <p:nvSpPr>
              <p:cNvPr id="21541" name="Rectangle 67" descr="Sand"/>
              <p:cNvSpPr>
                <a:spLocks noChangeArrowheads="1"/>
              </p:cNvSpPr>
              <p:nvPr/>
            </p:nvSpPr>
            <p:spPr bwMode="auto">
              <a:xfrm>
                <a:off x="4268" y="1863"/>
                <a:ext cx="71" cy="535"/>
              </a:xfrm>
              <a:prstGeom prst="rect">
                <a:avLst/>
              </a:prstGeom>
              <a:blipFill dpi="0" rotWithShape="1">
                <a:blip r:embed="rId13" cstate="print"/>
                <a:srcRect/>
                <a:tile tx="0" ty="0" sx="100000" sy="100000" flip="none" algn="tl"/>
              </a:blipFill>
              <a:ln w="9525">
                <a:solidFill>
                  <a:schemeClr val="tx1"/>
                </a:solidFill>
                <a:miter lim="800000"/>
                <a:headEnd/>
                <a:tailEnd/>
              </a:ln>
            </p:spPr>
            <p:txBody>
              <a:bodyPr wrap="none" anchor="ctr"/>
              <a:lstStyle/>
              <a:p>
                <a:pPr eaLnBrk="1" hangingPunct="1"/>
                <a:endParaRPr lang="en-US" altLang="en-US"/>
              </a:p>
            </p:txBody>
          </p:sp>
          <p:sp>
            <p:nvSpPr>
              <p:cNvPr id="21542" name="Rectangle 68"/>
              <p:cNvSpPr>
                <a:spLocks noChangeArrowheads="1"/>
              </p:cNvSpPr>
              <p:nvPr/>
            </p:nvSpPr>
            <p:spPr bwMode="auto">
              <a:xfrm>
                <a:off x="4640" y="1859"/>
                <a:ext cx="71" cy="535"/>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a:p>
            </p:txBody>
          </p:sp>
          <p:sp>
            <p:nvSpPr>
              <p:cNvPr id="21543" name="AutoShape 69"/>
              <p:cNvSpPr>
                <a:spLocks noChangeArrowheads="1"/>
              </p:cNvSpPr>
              <p:nvPr/>
            </p:nvSpPr>
            <p:spPr bwMode="auto">
              <a:xfrm>
                <a:off x="4103" y="1799"/>
                <a:ext cx="764" cy="640"/>
              </a:xfrm>
              <a:prstGeom prst="roundRect">
                <a:avLst>
                  <a:gd name="adj" fmla="val 16667"/>
                </a:avLst>
              </a:prstGeom>
              <a:solidFill>
                <a:schemeClr val="accent1">
                  <a:alpha val="20000"/>
                </a:schemeClr>
              </a:solidFill>
              <a:ln w="9525">
                <a:solidFill>
                  <a:schemeClr val="tx1"/>
                </a:solidFill>
                <a:round/>
                <a:headEnd/>
                <a:tailEnd/>
              </a:ln>
            </p:spPr>
            <p:txBody>
              <a:bodyPr wrap="none" anchor="ctr"/>
              <a:lstStyle/>
              <a:p>
                <a:pPr eaLnBrk="1" hangingPunct="1"/>
                <a:endParaRPr lang="en-US" altLang="en-US"/>
              </a:p>
            </p:txBody>
          </p:sp>
          <p:sp>
            <p:nvSpPr>
              <p:cNvPr id="21544" name="Line 70"/>
              <p:cNvSpPr>
                <a:spLocks noChangeShapeType="1"/>
              </p:cNvSpPr>
              <p:nvPr/>
            </p:nvSpPr>
            <p:spPr bwMode="auto">
              <a:xfrm flipH="1">
                <a:off x="4008" y="2128"/>
                <a:ext cx="260" cy="0"/>
              </a:xfrm>
              <a:prstGeom prst="line">
                <a:avLst/>
              </a:prstGeom>
              <a:noFill/>
              <a:ln w="9525">
                <a:solidFill>
                  <a:schemeClr val="tx1"/>
                </a:solidFill>
                <a:round/>
                <a:headEnd/>
                <a:tailEnd/>
              </a:ln>
            </p:spPr>
            <p:txBody>
              <a:bodyPr/>
              <a:lstStyle/>
              <a:p>
                <a:endParaRPr lang="en-US"/>
              </a:p>
            </p:txBody>
          </p:sp>
          <p:sp>
            <p:nvSpPr>
              <p:cNvPr id="21545" name="Line 71"/>
              <p:cNvSpPr>
                <a:spLocks noChangeShapeType="1"/>
              </p:cNvSpPr>
              <p:nvPr/>
            </p:nvSpPr>
            <p:spPr bwMode="auto">
              <a:xfrm>
                <a:off x="4714" y="2128"/>
                <a:ext cx="232" cy="0"/>
              </a:xfrm>
              <a:prstGeom prst="line">
                <a:avLst/>
              </a:prstGeom>
              <a:noFill/>
              <a:ln w="9525">
                <a:solidFill>
                  <a:schemeClr val="tx1"/>
                </a:solidFill>
                <a:round/>
                <a:headEnd/>
                <a:tailEnd/>
              </a:ln>
            </p:spPr>
            <p:txBody>
              <a:bodyPr/>
              <a:lstStyle/>
              <a:p>
                <a:endParaRPr lang="en-US"/>
              </a:p>
            </p:txBody>
          </p:sp>
        </p:grpSp>
        <p:sp>
          <p:nvSpPr>
            <p:cNvPr id="21540" name="Rectangle 91"/>
            <p:cNvSpPr>
              <a:spLocks noChangeArrowheads="1"/>
            </p:cNvSpPr>
            <p:nvPr/>
          </p:nvSpPr>
          <p:spPr bwMode="auto">
            <a:xfrm>
              <a:off x="4214" y="3221"/>
              <a:ext cx="773" cy="182"/>
            </a:xfrm>
            <a:prstGeom prst="rect">
              <a:avLst/>
            </a:prstGeom>
            <a:noFill/>
            <a:ln w="9525">
              <a:solidFill>
                <a:schemeClr val="tx1"/>
              </a:solidFill>
              <a:miter lim="800000"/>
              <a:headEnd/>
              <a:tailEnd/>
            </a:ln>
          </p:spPr>
          <p:txBody>
            <a:bodyPr wrap="none" anchor="ctr"/>
            <a:lstStyle/>
            <a:p>
              <a:pPr eaLnBrk="1" hangingPunct="1"/>
              <a:endParaRPr lang="en-US" altLang="en-US"/>
            </a:p>
          </p:txBody>
        </p:sp>
      </p:grpSp>
      <p:sp>
        <p:nvSpPr>
          <p:cNvPr id="108" name="Text Box 109"/>
          <p:cNvSpPr txBox="1">
            <a:spLocks noChangeArrowheads="1"/>
          </p:cNvSpPr>
          <p:nvPr/>
        </p:nvSpPr>
        <p:spPr bwMode="auto">
          <a:xfrm>
            <a:off x="6673850" y="1239838"/>
            <a:ext cx="1323975" cy="400050"/>
          </a:xfrm>
          <a:prstGeom prst="rect">
            <a:avLst/>
          </a:prstGeom>
          <a:noFill/>
          <a:ln w="9525">
            <a:noFill/>
            <a:miter lim="800000"/>
            <a:headEnd/>
            <a:tailEnd/>
          </a:ln>
          <a:effectLst/>
        </p:spPr>
        <p:txBody>
          <a:bodyPr wrap="none">
            <a:spAutoFit/>
          </a:bodyPr>
          <a:lstStyle/>
          <a:p>
            <a:pPr eaLnBrk="1" hangingPunct="1">
              <a:defRPr/>
            </a:pPr>
            <a:r>
              <a:rPr lang="en-US" sz="2000" dirty="0">
                <a:solidFill>
                  <a:schemeClr val="bg2">
                    <a:lumMod val="75000"/>
                  </a:schemeClr>
                </a:solidFill>
              </a:rPr>
              <a:t>phototube</a:t>
            </a:r>
          </a:p>
        </p:txBody>
      </p:sp>
      <p:sp>
        <p:nvSpPr>
          <p:cNvPr id="1064965" name="Text Box 5"/>
          <p:cNvSpPr txBox="1">
            <a:spLocks noChangeArrowheads="1"/>
          </p:cNvSpPr>
          <p:nvPr/>
        </p:nvSpPr>
        <p:spPr bwMode="auto">
          <a:xfrm>
            <a:off x="8451850" y="2259013"/>
            <a:ext cx="384175" cy="461962"/>
          </a:xfrm>
          <a:prstGeom prst="rect">
            <a:avLst/>
          </a:prstGeom>
          <a:noFill/>
          <a:ln w="9525">
            <a:noFill/>
            <a:miter lim="800000"/>
            <a:headEnd/>
            <a:tailEnd/>
          </a:ln>
        </p:spPr>
        <p:txBody>
          <a:bodyPr wrap="none">
            <a:spAutoFit/>
          </a:bodyPr>
          <a:lstStyle/>
          <a:p>
            <a:pPr eaLnBrk="1" hangingPunct="1"/>
            <a:r>
              <a:rPr lang="en-US" altLang="en-US" i="1"/>
              <a:t>I</a:t>
            </a:r>
            <a:r>
              <a:rPr lang="en-US" altLang="en-US" baseline="-25000"/>
              <a:t>p</a:t>
            </a:r>
            <a:endParaRPr lang="en-US" altLang="en-US"/>
          </a:p>
        </p:txBody>
      </p:sp>
      <p:sp>
        <p:nvSpPr>
          <p:cNvPr id="1065004" name="Line 44"/>
          <p:cNvSpPr>
            <a:spLocks noChangeShapeType="1"/>
          </p:cNvSpPr>
          <p:nvPr/>
        </p:nvSpPr>
        <p:spPr bwMode="auto">
          <a:xfrm flipV="1">
            <a:off x="8358188" y="2205038"/>
            <a:ext cx="0" cy="423862"/>
          </a:xfrm>
          <a:prstGeom prst="line">
            <a:avLst/>
          </a:prstGeom>
          <a:noFill/>
          <a:ln w="76200">
            <a:solidFill>
              <a:srgbClr val="FF0000"/>
            </a:solidFill>
            <a:round/>
            <a:headEnd/>
            <a:tailEnd type="triangle" w="med" len="med"/>
          </a:ln>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64963">
                                            <p:txEl>
                                              <p:pRg st="1" end="1"/>
                                            </p:txEl>
                                          </p:spTgt>
                                        </p:tgtEl>
                                        <p:attrNameLst>
                                          <p:attrName>style.visibility</p:attrName>
                                        </p:attrNameLst>
                                      </p:cBhvr>
                                      <p:to>
                                        <p:strVal val="visible"/>
                                      </p:to>
                                    </p:set>
                                    <p:anim calcmode="lin" valueType="num">
                                      <p:cBhvr additive="base">
                                        <p:cTn id="7" dur="500" fill="hold"/>
                                        <p:tgtEl>
                                          <p:spTgt spid="106496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6496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1065019"/>
                                        </p:tgtEl>
                                        <p:attrNameLst>
                                          <p:attrName>style.visibility</p:attrName>
                                        </p:attrNameLst>
                                      </p:cBhvr>
                                      <p:to>
                                        <p:strVal val="visible"/>
                                      </p:to>
                                    </p:set>
                                    <p:animEffect transition="in" filter="diamond(in)">
                                      <p:cBhvr>
                                        <p:cTn id="13" dur="1000"/>
                                        <p:tgtEl>
                                          <p:spTgt spid="1065019"/>
                                        </p:tgtEl>
                                      </p:cBhvr>
                                    </p:animEffect>
                                  </p:childTnLst>
                                  <p:subTnLst>
                                    <p:audio>
                                      <p:cMediaNode>
                                        <p:cTn display="0" masterRel="sameClick">
                                          <p:stCondLst>
                                            <p:cond evt="begin" delay="0">
                                              <p:tn val="11"/>
                                            </p:cond>
                                          </p:stCondLst>
                                          <p:endCondLst>
                                            <p:cond evt="onStopAudio" delay="0">
                                              <p:tgtEl>
                                                <p:sldTgt/>
                                              </p:tgtEl>
                                            </p:cond>
                                          </p:endCondLst>
                                        </p:cTn>
                                        <p:tgtEl>
                                          <p:sndTgt r:embed="rId5" name="chimes.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1064963">
                                            <p:txEl>
                                              <p:pRg st="2" end="2"/>
                                            </p:txEl>
                                          </p:spTgt>
                                        </p:tgtEl>
                                        <p:attrNameLst>
                                          <p:attrName>style.visibility</p:attrName>
                                        </p:attrNameLst>
                                      </p:cBhvr>
                                      <p:to>
                                        <p:strVal val="visible"/>
                                      </p:to>
                                    </p:set>
                                    <p:anim calcmode="lin" valueType="num">
                                      <p:cBhvr additive="base">
                                        <p:cTn id="18" dur="500" fill="hold"/>
                                        <p:tgtEl>
                                          <p:spTgt spid="106496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064963">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1064966"/>
                                        </p:tgtEl>
                                        <p:attrNameLst>
                                          <p:attrName>style.visibility</p:attrName>
                                        </p:attrNameLst>
                                      </p:cBhvr>
                                      <p:to>
                                        <p:strVal val="visible"/>
                                      </p:to>
                                    </p:set>
                                    <p:animEffect transition="in" filter="wipe(up)">
                                      <p:cBhvr>
                                        <p:cTn id="24" dur="1000"/>
                                        <p:tgtEl>
                                          <p:spTgt spid="1064966"/>
                                        </p:tgtEl>
                                      </p:cBhvr>
                                    </p:animEffect>
                                  </p:childTnLst>
                                  <p:subTnLst>
                                    <p:audio>
                                      <p:cMediaNode>
                                        <p:cTn display="0" masterRel="sameClick">
                                          <p:stCondLst>
                                            <p:cond evt="begin" delay="0">
                                              <p:tn val="22"/>
                                            </p:cond>
                                          </p:stCondLst>
                                          <p:endCondLst>
                                            <p:cond evt="onStopAudio" delay="0">
                                              <p:tgtEl>
                                                <p:sldTgt/>
                                              </p:tgtEl>
                                            </p:cond>
                                          </p:endCondLst>
                                        </p:cTn>
                                        <p:tgtEl>
                                          <p:sndTgt r:embed="rId6" name="voltage.wav"/>
                                        </p:tgtEl>
                                      </p:cMediaNode>
                                    </p:audio>
                                  </p:subTnLst>
                                </p:cTn>
                              </p:par>
                            </p:childTnLst>
                          </p:cTn>
                        </p:par>
                        <p:par>
                          <p:cTn id="25" fill="hold" nodeType="afterGroup">
                            <p:stCondLst>
                              <p:cond delay="1000"/>
                            </p:stCondLst>
                            <p:childTnLst>
                              <p:par>
                                <p:cTn id="26" presetID="22" presetClass="entr" presetSubtype="4" fill="hold" grpId="0" nodeType="afterEffect">
                                  <p:stCondLst>
                                    <p:cond delay="0"/>
                                  </p:stCondLst>
                                  <p:childTnLst>
                                    <p:set>
                                      <p:cBhvr>
                                        <p:cTn id="27" dur="1" fill="hold">
                                          <p:stCondLst>
                                            <p:cond delay="0"/>
                                          </p:stCondLst>
                                        </p:cTn>
                                        <p:tgtEl>
                                          <p:spTgt spid="1065004"/>
                                        </p:tgtEl>
                                        <p:attrNameLst>
                                          <p:attrName>style.visibility</p:attrName>
                                        </p:attrNameLst>
                                      </p:cBhvr>
                                      <p:to>
                                        <p:strVal val="visible"/>
                                      </p:to>
                                    </p:set>
                                    <p:animEffect transition="in" filter="wipe(down)">
                                      <p:cBhvr>
                                        <p:cTn id="28" dur="3000"/>
                                        <p:tgtEl>
                                          <p:spTgt spid="1065004"/>
                                        </p:tgtEl>
                                      </p:cBhvr>
                                    </p:animEffect>
                                  </p:childTnLst>
                                  <p:subTnLst>
                                    <p:audio>
                                      <p:cMediaNode>
                                        <p:cTn display="0" masterRel="sameClick">
                                          <p:stCondLst>
                                            <p:cond evt="begin" delay="0">
                                              <p:tn val="26"/>
                                            </p:cond>
                                          </p:stCondLst>
                                          <p:endCondLst>
                                            <p:cond evt="onStopAudio" delay="0">
                                              <p:tgtEl>
                                                <p:sldTgt/>
                                              </p:tgtEl>
                                            </p:cond>
                                          </p:endCondLst>
                                        </p:cTn>
                                        <p:tgtEl>
                                          <p:sndTgt r:embed="rId7" name="stretch.wav"/>
                                        </p:tgtEl>
                                      </p:cMediaNode>
                                    </p:audio>
                                  </p:subTnLst>
                                </p:cTn>
                              </p:par>
                            </p:childTnLst>
                          </p:cTn>
                        </p:par>
                        <p:par>
                          <p:cTn id="29" fill="hold" nodeType="afterGroup">
                            <p:stCondLst>
                              <p:cond delay="4000"/>
                            </p:stCondLst>
                            <p:childTnLst>
                              <p:par>
                                <p:cTn id="30" presetID="2" presetClass="entr" presetSubtype="2" fill="hold" grpId="0" nodeType="afterEffect">
                                  <p:stCondLst>
                                    <p:cond delay="0"/>
                                  </p:stCondLst>
                                  <p:childTnLst>
                                    <p:set>
                                      <p:cBhvr>
                                        <p:cTn id="31" dur="1" fill="hold">
                                          <p:stCondLst>
                                            <p:cond delay="0"/>
                                          </p:stCondLst>
                                        </p:cTn>
                                        <p:tgtEl>
                                          <p:spTgt spid="1064965"/>
                                        </p:tgtEl>
                                        <p:attrNameLst>
                                          <p:attrName>style.visibility</p:attrName>
                                        </p:attrNameLst>
                                      </p:cBhvr>
                                      <p:to>
                                        <p:strVal val="visible"/>
                                      </p:to>
                                    </p:set>
                                    <p:anim calcmode="lin" valueType="num">
                                      <p:cBhvr additive="base">
                                        <p:cTn id="32" dur="500" fill="hold"/>
                                        <p:tgtEl>
                                          <p:spTgt spid="1064965"/>
                                        </p:tgtEl>
                                        <p:attrNameLst>
                                          <p:attrName>ppt_x</p:attrName>
                                        </p:attrNameLst>
                                      </p:cBhvr>
                                      <p:tavLst>
                                        <p:tav tm="0">
                                          <p:val>
                                            <p:strVal val="1+#ppt_w/2"/>
                                          </p:val>
                                        </p:tav>
                                        <p:tav tm="100000">
                                          <p:val>
                                            <p:strVal val="#ppt_x"/>
                                          </p:val>
                                        </p:tav>
                                      </p:tavLst>
                                    </p:anim>
                                    <p:anim calcmode="lin" valueType="num">
                                      <p:cBhvr additive="base">
                                        <p:cTn id="33" dur="500" fill="hold"/>
                                        <p:tgtEl>
                                          <p:spTgt spid="106496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8" name="suction.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1065023">
                                            <p:txEl>
                                              <p:pRg st="0" end="0"/>
                                            </p:txEl>
                                          </p:spTgt>
                                        </p:tgtEl>
                                        <p:attrNameLst>
                                          <p:attrName>style.visibility</p:attrName>
                                        </p:attrNameLst>
                                      </p:cBhvr>
                                      <p:to>
                                        <p:strVal val="visible"/>
                                      </p:to>
                                    </p:set>
                                    <p:anim calcmode="lin" valueType="num">
                                      <p:cBhvr additive="base">
                                        <p:cTn id="38" dur="500" fill="hold"/>
                                        <p:tgtEl>
                                          <p:spTgt spid="1065023">
                                            <p:txEl>
                                              <p:pRg st="0" end="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06502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2" fill="hold" grpId="0" nodeType="clickEffect">
                                  <p:stCondLst>
                                    <p:cond delay="0"/>
                                  </p:stCondLst>
                                  <p:childTnLst>
                                    <p:set>
                                      <p:cBhvr>
                                        <p:cTn id="43" dur="1" fill="hold">
                                          <p:stCondLst>
                                            <p:cond delay="0"/>
                                          </p:stCondLst>
                                        </p:cTn>
                                        <p:tgtEl>
                                          <p:spTgt spid="1065022"/>
                                        </p:tgtEl>
                                        <p:attrNameLst>
                                          <p:attrName>style.visibility</p:attrName>
                                        </p:attrNameLst>
                                      </p:cBhvr>
                                      <p:to>
                                        <p:strVal val="visible"/>
                                      </p:to>
                                    </p:set>
                                    <p:animEffect transition="in" filter="wipe(right)">
                                      <p:cBhvr>
                                        <p:cTn id="44" dur="2000"/>
                                        <p:tgtEl>
                                          <p:spTgt spid="1065022"/>
                                        </p:tgtEl>
                                      </p:cBhvr>
                                    </p:animEffect>
                                  </p:childTnLst>
                                  <p:subTnLst>
                                    <p:audio>
                                      <p:cMediaNode>
                                        <p:cTn display="0" masterRel="sameClick">
                                          <p:stCondLst>
                                            <p:cond evt="begin" delay="0">
                                              <p:tn val="42"/>
                                            </p:cond>
                                          </p:stCondLst>
                                          <p:endCondLst>
                                            <p:cond evt="onStopAudio" delay="0">
                                              <p:tgtEl>
                                                <p:sldTgt/>
                                              </p:tgtEl>
                                            </p:cond>
                                          </p:endCondLst>
                                        </p:cTn>
                                        <p:tgtEl>
                                          <p:sndTgt r:embed="rId9" name="drumroll.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1065023">
                                            <p:txEl>
                                              <p:pRg st="1" end="1"/>
                                            </p:txEl>
                                          </p:spTgt>
                                        </p:tgtEl>
                                        <p:attrNameLst>
                                          <p:attrName>style.visibility</p:attrName>
                                        </p:attrNameLst>
                                      </p:cBhvr>
                                      <p:to>
                                        <p:strVal val="visible"/>
                                      </p:to>
                                    </p:set>
                                    <p:anim calcmode="lin" valueType="num">
                                      <p:cBhvr additive="base">
                                        <p:cTn id="49" dur="500" fill="hold"/>
                                        <p:tgtEl>
                                          <p:spTgt spid="1065023">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6502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53" presetClass="entr" presetSubtype="0" fill="hold" grpId="0" nodeType="clickEffect">
                                  <p:stCondLst>
                                    <p:cond delay="0"/>
                                  </p:stCondLst>
                                  <p:childTnLst>
                                    <p:set>
                                      <p:cBhvr>
                                        <p:cTn id="54" dur="1" fill="hold">
                                          <p:stCondLst>
                                            <p:cond delay="0"/>
                                          </p:stCondLst>
                                        </p:cTn>
                                        <p:tgtEl>
                                          <p:spTgt spid="1065024"/>
                                        </p:tgtEl>
                                        <p:attrNameLst>
                                          <p:attrName>style.visibility</p:attrName>
                                        </p:attrNameLst>
                                      </p:cBhvr>
                                      <p:to>
                                        <p:strVal val="visible"/>
                                      </p:to>
                                    </p:set>
                                    <p:anim calcmode="lin" valueType="num">
                                      <p:cBhvr>
                                        <p:cTn id="55" dur="500" fill="hold"/>
                                        <p:tgtEl>
                                          <p:spTgt spid="1065024"/>
                                        </p:tgtEl>
                                        <p:attrNameLst>
                                          <p:attrName>ppt_w</p:attrName>
                                        </p:attrNameLst>
                                      </p:cBhvr>
                                      <p:tavLst>
                                        <p:tav tm="0">
                                          <p:val>
                                            <p:fltVal val="0"/>
                                          </p:val>
                                        </p:tav>
                                        <p:tav tm="100000">
                                          <p:val>
                                            <p:strVal val="#ppt_w"/>
                                          </p:val>
                                        </p:tav>
                                      </p:tavLst>
                                    </p:anim>
                                    <p:anim calcmode="lin" valueType="num">
                                      <p:cBhvr>
                                        <p:cTn id="56" dur="500" fill="hold"/>
                                        <p:tgtEl>
                                          <p:spTgt spid="1065024"/>
                                        </p:tgtEl>
                                        <p:attrNameLst>
                                          <p:attrName>ppt_h</p:attrName>
                                        </p:attrNameLst>
                                      </p:cBhvr>
                                      <p:tavLst>
                                        <p:tav tm="0">
                                          <p:val>
                                            <p:fltVal val="0"/>
                                          </p:val>
                                        </p:tav>
                                        <p:tav tm="100000">
                                          <p:val>
                                            <p:strVal val="#ppt_h"/>
                                          </p:val>
                                        </p:tav>
                                      </p:tavLst>
                                    </p:anim>
                                    <p:animEffect transition="in" filter="fade">
                                      <p:cBhvr>
                                        <p:cTn id="57" dur="500"/>
                                        <p:tgtEl>
                                          <p:spTgt spid="1065024"/>
                                        </p:tgtEl>
                                      </p:cBhvr>
                                    </p:animEffect>
                                  </p:childTnLst>
                                  <p:subTnLst>
                                    <p:audio>
                                      <p:cMediaNode>
                                        <p:cTn display="0" masterRel="sameClick">
                                          <p:stCondLst>
                                            <p:cond evt="begin" delay="0">
                                              <p:tn val="53"/>
                                            </p:cond>
                                          </p:stCondLst>
                                          <p:endCondLst>
                                            <p:cond evt="onStopAudio" delay="0">
                                              <p:tgtEl>
                                                <p:sldTgt/>
                                              </p:tgtEl>
                                            </p:cond>
                                          </p:endCondLst>
                                        </p:cTn>
                                        <p:tgtEl>
                                          <p:sndTgt r:embed="rId10" name="hammer.wav"/>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2" fill="hold" grpId="0" nodeType="clickEffect">
                                  <p:stCondLst>
                                    <p:cond delay="0"/>
                                  </p:stCondLst>
                                  <p:childTnLst>
                                    <p:set>
                                      <p:cBhvr>
                                        <p:cTn id="61" dur="1" fill="hold">
                                          <p:stCondLst>
                                            <p:cond delay="0"/>
                                          </p:stCondLst>
                                        </p:cTn>
                                        <p:tgtEl>
                                          <p:spTgt spid="1065028"/>
                                        </p:tgtEl>
                                        <p:attrNameLst>
                                          <p:attrName>style.visibility</p:attrName>
                                        </p:attrNameLst>
                                      </p:cBhvr>
                                      <p:to>
                                        <p:strVal val="visible"/>
                                      </p:to>
                                    </p:set>
                                    <p:animEffect transition="in" filter="wipe(right)">
                                      <p:cBhvr>
                                        <p:cTn id="62" dur="3000"/>
                                        <p:tgtEl>
                                          <p:spTgt spid="1065028"/>
                                        </p:tgtEl>
                                      </p:cBhvr>
                                    </p:animEffect>
                                  </p:childTnLst>
                                  <p:subTnLst>
                                    <p:audio>
                                      <p:cMediaNode>
                                        <p:cTn display="0" masterRel="sameClick">
                                          <p:stCondLst>
                                            <p:cond evt="begin" delay="0">
                                              <p:tn val="60"/>
                                            </p:cond>
                                          </p:stCondLst>
                                          <p:endCondLst>
                                            <p:cond evt="onStopAudio" delay="0">
                                              <p:tgtEl>
                                                <p:sldTgt/>
                                              </p:tgtEl>
                                            </p:cond>
                                          </p:endCondLst>
                                        </p:cTn>
                                        <p:tgtEl>
                                          <p:sndTgt r:embed="rId11" name="AustinPowers-Groovy.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53" presetClass="entr" presetSubtype="0" fill="hold" grpId="0" nodeType="clickEffect">
                                  <p:stCondLst>
                                    <p:cond delay="0"/>
                                  </p:stCondLst>
                                  <p:childTnLst>
                                    <p:set>
                                      <p:cBhvr>
                                        <p:cTn id="66" dur="1" fill="hold">
                                          <p:stCondLst>
                                            <p:cond delay="0"/>
                                          </p:stCondLst>
                                        </p:cTn>
                                        <p:tgtEl>
                                          <p:spTgt spid="1065025"/>
                                        </p:tgtEl>
                                        <p:attrNameLst>
                                          <p:attrName>style.visibility</p:attrName>
                                        </p:attrNameLst>
                                      </p:cBhvr>
                                      <p:to>
                                        <p:strVal val="visible"/>
                                      </p:to>
                                    </p:set>
                                    <p:anim calcmode="lin" valueType="num">
                                      <p:cBhvr>
                                        <p:cTn id="67" dur="500" fill="hold"/>
                                        <p:tgtEl>
                                          <p:spTgt spid="1065025"/>
                                        </p:tgtEl>
                                        <p:attrNameLst>
                                          <p:attrName>ppt_w</p:attrName>
                                        </p:attrNameLst>
                                      </p:cBhvr>
                                      <p:tavLst>
                                        <p:tav tm="0">
                                          <p:val>
                                            <p:fltVal val="0"/>
                                          </p:val>
                                        </p:tav>
                                        <p:tav tm="100000">
                                          <p:val>
                                            <p:strVal val="#ppt_w"/>
                                          </p:val>
                                        </p:tav>
                                      </p:tavLst>
                                    </p:anim>
                                    <p:anim calcmode="lin" valueType="num">
                                      <p:cBhvr>
                                        <p:cTn id="68" dur="500" fill="hold"/>
                                        <p:tgtEl>
                                          <p:spTgt spid="1065025"/>
                                        </p:tgtEl>
                                        <p:attrNameLst>
                                          <p:attrName>ppt_h</p:attrName>
                                        </p:attrNameLst>
                                      </p:cBhvr>
                                      <p:tavLst>
                                        <p:tav tm="0">
                                          <p:val>
                                            <p:fltVal val="0"/>
                                          </p:val>
                                        </p:tav>
                                        <p:tav tm="100000">
                                          <p:val>
                                            <p:strVal val="#ppt_h"/>
                                          </p:val>
                                        </p:tav>
                                      </p:tavLst>
                                    </p:anim>
                                    <p:animEffect transition="in" filter="fade">
                                      <p:cBhvr>
                                        <p:cTn id="69" dur="500"/>
                                        <p:tgtEl>
                                          <p:spTgt spid="1065025"/>
                                        </p:tgtEl>
                                      </p:cBhvr>
                                    </p:animEffect>
                                  </p:childTnLst>
                                  <p:subTnLst>
                                    <p:audio>
                                      <p:cMediaNode>
                                        <p:cTn display="0" masterRel="sameClick">
                                          <p:stCondLst>
                                            <p:cond evt="begin" delay="0">
                                              <p:tn val="65"/>
                                            </p:cond>
                                          </p:stCondLst>
                                          <p:endCondLst>
                                            <p:cond evt="onStopAudio" delay="0">
                                              <p:tgtEl>
                                                <p:sldTgt/>
                                              </p:tgtEl>
                                            </p:cond>
                                          </p:endCondLst>
                                        </p:cTn>
                                        <p:tgtEl>
                                          <p:sndTgt r:embed="rId10" name="hammer.wav"/>
                                        </p:tgtEl>
                                      </p:cMediaNode>
                                    </p:audio>
                                  </p:subTnLst>
                                </p:cTn>
                              </p:par>
                              <p:par>
                                <p:cTn id="70" presetID="22" presetClass="entr" presetSubtype="1" fill="hold" grpId="0" nodeType="withEffect">
                                  <p:stCondLst>
                                    <p:cond delay="0"/>
                                  </p:stCondLst>
                                  <p:childTnLst>
                                    <p:set>
                                      <p:cBhvr>
                                        <p:cTn id="71" dur="1" fill="hold">
                                          <p:stCondLst>
                                            <p:cond delay="0"/>
                                          </p:stCondLst>
                                        </p:cTn>
                                        <p:tgtEl>
                                          <p:spTgt spid="1065026"/>
                                        </p:tgtEl>
                                        <p:attrNameLst>
                                          <p:attrName>style.visibility</p:attrName>
                                        </p:attrNameLst>
                                      </p:cBhvr>
                                      <p:to>
                                        <p:strVal val="visible"/>
                                      </p:to>
                                    </p:set>
                                    <p:animEffect transition="in" filter="wipe(up)">
                                      <p:cBhvr>
                                        <p:cTn id="72" dur="500"/>
                                        <p:tgtEl>
                                          <p:spTgt spid="1065026"/>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1" fill="hold" grpId="0" nodeType="clickEffect">
                                  <p:stCondLst>
                                    <p:cond delay="0"/>
                                  </p:stCondLst>
                                  <p:childTnLst>
                                    <p:set>
                                      <p:cBhvr>
                                        <p:cTn id="76" dur="1" fill="hold">
                                          <p:stCondLst>
                                            <p:cond delay="0"/>
                                          </p:stCondLst>
                                        </p:cTn>
                                        <p:tgtEl>
                                          <p:spTgt spid="1065027"/>
                                        </p:tgtEl>
                                        <p:attrNameLst>
                                          <p:attrName>style.visibility</p:attrName>
                                        </p:attrNameLst>
                                      </p:cBhvr>
                                      <p:to>
                                        <p:strVal val="visible"/>
                                      </p:to>
                                    </p:set>
                                    <p:animEffect transition="in" filter="wipe(up)">
                                      <p:cBhvr>
                                        <p:cTn id="77" dur="5000"/>
                                        <p:tgtEl>
                                          <p:spTgt spid="1065027"/>
                                        </p:tgtEl>
                                      </p:cBhvr>
                                    </p:animEffect>
                                  </p:childTnLst>
                                  <p:subTnLst>
                                    <p:audio>
                                      <p:cMediaNode>
                                        <p:cTn display="0" masterRel="sameClick">
                                          <p:stCondLst>
                                            <p:cond evt="begin" delay="0">
                                              <p:tn val="75"/>
                                            </p:cond>
                                          </p:stCondLst>
                                          <p:endCondLst>
                                            <p:cond evt="onStopAudio" delay="0">
                                              <p:tgtEl>
                                                <p:sldTgt/>
                                              </p:tgtEl>
                                            </p:cond>
                                          </p:endCondLst>
                                        </p:cTn>
                                        <p:tgtEl>
                                          <p:sndTgt r:embed="rId12" name="AustinPowers-DrEvilAngry.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66" grpId="0" animBg="1"/>
      <p:bldP spid="1065019" grpId="0" animBg="1"/>
      <p:bldP spid="1065022" grpId="0" animBg="1"/>
      <p:bldP spid="1065024" grpId="0" animBg="1"/>
      <p:bldP spid="1065025" grpId="0" animBg="1"/>
      <p:bldP spid="1065026" grpId="0" animBg="1"/>
      <p:bldP spid="1065027" grpId="0" animBg="1"/>
      <p:bldP spid="1065028" grpId="0" animBg="1"/>
      <p:bldP spid="1064965" grpId="0"/>
      <p:bldP spid="106500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7010" name="Rectangle 2"/>
          <p:cNvSpPr>
            <a:spLocks noChangeArrowheads="1"/>
          </p:cNvSpPr>
          <p:nvPr/>
        </p:nvSpPr>
        <p:spPr bwMode="auto">
          <a:xfrm>
            <a:off x="685800" y="1343025"/>
            <a:ext cx="7772400" cy="5514975"/>
          </a:xfrm>
          <a:prstGeom prst="rect">
            <a:avLst/>
          </a:prstGeom>
          <a:solidFill>
            <a:srgbClr val="EAEAEA"/>
          </a:solidFill>
          <a:ln w="9525">
            <a:noFill/>
            <a:miter lim="800000"/>
            <a:headEnd/>
            <a:tailEnd/>
          </a:ln>
        </p:spPr>
        <p:txBody>
          <a:bodyPr/>
          <a:lstStyle/>
          <a:p>
            <a:pPr eaLnBrk="1" hangingPunct="1">
              <a:spcBef>
                <a:spcPct val="20000"/>
              </a:spcBef>
            </a:pPr>
            <a:r>
              <a:rPr lang="en-US" altLang="en-US" i="1">
                <a:solidFill>
                  <a:srgbClr val="333399"/>
                </a:solidFill>
                <a:cs typeface="Times New Roman" pitchFamily="18" charset="0"/>
              </a:rPr>
              <a:t>The photoelectric effect</a:t>
            </a:r>
            <a:endParaRPr lang="en-US" altLang="en-US">
              <a:solidFill>
                <a:srgbClr val="333399"/>
              </a:solidFill>
              <a:cs typeface="Times New Roman" pitchFamily="18" charset="0"/>
            </a:endParaRPr>
          </a:p>
          <a:p>
            <a:pPr eaLnBrk="1" hangingPunct="1">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Einstein also discovered                                                        that if the frequency of the                                                  light delivering the photons                                                   increased, so did the cutoff                                               voltage.</a:t>
            </a:r>
          </a:p>
          <a:p>
            <a:pPr eaLnBrk="1" hangingPunct="1">
              <a:spcBef>
                <a:spcPct val="20000"/>
              </a:spcBef>
            </a:pPr>
            <a:r>
              <a:rPr lang="en-US" altLang="en-US">
                <a:solidFill>
                  <a:srgbClr val="000000"/>
                </a:solidFill>
                <a:cs typeface="Times New Roman" pitchFamily="18" charset="0"/>
                <a:sym typeface="Symbol" pitchFamily="18" charset="2"/>
              </a:rPr>
              <a:t>Einstein noted that if the frequency of the light was low enough, no matter how intense the light no photocurrent was observed. He termed this minimum frequency needed to produce a photocurrent the </a:t>
            </a:r>
            <a:r>
              <a:rPr lang="en-US" altLang="en-US" b="1">
                <a:solidFill>
                  <a:srgbClr val="000000"/>
                </a:solidFill>
                <a:cs typeface="Times New Roman" pitchFamily="18" charset="0"/>
                <a:sym typeface="Symbol" pitchFamily="18" charset="2"/>
              </a:rPr>
              <a:t>cutoff frequency</a:t>
            </a:r>
            <a:r>
              <a:rPr lang="en-US" altLang="en-US">
                <a:solidFill>
                  <a:srgbClr val="000000"/>
                </a:solidFill>
                <a:cs typeface="Times New Roman" pitchFamily="18" charset="0"/>
                <a:sym typeface="Symbol" pitchFamily="18" charset="2"/>
              </a:rPr>
              <a:t>.</a:t>
            </a:r>
          </a:p>
          <a:p>
            <a:pPr eaLnBrk="1" hangingPunct="1">
              <a:spcBef>
                <a:spcPct val="20000"/>
              </a:spcBef>
            </a:pPr>
            <a:r>
              <a:rPr lang="en-US" altLang="en-US">
                <a:solidFill>
                  <a:srgbClr val="000000"/>
                </a:solidFill>
                <a:cs typeface="Times New Roman" pitchFamily="18" charset="0"/>
                <a:sym typeface="Symbol" pitchFamily="18" charset="2"/>
              </a:rPr>
              <a:t>And finally, he observed that even if the intensity was extremely low, the photocurrent would begin immediately.</a:t>
            </a:r>
          </a:p>
        </p:txBody>
      </p:sp>
      <p:pic>
        <p:nvPicPr>
          <p:cNvPr id="96258" name="Picture 2"/>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600575" y="1450975"/>
            <a:ext cx="4410075" cy="1981200"/>
          </a:xfrm>
          <a:prstGeom prst="rect">
            <a:avLst/>
          </a:prstGeom>
          <a:ln>
            <a:noFill/>
          </a:ln>
          <a:effectLst>
            <a:outerShdw blurRad="292100" dist="139700" dir="2700000" algn="tl" rotWithShape="0">
              <a:srgbClr val="333333">
                <a:alpha val="65000"/>
              </a:srgbClr>
            </a:outerShdw>
          </a:effectLst>
        </p:spPr>
      </p:pic>
      <p:sp>
        <p:nvSpPr>
          <p:cNvPr id="1067087" name="Freeform 79"/>
          <p:cNvSpPr>
            <a:spLocks/>
          </p:cNvSpPr>
          <p:nvPr/>
        </p:nvSpPr>
        <p:spPr bwMode="auto">
          <a:xfrm>
            <a:off x="5172075" y="2405063"/>
            <a:ext cx="3192463" cy="492125"/>
          </a:xfrm>
          <a:custGeom>
            <a:avLst/>
            <a:gdLst>
              <a:gd name="T0" fmla="*/ 2147483647 w 2011"/>
              <a:gd name="T1" fmla="*/ 0 h 310"/>
              <a:gd name="T2" fmla="*/ 2147483647 w 2011"/>
              <a:gd name="T3" fmla="*/ 0 h 310"/>
              <a:gd name="T4" fmla="*/ 0 w 2011"/>
              <a:gd name="T5" fmla="*/ 2147483647 h 310"/>
              <a:gd name="T6" fmla="*/ 0 60000 65536"/>
              <a:gd name="T7" fmla="*/ 0 60000 65536"/>
              <a:gd name="T8" fmla="*/ 0 60000 65536"/>
              <a:gd name="T9" fmla="*/ 0 w 2011"/>
              <a:gd name="T10" fmla="*/ 0 h 310"/>
              <a:gd name="T11" fmla="*/ 2011 w 2011"/>
              <a:gd name="T12" fmla="*/ 310 h 310"/>
            </a:gdLst>
            <a:ahLst/>
            <a:cxnLst>
              <a:cxn ang="T6">
                <a:pos x="T0" y="T1"/>
              </a:cxn>
              <a:cxn ang="T7">
                <a:pos x="T2" y="T3"/>
              </a:cxn>
              <a:cxn ang="T8">
                <a:pos x="T4" y="T5"/>
              </a:cxn>
            </a:cxnLst>
            <a:rect l="T9" t="T10" r="T11" b="T12"/>
            <a:pathLst>
              <a:path w="2011" h="310">
                <a:moveTo>
                  <a:pt x="2011" y="0"/>
                </a:moveTo>
                <a:lnTo>
                  <a:pt x="179" y="0"/>
                </a:lnTo>
                <a:lnTo>
                  <a:pt x="0" y="310"/>
                </a:lnTo>
              </a:path>
            </a:pathLst>
          </a:custGeom>
          <a:noFill/>
          <a:ln w="28575" cmpd="sng">
            <a:solidFill>
              <a:srgbClr val="FF0000"/>
            </a:solidFill>
            <a:round/>
            <a:headEnd/>
            <a:tailEnd/>
          </a:ln>
        </p:spPr>
        <p:txBody>
          <a:bodyPr/>
          <a:lstStyle/>
          <a:p>
            <a:endParaRPr lang="en-US"/>
          </a:p>
        </p:txBody>
      </p:sp>
      <p:sp>
        <p:nvSpPr>
          <p:cNvPr id="1067088" name="Freeform 80"/>
          <p:cNvSpPr>
            <a:spLocks/>
          </p:cNvSpPr>
          <p:nvPr/>
        </p:nvSpPr>
        <p:spPr bwMode="auto">
          <a:xfrm>
            <a:off x="4953000" y="2368550"/>
            <a:ext cx="3411538" cy="539750"/>
          </a:xfrm>
          <a:custGeom>
            <a:avLst/>
            <a:gdLst>
              <a:gd name="T0" fmla="*/ 2147483647 w 2149"/>
              <a:gd name="T1" fmla="*/ 0 h 340"/>
              <a:gd name="T2" fmla="*/ 2147483647 w 2149"/>
              <a:gd name="T3" fmla="*/ 0 h 340"/>
              <a:gd name="T4" fmla="*/ 0 w 2149"/>
              <a:gd name="T5" fmla="*/ 2147483647 h 340"/>
              <a:gd name="T6" fmla="*/ 0 60000 65536"/>
              <a:gd name="T7" fmla="*/ 0 60000 65536"/>
              <a:gd name="T8" fmla="*/ 0 60000 65536"/>
              <a:gd name="T9" fmla="*/ 0 w 2149"/>
              <a:gd name="T10" fmla="*/ 0 h 340"/>
              <a:gd name="T11" fmla="*/ 2149 w 2149"/>
              <a:gd name="T12" fmla="*/ 340 h 340"/>
            </a:gdLst>
            <a:ahLst/>
            <a:cxnLst>
              <a:cxn ang="T6">
                <a:pos x="T0" y="T1"/>
              </a:cxn>
              <a:cxn ang="T7">
                <a:pos x="T2" y="T3"/>
              </a:cxn>
              <a:cxn ang="T8">
                <a:pos x="T4" y="T5"/>
              </a:cxn>
            </a:cxnLst>
            <a:rect l="T9" t="T10" r="T11" b="T12"/>
            <a:pathLst>
              <a:path w="2149" h="340">
                <a:moveTo>
                  <a:pt x="2149" y="0"/>
                </a:moveTo>
                <a:lnTo>
                  <a:pt x="324" y="0"/>
                </a:lnTo>
                <a:lnTo>
                  <a:pt x="0" y="340"/>
                </a:lnTo>
              </a:path>
            </a:pathLst>
          </a:custGeom>
          <a:noFill/>
          <a:ln w="28575" cmpd="sng">
            <a:solidFill>
              <a:srgbClr val="FF6600"/>
            </a:solidFill>
            <a:round/>
            <a:headEnd/>
            <a:tailEnd/>
          </a:ln>
        </p:spPr>
        <p:txBody>
          <a:bodyPr/>
          <a:lstStyle/>
          <a:p>
            <a:endParaRPr lang="en-US"/>
          </a:p>
        </p:txBody>
      </p:sp>
      <p:sp>
        <p:nvSpPr>
          <p:cNvPr id="1067089" name="Freeform 81"/>
          <p:cNvSpPr>
            <a:spLocks/>
          </p:cNvSpPr>
          <p:nvPr/>
        </p:nvSpPr>
        <p:spPr bwMode="auto">
          <a:xfrm>
            <a:off x="4751388" y="2332038"/>
            <a:ext cx="3614737" cy="576262"/>
          </a:xfrm>
          <a:custGeom>
            <a:avLst/>
            <a:gdLst>
              <a:gd name="T0" fmla="*/ 2147483647 w 2277"/>
              <a:gd name="T1" fmla="*/ 0 h 363"/>
              <a:gd name="T2" fmla="*/ 2147483647 w 2277"/>
              <a:gd name="T3" fmla="*/ 0 h 363"/>
              <a:gd name="T4" fmla="*/ 0 w 2277"/>
              <a:gd name="T5" fmla="*/ 2147483647 h 363"/>
              <a:gd name="T6" fmla="*/ 0 60000 65536"/>
              <a:gd name="T7" fmla="*/ 0 60000 65536"/>
              <a:gd name="T8" fmla="*/ 0 60000 65536"/>
              <a:gd name="T9" fmla="*/ 0 w 2277"/>
              <a:gd name="T10" fmla="*/ 0 h 363"/>
              <a:gd name="T11" fmla="*/ 2277 w 2277"/>
              <a:gd name="T12" fmla="*/ 363 h 363"/>
            </a:gdLst>
            <a:ahLst/>
            <a:cxnLst>
              <a:cxn ang="T6">
                <a:pos x="T0" y="T1"/>
              </a:cxn>
              <a:cxn ang="T7">
                <a:pos x="T2" y="T3"/>
              </a:cxn>
              <a:cxn ang="T8">
                <a:pos x="T4" y="T5"/>
              </a:cxn>
            </a:cxnLst>
            <a:rect l="T9" t="T10" r="T11" b="T12"/>
            <a:pathLst>
              <a:path w="2277" h="363">
                <a:moveTo>
                  <a:pt x="2277" y="0"/>
                </a:moveTo>
                <a:lnTo>
                  <a:pt x="452" y="0"/>
                </a:lnTo>
                <a:lnTo>
                  <a:pt x="0" y="363"/>
                </a:lnTo>
              </a:path>
            </a:pathLst>
          </a:custGeom>
          <a:noFill/>
          <a:ln w="28575" cmpd="sng">
            <a:solidFill>
              <a:srgbClr val="FF00FF"/>
            </a:solidFill>
            <a:round/>
            <a:headEnd/>
            <a:tailEnd/>
          </a:ln>
        </p:spPr>
        <p:txBody>
          <a:bodyPr/>
          <a:lstStyle/>
          <a:p>
            <a:endParaRPr lang="en-US"/>
          </a:p>
        </p:txBody>
      </p:sp>
      <p:sp>
        <p:nvSpPr>
          <p:cNvPr id="22535"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12.1 – The interaction of matter with radiation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67010">
                                            <p:txEl>
                                              <p:pRg st="1" end="1"/>
                                            </p:txEl>
                                          </p:spTgt>
                                        </p:tgtEl>
                                        <p:attrNameLst>
                                          <p:attrName>style.visibility</p:attrName>
                                        </p:attrNameLst>
                                      </p:cBhvr>
                                      <p:to>
                                        <p:strVal val="visible"/>
                                      </p:to>
                                    </p:set>
                                    <p:anim calcmode="lin" valueType="num">
                                      <p:cBhvr additive="base">
                                        <p:cTn id="7" dur="500" fill="hold"/>
                                        <p:tgtEl>
                                          <p:spTgt spid="106701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6701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96258"/>
                                        </p:tgtEl>
                                        <p:attrNameLst>
                                          <p:attrName>style.visibility</p:attrName>
                                        </p:attrNameLst>
                                      </p:cBhvr>
                                      <p:to>
                                        <p:strVal val="visible"/>
                                      </p:to>
                                    </p:set>
                                    <p:animEffect transition="in" filter="fade">
                                      <p:cBhvr>
                                        <p:cTn id="11" dur="2000"/>
                                        <p:tgtEl>
                                          <p:spTgt spid="9625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2" fill="hold" grpId="0" nodeType="clickEffect">
                                  <p:stCondLst>
                                    <p:cond delay="0"/>
                                  </p:stCondLst>
                                  <p:childTnLst>
                                    <p:set>
                                      <p:cBhvr>
                                        <p:cTn id="15" dur="1" fill="hold">
                                          <p:stCondLst>
                                            <p:cond delay="0"/>
                                          </p:stCondLst>
                                        </p:cTn>
                                        <p:tgtEl>
                                          <p:spTgt spid="1067087"/>
                                        </p:tgtEl>
                                        <p:attrNameLst>
                                          <p:attrName>style.visibility</p:attrName>
                                        </p:attrNameLst>
                                      </p:cBhvr>
                                      <p:to>
                                        <p:strVal val="visible"/>
                                      </p:to>
                                    </p:set>
                                    <p:animEffect transition="in" filter="wipe(right)">
                                      <p:cBhvr>
                                        <p:cTn id="16" dur="2000"/>
                                        <p:tgtEl>
                                          <p:spTgt spid="1067087"/>
                                        </p:tgtEl>
                                      </p:cBhvr>
                                    </p:animEffect>
                                  </p:childTnLst>
                                  <p:subTnLst>
                                    <p:audio>
                                      <p:cMediaNode>
                                        <p:cTn display="0" masterRel="sameClick">
                                          <p:stCondLst>
                                            <p:cond evt="begin" delay="0">
                                              <p:tn val="14"/>
                                            </p:cond>
                                          </p:stCondLst>
                                          <p:endCondLst>
                                            <p:cond evt="onStopAudio" delay="0">
                                              <p:tgtEl>
                                                <p:sldTgt/>
                                              </p:tgtEl>
                                            </p:cond>
                                          </p:endCondLst>
                                        </p:cTn>
                                        <p:tgtEl>
                                          <p:sndTgt r:embed="rId5" name="drumroll.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1067088"/>
                                        </p:tgtEl>
                                        <p:attrNameLst>
                                          <p:attrName>style.visibility</p:attrName>
                                        </p:attrNameLst>
                                      </p:cBhvr>
                                      <p:to>
                                        <p:strVal val="visible"/>
                                      </p:to>
                                    </p:set>
                                    <p:animEffect transition="in" filter="wipe(right)">
                                      <p:cBhvr>
                                        <p:cTn id="21" dur="2000"/>
                                        <p:tgtEl>
                                          <p:spTgt spid="1067088"/>
                                        </p:tgtEl>
                                      </p:cBhvr>
                                    </p:animEffect>
                                  </p:childTnLst>
                                  <p:subTnLst>
                                    <p:audio>
                                      <p:cMediaNode>
                                        <p:cTn display="0" masterRel="sameClick">
                                          <p:stCondLst>
                                            <p:cond evt="begin" delay="0">
                                              <p:tn val="19"/>
                                            </p:cond>
                                          </p:stCondLst>
                                          <p:endCondLst>
                                            <p:cond evt="onStopAudio" delay="0">
                                              <p:tgtEl>
                                                <p:sldTgt/>
                                              </p:tgtEl>
                                            </p:cond>
                                          </p:endCondLst>
                                        </p:cTn>
                                        <p:tgtEl>
                                          <p:sndTgt r:embed="rId5" name="drumroll.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2" fill="hold" grpId="0" nodeType="clickEffect">
                                  <p:stCondLst>
                                    <p:cond delay="0"/>
                                  </p:stCondLst>
                                  <p:childTnLst>
                                    <p:set>
                                      <p:cBhvr>
                                        <p:cTn id="25" dur="1" fill="hold">
                                          <p:stCondLst>
                                            <p:cond delay="0"/>
                                          </p:stCondLst>
                                        </p:cTn>
                                        <p:tgtEl>
                                          <p:spTgt spid="1067089"/>
                                        </p:tgtEl>
                                        <p:attrNameLst>
                                          <p:attrName>style.visibility</p:attrName>
                                        </p:attrNameLst>
                                      </p:cBhvr>
                                      <p:to>
                                        <p:strVal val="visible"/>
                                      </p:to>
                                    </p:set>
                                    <p:animEffect transition="in" filter="wipe(right)">
                                      <p:cBhvr>
                                        <p:cTn id="26" dur="2000"/>
                                        <p:tgtEl>
                                          <p:spTgt spid="1067089"/>
                                        </p:tgtEl>
                                      </p:cBhvr>
                                    </p:animEffect>
                                  </p:childTnLst>
                                  <p:subTnLst>
                                    <p:audio>
                                      <p:cMediaNode>
                                        <p:cTn display="0" masterRel="sameClick">
                                          <p:stCondLst>
                                            <p:cond evt="begin" delay="0">
                                              <p:tn val="24"/>
                                            </p:cond>
                                          </p:stCondLst>
                                          <p:endCondLst>
                                            <p:cond evt="onStopAudio" delay="0">
                                              <p:tgtEl>
                                                <p:sldTgt/>
                                              </p:tgtEl>
                                            </p:cond>
                                          </p:endCondLst>
                                        </p:cTn>
                                        <p:tgtEl>
                                          <p:sndTgt r:embed="rId5" name="drumroll.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067010">
                                            <p:txEl>
                                              <p:pRg st="2" end="2"/>
                                            </p:txEl>
                                          </p:spTgt>
                                        </p:tgtEl>
                                        <p:attrNameLst>
                                          <p:attrName>style.visibility</p:attrName>
                                        </p:attrNameLst>
                                      </p:cBhvr>
                                      <p:to>
                                        <p:strVal val="visible"/>
                                      </p:to>
                                    </p:set>
                                    <p:anim calcmode="lin" valueType="num">
                                      <p:cBhvr additive="base">
                                        <p:cTn id="31" dur="500" fill="hold"/>
                                        <p:tgtEl>
                                          <p:spTgt spid="1067010">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6701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067010">
                                            <p:txEl>
                                              <p:pRg st="3" end="3"/>
                                            </p:txEl>
                                          </p:spTgt>
                                        </p:tgtEl>
                                        <p:attrNameLst>
                                          <p:attrName>style.visibility</p:attrName>
                                        </p:attrNameLst>
                                      </p:cBhvr>
                                      <p:to>
                                        <p:strVal val="visible"/>
                                      </p:to>
                                    </p:set>
                                    <p:anim calcmode="lin" valueType="num">
                                      <p:cBhvr additive="base">
                                        <p:cTn id="37" dur="500" fill="hold"/>
                                        <p:tgtEl>
                                          <p:spTgt spid="1067010">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6701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7087" grpId="0" animBg="1"/>
      <p:bldP spid="1067088" grpId="0" animBg="1"/>
      <p:bldP spid="106708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9085" name="Rectangle 29"/>
          <p:cNvSpPr>
            <a:spLocks noChangeArrowheads="1"/>
          </p:cNvSpPr>
          <p:nvPr/>
        </p:nvSpPr>
        <p:spPr bwMode="auto">
          <a:xfrm>
            <a:off x="674688" y="1798638"/>
            <a:ext cx="7772400" cy="4616450"/>
          </a:xfrm>
          <a:prstGeom prst="rect">
            <a:avLst/>
          </a:prstGeom>
          <a:solidFill>
            <a:srgbClr val="FFFFCC"/>
          </a:solidFill>
          <a:ln w="9525">
            <a:noFill/>
            <a:miter lim="800000"/>
            <a:headEnd/>
            <a:tailEnd/>
          </a:ln>
        </p:spPr>
        <p:txBody>
          <a:bodyPr/>
          <a:lstStyle/>
          <a:p>
            <a:pPr eaLnBrk="1" hangingPunct="1">
              <a:spcBef>
                <a:spcPct val="20000"/>
              </a:spcBef>
            </a:pPr>
            <a:r>
              <a:rPr lang="en-US" altLang="en-US">
                <a:sym typeface="Symbol" pitchFamily="18" charset="2"/>
              </a:rPr>
              <a:t>EXAMPLE: Complete the table…</a:t>
            </a:r>
          </a:p>
        </p:txBody>
      </p:sp>
      <p:sp>
        <p:nvSpPr>
          <p:cNvPr id="23555" name="Rectangle 2"/>
          <p:cNvSpPr>
            <a:spLocks noChangeArrowheads="1"/>
          </p:cNvSpPr>
          <p:nvPr/>
        </p:nvSpPr>
        <p:spPr bwMode="auto">
          <a:xfrm>
            <a:off x="685800" y="1343025"/>
            <a:ext cx="7772400" cy="455613"/>
          </a:xfrm>
          <a:prstGeom prst="rect">
            <a:avLst/>
          </a:prstGeom>
          <a:solidFill>
            <a:srgbClr val="EAEAEA"/>
          </a:solidFill>
          <a:ln w="9525">
            <a:noFill/>
            <a:miter lim="800000"/>
            <a:headEnd/>
            <a:tailEnd/>
          </a:ln>
        </p:spPr>
        <p:txBody>
          <a:bodyPr/>
          <a:lstStyle/>
          <a:p>
            <a:pPr eaLnBrk="1" hangingPunct="1">
              <a:spcBef>
                <a:spcPct val="20000"/>
              </a:spcBef>
            </a:pPr>
            <a:r>
              <a:rPr lang="en-US" altLang="en-US" i="1">
                <a:solidFill>
                  <a:srgbClr val="333399"/>
                </a:solidFill>
                <a:cs typeface="Times New Roman" pitchFamily="18" charset="0"/>
              </a:rPr>
              <a:t>The photoelectric effect</a:t>
            </a:r>
            <a:r>
              <a:rPr lang="en-US" altLang="en-US">
                <a:solidFill>
                  <a:srgbClr val="000000"/>
                </a:solidFill>
                <a:cs typeface="Times New Roman" pitchFamily="18" charset="0"/>
              </a:rPr>
              <a:t>	</a:t>
            </a:r>
          </a:p>
        </p:txBody>
      </p:sp>
      <p:graphicFrame>
        <p:nvGraphicFramePr>
          <p:cNvPr id="1069130" name="Group 74"/>
          <p:cNvGraphicFramePr>
            <a:graphicFrameLocks noGrp="1"/>
          </p:cNvGraphicFramePr>
          <p:nvPr/>
        </p:nvGraphicFramePr>
        <p:xfrm>
          <a:off x="762000" y="2360613"/>
          <a:ext cx="7543800" cy="3957636"/>
        </p:xfrm>
        <a:graphic>
          <a:graphicData uri="http://schemas.openxmlformats.org/drawingml/2006/table">
            <a:tbl>
              <a:tblPr/>
              <a:tblGrid>
                <a:gridCol w="5486400"/>
                <a:gridCol w="2057400"/>
              </a:tblGrid>
              <a:tr h="463587">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bg1"/>
                          </a:solidFill>
                          <a:effectLst/>
                          <a:latin typeface="Arial" charset="0"/>
                        </a:rPr>
                        <a:t>The photoelectric effect and classical wave theory compared…</a:t>
                      </a:r>
                    </a:p>
                  </a:txBody>
                  <a:tcPr marT="45724" marB="4572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hMerge="1">
                  <a:txBody>
                    <a:bodyPr/>
                    <a:lstStyle/>
                    <a:p>
                      <a:endParaRPr lang="en-US"/>
                    </a:p>
                  </a:txBody>
                  <a:tcPr/>
                </a:tc>
              </a:tr>
              <a:tr h="70109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Characteristics observed in the photoelectric effect.</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Classical Wave Theory OK?</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r>
              <a:tr h="4635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dirty="0" err="1" smtClean="0">
                          <a:ln>
                            <a:noFill/>
                          </a:ln>
                          <a:solidFill>
                            <a:schemeClr val="tx1"/>
                          </a:solidFill>
                          <a:effectLst/>
                          <a:latin typeface="Arial" charset="0"/>
                        </a:rPr>
                        <a:t>I</a:t>
                      </a:r>
                      <a:r>
                        <a:rPr kumimoji="0" lang="en-US" sz="2000" b="0" i="0" u="none" strike="noStrike" cap="none" normalizeH="0" baseline="-25000" dirty="0" err="1" smtClean="0">
                          <a:ln>
                            <a:noFill/>
                          </a:ln>
                          <a:solidFill>
                            <a:schemeClr val="tx1"/>
                          </a:solidFill>
                          <a:effectLst/>
                          <a:latin typeface="Arial" charset="0"/>
                        </a:rPr>
                        <a:t>p</a:t>
                      </a:r>
                      <a:r>
                        <a:rPr kumimoji="0" lang="en-US" sz="2000" b="0" i="0" u="none" strike="noStrike" cap="none" normalizeH="0" baseline="-25000" dirty="0" smtClean="0">
                          <a:ln>
                            <a:noFill/>
                          </a:ln>
                          <a:solidFill>
                            <a:schemeClr val="tx1"/>
                          </a:solidFill>
                          <a:effectLst/>
                          <a:latin typeface="Arial" charset="0"/>
                        </a:rPr>
                        <a:t> </a:t>
                      </a:r>
                      <a:r>
                        <a:rPr kumimoji="0" lang="en-US" sz="2000" b="0" i="0" u="none" strike="noStrike" cap="none" normalizeH="0" baseline="0" dirty="0" smtClean="0">
                          <a:ln>
                            <a:noFill/>
                          </a:ln>
                          <a:solidFill>
                            <a:schemeClr val="tx1"/>
                          </a:solidFill>
                          <a:effectLst/>
                          <a:latin typeface="Arial" charset="0"/>
                        </a:rPr>
                        <a:t>is proportional to the light’s intensity.</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109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dirty="0" err="1" smtClean="0">
                          <a:ln>
                            <a:noFill/>
                          </a:ln>
                          <a:solidFill>
                            <a:schemeClr val="tx1"/>
                          </a:solidFill>
                          <a:effectLst/>
                          <a:latin typeface="Arial" charset="0"/>
                        </a:rPr>
                        <a:t>I</a:t>
                      </a:r>
                      <a:r>
                        <a:rPr kumimoji="0" lang="en-US" sz="2000" b="0" i="0" u="none" strike="noStrike" cap="none" normalizeH="0" baseline="-25000" dirty="0" err="1" smtClean="0">
                          <a:ln>
                            <a:noFill/>
                          </a:ln>
                          <a:solidFill>
                            <a:schemeClr val="tx1"/>
                          </a:solidFill>
                          <a:effectLst/>
                          <a:latin typeface="Arial" charset="0"/>
                        </a:rPr>
                        <a:t>p</a:t>
                      </a:r>
                      <a:r>
                        <a:rPr kumimoji="0" lang="en-US" sz="2000" b="0" i="0" u="none" strike="noStrike" cap="none" normalizeH="0" baseline="0" dirty="0" smtClean="0">
                          <a:ln>
                            <a:noFill/>
                          </a:ln>
                          <a:solidFill>
                            <a:schemeClr val="tx1"/>
                          </a:solidFill>
                          <a:effectLst/>
                          <a:latin typeface="Arial" charset="0"/>
                        </a:rPr>
                        <a:t> is zero for low enough cutoff frequency </a:t>
                      </a:r>
                      <a:r>
                        <a:rPr kumimoji="0" lang="en-US" sz="2000" b="0" i="1" u="none" strike="noStrike" cap="none" normalizeH="0" baseline="0" dirty="0" smtClean="0">
                          <a:ln>
                            <a:noFill/>
                          </a:ln>
                          <a:solidFill>
                            <a:schemeClr val="tx1"/>
                          </a:solidFill>
                          <a:effectLst/>
                          <a:latin typeface="Arial" charset="0"/>
                        </a:rPr>
                        <a:t>f</a:t>
                      </a:r>
                      <a:r>
                        <a:rPr kumimoji="0" lang="en-US" sz="2000" b="0" i="0" u="none" strike="noStrike" cap="none" normalizeH="0" baseline="-25000" dirty="0" smtClean="0">
                          <a:ln>
                            <a:noFill/>
                          </a:ln>
                          <a:solidFill>
                            <a:schemeClr val="tx1"/>
                          </a:solidFill>
                          <a:effectLst/>
                          <a:latin typeface="Arial" charset="0"/>
                        </a:rPr>
                        <a:t>0</a:t>
                      </a:r>
                      <a:r>
                        <a:rPr kumimoji="0" lang="en-US" sz="2000" b="0" i="0" u="none" strike="noStrike" cap="none" normalizeH="0" baseline="0" dirty="0" smtClean="0">
                          <a:ln>
                            <a:noFill/>
                          </a:ln>
                          <a:solidFill>
                            <a:schemeClr val="tx1"/>
                          </a:solidFill>
                          <a:effectLst/>
                          <a:latin typeface="Arial" charset="0"/>
                        </a:rPr>
                        <a:t> regardless of the intensity of the light.</a:t>
                      </a:r>
                      <a:endParaRPr kumimoji="0" lang="en-US" sz="2000" b="0" i="1" u="none" strike="noStrike" cap="none" normalizeH="0" baseline="0" dirty="0" smtClean="0">
                        <a:ln>
                          <a:noFill/>
                        </a:ln>
                        <a:solidFill>
                          <a:schemeClr val="tx1"/>
                        </a:solidFill>
                        <a:effectLst/>
                        <a:latin typeface="Arial" charset="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109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dirty="0" err="1" smtClean="0">
                          <a:ln>
                            <a:noFill/>
                          </a:ln>
                          <a:solidFill>
                            <a:schemeClr val="tx1"/>
                          </a:solidFill>
                          <a:effectLst/>
                          <a:latin typeface="Arial" charset="0"/>
                        </a:rPr>
                        <a:t>I</a:t>
                      </a:r>
                      <a:r>
                        <a:rPr kumimoji="0" lang="en-US" sz="2000" b="0" i="0" u="none" strike="noStrike" cap="none" normalizeH="0" baseline="-25000" dirty="0" err="1" smtClean="0">
                          <a:ln>
                            <a:noFill/>
                          </a:ln>
                          <a:solidFill>
                            <a:schemeClr val="tx1"/>
                          </a:solidFill>
                          <a:effectLst/>
                          <a:latin typeface="Arial" charset="0"/>
                        </a:rPr>
                        <a:t>p</a:t>
                      </a:r>
                      <a:r>
                        <a:rPr kumimoji="0" lang="en-US" sz="2000" b="0" i="0" u="none" strike="noStrike" cap="none" normalizeH="0" baseline="0" dirty="0" smtClean="0">
                          <a:ln>
                            <a:noFill/>
                          </a:ln>
                          <a:solidFill>
                            <a:schemeClr val="tx1"/>
                          </a:solidFill>
                          <a:effectLst/>
                          <a:latin typeface="Arial" charset="0"/>
                        </a:rPr>
                        <a:t> is observed immediately even with a low intensity of light above the cutoff frequency </a:t>
                      </a:r>
                      <a:r>
                        <a:rPr kumimoji="0" lang="en-US" sz="2000" b="0" i="1" u="none" strike="noStrike" cap="none" normalizeH="0" baseline="0" dirty="0" smtClean="0">
                          <a:ln>
                            <a:noFill/>
                          </a:ln>
                          <a:solidFill>
                            <a:schemeClr val="tx1"/>
                          </a:solidFill>
                          <a:effectLst/>
                          <a:latin typeface="Arial" charset="0"/>
                        </a:rPr>
                        <a:t>f</a:t>
                      </a:r>
                      <a:r>
                        <a:rPr kumimoji="0" lang="en-US" sz="2000" b="0" i="0" u="none" strike="noStrike" cap="none" normalizeH="0" baseline="-25000" dirty="0" smtClean="0">
                          <a:ln>
                            <a:noFill/>
                          </a:ln>
                          <a:solidFill>
                            <a:schemeClr val="tx1"/>
                          </a:solidFill>
                          <a:effectLst/>
                          <a:latin typeface="Arial" charset="0"/>
                        </a:rPr>
                        <a:t>0</a:t>
                      </a:r>
                      <a:r>
                        <a:rPr kumimoji="0" lang="en-US" sz="2000" b="0" i="0" u="none" strike="noStrike" cap="none" normalizeH="0" baseline="0" dirty="0" smtClean="0">
                          <a:ln>
                            <a:noFill/>
                          </a:ln>
                          <a:solidFill>
                            <a:schemeClr val="tx1"/>
                          </a:solidFill>
                          <a:effectLst/>
                          <a:latin typeface="Arial" charset="0"/>
                        </a:rPr>
                        <a:t>.</a:t>
                      </a:r>
                      <a:endParaRPr kumimoji="0" lang="en-US" sz="2000" b="0" i="1" u="none" strike="noStrike" cap="none" normalizeH="0" baseline="0" dirty="0" smtClean="0">
                        <a:ln>
                          <a:noFill/>
                        </a:ln>
                        <a:solidFill>
                          <a:schemeClr val="tx1"/>
                        </a:solidFill>
                        <a:effectLst/>
                        <a:latin typeface="Arial" charset="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35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dirty="0" smtClean="0">
                          <a:ln>
                            <a:noFill/>
                          </a:ln>
                          <a:solidFill>
                            <a:schemeClr val="tx1"/>
                          </a:solidFill>
                          <a:effectLst/>
                          <a:latin typeface="Arial" charset="0"/>
                        </a:rPr>
                        <a:t>E</a:t>
                      </a:r>
                      <a:r>
                        <a:rPr kumimoji="0" lang="en-US" sz="2000" b="0" i="0" u="none" strike="noStrike" cap="none" normalizeH="0" baseline="-25000" dirty="0" smtClean="0">
                          <a:ln>
                            <a:noFill/>
                          </a:ln>
                          <a:solidFill>
                            <a:schemeClr val="tx1"/>
                          </a:solidFill>
                          <a:effectLst/>
                          <a:latin typeface="Arial" charset="0"/>
                        </a:rPr>
                        <a:t>K</a:t>
                      </a:r>
                      <a:r>
                        <a:rPr kumimoji="0" lang="en-US" sz="2000" b="0" i="0" u="none" strike="noStrike" cap="none" normalizeH="0" baseline="0" dirty="0" smtClean="0">
                          <a:ln>
                            <a:noFill/>
                          </a:ln>
                          <a:solidFill>
                            <a:schemeClr val="tx1"/>
                          </a:solidFill>
                          <a:effectLst/>
                          <a:latin typeface="Arial" charset="0"/>
                        </a:rPr>
                        <a:t> is independent of intensity of light.</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35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dirty="0" smtClean="0">
                          <a:ln>
                            <a:noFill/>
                          </a:ln>
                          <a:solidFill>
                            <a:schemeClr val="tx1"/>
                          </a:solidFill>
                          <a:effectLst/>
                          <a:latin typeface="Arial" charset="0"/>
                        </a:rPr>
                        <a:t>E</a:t>
                      </a:r>
                      <a:r>
                        <a:rPr kumimoji="0" lang="en-US" sz="2000" b="0" i="0" u="none" strike="noStrike" cap="none" normalizeH="0" baseline="-25000" dirty="0" smtClean="0">
                          <a:ln>
                            <a:noFill/>
                          </a:ln>
                          <a:solidFill>
                            <a:schemeClr val="tx1"/>
                          </a:solidFill>
                          <a:effectLst/>
                          <a:latin typeface="Arial" charset="0"/>
                        </a:rPr>
                        <a:t>K</a:t>
                      </a:r>
                      <a:r>
                        <a:rPr kumimoji="0" lang="en-US" sz="2000" b="0" i="0" u="none" strike="noStrike" cap="none" normalizeH="0" baseline="0" dirty="0" smtClean="0">
                          <a:ln>
                            <a:noFill/>
                          </a:ln>
                          <a:solidFill>
                            <a:schemeClr val="tx1"/>
                          </a:solidFill>
                          <a:effectLst/>
                          <a:latin typeface="Arial" charset="0"/>
                        </a:rPr>
                        <a:t> is dependent on frequency of light.</a:t>
                      </a:r>
                      <a:endParaRPr kumimoji="0" lang="en-US" sz="2000" b="0" i="1" u="none" strike="noStrike" cap="none" normalizeH="0" baseline="0" dirty="0" smtClean="0">
                        <a:ln>
                          <a:noFill/>
                        </a:ln>
                        <a:solidFill>
                          <a:schemeClr val="tx1"/>
                        </a:solidFill>
                        <a:effectLst/>
                        <a:latin typeface="Arial" charset="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3581"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12.1 – The interaction of matter with radiation</a:t>
            </a:r>
          </a:p>
        </p:txBody>
      </p:sp>
      <p:pic>
        <p:nvPicPr>
          <p:cNvPr id="2" name="Picture 1"/>
          <p:cNvPicPr>
            <a:picLocks noChangeAspect="1"/>
          </p:cNvPicPr>
          <p:nvPr/>
        </p:nvPicPr>
        <p:blipFill>
          <a:blip r:embed="rId8" cstate="print"/>
          <a:srcRect/>
          <a:stretch>
            <a:fillRect/>
          </a:stretch>
        </p:blipFill>
        <p:spPr bwMode="auto">
          <a:xfrm>
            <a:off x="6243638" y="3529013"/>
            <a:ext cx="2057400" cy="466725"/>
          </a:xfrm>
          <a:prstGeom prst="rect">
            <a:avLst/>
          </a:prstGeom>
          <a:noFill/>
          <a:ln w="9525">
            <a:noFill/>
            <a:miter lim="800000"/>
            <a:headEnd/>
            <a:tailEnd/>
          </a:ln>
        </p:spPr>
      </p:pic>
      <p:pic>
        <p:nvPicPr>
          <p:cNvPr id="3" name="Picture 2"/>
          <p:cNvPicPr>
            <a:picLocks noChangeAspect="1"/>
          </p:cNvPicPr>
          <p:nvPr/>
        </p:nvPicPr>
        <p:blipFill>
          <a:blip r:embed="rId9" cstate="print"/>
          <a:srcRect/>
          <a:stretch>
            <a:fillRect/>
          </a:stretch>
        </p:blipFill>
        <p:spPr bwMode="auto">
          <a:xfrm>
            <a:off x="6257925" y="3995738"/>
            <a:ext cx="2038350" cy="685800"/>
          </a:xfrm>
          <a:prstGeom prst="rect">
            <a:avLst/>
          </a:prstGeom>
          <a:noFill/>
          <a:ln w="9525">
            <a:noFill/>
            <a:miter lim="800000"/>
            <a:headEnd/>
            <a:tailEnd/>
          </a:ln>
        </p:spPr>
      </p:pic>
      <p:pic>
        <p:nvPicPr>
          <p:cNvPr id="4" name="Picture 3"/>
          <p:cNvPicPr>
            <a:picLocks noChangeAspect="1"/>
          </p:cNvPicPr>
          <p:nvPr/>
        </p:nvPicPr>
        <p:blipFill>
          <a:blip r:embed="rId10" cstate="print"/>
          <a:srcRect/>
          <a:stretch>
            <a:fillRect/>
          </a:stretch>
        </p:blipFill>
        <p:spPr bwMode="auto">
          <a:xfrm>
            <a:off x="6257925" y="4695825"/>
            <a:ext cx="2038350" cy="695325"/>
          </a:xfrm>
          <a:prstGeom prst="rect">
            <a:avLst/>
          </a:prstGeom>
          <a:noFill/>
          <a:ln w="9525">
            <a:noFill/>
            <a:miter lim="800000"/>
            <a:headEnd/>
            <a:tailEnd/>
          </a:ln>
        </p:spPr>
      </p:pic>
      <p:pic>
        <p:nvPicPr>
          <p:cNvPr id="5" name="Picture 4"/>
          <p:cNvPicPr>
            <a:picLocks noChangeAspect="1"/>
          </p:cNvPicPr>
          <p:nvPr/>
        </p:nvPicPr>
        <p:blipFill>
          <a:blip r:embed="rId11" cstate="print"/>
          <a:srcRect/>
          <a:stretch>
            <a:fillRect/>
          </a:stretch>
        </p:blipFill>
        <p:spPr bwMode="auto">
          <a:xfrm>
            <a:off x="6257925" y="5407025"/>
            <a:ext cx="2038350" cy="457200"/>
          </a:xfrm>
          <a:prstGeom prst="rect">
            <a:avLst/>
          </a:prstGeom>
          <a:noFill/>
          <a:ln w="9525">
            <a:noFill/>
            <a:miter lim="800000"/>
            <a:headEnd/>
            <a:tailEnd/>
          </a:ln>
        </p:spPr>
      </p:pic>
      <p:pic>
        <p:nvPicPr>
          <p:cNvPr id="6" name="Picture 5"/>
          <p:cNvPicPr>
            <a:picLocks noChangeAspect="1"/>
          </p:cNvPicPr>
          <p:nvPr/>
        </p:nvPicPr>
        <p:blipFill>
          <a:blip r:embed="rId12" cstate="print"/>
          <a:srcRect/>
          <a:stretch>
            <a:fillRect/>
          </a:stretch>
        </p:blipFill>
        <p:spPr bwMode="auto">
          <a:xfrm>
            <a:off x="6257925" y="5870575"/>
            <a:ext cx="2028825" cy="457200"/>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69085">
                                            <p:txEl>
                                              <p:pRg st="0" end="0"/>
                                            </p:txEl>
                                          </p:spTgt>
                                        </p:tgtEl>
                                        <p:attrNameLst>
                                          <p:attrName>style.visibility</p:attrName>
                                        </p:attrNameLst>
                                      </p:cBhvr>
                                      <p:to>
                                        <p:strVal val="visible"/>
                                      </p:to>
                                    </p:set>
                                    <p:anim calcmode="lin" valueType="num">
                                      <p:cBhvr additive="base">
                                        <p:cTn id="7" dur="500" fill="hold"/>
                                        <p:tgtEl>
                                          <p:spTgt spid="106908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6908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6" presetClass="entr" presetSubtype="0" fill="hold" nodeType="clickEffect">
                                  <p:stCondLst>
                                    <p:cond delay="0"/>
                                  </p:stCondLst>
                                  <p:childTnLst>
                                    <p:set>
                                      <p:cBhvr>
                                        <p:cTn id="12" dur="1" fill="hold">
                                          <p:stCondLst>
                                            <p:cond delay="0"/>
                                          </p:stCondLst>
                                        </p:cTn>
                                        <p:tgtEl>
                                          <p:spTgt spid="1069130"/>
                                        </p:tgtEl>
                                        <p:attrNameLst>
                                          <p:attrName>style.visibility</p:attrName>
                                        </p:attrNameLst>
                                      </p:cBhvr>
                                      <p:to>
                                        <p:strVal val="visible"/>
                                      </p:to>
                                    </p:set>
                                    <p:animEffect transition="in" filter="wipe(down)">
                                      <p:cBhvr>
                                        <p:cTn id="13" dur="580">
                                          <p:stCondLst>
                                            <p:cond delay="0"/>
                                          </p:stCondLst>
                                        </p:cTn>
                                        <p:tgtEl>
                                          <p:spTgt spid="1069130"/>
                                        </p:tgtEl>
                                      </p:cBhvr>
                                    </p:animEffect>
                                    <p:anim calcmode="lin" valueType="num">
                                      <p:cBhvr>
                                        <p:cTn id="14" dur="1822" tmFilter="0,0; 0.14,0.36; 0.43,0.73; 0.71,0.91; 1.0,1.0">
                                          <p:stCondLst>
                                            <p:cond delay="0"/>
                                          </p:stCondLst>
                                        </p:cTn>
                                        <p:tgtEl>
                                          <p:spTgt spid="1069130"/>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069130"/>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069130"/>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069130"/>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069130"/>
                                        </p:tgtEl>
                                        <p:attrNameLst>
                                          <p:attrName>ppt_y</p:attrName>
                                        </p:attrNameLst>
                                      </p:cBhvr>
                                      <p:tavLst>
                                        <p:tav tm="0" fmla="#ppt_y-sin(pi*$)/81">
                                          <p:val>
                                            <p:fltVal val="0"/>
                                          </p:val>
                                        </p:tav>
                                        <p:tav tm="100000">
                                          <p:val>
                                            <p:fltVal val="1"/>
                                          </p:val>
                                        </p:tav>
                                      </p:tavLst>
                                    </p:anim>
                                    <p:animScale>
                                      <p:cBhvr>
                                        <p:cTn id="19" dur="26">
                                          <p:stCondLst>
                                            <p:cond delay="650"/>
                                          </p:stCondLst>
                                        </p:cTn>
                                        <p:tgtEl>
                                          <p:spTgt spid="1069130"/>
                                        </p:tgtEl>
                                      </p:cBhvr>
                                      <p:to x="100000" y="60000"/>
                                    </p:animScale>
                                    <p:animScale>
                                      <p:cBhvr>
                                        <p:cTn id="20" dur="166" decel="50000">
                                          <p:stCondLst>
                                            <p:cond delay="676"/>
                                          </p:stCondLst>
                                        </p:cTn>
                                        <p:tgtEl>
                                          <p:spTgt spid="1069130"/>
                                        </p:tgtEl>
                                      </p:cBhvr>
                                      <p:to x="100000" y="100000"/>
                                    </p:animScale>
                                    <p:animScale>
                                      <p:cBhvr>
                                        <p:cTn id="21" dur="26">
                                          <p:stCondLst>
                                            <p:cond delay="1312"/>
                                          </p:stCondLst>
                                        </p:cTn>
                                        <p:tgtEl>
                                          <p:spTgt spid="1069130"/>
                                        </p:tgtEl>
                                      </p:cBhvr>
                                      <p:to x="100000" y="80000"/>
                                    </p:animScale>
                                    <p:animScale>
                                      <p:cBhvr>
                                        <p:cTn id="22" dur="166" decel="50000">
                                          <p:stCondLst>
                                            <p:cond delay="1338"/>
                                          </p:stCondLst>
                                        </p:cTn>
                                        <p:tgtEl>
                                          <p:spTgt spid="1069130"/>
                                        </p:tgtEl>
                                      </p:cBhvr>
                                      <p:to x="100000" y="100000"/>
                                    </p:animScale>
                                    <p:animScale>
                                      <p:cBhvr>
                                        <p:cTn id="23" dur="26">
                                          <p:stCondLst>
                                            <p:cond delay="1642"/>
                                          </p:stCondLst>
                                        </p:cTn>
                                        <p:tgtEl>
                                          <p:spTgt spid="1069130"/>
                                        </p:tgtEl>
                                      </p:cBhvr>
                                      <p:to x="100000" y="90000"/>
                                    </p:animScale>
                                    <p:animScale>
                                      <p:cBhvr>
                                        <p:cTn id="24" dur="166" decel="50000">
                                          <p:stCondLst>
                                            <p:cond delay="1668"/>
                                          </p:stCondLst>
                                        </p:cTn>
                                        <p:tgtEl>
                                          <p:spTgt spid="1069130"/>
                                        </p:tgtEl>
                                      </p:cBhvr>
                                      <p:to x="100000" y="100000"/>
                                    </p:animScale>
                                    <p:animScale>
                                      <p:cBhvr>
                                        <p:cTn id="25" dur="26">
                                          <p:stCondLst>
                                            <p:cond delay="1808"/>
                                          </p:stCondLst>
                                        </p:cTn>
                                        <p:tgtEl>
                                          <p:spTgt spid="1069130"/>
                                        </p:tgtEl>
                                      </p:cBhvr>
                                      <p:to x="100000" y="95000"/>
                                    </p:animScale>
                                    <p:animScale>
                                      <p:cBhvr>
                                        <p:cTn id="26" dur="166" decel="50000">
                                          <p:stCondLst>
                                            <p:cond delay="1834"/>
                                          </p:stCondLst>
                                        </p:cTn>
                                        <p:tgtEl>
                                          <p:spTgt spid="1069130"/>
                                        </p:tgtEl>
                                      </p:cBhvr>
                                      <p:to x="100000" y="100000"/>
                                    </p:animScale>
                                  </p:childTnLst>
                                  <p:subTnLst>
                                    <p:audio>
                                      <p:cMediaNode>
                                        <p:cTn display="0" masterRel="sameClick">
                                          <p:stCondLst>
                                            <p:cond evt="begin" delay="0">
                                              <p:tn val="11"/>
                                            </p:cond>
                                          </p:stCondLst>
                                          <p:endCondLst>
                                            <p:cond evt="onStopAudio" delay="0">
                                              <p:tgtEl>
                                                <p:sldTgt/>
                                              </p:tgtEl>
                                            </p:cond>
                                          </p:endCondLst>
                                        </p:cTn>
                                        <p:tgtEl>
                                          <p:sndTgt r:embed="rId5" name="boing.wav"/>
                                        </p:tgtEl>
                                      </p:cMediaNode>
                                    </p:audio>
                                  </p:sub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fltVal val="0"/>
                                          </p:val>
                                        </p:tav>
                                        <p:tav tm="100000">
                                          <p:val>
                                            <p:strVal val="#ppt_w"/>
                                          </p:val>
                                        </p:tav>
                                      </p:tavLst>
                                    </p:anim>
                                    <p:anim calcmode="lin" valueType="num">
                                      <p:cBhvr>
                                        <p:cTn id="32" dur="500" fill="hold"/>
                                        <p:tgtEl>
                                          <p:spTgt spid="2"/>
                                        </p:tgtEl>
                                        <p:attrNameLst>
                                          <p:attrName>ppt_h</p:attrName>
                                        </p:attrNameLst>
                                      </p:cBhvr>
                                      <p:tavLst>
                                        <p:tav tm="0">
                                          <p:val>
                                            <p:fltVal val="0"/>
                                          </p:val>
                                        </p:tav>
                                        <p:tav tm="100000">
                                          <p:val>
                                            <p:strVal val="#ppt_h"/>
                                          </p:val>
                                        </p:tav>
                                      </p:tavLst>
                                    </p:anim>
                                    <p:animEffect transition="in" filter="fade">
                                      <p:cBhvr>
                                        <p:cTn id="33" dur="500"/>
                                        <p:tgtEl>
                                          <p:spTgt spid="2"/>
                                        </p:tgtEl>
                                      </p:cBhvr>
                                    </p:animEffect>
                                  </p:childTnLst>
                                  <p:subTnLst>
                                    <p:audio>
                                      <p:cMediaNode>
                                        <p:cTn display="0" masterRel="sameClick">
                                          <p:stCondLst>
                                            <p:cond evt="begin" delay="0">
                                              <p:tn val="29"/>
                                            </p:cond>
                                          </p:stCondLst>
                                          <p:endCondLst>
                                            <p:cond evt="onStopAudio" delay="0">
                                              <p:tgtEl>
                                                <p:sldTgt/>
                                              </p:tgtEl>
                                            </p:cond>
                                          </p:endCondLst>
                                        </p:cTn>
                                        <p:tgtEl>
                                          <p:sndTgt r:embed="rId6" name="AustinPowers-Groovy.wav"/>
                                        </p:tgtEl>
                                      </p:cMediaNode>
                                    </p:audio>
                                  </p:sub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p:cTn id="38" dur="500" fill="hold"/>
                                        <p:tgtEl>
                                          <p:spTgt spid="3"/>
                                        </p:tgtEl>
                                        <p:attrNameLst>
                                          <p:attrName>ppt_w</p:attrName>
                                        </p:attrNameLst>
                                      </p:cBhvr>
                                      <p:tavLst>
                                        <p:tav tm="0">
                                          <p:val>
                                            <p:fltVal val="0"/>
                                          </p:val>
                                        </p:tav>
                                        <p:tav tm="100000">
                                          <p:val>
                                            <p:strVal val="#ppt_w"/>
                                          </p:val>
                                        </p:tav>
                                      </p:tavLst>
                                    </p:anim>
                                    <p:anim calcmode="lin" valueType="num">
                                      <p:cBhvr>
                                        <p:cTn id="39" dur="500" fill="hold"/>
                                        <p:tgtEl>
                                          <p:spTgt spid="3"/>
                                        </p:tgtEl>
                                        <p:attrNameLst>
                                          <p:attrName>ppt_h</p:attrName>
                                        </p:attrNameLst>
                                      </p:cBhvr>
                                      <p:tavLst>
                                        <p:tav tm="0">
                                          <p:val>
                                            <p:fltVal val="0"/>
                                          </p:val>
                                        </p:tav>
                                        <p:tav tm="100000">
                                          <p:val>
                                            <p:strVal val="#ppt_h"/>
                                          </p:val>
                                        </p:tav>
                                      </p:tavLst>
                                    </p:anim>
                                    <p:animEffect transition="in" filter="fade">
                                      <p:cBhvr>
                                        <p:cTn id="40" dur="500"/>
                                        <p:tgtEl>
                                          <p:spTgt spid="3"/>
                                        </p:tgtEl>
                                      </p:cBhvr>
                                    </p:animEffect>
                                  </p:childTnLst>
                                  <p:subTnLst>
                                    <p:audio>
                                      <p:cMediaNode>
                                        <p:cTn display="0" masterRel="sameClick">
                                          <p:stCondLst>
                                            <p:cond evt="begin" delay="0">
                                              <p:tn val="36"/>
                                            </p:cond>
                                          </p:stCondLst>
                                          <p:endCondLst>
                                            <p:cond evt="onStopAudio" delay="0">
                                              <p:tgtEl>
                                                <p:sldTgt/>
                                              </p:tgtEl>
                                            </p:cond>
                                          </p:endCondLst>
                                        </p:cTn>
                                        <p:tgtEl>
                                          <p:sndTgt r:embed="rId7" name="Apollo13-HoustonWeHaveAProblem.wav"/>
                                        </p:tgtEl>
                                      </p:cMediaNode>
                                    </p:audio>
                                  </p:sub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p:cTn id="45" dur="500" fill="hold"/>
                                        <p:tgtEl>
                                          <p:spTgt spid="4"/>
                                        </p:tgtEl>
                                        <p:attrNameLst>
                                          <p:attrName>ppt_w</p:attrName>
                                        </p:attrNameLst>
                                      </p:cBhvr>
                                      <p:tavLst>
                                        <p:tav tm="0">
                                          <p:val>
                                            <p:fltVal val="0"/>
                                          </p:val>
                                        </p:tav>
                                        <p:tav tm="100000">
                                          <p:val>
                                            <p:strVal val="#ppt_w"/>
                                          </p:val>
                                        </p:tav>
                                      </p:tavLst>
                                    </p:anim>
                                    <p:anim calcmode="lin" valueType="num">
                                      <p:cBhvr>
                                        <p:cTn id="46" dur="500" fill="hold"/>
                                        <p:tgtEl>
                                          <p:spTgt spid="4"/>
                                        </p:tgtEl>
                                        <p:attrNameLst>
                                          <p:attrName>ppt_h</p:attrName>
                                        </p:attrNameLst>
                                      </p:cBhvr>
                                      <p:tavLst>
                                        <p:tav tm="0">
                                          <p:val>
                                            <p:fltVal val="0"/>
                                          </p:val>
                                        </p:tav>
                                        <p:tav tm="100000">
                                          <p:val>
                                            <p:strVal val="#ppt_h"/>
                                          </p:val>
                                        </p:tav>
                                      </p:tavLst>
                                    </p:anim>
                                    <p:animEffect transition="in" filter="fade">
                                      <p:cBhvr>
                                        <p:cTn id="47" dur="500"/>
                                        <p:tgtEl>
                                          <p:spTgt spid="4"/>
                                        </p:tgtEl>
                                      </p:cBhvr>
                                    </p:animEffect>
                                  </p:childTnLst>
                                  <p:subTnLst>
                                    <p:audio>
                                      <p:cMediaNode>
                                        <p:cTn display="0" masterRel="sameClick">
                                          <p:stCondLst>
                                            <p:cond evt="begin" delay="0">
                                              <p:tn val="43"/>
                                            </p:cond>
                                          </p:stCondLst>
                                          <p:endCondLst>
                                            <p:cond evt="onStopAudio" delay="0">
                                              <p:tgtEl>
                                                <p:sldTgt/>
                                              </p:tgtEl>
                                            </p:cond>
                                          </p:endCondLst>
                                        </p:cTn>
                                        <p:tgtEl>
                                          <p:sndTgt r:embed="rId7" name="Apollo13-HoustonWeHaveAProblem.wav"/>
                                        </p:tgtEl>
                                      </p:cMediaNode>
                                    </p:audio>
                                  </p:subTnLst>
                                </p:cTn>
                              </p:par>
                            </p:childTnLst>
                          </p:cTn>
                        </p:par>
                      </p:childTnLst>
                    </p:cTn>
                  </p:par>
                  <p:par>
                    <p:cTn id="48" fill="hold">
                      <p:stCondLst>
                        <p:cond delay="indefinite"/>
                      </p:stCondLst>
                      <p:childTnLst>
                        <p:par>
                          <p:cTn id="49" fill="hold">
                            <p:stCondLst>
                              <p:cond delay="0"/>
                            </p:stCondLst>
                            <p:childTnLst>
                              <p:par>
                                <p:cTn id="50" presetID="53" presetClass="entr" presetSubtype="16" fill="hold" nodeType="clickEffect">
                                  <p:stCondLst>
                                    <p:cond delay="0"/>
                                  </p:stCondLst>
                                  <p:childTnLst>
                                    <p:set>
                                      <p:cBhvr>
                                        <p:cTn id="51" dur="1" fill="hold">
                                          <p:stCondLst>
                                            <p:cond delay="0"/>
                                          </p:stCondLst>
                                        </p:cTn>
                                        <p:tgtEl>
                                          <p:spTgt spid="5"/>
                                        </p:tgtEl>
                                        <p:attrNameLst>
                                          <p:attrName>style.visibility</p:attrName>
                                        </p:attrNameLst>
                                      </p:cBhvr>
                                      <p:to>
                                        <p:strVal val="visible"/>
                                      </p:to>
                                    </p:set>
                                    <p:anim calcmode="lin" valueType="num">
                                      <p:cBhvr>
                                        <p:cTn id="52" dur="500" fill="hold"/>
                                        <p:tgtEl>
                                          <p:spTgt spid="5"/>
                                        </p:tgtEl>
                                        <p:attrNameLst>
                                          <p:attrName>ppt_w</p:attrName>
                                        </p:attrNameLst>
                                      </p:cBhvr>
                                      <p:tavLst>
                                        <p:tav tm="0">
                                          <p:val>
                                            <p:fltVal val="0"/>
                                          </p:val>
                                        </p:tav>
                                        <p:tav tm="100000">
                                          <p:val>
                                            <p:strVal val="#ppt_w"/>
                                          </p:val>
                                        </p:tav>
                                      </p:tavLst>
                                    </p:anim>
                                    <p:anim calcmode="lin" valueType="num">
                                      <p:cBhvr>
                                        <p:cTn id="53" dur="500" fill="hold"/>
                                        <p:tgtEl>
                                          <p:spTgt spid="5"/>
                                        </p:tgtEl>
                                        <p:attrNameLst>
                                          <p:attrName>ppt_h</p:attrName>
                                        </p:attrNameLst>
                                      </p:cBhvr>
                                      <p:tavLst>
                                        <p:tav tm="0">
                                          <p:val>
                                            <p:fltVal val="0"/>
                                          </p:val>
                                        </p:tav>
                                        <p:tav tm="100000">
                                          <p:val>
                                            <p:strVal val="#ppt_h"/>
                                          </p:val>
                                        </p:tav>
                                      </p:tavLst>
                                    </p:anim>
                                    <p:animEffect transition="in" filter="fade">
                                      <p:cBhvr>
                                        <p:cTn id="54" dur="500"/>
                                        <p:tgtEl>
                                          <p:spTgt spid="5"/>
                                        </p:tgtEl>
                                      </p:cBhvr>
                                    </p:animEffect>
                                  </p:childTnLst>
                                  <p:subTnLst>
                                    <p:audio>
                                      <p:cMediaNode>
                                        <p:cTn display="0" masterRel="sameClick">
                                          <p:stCondLst>
                                            <p:cond evt="begin" delay="0">
                                              <p:tn val="50"/>
                                            </p:cond>
                                          </p:stCondLst>
                                          <p:endCondLst>
                                            <p:cond evt="onStopAudio" delay="0">
                                              <p:tgtEl>
                                                <p:sldTgt/>
                                              </p:tgtEl>
                                            </p:cond>
                                          </p:endCondLst>
                                        </p:cTn>
                                        <p:tgtEl>
                                          <p:sndTgt r:embed="rId7" name="Apollo13-HoustonWeHaveAProblem.wav"/>
                                        </p:tgtEl>
                                      </p:cMediaNode>
                                    </p:audio>
                                  </p:subTnLst>
                                </p:cTn>
                              </p:par>
                            </p:childTnLst>
                          </p:cTn>
                        </p:par>
                      </p:childTnLst>
                    </p:cTn>
                  </p:par>
                  <p:par>
                    <p:cTn id="55" fill="hold">
                      <p:stCondLst>
                        <p:cond delay="indefinite"/>
                      </p:stCondLst>
                      <p:childTnLst>
                        <p:par>
                          <p:cTn id="56" fill="hold">
                            <p:stCondLst>
                              <p:cond delay="0"/>
                            </p:stCondLst>
                            <p:childTnLst>
                              <p:par>
                                <p:cTn id="57" presetID="53" presetClass="entr" presetSubtype="16" fill="hold" nodeType="clickEffect">
                                  <p:stCondLst>
                                    <p:cond delay="0"/>
                                  </p:stCondLst>
                                  <p:childTnLst>
                                    <p:set>
                                      <p:cBhvr>
                                        <p:cTn id="58" dur="1" fill="hold">
                                          <p:stCondLst>
                                            <p:cond delay="0"/>
                                          </p:stCondLst>
                                        </p:cTn>
                                        <p:tgtEl>
                                          <p:spTgt spid="6"/>
                                        </p:tgtEl>
                                        <p:attrNameLst>
                                          <p:attrName>style.visibility</p:attrName>
                                        </p:attrNameLst>
                                      </p:cBhvr>
                                      <p:to>
                                        <p:strVal val="visible"/>
                                      </p:to>
                                    </p:set>
                                    <p:anim calcmode="lin" valueType="num">
                                      <p:cBhvr>
                                        <p:cTn id="59" dur="500" fill="hold"/>
                                        <p:tgtEl>
                                          <p:spTgt spid="6"/>
                                        </p:tgtEl>
                                        <p:attrNameLst>
                                          <p:attrName>ppt_w</p:attrName>
                                        </p:attrNameLst>
                                      </p:cBhvr>
                                      <p:tavLst>
                                        <p:tav tm="0">
                                          <p:val>
                                            <p:fltVal val="0"/>
                                          </p:val>
                                        </p:tav>
                                        <p:tav tm="100000">
                                          <p:val>
                                            <p:strVal val="#ppt_w"/>
                                          </p:val>
                                        </p:tav>
                                      </p:tavLst>
                                    </p:anim>
                                    <p:anim calcmode="lin" valueType="num">
                                      <p:cBhvr>
                                        <p:cTn id="60" dur="500" fill="hold"/>
                                        <p:tgtEl>
                                          <p:spTgt spid="6"/>
                                        </p:tgtEl>
                                        <p:attrNameLst>
                                          <p:attrName>ppt_h</p:attrName>
                                        </p:attrNameLst>
                                      </p:cBhvr>
                                      <p:tavLst>
                                        <p:tav tm="0">
                                          <p:val>
                                            <p:fltVal val="0"/>
                                          </p:val>
                                        </p:tav>
                                        <p:tav tm="100000">
                                          <p:val>
                                            <p:strVal val="#ppt_h"/>
                                          </p:val>
                                        </p:tav>
                                      </p:tavLst>
                                    </p:anim>
                                    <p:animEffect transition="in" filter="fade">
                                      <p:cBhvr>
                                        <p:cTn id="61" dur="500"/>
                                        <p:tgtEl>
                                          <p:spTgt spid="6"/>
                                        </p:tgtEl>
                                      </p:cBhvr>
                                    </p:animEffect>
                                  </p:childTnLst>
                                  <p:subTnLst>
                                    <p:audio>
                                      <p:cMediaNode>
                                        <p:cTn display="0" masterRel="sameClick">
                                          <p:stCondLst>
                                            <p:cond evt="begin" delay="0">
                                              <p:tn val="57"/>
                                            </p:cond>
                                          </p:stCondLst>
                                          <p:endCondLst>
                                            <p:cond evt="onStopAudio" delay="0">
                                              <p:tgtEl>
                                                <p:sldTgt/>
                                              </p:tgtEl>
                                            </p:cond>
                                          </p:endCondLst>
                                        </p:cTn>
                                        <p:tgtEl>
                                          <p:sndTgt r:embed="rId7" name="Apollo13-HoustonWeHaveAProble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1106" name="Rectangle 2"/>
          <p:cNvSpPr>
            <a:spLocks noChangeArrowheads="1"/>
          </p:cNvSpPr>
          <p:nvPr/>
        </p:nvSpPr>
        <p:spPr bwMode="auto">
          <a:xfrm>
            <a:off x="685800" y="1343025"/>
            <a:ext cx="7772400" cy="5467350"/>
          </a:xfrm>
          <a:prstGeom prst="rect">
            <a:avLst/>
          </a:prstGeom>
          <a:solidFill>
            <a:srgbClr val="EAEAEA"/>
          </a:solidFill>
          <a:ln w="9525">
            <a:noFill/>
            <a:miter lim="800000"/>
            <a:headEnd/>
            <a:tailEnd/>
          </a:ln>
        </p:spPr>
        <p:txBody>
          <a:bodyPr/>
          <a:lstStyle/>
          <a:p>
            <a:pPr eaLnBrk="1" hangingPunct="1">
              <a:spcBef>
                <a:spcPct val="20000"/>
              </a:spcBef>
            </a:pPr>
            <a:r>
              <a:rPr lang="en-US" altLang="en-US" i="1">
                <a:solidFill>
                  <a:srgbClr val="333399"/>
                </a:solidFill>
                <a:cs typeface="Times New Roman" pitchFamily="18" charset="0"/>
              </a:rPr>
              <a:t>The photoelectric effect </a:t>
            </a:r>
          </a:p>
          <a:p>
            <a:pPr eaLnBrk="1" hangingPunct="1">
              <a:spcBef>
                <a:spcPct val="20000"/>
              </a:spcBef>
            </a:pPr>
            <a:r>
              <a:rPr lang="en-US" altLang="en-US">
                <a:solidFill>
                  <a:srgbClr val="000000"/>
                </a:solidFill>
                <a:cs typeface="Times New Roman" pitchFamily="18" charset="0"/>
                <a:sym typeface="Symbol" pitchFamily="18" charset="2"/>
              </a:rPr>
              <a:t>Einstein found that if he treated light as if it were a stream of particles instead of a wave that his theory could predict all of the observed results of the photoelectric effect.</a:t>
            </a:r>
          </a:p>
          <a:p>
            <a:pPr eaLnBrk="1" hangingPunct="1">
              <a:spcBef>
                <a:spcPct val="20000"/>
              </a:spcBef>
            </a:pPr>
            <a:r>
              <a:rPr lang="en-US" altLang="en-US">
                <a:solidFill>
                  <a:srgbClr val="000000"/>
                </a:solidFill>
                <a:cs typeface="Times New Roman" pitchFamily="18" charset="0"/>
                <a:sym typeface="Symbol" pitchFamily="18" charset="2"/>
              </a:rPr>
              <a:t>The light particle (</a:t>
            </a:r>
            <a:r>
              <a:rPr lang="en-US" altLang="en-US" b="1">
                <a:solidFill>
                  <a:srgbClr val="000000"/>
                </a:solidFill>
                <a:cs typeface="Times New Roman" pitchFamily="18" charset="0"/>
                <a:sym typeface="Symbol" pitchFamily="18" charset="2"/>
              </a:rPr>
              <a:t>photon</a:t>
            </a:r>
            <a:r>
              <a:rPr lang="en-US" altLang="en-US">
                <a:solidFill>
                  <a:srgbClr val="000000"/>
                </a:solidFill>
                <a:cs typeface="Times New Roman" pitchFamily="18" charset="0"/>
                <a:sym typeface="Symbol" pitchFamily="18" charset="2"/>
              </a:rPr>
              <a:t>) has the same energy as Planck’s quantum of thermal oscillation:</a:t>
            </a:r>
          </a:p>
          <a:p>
            <a:pPr eaLnBrk="1" hangingPunct="1">
              <a:spcBef>
                <a:spcPct val="20000"/>
              </a:spcBef>
            </a:pPr>
            <a:endParaRPr lang="en-US" altLang="en-US">
              <a:solidFill>
                <a:srgbClr val="000000"/>
              </a:solidFill>
              <a:cs typeface="Times New Roman" pitchFamily="18" charset="0"/>
              <a:sym typeface="Symbol" pitchFamily="18" charset="2"/>
            </a:endParaRPr>
          </a:p>
          <a:p>
            <a:pPr eaLnBrk="1" hangingPunct="1">
              <a:spcBef>
                <a:spcPct val="20000"/>
              </a:spcBef>
            </a:pPr>
            <a:r>
              <a:rPr lang="en-US" altLang="en-US">
                <a:solidFill>
                  <a:srgbClr val="000000"/>
                </a:solidFill>
                <a:cs typeface="Times New Roman" pitchFamily="18" charset="0"/>
                <a:sym typeface="Symbol" pitchFamily="18" charset="2"/>
              </a:rPr>
              <a:t>Einstein defined a </a:t>
            </a:r>
            <a:r>
              <a:rPr lang="en-US" altLang="en-US" b="1">
                <a:solidFill>
                  <a:srgbClr val="000000"/>
                </a:solidFill>
                <a:cs typeface="Times New Roman" pitchFamily="18" charset="0"/>
                <a:sym typeface="Symbol" pitchFamily="18" charset="2"/>
              </a:rPr>
              <a:t>work function</a:t>
            </a:r>
            <a:r>
              <a:rPr lang="en-US" altLang="en-US">
                <a:solidFill>
                  <a:srgbClr val="000000"/>
                </a:solidFill>
                <a:cs typeface="Times New Roman" pitchFamily="18" charset="0"/>
                <a:sym typeface="Symbol" pitchFamily="18" charset="2"/>
              </a:rPr>
              <a:t> </a:t>
            </a:r>
            <a:r>
              <a:rPr lang="en-US" altLang="en-US" i="1">
                <a:solidFill>
                  <a:srgbClr val="000000"/>
                </a:solidFill>
                <a:cs typeface="Times New Roman" pitchFamily="18" charset="0"/>
                <a:sym typeface="Symbol" pitchFamily="18" charset="2"/>
              </a:rPr>
              <a:t></a:t>
            </a:r>
            <a:r>
              <a:rPr lang="en-US" altLang="en-US">
                <a:solidFill>
                  <a:srgbClr val="000000"/>
                </a:solidFill>
                <a:cs typeface="Times New Roman" pitchFamily="18" charset="0"/>
                <a:sym typeface="Symbol" pitchFamily="18" charset="2"/>
              </a:rPr>
              <a:t> which was the minimum amount of energy needed to “knock” an electron from the metal. A photon having a frequency at least as great as the cutoff frequency </a:t>
            </a:r>
            <a:r>
              <a:rPr lang="en-US" altLang="en-US" i="1">
                <a:solidFill>
                  <a:srgbClr val="000000"/>
                </a:solidFill>
                <a:cs typeface="Times New Roman" pitchFamily="18" charset="0"/>
                <a:sym typeface="Symbol" pitchFamily="18" charset="2"/>
              </a:rPr>
              <a:t>f</a:t>
            </a:r>
            <a:r>
              <a:rPr lang="en-US" altLang="en-US" baseline="-25000">
                <a:solidFill>
                  <a:srgbClr val="000000"/>
                </a:solidFill>
                <a:cs typeface="Times New Roman" pitchFamily="18" charset="0"/>
                <a:sym typeface="Symbol" pitchFamily="18" charset="2"/>
              </a:rPr>
              <a:t>0</a:t>
            </a:r>
            <a:r>
              <a:rPr lang="en-US" altLang="en-US">
                <a:solidFill>
                  <a:srgbClr val="000000"/>
                </a:solidFill>
                <a:cs typeface="Times New Roman" pitchFamily="18" charset="0"/>
                <a:sym typeface="Symbol" pitchFamily="18" charset="2"/>
              </a:rPr>
              <a:t> was needed. </a:t>
            </a:r>
          </a:p>
        </p:txBody>
      </p:sp>
      <p:grpSp>
        <p:nvGrpSpPr>
          <p:cNvPr id="2" name="Group 15"/>
          <p:cNvGrpSpPr>
            <a:grpSpLocks/>
          </p:cNvGrpSpPr>
          <p:nvPr/>
        </p:nvGrpSpPr>
        <p:grpSpPr bwMode="auto">
          <a:xfrm>
            <a:off x="809625" y="4124325"/>
            <a:ext cx="7464425" cy="461963"/>
            <a:chOff x="510" y="3419"/>
            <a:chExt cx="4702" cy="291"/>
          </a:xfrm>
        </p:grpSpPr>
        <p:sp>
          <p:nvSpPr>
            <p:cNvPr id="24585" name="Rectangle 16"/>
            <p:cNvSpPr>
              <a:spLocks noChangeArrowheads="1"/>
            </p:cNvSpPr>
            <p:nvPr/>
          </p:nvSpPr>
          <p:spPr bwMode="auto">
            <a:xfrm>
              <a:off x="592" y="3432"/>
              <a:ext cx="3115" cy="202"/>
            </a:xfrm>
            <a:prstGeom prst="rect">
              <a:avLst/>
            </a:prstGeom>
            <a:noFill/>
            <a:ln w="9525">
              <a:noFill/>
              <a:miter lim="800000"/>
              <a:headEnd/>
              <a:tailEnd/>
            </a:ln>
          </p:spPr>
          <p:txBody>
            <a:bodyPr/>
            <a:lstStyle/>
            <a:p>
              <a:pPr eaLnBrk="1" hangingPunct="1">
                <a:lnSpc>
                  <a:spcPct val="90000"/>
                </a:lnSpc>
                <a:spcBef>
                  <a:spcPct val="20000"/>
                </a:spcBef>
              </a:pPr>
              <a:r>
                <a:rPr lang="en-US" altLang="en-US" i="1"/>
                <a:t>E</a:t>
              </a:r>
              <a:r>
                <a:rPr lang="en-US" altLang="en-US"/>
                <a:t> = </a:t>
              </a:r>
              <a:r>
                <a:rPr lang="en-US" altLang="en-US" i="1"/>
                <a:t>hf  </a:t>
              </a:r>
              <a:r>
                <a:rPr lang="en-US" altLang="en-US"/>
                <a:t>= </a:t>
              </a:r>
              <a:r>
                <a:rPr lang="en-US" altLang="en-US" i="1"/>
                <a:t>hc / </a:t>
              </a:r>
              <a:r>
                <a:rPr lang="en-US" altLang="en-US" i="1">
                  <a:sym typeface="Symbol" pitchFamily="18" charset="2"/>
                </a:rPr>
                <a:t></a:t>
              </a:r>
            </a:p>
          </p:txBody>
        </p:sp>
        <p:sp>
          <p:nvSpPr>
            <p:cNvPr id="24586" name="Text Box 17"/>
            <p:cNvSpPr txBox="1">
              <a:spLocks noChangeArrowheads="1"/>
            </p:cNvSpPr>
            <p:nvPr/>
          </p:nvSpPr>
          <p:spPr bwMode="auto">
            <a:xfrm>
              <a:off x="3319" y="3419"/>
              <a:ext cx="1893" cy="291"/>
            </a:xfrm>
            <a:prstGeom prst="rect">
              <a:avLst/>
            </a:prstGeom>
            <a:solidFill>
              <a:srgbClr val="FF0000"/>
            </a:solidFill>
            <a:ln w="9525">
              <a:noFill/>
              <a:miter lim="800000"/>
              <a:headEnd/>
              <a:tailEnd/>
            </a:ln>
          </p:spPr>
          <p:txBody>
            <a:bodyPr>
              <a:spAutoFit/>
            </a:bodyPr>
            <a:lstStyle/>
            <a:p>
              <a:pPr algn="ctr" eaLnBrk="1" hangingPunct="1">
                <a:spcBef>
                  <a:spcPct val="50000"/>
                </a:spcBef>
              </a:pPr>
              <a:r>
                <a:rPr lang="en-US" altLang="en-US">
                  <a:solidFill>
                    <a:schemeClr val="bg1"/>
                  </a:solidFill>
                </a:rPr>
                <a:t>energy of a photon</a:t>
              </a:r>
            </a:p>
          </p:txBody>
        </p:sp>
        <p:sp>
          <p:nvSpPr>
            <p:cNvPr id="24587" name="Rectangle 18"/>
            <p:cNvSpPr>
              <a:spLocks noChangeArrowheads="1"/>
            </p:cNvSpPr>
            <p:nvPr/>
          </p:nvSpPr>
          <p:spPr bwMode="auto">
            <a:xfrm>
              <a:off x="510" y="3421"/>
              <a:ext cx="4701" cy="289"/>
            </a:xfrm>
            <a:prstGeom prst="rect">
              <a:avLst/>
            </a:prstGeom>
            <a:noFill/>
            <a:ln w="12700">
              <a:solidFill>
                <a:schemeClr val="tx1"/>
              </a:solidFill>
              <a:miter lim="800000"/>
              <a:headEnd/>
              <a:tailEnd/>
            </a:ln>
          </p:spPr>
          <p:txBody>
            <a:bodyPr wrap="none" anchor="ctr"/>
            <a:lstStyle/>
            <a:p>
              <a:pPr eaLnBrk="1" hangingPunct="1"/>
              <a:endParaRPr lang="en-US" altLang="en-US"/>
            </a:p>
          </p:txBody>
        </p:sp>
      </p:grpSp>
      <p:grpSp>
        <p:nvGrpSpPr>
          <p:cNvPr id="3" name="Group 19"/>
          <p:cNvGrpSpPr>
            <a:grpSpLocks/>
          </p:cNvGrpSpPr>
          <p:nvPr/>
        </p:nvGrpSpPr>
        <p:grpSpPr bwMode="auto">
          <a:xfrm>
            <a:off x="808038" y="6115050"/>
            <a:ext cx="7464425" cy="461963"/>
            <a:chOff x="510" y="3419"/>
            <a:chExt cx="4702" cy="291"/>
          </a:xfrm>
        </p:grpSpPr>
        <p:sp>
          <p:nvSpPr>
            <p:cNvPr id="24582" name="Rectangle 20"/>
            <p:cNvSpPr>
              <a:spLocks noChangeArrowheads="1"/>
            </p:cNvSpPr>
            <p:nvPr/>
          </p:nvSpPr>
          <p:spPr bwMode="auto">
            <a:xfrm>
              <a:off x="592" y="3432"/>
              <a:ext cx="3115" cy="202"/>
            </a:xfrm>
            <a:prstGeom prst="rect">
              <a:avLst/>
            </a:prstGeom>
            <a:noFill/>
            <a:ln w="9525">
              <a:noFill/>
              <a:miter lim="800000"/>
              <a:headEnd/>
              <a:tailEnd/>
            </a:ln>
          </p:spPr>
          <p:txBody>
            <a:bodyPr/>
            <a:lstStyle/>
            <a:p>
              <a:pPr eaLnBrk="1" hangingPunct="1">
                <a:lnSpc>
                  <a:spcPct val="90000"/>
                </a:lnSpc>
                <a:spcBef>
                  <a:spcPct val="20000"/>
                </a:spcBef>
              </a:pPr>
              <a:r>
                <a:rPr lang="en-US" altLang="en-US" i="1">
                  <a:solidFill>
                    <a:srgbClr val="000000"/>
                  </a:solidFill>
                  <a:cs typeface="Times New Roman" pitchFamily="18" charset="0"/>
                  <a:sym typeface="Symbol" pitchFamily="18" charset="2"/>
                </a:rPr>
                <a:t></a:t>
              </a:r>
              <a:r>
                <a:rPr lang="en-US" altLang="en-US"/>
                <a:t> = </a:t>
              </a:r>
              <a:r>
                <a:rPr lang="en-US" altLang="en-US" i="1"/>
                <a:t>hf</a:t>
              </a:r>
              <a:r>
                <a:rPr lang="en-US" altLang="en-US" baseline="-25000"/>
                <a:t>0</a:t>
              </a:r>
              <a:endParaRPr lang="en-US" altLang="en-US" i="1">
                <a:sym typeface="Symbol" pitchFamily="18" charset="2"/>
              </a:endParaRPr>
            </a:p>
          </p:txBody>
        </p:sp>
        <p:sp>
          <p:nvSpPr>
            <p:cNvPr id="24583" name="Text Box 21"/>
            <p:cNvSpPr txBox="1">
              <a:spLocks noChangeArrowheads="1"/>
            </p:cNvSpPr>
            <p:nvPr/>
          </p:nvSpPr>
          <p:spPr bwMode="auto">
            <a:xfrm>
              <a:off x="3319" y="3419"/>
              <a:ext cx="1893" cy="291"/>
            </a:xfrm>
            <a:prstGeom prst="rect">
              <a:avLst/>
            </a:prstGeom>
            <a:solidFill>
              <a:srgbClr val="FF0000"/>
            </a:solidFill>
            <a:ln w="9525">
              <a:noFill/>
              <a:miter lim="800000"/>
              <a:headEnd/>
              <a:tailEnd/>
            </a:ln>
          </p:spPr>
          <p:txBody>
            <a:bodyPr>
              <a:spAutoFit/>
            </a:bodyPr>
            <a:lstStyle/>
            <a:p>
              <a:pPr algn="ctr" eaLnBrk="1" hangingPunct="1">
                <a:spcBef>
                  <a:spcPct val="50000"/>
                </a:spcBef>
              </a:pPr>
              <a:r>
                <a:rPr lang="en-US" altLang="en-US">
                  <a:solidFill>
                    <a:schemeClr val="bg1"/>
                  </a:solidFill>
                </a:rPr>
                <a:t>the work function</a:t>
              </a:r>
            </a:p>
          </p:txBody>
        </p:sp>
        <p:sp>
          <p:nvSpPr>
            <p:cNvPr id="24584" name="Rectangle 22"/>
            <p:cNvSpPr>
              <a:spLocks noChangeArrowheads="1"/>
            </p:cNvSpPr>
            <p:nvPr/>
          </p:nvSpPr>
          <p:spPr bwMode="auto">
            <a:xfrm>
              <a:off x="510" y="3421"/>
              <a:ext cx="4701" cy="288"/>
            </a:xfrm>
            <a:prstGeom prst="rect">
              <a:avLst/>
            </a:prstGeom>
            <a:noFill/>
            <a:ln w="12700">
              <a:solidFill>
                <a:schemeClr val="tx1"/>
              </a:solidFill>
              <a:miter lim="800000"/>
              <a:headEnd/>
              <a:tailEnd/>
            </a:ln>
          </p:spPr>
          <p:txBody>
            <a:bodyPr wrap="none" anchor="ctr"/>
            <a:lstStyle/>
            <a:p>
              <a:pPr eaLnBrk="1" hangingPunct="1"/>
              <a:endParaRPr lang="en-US" altLang="en-US"/>
            </a:p>
          </p:txBody>
        </p:sp>
      </p:grpSp>
      <p:sp>
        <p:nvSpPr>
          <p:cNvPr id="24581"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12.1 – The interaction of matter with radiation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71106">
                                            <p:txEl>
                                              <p:pRg st="1" end="1"/>
                                            </p:txEl>
                                          </p:spTgt>
                                        </p:tgtEl>
                                        <p:attrNameLst>
                                          <p:attrName>style.visibility</p:attrName>
                                        </p:attrNameLst>
                                      </p:cBhvr>
                                      <p:to>
                                        <p:strVal val="visible"/>
                                      </p:to>
                                    </p:set>
                                    <p:anim calcmode="lin" valueType="num">
                                      <p:cBhvr additive="base">
                                        <p:cTn id="7" dur="500" fill="hold"/>
                                        <p:tgtEl>
                                          <p:spTgt spid="107110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7110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71106">
                                            <p:txEl>
                                              <p:pRg st="2" end="2"/>
                                            </p:txEl>
                                          </p:spTgt>
                                        </p:tgtEl>
                                        <p:attrNameLst>
                                          <p:attrName>style.visibility</p:attrName>
                                        </p:attrNameLst>
                                      </p:cBhvr>
                                      <p:to>
                                        <p:strVal val="visible"/>
                                      </p:to>
                                    </p:set>
                                    <p:anim calcmode="lin" valueType="num">
                                      <p:cBhvr additive="base">
                                        <p:cTn id="13" dur="500" fill="hold"/>
                                        <p:tgtEl>
                                          <p:spTgt spid="107110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7110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1071106">
                                            <p:txEl>
                                              <p:pRg st="4" end="4"/>
                                            </p:txEl>
                                          </p:spTgt>
                                        </p:tgtEl>
                                        <p:attrNameLst>
                                          <p:attrName>style.visibility</p:attrName>
                                        </p:attrNameLst>
                                      </p:cBhvr>
                                      <p:to>
                                        <p:strVal val="visible"/>
                                      </p:to>
                                    </p:set>
                                    <p:anim calcmode="lin" valueType="num">
                                      <p:cBhvr additive="base">
                                        <p:cTn id="26" dur="500" fill="hold"/>
                                        <p:tgtEl>
                                          <p:spTgt spid="1071106">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07110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500" fill="hold"/>
                                        <p:tgtEl>
                                          <p:spTgt spid="3"/>
                                        </p:tgtEl>
                                        <p:attrNameLst>
                                          <p:attrName>ppt_w</p:attrName>
                                        </p:attrNameLst>
                                      </p:cBhvr>
                                      <p:tavLst>
                                        <p:tav tm="0">
                                          <p:val>
                                            <p:fltVal val="0"/>
                                          </p:val>
                                        </p:tav>
                                        <p:tav tm="100000">
                                          <p:val>
                                            <p:strVal val="#ppt_w"/>
                                          </p:val>
                                        </p:tav>
                                      </p:tavLst>
                                    </p:anim>
                                    <p:anim calcmode="lin" valueType="num">
                                      <p:cBhvr>
                                        <p:cTn id="33" dur="500" fill="hold"/>
                                        <p:tgtEl>
                                          <p:spTgt spid="3"/>
                                        </p:tgtEl>
                                        <p:attrNameLst>
                                          <p:attrName>ppt_h</p:attrName>
                                        </p:attrNameLst>
                                      </p:cBhvr>
                                      <p:tavLst>
                                        <p:tav tm="0">
                                          <p:val>
                                            <p:fltVal val="0"/>
                                          </p:val>
                                        </p:tav>
                                        <p:tav tm="100000">
                                          <p:val>
                                            <p:strVal val="#ppt_h"/>
                                          </p:val>
                                        </p:tav>
                                      </p:tavLst>
                                    </p:anim>
                                    <p:animEffect transition="in" filter="fade">
                                      <p:cBhvr>
                                        <p:cTn id="34" dur="500"/>
                                        <p:tgtEl>
                                          <p:spTgt spid="3"/>
                                        </p:tgtEl>
                                      </p:cBhvr>
                                    </p:animEffect>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3154" name="Rectangle 2"/>
          <p:cNvSpPr>
            <a:spLocks noChangeArrowheads="1"/>
          </p:cNvSpPr>
          <p:nvPr/>
        </p:nvSpPr>
        <p:spPr bwMode="auto">
          <a:xfrm>
            <a:off x="685800" y="1343025"/>
            <a:ext cx="7772400" cy="5045075"/>
          </a:xfrm>
          <a:prstGeom prst="rect">
            <a:avLst/>
          </a:prstGeom>
          <a:solidFill>
            <a:srgbClr val="EAEAEA"/>
          </a:solidFill>
          <a:ln w="9525">
            <a:noFill/>
            <a:miter lim="800000"/>
            <a:headEnd/>
            <a:tailEnd/>
          </a:ln>
        </p:spPr>
        <p:txBody>
          <a:bodyPr/>
          <a:lstStyle/>
          <a:p>
            <a:pPr eaLnBrk="1" hangingPunct="1">
              <a:spcBef>
                <a:spcPct val="20000"/>
              </a:spcBef>
            </a:pPr>
            <a:r>
              <a:rPr lang="en-US" altLang="en-US" i="1">
                <a:solidFill>
                  <a:srgbClr val="333399"/>
                </a:solidFill>
                <a:cs typeface="Times New Roman" pitchFamily="18" charset="0"/>
              </a:rPr>
              <a:t>The photoelectric effect </a:t>
            </a:r>
          </a:p>
          <a:p>
            <a:pPr eaLnBrk="1" hangingPunct="1">
              <a:spcBef>
                <a:spcPct val="20000"/>
              </a:spcBef>
            </a:pPr>
            <a:r>
              <a:rPr lang="en-US" altLang="en-US">
                <a:solidFill>
                  <a:srgbClr val="000000"/>
                </a:solidFill>
                <a:cs typeface="Times New Roman" pitchFamily="18" charset="0"/>
                <a:sym typeface="Symbol" pitchFamily="18" charset="2"/>
              </a:rPr>
              <a:t>If an electron was freed by the incoming photon having energy </a:t>
            </a:r>
            <a:r>
              <a:rPr lang="en-US" altLang="en-US" i="1">
                <a:solidFill>
                  <a:srgbClr val="000000"/>
                </a:solidFill>
                <a:cs typeface="Times New Roman" pitchFamily="18" charset="0"/>
                <a:sym typeface="Symbol" pitchFamily="18" charset="2"/>
              </a:rPr>
              <a:t>E </a:t>
            </a:r>
            <a:r>
              <a:rPr lang="en-US" altLang="en-US">
                <a:solidFill>
                  <a:srgbClr val="000000"/>
                </a:solidFill>
                <a:cs typeface="Times New Roman" pitchFamily="18" charset="0"/>
                <a:sym typeface="Symbol" pitchFamily="18" charset="2"/>
              </a:rPr>
              <a:t>= </a:t>
            </a:r>
            <a:r>
              <a:rPr lang="en-US" altLang="en-US" i="1">
                <a:solidFill>
                  <a:srgbClr val="000000"/>
                </a:solidFill>
                <a:cs typeface="Times New Roman" pitchFamily="18" charset="0"/>
                <a:sym typeface="Symbol" pitchFamily="18" charset="2"/>
              </a:rPr>
              <a:t>hf</a:t>
            </a:r>
            <a:r>
              <a:rPr lang="en-US" altLang="en-US">
                <a:solidFill>
                  <a:srgbClr val="000000"/>
                </a:solidFill>
                <a:cs typeface="Times New Roman" pitchFamily="18" charset="0"/>
                <a:sym typeface="Symbol" pitchFamily="18" charset="2"/>
              </a:rPr>
              <a:t>, and if it had more energy than the work function, the electron would have a maximum kinetic energy in the amount of</a:t>
            </a:r>
          </a:p>
          <a:p>
            <a:pPr eaLnBrk="1" hangingPunct="1">
              <a:spcBef>
                <a:spcPct val="20000"/>
              </a:spcBef>
            </a:pPr>
            <a:endParaRPr lang="en-US" altLang="en-US">
              <a:solidFill>
                <a:srgbClr val="000000"/>
              </a:solidFill>
              <a:cs typeface="Times New Roman" pitchFamily="18" charset="0"/>
              <a:sym typeface="Symbol" pitchFamily="18" charset="2"/>
            </a:endParaRPr>
          </a:p>
          <a:p>
            <a:pPr eaLnBrk="1" hangingPunct="1">
              <a:spcBef>
                <a:spcPct val="20000"/>
              </a:spcBef>
            </a:pPr>
            <a:r>
              <a:rPr lang="en-US" altLang="en-US">
                <a:solidFill>
                  <a:srgbClr val="000000"/>
                </a:solidFill>
                <a:cs typeface="Times New Roman" pitchFamily="18" charset="0"/>
                <a:sym typeface="Symbol" pitchFamily="18" charset="2"/>
              </a:rPr>
              <a:t>Putting it all together into a single formula:</a:t>
            </a:r>
          </a:p>
        </p:txBody>
      </p:sp>
      <p:grpSp>
        <p:nvGrpSpPr>
          <p:cNvPr id="2" name="Group 12"/>
          <p:cNvGrpSpPr>
            <a:grpSpLocks/>
          </p:cNvGrpSpPr>
          <p:nvPr/>
        </p:nvGrpSpPr>
        <p:grpSpPr bwMode="auto">
          <a:xfrm>
            <a:off x="808038" y="3321050"/>
            <a:ext cx="7464425" cy="461963"/>
            <a:chOff x="510" y="3419"/>
            <a:chExt cx="4702" cy="291"/>
          </a:xfrm>
        </p:grpSpPr>
        <p:sp>
          <p:nvSpPr>
            <p:cNvPr id="25622" name="Rectangle 13"/>
            <p:cNvSpPr>
              <a:spLocks noChangeArrowheads="1"/>
            </p:cNvSpPr>
            <p:nvPr/>
          </p:nvSpPr>
          <p:spPr bwMode="auto">
            <a:xfrm>
              <a:off x="592" y="3432"/>
              <a:ext cx="3115" cy="202"/>
            </a:xfrm>
            <a:prstGeom prst="rect">
              <a:avLst/>
            </a:prstGeom>
            <a:noFill/>
            <a:ln w="9525">
              <a:noFill/>
              <a:miter lim="800000"/>
              <a:headEnd/>
              <a:tailEnd/>
            </a:ln>
          </p:spPr>
          <p:txBody>
            <a:bodyPr/>
            <a:lstStyle/>
            <a:p>
              <a:pPr eaLnBrk="1" hangingPunct="1">
                <a:lnSpc>
                  <a:spcPct val="90000"/>
                </a:lnSpc>
                <a:spcBef>
                  <a:spcPct val="20000"/>
                </a:spcBef>
              </a:pPr>
              <a:r>
                <a:rPr lang="en-US" altLang="en-US" i="1">
                  <a:solidFill>
                    <a:srgbClr val="000000"/>
                  </a:solidFill>
                  <a:cs typeface="Times New Roman" pitchFamily="18" charset="0"/>
                  <a:sym typeface="Symbol" pitchFamily="18" charset="2"/>
                </a:rPr>
                <a:t>E</a:t>
              </a:r>
              <a:r>
                <a:rPr lang="en-US" altLang="en-US" baseline="-25000">
                  <a:solidFill>
                    <a:srgbClr val="000000"/>
                  </a:solidFill>
                  <a:cs typeface="Times New Roman" pitchFamily="18" charset="0"/>
                  <a:sym typeface="Symbol" pitchFamily="18" charset="2"/>
                </a:rPr>
                <a:t>K,max</a:t>
              </a:r>
              <a:r>
                <a:rPr lang="en-US" altLang="en-US"/>
                <a:t> = </a:t>
              </a:r>
              <a:r>
                <a:rPr lang="en-US" altLang="en-US" i="1"/>
                <a:t>hf</a:t>
              </a:r>
              <a:r>
                <a:rPr lang="en-US" altLang="en-US"/>
                <a:t>  – </a:t>
              </a:r>
              <a:r>
                <a:rPr lang="en-US" altLang="en-US" i="1">
                  <a:sym typeface="Symbol" pitchFamily="18" charset="2"/>
                </a:rPr>
                <a:t></a:t>
              </a:r>
              <a:r>
                <a:rPr lang="en-US" altLang="en-US"/>
                <a:t>   =  </a:t>
              </a:r>
              <a:r>
                <a:rPr lang="en-US" altLang="en-US" i="1"/>
                <a:t>eV </a:t>
              </a:r>
              <a:endParaRPr lang="en-US" altLang="en-US" i="1">
                <a:sym typeface="Symbol" pitchFamily="18" charset="2"/>
              </a:endParaRPr>
            </a:p>
          </p:txBody>
        </p:sp>
        <p:sp>
          <p:nvSpPr>
            <p:cNvPr id="25623" name="Text Box 14"/>
            <p:cNvSpPr txBox="1">
              <a:spLocks noChangeArrowheads="1"/>
            </p:cNvSpPr>
            <p:nvPr/>
          </p:nvSpPr>
          <p:spPr bwMode="auto">
            <a:xfrm>
              <a:off x="3754" y="3419"/>
              <a:ext cx="1458" cy="291"/>
            </a:xfrm>
            <a:prstGeom prst="rect">
              <a:avLst/>
            </a:prstGeom>
            <a:solidFill>
              <a:srgbClr val="FF0000"/>
            </a:solidFill>
            <a:ln w="9525">
              <a:noFill/>
              <a:miter lim="800000"/>
              <a:headEnd/>
              <a:tailEnd/>
            </a:ln>
          </p:spPr>
          <p:txBody>
            <a:bodyPr>
              <a:spAutoFit/>
            </a:bodyPr>
            <a:lstStyle/>
            <a:p>
              <a:pPr algn="ctr" eaLnBrk="1" hangingPunct="1">
                <a:spcBef>
                  <a:spcPct val="50000"/>
                </a:spcBef>
              </a:pPr>
              <a:r>
                <a:rPr lang="en-US" altLang="en-US">
                  <a:solidFill>
                    <a:schemeClr val="bg1"/>
                  </a:solidFill>
                </a:rPr>
                <a:t>maximum </a:t>
              </a:r>
              <a:r>
                <a:rPr lang="en-US" altLang="en-US" i="1">
                  <a:solidFill>
                    <a:schemeClr val="bg1"/>
                  </a:solidFill>
                </a:rPr>
                <a:t>E</a:t>
              </a:r>
              <a:r>
                <a:rPr lang="en-US" altLang="en-US" baseline="-25000">
                  <a:solidFill>
                    <a:schemeClr val="bg1"/>
                  </a:solidFill>
                </a:rPr>
                <a:t>K</a:t>
              </a:r>
              <a:endParaRPr lang="en-US" altLang="en-US">
                <a:solidFill>
                  <a:schemeClr val="bg1"/>
                </a:solidFill>
              </a:endParaRPr>
            </a:p>
          </p:txBody>
        </p:sp>
        <p:sp>
          <p:nvSpPr>
            <p:cNvPr id="25624" name="Rectangle 15"/>
            <p:cNvSpPr>
              <a:spLocks noChangeArrowheads="1"/>
            </p:cNvSpPr>
            <p:nvPr/>
          </p:nvSpPr>
          <p:spPr bwMode="auto">
            <a:xfrm>
              <a:off x="510" y="3421"/>
              <a:ext cx="4701" cy="285"/>
            </a:xfrm>
            <a:prstGeom prst="rect">
              <a:avLst/>
            </a:prstGeom>
            <a:noFill/>
            <a:ln w="12700">
              <a:solidFill>
                <a:schemeClr val="tx1"/>
              </a:solidFill>
              <a:miter lim="800000"/>
              <a:headEnd/>
              <a:tailEnd/>
            </a:ln>
          </p:spPr>
          <p:txBody>
            <a:bodyPr wrap="none" anchor="ctr"/>
            <a:lstStyle/>
            <a:p>
              <a:pPr eaLnBrk="1" hangingPunct="1"/>
              <a:endParaRPr lang="en-US" altLang="en-US"/>
            </a:p>
          </p:txBody>
        </p:sp>
      </p:grpSp>
      <p:grpSp>
        <p:nvGrpSpPr>
          <p:cNvPr id="3" name="Group 21"/>
          <p:cNvGrpSpPr>
            <a:grpSpLocks/>
          </p:cNvGrpSpPr>
          <p:nvPr/>
        </p:nvGrpSpPr>
        <p:grpSpPr bwMode="auto">
          <a:xfrm>
            <a:off x="808038" y="4213225"/>
            <a:ext cx="7464425" cy="830263"/>
            <a:chOff x="509" y="2592"/>
            <a:chExt cx="4702" cy="523"/>
          </a:xfrm>
        </p:grpSpPr>
        <p:sp>
          <p:nvSpPr>
            <p:cNvPr id="25618" name="Rectangle 17"/>
            <p:cNvSpPr>
              <a:spLocks noChangeArrowheads="1"/>
            </p:cNvSpPr>
            <p:nvPr/>
          </p:nvSpPr>
          <p:spPr bwMode="auto">
            <a:xfrm>
              <a:off x="591" y="2605"/>
              <a:ext cx="1799" cy="202"/>
            </a:xfrm>
            <a:prstGeom prst="rect">
              <a:avLst/>
            </a:prstGeom>
            <a:noFill/>
            <a:ln w="9525">
              <a:noFill/>
              <a:miter lim="800000"/>
              <a:headEnd/>
              <a:tailEnd/>
            </a:ln>
          </p:spPr>
          <p:txBody>
            <a:bodyPr/>
            <a:lstStyle/>
            <a:p>
              <a:pPr eaLnBrk="1" hangingPunct="1">
                <a:lnSpc>
                  <a:spcPct val="90000"/>
                </a:lnSpc>
                <a:spcBef>
                  <a:spcPct val="20000"/>
                </a:spcBef>
              </a:pPr>
              <a:r>
                <a:rPr lang="en-US" altLang="en-US" i="1">
                  <a:solidFill>
                    <a:srgbClr val="000000"/>
                  </a:solidFill>
                  <a:cs typeface="Times New Roman" pitchFamily="18" charset="0"/>
                  <a:sym typeface="Symbol" pitchFamily="18" charset="2"/>
                </a:rPr>
                <a:t>hf</a:t>
              </a:r>
              <a:r>
                <a:rPr lang="en-US" altLang="en-US"/>
                <a:t>  = </a:t>
              </a:r>
              <a:r>
                <a:rPr lang="en-US" altLang="en-US" i="1"/>
                <a:t>hf</a:t>
              </a:r>
              <a:r>
                <a:rPr lang="en-US" altLang="en-US" baseline="-25000"/>
                <a:t>0</a:t>
              </a:r>
              <a:r>
                <a:rPr lang="en-US" altLang="en-US"/>
                <a:t> + </a:t>
              </a:r>
              <a:r>
                <a:rPr lang="en-US" altLang="en-US" i="1"/>
                <a:t>eV</a:t>
              </a:r>
              <a:endParaRPr lang="en-US" altLang="en-US" i="1">
                <a:sym typeface="Symbol" pitchFamily="18" charset="2"/>
              </a:endParaRPr>
            </a:p>
          </p:txBody>
        </p:sp>
        <p:sp>
          <p:nvSpPr>
            <p:cNvPr id="25619" name="Text Box 18"/>
            <p:cNvSpPr txBox="1">
              <a:spLocks noChangeArrowheads="1"/>
            </p:cNvSpPr>
            <p:nvPr/>
          </p:nvSpPr>
          <p:spPr bwMode="auto">
            <a:xfrm>
              <a:off x="3967" y="2592"/>
              <a:ext cx="1244" cy="523"/>
            </a:xfrm>
            <a:prstGeom prst="rect">
              <a:avLst/>
            </a:prstGeom>
            <a:solidFill>
              <a:srgbClr val="FF0000"/>
            </a:solidFill>
            <a:ln w="9525">
              <a:noFill/>
              <a:miter lim="800000"/>
              <a:headEnd/>
              <a:tailEnd/>
            </a:ln>
          </p:spPr>
          <p:txBody>
            <a:bodyPr>
              <a:spAutoFit/>
            </a:bodyPr>
            <a:lstStyle/>
            <a:p>
              <a:pPr algn="ctr" eaLnBrk="1" hangingPunct="1">
                <a:spcBef>
                  <a:spcPct val="50000"/>
                </a:spcBef>
              </a:pPr>
              <a:r>
                <a:rPr lang="en-US" altLang="en-US">
                  <a:solidFill>
                    <a:schemeClr val="bg1"/>
                  </a:solidFill>
                </a:rPr>
                <a:t>photoelectric effect</a:t>
              </a:r>
            </a:p>
          </p:txBody>
        </p:sp>
        <p:sp>
          <p:nvSpPr>
            <p:cNvPr id="25620" name="Rectangle 19"/>
            <p:cNvSpPr>
              <a:spLocks noChangeArrowheads="1"/>
            </p:cNvSpPr>
            <p:nvPr/>
          </p:nvSpPr>
          <p:spPr bwMode="auto">
            <a:xfrm>
              <a:off x="509" y="2594"/>
              <a:ext cx="4701" cy="512"/>
            </a:xfrm>
            <a:prstGeom prst="rect">
              <a:avLst/>
            </a:prstGeom>
            <a:noFill/>
            <a:ln w="12700">
              <a:solidFill>
                <a:schemeClr val="tx1"/>
              </a:solidFill>
              <a:miter lim="800000"/>
              <a:headEnd/>
              <a:tailEnd/>
            </a:ln>
          </p:spPr>
          <p:txBody>
            <a:bodyPr wrap="none" anchor="ctr"/>
            <a:lstStyle/>
            <a:p>
              <a:pPr eaLnBrk="1" hangingPunct="1"/>
              <a:endParaRPr lang="en-US" altLang="en-US"/>
            </a:p>
          </p:txBody>
        </p:sp>
        <p:sp>
          <p:nvSpPr>
            <p:cNvPr id="25621" name="Rectangle 20"/>
            <p:cNvSpPr>
              <a:spLocks noChangeArrowheads="1"/>
            </p:cNvSpPr>
            <p:nvPr/>
          </p:nvSpPr>
          <p:spPr bwMode="auto">
            <a:xfrm>
              <a:off x="591" y="2807"/>
              <a:ext cx="1799" cy="169"/>
            </a:xfrm>
            <a:prstGeom prst="rect">
              <a:avLst/>
            </a:prstGeom>
            <a:noFill/>
            <a:ln w="9525">
              <a:noFill/>
              <a:miter lim="800000"/>
              <a:headEnd/>
              <a:tailEnd/>
            </a:ln>
          </p:spPr>
          <p:txBody>
            <a:bodyPr/>
            <a:lstStyle/>
            <a:p>
              <a:pPr eaLnBrk="1" hangingPunct="1">
                <a:lnSpc>
                  <a:spcPct val="90000"/>
                </a:lnSpc>
                <a:spcBef>
                  <a:spcPct val="20000"/>
                </a:spcBef>
              </a:pPr>
              <a:r>
                <a:rPr lang="en-US" altLang="en-US" i="1">
                  <a:solidFill>
                    <a:srgbClr val="000000"/>
                  </a:solidFill>
                  <a:cs typeface="Times New Roman" pitchFamily="18" charset="0"/>
                  <a:sym typeface="Symbol" pitchFamily="18" charset="2"/>
                </a:rPr>
                <a:t>hf</a:t>
              </a:r>
              <a:r>
                <a:rPr lang="en-US" altLang="en-US"/>
                <a:t>  = </a:t>
              </a:r>
              <a:r>
                <a:rPr lang="en-US" altLang="en-US" i="1">
                  <a:sym typeface="Symbol" pitchFamily="18" charset="2"/>
                </a:rPr>
                <a:t></a:t>
              </a:r>
              <a:r>
                <a:rPr lang="en-US" altLang="en-US"/>
                <a:t> + </a:t>
              </a:r>
              <a:r>
                <a:rPr lang="en-US" altLang="en-US" i="1"/>
                <a:t>E</a:t>
              </a:r>
              <a:r>
                <a:rPr lang="en-US" altLang="en-US" baseline="-25000"/>
                <a:t>max</a:t>
              </a:r>
              <a:endParaRPr lang="en-US" altLang="en-US">
                <a:sym typeface="Symbol" pitchFamily="18" charset="2"/>
              </a:endParaRPr>
            </a:p>
          </p:txBody>
        </p:sp>
      </p:grpSp>
      <p:sp>
        <p:nvSpPr>
          <p:cNvPr id="1073175" name="Text Box 23"/>
          <p:cNvSpPr txBox="1">
            <a:spLocks noChangeArrowheads="1"/>
          </p:cNvSpPr>
          <p:nvPr/>
        </p:nvSpPr>
        <p:spPr bwMode="auto">
          <a:xfrm>
            <a:off x="1339850" y="5788025"/>
            <a:ext cx="3849688" cy="461963"/>
          </a:xfrm>
          <a:prstGeom prst="rect">
            <a:avLst/>
          </a:prstGeom>
          <a:noFill/>
          <a:ln w="9525">
            <a:noFill/>
            <a:miter lim="800000"/>
            <a:headEnd/>
            <a:tailEnd/>
          </a:ln>
        </p:spPr>
        <p:txBody>
          <a:bodyPr wrap="none">
            <a:spAutoFit/>
          </a:bodyPr>
          <a:lstStyle/>
          <a:p>
            <a:pPr eaLnBrk="1" hangingPunct="1"/>
            <a:r>
              <a:rPr lang="en-US" altLang="en-US">
                <a:solidFill>
                  <a:srgbClr val="008000"/>
                </a:solidFill>
              </a:rPr>
              <a:t>Energy of incoming photon</a:t>
            </a:r>
          </a:p>
        </p:txBody>
      </p:sp>
      <p:sp>
        <p:nvSpPr>
          <p:cNvPr id="1073176" name="Text Box 24"/>
          <p:cNvSpPr txBox="1">
            <a:spLocks noChangeArrowheads="1"/>
          </p:cNvSpPr>
          <p:nvPr/>
        </p:nvSpPr>
        <p:spPr bwMode="auto">
          <a:xfrm>
            <a:off x="1897063" y="5375275"/>
            <a:ext cx="4838700" cy="461963"/>
          </a:xfrm>
          <a:prstGeom prst="rect">
            <a:avLst/>
          </a:prstGeom>
          <a:noFill/>
          <a:ln w="9525">
            <a:noFill/>
            <a:miter lim="800000"/>
            <a:headEnd/>
            <a:tailEnd/>
          </a:ln>
        </p:spPr>
        <p:txBody>
          <a:bodyPr wrap="none">
            <a:spAutoFit/>
          </a:bodyPr>
          <a:lstStyle/>
          <a:p>
            <a:pPr eaLnBrk="1" hangingPunct="1"/>
            <a:r>
              <a:rPr lang="en-US" altLang="en-US">
                <a:solidFill>
                  <a:srgbClr val="FF0000"/>
                </a:solidFill>
              </a:rPr>
              <a:t>Energy to free electron from metal</a:t>
            </a:r>
          </a:p>
        </p:txBody>
      </p:sp>
      <p:sp>
        <p:nvSpPr>
          <p:cNvPr id="1073177" name="Text Box 25"/>
          <p:cNvSpPr txBox="1">
            <a:spLocks noChangeArrowheads="1"/>
          </p:cNvSpPr>
          <p:nvPr/>
        </p:nvSpPr>
        <p:spPr bwMode="auto">
          <a:xfrm>
            <a:off x="2520950" y="4978400"/>
            <a:ext cx="4632325" cy="461963"/>
          </a:xfrm>
          <a:prstGeom prst="rect">
            <a:avLst/>
          </a:prstGeom>
          <a:noFill/>
          <a:ln w="9525">
            <a:noFill/>
            <a:miter lim="800000"/>
            <a:headEnd/>
            <a:tailEnd/>
          </a:ln>
        </p:spPr>
        <p:txBody>
          <a:bodyPr wrap="none">
            <a:spAutoFit/>
          </a:bodyPr>
          <a:lstStyle/>
          <a:p>
            <a:pPr eaLnBrk="1" hangingPunct="1"/>
            <a:r>
              <a:rPr lang="en-US" altLang="en-US">
                <a:solidFill>
                  <a:srgbClr val="FF6600"/>
                </a:solidFill>
              </a:rPr>
              <a:t>Energy left for motion of electron</a:t>
            </a:r>
          </a:p>
        </p:txBody>
      </p:sp>
      <p:grpSp>
        <p:nvGrpSpPr>
          <p:cNvPr id="4" name="Group 36"/>
          <p:cNvGrpSpPr>
            <a:grpSpLocks/>
          </p:cNvGrpSpPr>
          <p:nvPr/>
        </p:nvGrpSpPr>
        <p:grpSpPr bwMode="auto">
          <a:xfrm>
            <a:off x="2101850" y="4581525"/>
            <a:ext cx="596900" cy="608013"/>
            <a:chOff x="1473" y="3024"/>
            <a:chExt cx="376" cy="383"/>
          </a:xfrm>
        </p:grpSpPr>
        <p:sp>
          <p:nvSpPr>
            <p:cNvPr id="25616" name="Rectangle 28"/>
            <p:cNvSpPr>
              <a:spLocks noChangeArrowheads="1"/>
            </p:cNvSpPr>
            <p:nvPr/>
          </p:nvSpPr>
          <p:spPr bwMode="auto">
            <a:xfrm>
              <a:off x="1473" y="3024"/>
              <a:ext cx="376" cy="254"/>
            </a:xfrm>
            <a:prstGeom prst="rect">
              <a:avLst/>
            </a:prstGeom>
            <a:solidFill>
              <a:srgbClr val="FF6600">
                <a:alpha val="34117"/>
              </a:srgbClr>
            </a:solidFill>
            <a:ln w="9525">
              <a:noFill/>
              <a:miter lim="800000"/>
              <a:headEnd/>
              <a:tailEnd/>
            </a:ln>
          </p:spPr>
          <p:txBody>
            <a:bodyPr wrap="none" anchor="ctr"/>
            <a:lstStyle/>
            <a:p>
              <a:pPr eaLnBrk="1" hangingPunct="1"/>
              <a:endParaRPr lang="en-US" altLang="en-US"/>
            </a:p>
          </p:txBody>
        </p:sp>
        <p:sp>
          <p:nvSpPr>
            <p:cNvPr id="25617" name="Freeform 29"/>
            <p:cNvSpPr>
              <a:spLocks/>
            </p:cNvSpPr>
            <p:nvPr/>
          </p:nvSpPr>
          <p:spPr bwMode="auto">
            <a:xfrm>
              <a:off x="1642" y="3263"/>
              <a:ext cx="144" cy="144"/>
            </a:xfrm>
            <a:custGeom>
              <a:avLst/>
              <a:gdLst>
                <a:gd name="T0" fmla="*/ 144 w 144"/>
                <a:gd name="T1" fmla="*/ 144 h 144"/>
                <a:gd name="T2" fmla="*/ 0 w 144"/>
                <a:gd name="T3" fmla="*/ 144 h 144"/>
                <a:gd name="T4" fmla="*/ 0 w 144"/>
                <a:gd name="T5" fmla="*/ 0 h 144"/>
                <a:gd name="T6" fmla="*/ 0 60000 65536"/>
                <a:gd name="T7" fmla="*/ 0 60000 65536"/>
                <a:gd name="T8" fmla="*/ 0 60000 65536"/>
                <a:gd name="T9" fmla="*/ 0 w 144"/>
                <a:gd name="T10" fmla="*/ 0 h 144"/>
                <a:gd name="T11" fmla="*/ 144 w 144"/>
                <a:gd name="T12" fmla="*/ 144 h 144"/>
              </a:gdLst>
              <a:ahLst/>
              <a:cxnLst>
                <a:cxn ang="T6">
                  <a:pos x="T0" y="T1"/>
                </a:cxn>
                <a:cxn ang="T7">
                  <a:pos x="T2" y="T3"/>
                </a:cxn>
                <a:cxn ang="T8">
                  <a:pos x="T4" y="T5"/>
                </a:cxn>
              </a:cxnLst>
              <a:rect l="T9" t="T10" r="T11" b="T12"/>
              <a:pathLst>
                <a:path w="144" h="144">
                  <a:moveTo>
                    <a:pt x="144" y="144"/>
                  </a:moveTo>
                  <a:lnTo>
                    <a:pt x="0" y="144"/>
                  </a:lnTo>
                  <a:lnTo>
                    <a:pt x="0" y="0"/>
                  </a:lnTo>
                </a:path>
              </a:pathLst>
            </a:custGeom>
            <a:noFill/>
            <a:ln w="28575" cmpd="sng">
              <a:solidFill>
                <a:srgbClr val="FF6600"/>
              </a:solidFill>
              <a:round/>
              <a:headEnd type="none" w="med" len="med"/>
              <a:tailEnd type="arrow" w="med" len="med"/>
            </a:ln>
          </p:spPr>
          <p:txBody>
            <a:bodyPr/>
            <a:lstStyle/>
            <a:p>
              <a:endParaRPr lang="en-US"/>
            </a:p>
          </p:txBody>
        </p:sp>
      </p:grpSp>
      <p:grpSp>
        <p:nvGrpSpPr>
          <p:cNvPr id="5" name="Group 35"/>
          <p:cNvGrpSpPr>
            <a:grpSpLocks/>
          </p:cNvGrpSpPr>
          <p:nvPr/>
        </p:nvGrpSpPr>
        <p:grpSpPr bwMode="auto">
          <a:xfrm>
            <a:off x="1590675" y="4595813"/>
            <a:ext cx="366713" cy="1006475"/>
            <a:chOff x="1123" y="3024"/>
            <a:chExt cx="231" cy="634"/>
          </a:xfrm>
        </p:grpSpPr>
        <p:sp>
          <p:nvSpPr>
            <p:cNvPr id="25614" name="Rectangle 27"/>
            <p:cNvSpPr>
              <a:spLocks noChangeArrowheads="1"/>
            </p:cNvSpPr>
            <p:nvPr/>
          </p:nvSpPr>
          <p:spPr bwMode="auto">
            <a:xfrm>
              <a:off x="1123" y="3024"/>
              <a:ext cx="178" cy="236"/>
            </a:xfrm>
            <a:prstGeom prst="rect">
              <a:avLst/>
            </a:prstGeom>
            <a:solidFill>
              <a:srgbClr val="FF0000">
                <a:alpha val="34117"/>
              </a:srgbClr>
            </a:solidFill>
            <a:ln w="9525">
              <a:noFill/>
              <a:miter lim="800000"/>
              <a:headEnd/>
              <a:tailEnd/>
            </a:ln>
          </p:spPr>
          <p:txBody>
            <a:bodyPr wrap="none" anchor="ctr"/>
            <a:lstStyle/>
            <a:p>
              <a:pPr eaLnBrk="1" hangingPunct="1"/>
              <a:endParaRPr lang="en-US" altLang="en-US"/>
            </a:p>
          </p:txBody>
        </p:sp>
        <p:sp>
          <p:nvSpPr>
            <p:cNvPr id="25615" name="Freeform 32"/>
            <p:cNvSpPr>
              <a:spLocks/>
            </p:cNvSpPr>
            <p:nvPr/>
          </p:nvSpPr>
          <p:spPr bwMode="auto">
            <a:xfrm>
              <a:off x="1210" y="3254"/>
              <a:ext cx="144" cy="404"/>
            </a:xfrm>
            <a:custGeom>
              <a:avLst/>
              <a:gdLst>
                <a:gd name="T0" fmla="*/ 144 w 144"/>
                <a:gd name="T1" fmla="*/ 404 h 404"/>
                <a:gd name="T2" fmla="*/ 0 w 144"/>
                <a:gd name="T3" fmla="*/ 404 h 404"/>
                <a:gd name="T4" fmla="*/ 0 w 144"/>
                <a:gd name="T5" fmla="*/ 0 h 404"/>
                <a:gd name="T6" fmla="*/ 0 60000 65536"/>
                <a:gd name="T7" fmla="*/ 0 60000 65536"/>
                <a:gd name="T8" fmla="*/ 0 60000 65536"/>
                <a:gd name="T9" fmla="*/ 0 w 144"/>
                <a:gd name="T10" fmla="*/ 0 h 404"/>
                <a:gd name="T11" fmla="*/ 144 w 144"/>
                <a:gd name="T12" fmla="*/ 404 h 404"/>
              </a:gdLst>
              <a:ahLst/>
              <a:cxnLst>
                <a:cxn ang="T6">
                  <a:pos x="T0" y="T1"/>
                </a:cxn>
                <a:cxn ang="T7">
                  <a:pos x="T2" y="T3"/>
                </a:cxn>
                <a:cxn ang="T8">
                  <a:pos x="T4" y="T5"/>
                </a:cxn>
              </a:cxnLst>
              <a:rect l="T9" t="T10" r="T11" b="T12"/>
              <a:pathLst>
                <a:path w="144" h="404">
                  <a:moveTo>
                    <a:pt x="144" y="404"/>
                  </a:moveTo>
                  <a:lnTo>
                    <a:pt x="0" y="404"/>
                  </a:lnTo>
                  <a:lnTo>
                    <a:pt x="0" y="0"/>
                  </a:lnTo>
                </a:path>
              </a:pathLst>
            </a:custGeom>
            <a:noFill/>
            <a:ln w="28575" cmpd="sng">
              <a:solidFill>
                <a:srgbClr val="FF0000"/>
              </a:solidFill>
              <a:round/>
              <a:headEnd type="none" w="med" len="med"/>
              <a:tailEnd type="arrow" w="med" len="med"/>
            </a:ln>
          </p:spPr>
          <p:txBody>
            <a:bodyPr/>
            <a:lstStyle/>
            <a:p>
              <a:endParaRPr lang="en-US"/>
            </a:p>
          </p:txBody>
        </p:sp>
      </p:grpSp>
      <p:grpSp>
        <p:nvGrpSpPr>
          <p:cNvPr id="6" name="Group 34"/>
          <p:cNvGrpSpPr>
            <a:grpSpLocks/>
          </p:cNvGrpSpPr>
          <p:nvPr/>
        </p:nvGrpSpPr>
        <p:grpSpPr bwMode="auto">
          <a:xfrm>
            <a:off x="1035050" y="4600575"/>
            <a:ext cx="363538" cy="1412875"/>
            <a:chOff x="652" y="3027"/>
            <a:chExt cx="229" cy="890"/>
          </a:xfrm>
        </p:grpSpPr>
        <p:sp>
          <p:nvSpPr>
            <p:cNvPr id="25612" name="Rectangle 26"/>
            <p:cNvSpPr>
              <a:spLocks noChangeArrowheads="1"/>
            </p:cNvSpPr>
            <p:nvPr/>
          </p:nvSpPr>
          <p:spPr bwMode="auto">
            <a:xfrm>
              <a:off x="652" y="3027"/>
              <a:ext cx="212" cy="233"/>
            </a:xfrm>
            <a:prstGeom prst="rect">
              <a:avLst/>
            </a:prstGeom>
            <a:solidFill>
              <a:srgbClr val="008000">
                <a:alpha val="34117"/>
              </a:srgbClr>
            </a:solidFill>
            <a:ln w="9525">
              <a:noFill/>
              <a:miter lim="800000"/>
              <a:headEnd/>
              <a:tailEnd/>
            </a:ln>
          </p:spPr>
          <p:txBody>
            <a:bodyPr wrap="none" anchor="ctr"/>
            <a:lstStyle/>
            <a:p>
              <a:pPr eaLnBrk="1" hangingPunct="1"/>
              <a:endParaRPr lang="en-US" altLang="en-US"/>
            </a:p>
          </p:txBody>
        </p:sp>
        <p:sp>
          <p:nvSpPr>
            <p:cNvPr id="25613" name="Freeform 33"/>
            <p:cNvSpPr>
              <a:spLocks/>
            </p:cNvSpPr>
            <p:nvPr/>
          </p:nvSpPr>
          <p:spPr bwMode="auto">
            <a:xfrm>
              <a:off x="749" y="3254"/>
              <a:ext cx="132" cy="663"/>
            </a:xfrm>
            <a:custGeom>
              <a:avLst/>
              <a:gdLst>
                <a:gd name="T0" fmla="*/ 132 w 132"/>
                <a:gd name="T1" fmla="*/ 663 h 663"/>
                <a:gd name="T2" fmla="*/ 0 w 132"/>
                <a:gd name="T3" fmla="*/ 663 h 663"/>
                <a:gd name="T4" fmla="*/ 0 w 132"/>
                <a:gd name="T5" fmla="*/ 0 h 663"/>
                <a:gd name="T6" fmla="*/ 0 60000 65536"/>
                <a:gd name="T7" fmla="*/ 0 60000 65536"/>
                <a:gd name="T8" fmla="*/ 0 60000 65536"/>
                <a:gd name="T9" fmla="*/ 0 w 132"/>
                <a:gd name="T10" fmla="*/ 0 h 663"/>
                <a:gd name="T11" fmla="*/ 132 w 132"/>
                <a:gd name="T12" fmla="*/ 663 h 663"/>
              </a:gdLst>
              <a:ahLst/>
              <a:cxnLst>
                <a:cxn ang="T6">
                  <a:pos x="T0" y="T1"/>
                </a:cxn>
                <a:cxn ang="T7">
                  <a:pos x="T2" y="T3"/>
                </a:cxn>
                <a:cxn ang="T8">
                  <a:pos x="T4" y="T5"/>
                </a:cxn>
              </a:cxnLst>
              <a:rect l="T9" t="T10" r="T11" b="T12"/>
              <a:pathLst>
                <a:path w="132" h="663">
                  <a:moveTo>
                    <a:pt x="132" y="663"/>
                  </a:moveTo>
                  <a:lnTo>
                    <a:pt x="0" y="663"/>
                  </a:lnTo>
                  <a:lnTo>
                    <a:pt x="0" y="0"/>
                  </a:lnTo>
                </a:path>
              </a:pathLst>
            </a:custGeom>
            <a:noFill/>
            <a:ln w="28575" cmpd="sng">
              <a:solidFill>
                <a:srgbClr val="008000"/>
              </a:solidFill>
              <a:round/>
              <a:headEnd type="none" w="med" len="med"/>
              <a:tailEnd type="arrow" w="med" len="med"/>
            </a:ln>
          </p:spPr>
          <p:txBody>
            <a:bodyPr/>
            <a:lstStyle/>
            <a:p>
              <a:endParaRPr lang="en-US"/>
            </a:p>
          </p:txBody>
        </p:sp>
      </p:grpSp>
      <p:sp>
        <p:nvSpPr>
          <p:cNvPr id="25611"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12.1 – The interaction of matter with radiation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73154">
                                            <p:txEl>
                                              <p:pRg st="1" end="1"/>
                                            </p:txEl>
                                          </p:spTgt>
                                        </p:tgtEl>
                                        <p:attrNameLst>
                                          <p:attrName>style.visibility</p:attrName>
                                        </p:attrNameLst>
                                      </p:cBhvr>
                                      <p:to>
                                        <p:strVal val="visible"/>
                                      </p:to>
                                    </p:set>
                                    <p:anim calcmode="lin" valueType="num">
                                      <p:cBhvr additive="base">
                                        <p:cTn id="7" dur="500" fill="hold"/>
                                        <p:tgtEl>
                                          <p:spTgt spid="107315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7315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1073154">
                                            <p:txEl>
                                              <p:pRg st="3" end="3"/>
                                            </p:txEl>
                                          </p:spTgt>
                                        </p:tgtEl>
                                        <p:attrNameLst>
                                          <p:attrName>style.visibility</p:attrName>
                                        </p:attrNameLst>
                                      </p:cBhvr>
                                      <p:to>
                                        <p:strVal val="visible"/>
                                      </p:to>
                                    </p:set>
                                    <p:anim calcmode="lin" valueType="num">
                                      <p:cBhvr additive="base">
                                        <p:cTn id="20" dur="500" fill="hold"/>
                                        <p:tgtEl>
                                          <p:spTgt spid="1073154">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07315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500" fill="hold"/>
                                        <p:tgtEl>
                                          <p:spTgt spid="3"/>
                                        </p:tgtEl>
                                        <p:attrNameLst>
                                          <p:attrName>ppt_w</p:attrName>
                                        </p:attrNameLst>
                                      </p:cBhvr>
                                      <p:tavLst>
                                        <p:tav tm="0">
                                          <p:val>
                                            <p:fltVal val="0"/>
                                          </p:val>
                                        </p:tav>
                                        <p:tav tm="100000">
                                          <p:val>
                                            <p:strVal val="#ppt_w"/>
                                          </p:val>
                                        </p:tav>
                                      </p:tavLst>
                                    </p:anim>
                                    <p:anim calcmode="lin" valueType="num">
                                      <p:cBhvr>
                                        <p:cTn id="27" dur="500" fill="hold"/>
                                        <p:tgtEl>
                                          <p:spTgt spid="3"/>
                                        </p:tgtEl>
                                        <p:attrNameLst>
                                          <p:attrName>ppt_h</p:attrName>
                                        </p:attrNameLst>
                                      </p:cBhvr>
                                      <p:tavLst>
                                        <p:tav tm="0">
                                          <p:val>
                                            <p:fltVal val="0"/>
                                          </p:val>
                                        </p:tav>
                                        <p:tav tm="100000">
                                          <p:val>
                                            <p:strVal val="#ppt_h"/>
                                          </p:val>
                                        </p:tav>
                                      </p:tavLst>
                                    </p:anim>
                                    <p:animEffect transition="in" filter="fade">
                                      <p:cBhvr>
                                        <p:cTn id="28" dur="500"/>
                                        <p:tgtEl>
                                          <p:spTgt spid="3"/>
                                        </p:tgtEl>
                                      </p:cBhvr>
                                    </p:animEffect>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1"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up)">
                                      <p:cBhvr>
                                        <p:cTn id="33" dur="500"/>
                                        <p:tgtEl>
                                          <p:spTgt spid="6"/>
                                        </p:tgtEl>
                                      </p:cBhvr>
                                    </p:animEffect>
                                  </p:childTnLst>
                                  <p:subTnLst>
                                    <p:audio>
                                      <p:cMediaNode>
                                        <p:cTn display="0" masterRel="sameClick">
                                          <p:stCondLst>
                                            <p:cond evt="begin" delay="0">
                                              <p:tn val="31"/>
                                            </p:cond>
                                          </p:stCondLst>
                                          <p:endCondLst>
                                            <p:cond evt="onStopAudio" delay="0">
                                              <p:tgtEl>
                                                <p:sldTgt/>
                                              </p:tgtEl>
                                            </p:cond>
                                          </p:endCondLst>
                                        </p:cTn>
                                        <p:tgtEl>
                                          <p:sndTgt r:embed="rId5" name="chimes.wav"/>
                                        </p:tgtEl>
                                      </p:cMediaNode>
                                    </p:audio>
                                  </p:subTnLst>
                                </p:cTn>
                              </p:par>
                            </p:childTnLst>
                          </p:cTn>
                        </p:par>
                        <p:par>
                          <p:cTn id="34" fill="hold" nodeType="afterGroup">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1073175"/>
                                        </p:tgtEl>
                                        <p:attrNameLst>
                                          <p:attrName>style.visibility</p:attrName>
                                        </p:attrNameLst>
                                      </p:cBhvr>
                                      <p:to>
                                        <p:strVal val="visible"/>
                                      </p:to>
                                    </p:set>
                                    <p:animEffect transition="in" filter="wipe(left)">
                                      <p:cBhvr>
                                        <p:cTn id="37" dur="500"/>
                                        <p:tgtEl>
                                          <p:spTgt spid="107317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up)">
                                      <p:cBhvr>
                                        <p:cTn id="42" dur="500"/>
                                        <p:tgtEl>
                                          <p:spTgt spid="5"/>
                                        </p:tgtEl>
                                      </p:cBhvr>
                                    </p:animEffect>
                                  </p:childTnLst>
                                  <p:subTnLst>
                                    <p:audio>
                                      <p:cMediaNode>
                                        <p:cTn display="0" masterRel="sameClick">
                                          <p:stCondLst>
                                            <p:cond evt="begin" delay="0">
                                              <p:tn val="40"/>
                                            </p:cond>
                                          </p:stCondLst>
                                          <p:endCondLst>
                                            <p:cond evt="onStopAudio" delay="0">
                                              <p:tgtEl>
                                                <p:sldTgt/>
                                              </p:tgtEl>
                                            </p:cond>
                                          </p:endCondLst>
                                        </p:cTn>
                                        <p:tgtEl>
                                          <p:sndTgt r:embed="rId5" name="chimes.wav"/>
                                        </p:tgtEl>
                                      </p:cMediaNode>
                                    </p:audio>
                                  </p:subTnLst>
                                </p:cTn>
                              </p:par>
                            </p:childTnLst>
                          </p:cTn>
                        </p:par>
                        <p:par>
                          <p:cTn id="43" fill="hold" nodeType="afterGroup">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1073176"/>
                                        </p:tgtEl>
                                        <p:attrNameLst>
                                          <p:attrName>style.visibility</p:attrName>
                                        </p:attrNameLst>
                                      </p:cBhvr>
                                      <p:to>
                                        <p:strVal val="visible"/>
                                      </p:to>
                                    </p:set>
                                    <p:animEffect transition="in" filter="wipe(left)">
                                      <p:cBhvr>
                                        <p:cTn id="46" dur="500"/>
                                        <p:tgtEl>
                                          <p:spTgt spid="1073176"/>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1" fill="hold" nodeType="click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wipe(up)">
                                      <p:cBhvr>
                                        <p:cTn id="51" dur="500"/>
                                        <p:tgtEl>
                                          <p:spTgt spid="4"/>
                                        </p:tgtEl>
                                      </p:cBhvr>
                                    </p:animEffect>
                                  </p:childTnLst>
                                  <p:subTnLst>
                                    <p:audio>
                                      <p:cMediaNode>
                                        <p:cTn display="0" masterRel="sameClick">
                                          <p:stCondLst>
                                            <p:cond evt="begin" delay="0">
                                              <p:tn val="49"/>
                                            </p:cond>
                                          </p:stCondLst>
                                          <p:endCondLst>
                                            <p:cond evt="onStopAudio" delay="0">
                                              <p:tgtEl>
                                                <p:sldTgt/>
                                              </p:tgtEl>
                                            </p:cond>
                                          </p:endCondLst>
                                        </p:cTn>
                                        <p:tgtEl>
                                          <p:sndTgt r:embed="rId5" name="chimes.wav"/>
                                        </p:tgtEl>
                                      </p:cMediaNode>
                                    </p:audio>
                                  </p:subTnLst>
                                </p:cTn>
                              </p:par>
                            </p:childTnLst>
                          </p:cTn>
                        </p:par>
                        <p:par>
                          <p:cTn id="52" fill="hold" nodeType="afterGroup">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1073177"/>
                                        </p:tgtEl>
                                        <p:attrNameLst>
                                          <p:attrName>style.visibility</p:attrName>
                                        </p:attrNameLst>
                                      </p:cBhvr>
                                      <p:to>
                                        <p:strVal val="visible"/>
                                      </p:to>
                                    </p:set>
                                    <p:animEffect transition="in" filter="wipe(left)">
                                      <p:cBhvr>
                                        <p:cTn id="55" dur="500"/>
                                        <p:tgtEl>
                                          <p:spTgt spid="1073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3175" grpId="0"/>
      <p:bldP spid="1073176" grpId="0"/>
      <p:bldP spid="107317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7" name="Rectangle 17"/>
          <p:cNvSpPr>
            <a:spLocks noChangeArrowheads="1"/>
          </p:cNvSpPr>
          <p:nvPr/>
        </p:nvSpPr>
        <p:spPr bwMode="auto">
          <a:xfrm>
            <a:off x="682625" y="5176838"/>
            <a:ext cx="7764463" cy="1592262"/>
          </a:xfrm>
          <a:prstGeom prst="rect">
            <a:avLst/>
          </a:prstGeom>
          <a:solidFill>
            <a:srgbClr val="FFCCCC"/>
          </a:solidFill>
          <a:ln w="9525">
            <a:noFill/>
            <a:miter lim="800000"/>
            <a:headEnd/>
            <a:tailEnd/>
          </a:ln>
        </p:spPr>
        <p:txBody>
          <a:bodyPr/>
          <a:lstStyle/>
          <a:p>
            <a:pPr eaLnBrk="1" hangingPunct="1"/>
            <a:r>
              <a:rPr lang="en-US" altLang="en-US" b="1" i="1"/>
              <a:t>FYI</a:t>
            </a:r>
          </a:p>
          <a:p>
            <a:pPr eaLnBrk="1" hangingPunct="1"/>
            <a:r>
              <a:rPr lang="en-US" altLang="en-US" b="1">
                <a:sym typeface="Symbol" pitchFamily="18" charset="2"/>
              </a:rPr>
              <a:t></a:t>
            </a:r>
            <a:r>
              <a:rPr lang="en-US" altLang="en-US">
                <a:sym typeface="Symbol" pitchFamily="18" charset="2"/>
              </a:rPr>
              <a:t>The excess energy in an incoming photon                        having a frequency greater than </a:t>
            </a:r>
            <a:r>
              <a:rPr lang="en-US" altLang="en-US" i="1">
                <a:sym typeface="Symbol" pitchFamily="18" charset="2"/>
              </a:rPr>
              <a:t>f</a:t>
            </a:r>
            <a:r>
              <a:rPr lang="en-US" altLang="en-US" baseline="-25000">
                <a:sym typeface="Symbol" pitchFamily="18" charset="2"/>
              </a:rPr>
              <a:t>0</a:t>
            </a:r>
            <a:r>
              <a:rPr lang="en-US" altLang="en-US">
                <a:sym typeface="Symbol" pitchFamily="18" charset="2"/>
              </a:rPr>
              <a:t> will be                            given to the electron in the form of kinetic energy.</a:t>
            </a:r>
          </a:p>
        </p:txBody>
      </p:sp>
      <p:sp>
        <p:nvSpPr>
          <p:cNvPr id="1075213" name="Rectangle 13"/>
          <p:cNvSpPr>
            <a:spLocks noChangeArrowheads="1"/>
          </p:cNvSpPr>
          <p:nvPr/>
        </p:nvSpPr>
        <p:spPr bwMode="auto">
          <a:xfrm>
            <a:off x="685800" y="1784350"/>
            <a:ext cx="7772400" cy="3436938"/>
          </a:xfrm>
          <a:prstGeom prst="rect">
            <a:avLst/>
          </a:prstGeom>
          <a:solidFill>
            <a:srgbClr val="CCFFCC"/>
          </a:solidFill>
          <a:ln w="9525">
            <a:noFill/>
            <a:miter lim="800000"/>
            <a:headEnd/>
            <a:tailEnd/>
          </a:ln>
        </p:spPr>
        <p:txBody>
          <a:bodyPr/>
          <a:lstStyle/>
          <a:p>
            <a:pPr eaLnBrk="1" hangingPunct="1">
              <a:spcBef>
                <a:spcPts val="600"/>
              </a:spcBef>
            </a:pPr>
            <a:r>
              <a:rPr lang="en-US" altLang="en-US"/>
              <a:t>PRACTICE:   A photosensitive metal has a work function of 5.5 eV. Find the minimum frequency </a:t>
            </a:r>
            <a:r>
              <a:rPr lang="en-US" altLang="en-US" i="1"/>
              <a:t>f</a:t>
            </a:r>
            <a:r>
              <a:rPr lang="en-US" altLang="en-US" baseline="-25000"/>
              <a:t>0</a:t>
            </a:r>
            <a:r>
              <a:rPr lang="en-US" altLang="en-US"/>
              <a:t> of light needed to free an electron from its surface.</a:t>
            </a:r>
          </a:p>
          <a:p>
            <a:pPr eaLnBrk="1" hangingPunct="1">
              <a:spcBef>
                <a:spcPts val="600"/>
              </a:spcBef>
            </a:pPr>
            <a:r>
              <a:rPr lang="en-US" altLang="en-US"/>
              <a:t>SOLUTION: </a:t>
            </a:r>
          </a:p>
          <a:p>
            <a:pPr eaLnBrk="1" hangingPunct="1">
              <a:spcBef>
                <a:spcPts val="600"/>
              </a:spcBef>
            </a:pPr>
            <a:r>
              <a:rPr lang="en-US" altLang="en-US">
                <a:sym typeface="Symbol" pitchFamily="18" charset="2"/>
              </a:rPr>
              <a:t></a:t>
            </a:r>
            <a:r>
              <a:rPr lang="en-US" altLang="en-US"/>
              <a:t>Use </a:t>
            </a:r>
            <a:r>
              <a:rPr lang="en-US" altLang="en-US" i="1"/>
              <a:t>hf</a:t>
            </a:r>
            <a:r>
              <a:rPr lang="en-US" altLang="en-US" baseline="-25000"/>
              <a:t>0</a:t>
            </a:r>
            <a:r>
              <a:rPr lang="en-US" altLang="en-US"/>
              <a:t> = </a:t>
            </a:r>
            <a:r>
              <a:rPr lang="en-US" altLang="en-US" i="1">
                <a:solidFill>
                  <a:srgbClr val="000000"/>
                </a:solidFill>
                <a:sym typeface="Symbol" pitchFamily="18" charset="2"/>
              </a:rPr>
              <a:t></a:t>
            </a:r>
            <a:r>
              <a:rPr lang="en-US" altLang="en-US">
                <a:solidFill>
                  <a:srgbClr val="000000"/>
                </a:solidFill>
                <a:sym typeface="Symbol" pitchFamily="18" charset="2"/>
              </a:rPr>
              <a:t>:</a:t>
            </a:r>
            <a:r>
              <a:rPr lang="en-US" altLang="en-US" i="1">
                <a:solidFill>
                  <a:srgbClr val="000000"/>
                </a:solidFill>
                <a:sym typeface="Symbol" pitchFamily="18" charset="2"/>
              </a:rPr>
              <a:t> </a:t>
            </a:r>
          </a:p>
          <a:p>
            <a:pPr eaLnBrk="1" hangingPunct="1">
              <a:spcBef>
                <a:spcPts val="600"/>
              </a:spcBef>
            </a:pPr>
            <a:r>
              <a:rPr lang="en-US" altLang="en-US">
                <a:sym typeface="Symbol" pitchFamily="18" charset="2"/>
              </a:rPr>
              <a:t></a:t>
            </a:r>
            <a:r>
              <a:rPr lang="en-US" altLang="en-US">
                <a:solidFill>
                  <a:srgbClr val="000000"/>
                </a:solidFill>
                <a:sym typeface="Symbol" pitchFamily="18" charset="2"/>
              </a:rPr>
              <a:t>Then</a:t>
            </a:r>
          </a:p>
          <a:p>
            <a:pPr eaLnBrk="1" hangingPunct="1">
              <a:spcBef>
                <a:spcPts val="600"/>
              </a:spcBef>
            </a:pPr>
            <a:r>
              <a:rPr lang="en-US" altLang="en-US">
                <a:solidFill>
                  <a:srgbClr val="000000"/>
                </a:solidFill>
                <a:sym typeface="Symbol" pitchFamily="18" charset="2"/>
              </a:rPr>
              <a:t>         (</a:t>
            </a:r>
            <a:r>
              <a:rPr lang="en-US" altLang="en-US"/>
              <a:t>6.63</a:t>
            </a:r>
            <a:r>
              <a:rPr lang="en-US" altLang="en-US">
                <a:sym typeface="Symbol" pitchFamily="18" charset="2"/>
              </a:rPr>
              <a:t>10</a:t>
            </a:r>
            <a:r>
              <a:rPr lang="en-US" altLang="en-US" baseline="30000">
                <a:sym typeface="Symbol" pitchFamily="18" charset="2"/>
              </a:rPr>
              <a:t>-34</a:t>
            </a:r>
            <a:r>
              <a:rPr lang="en-US" altLang="en-US">
                <a:sym typeface="Symbol" pitchFamily="18" charset="2"/>
              </a:rPr>
              <a:t>)</a:t>
            </a:r>
            <a:r>
              <a:rPr lang="en-US" altLang="en-US" i="1">
                <a:sym typeface="Symbol" pitchFamily="18" charset="2"/>
              </a:rPr>
              <a:t>f</a:t>
            </a:r>
            <a:r>
              <a:rPr lang="en-US" altLang="en-US" baseline="-25000">
                <a:sym typeface="Symbol" pitchFamily="18" charset="2"/>
              </a:rPr>
              <a:t>0</a:t>
            </a:r>
            <a:r>
              <a:rPr lang="en-US" altLang="en-US">
                <a:sym typeface="Symbol" pitchFamily="18" charset="2"/>
              </a:rPr>
              <a:t> 	= (5.5 eV)(</a:t>
            </a:r>
            <a:r>
              <a:rPr lang="en-US" altLang="en-US"/>
              <a:t>1.6</a:t>
            </a:r>
            <a:r>
              <a:rPr lang="en-US" altLang="en-US">
                <a:sym typeface="Symbol" pitchFamily="18" charset="2"/>
              </a:rPr>
              <a:t>10</a:t>
            </a:r>
            <a:r>
              <a:rPr lang="en-US" altLang="en-US" baseline="30000">
                <a:sym typeface="Symbol" pitchFamily="18" charset="2"/>
              </a:rPr>
              <a:t>-19</a:t>
            </a:r>
            <a:r>
              <a:rPr lang="en-US" altLang="en-US">
                <a:sym typeface="Symbol" pitchFamily="18" charset="2"/>
              </a:rPr>
              <a:t> J </a:t>
            </a:r>
            <a:r>
              <a:rPr lang="en-US" altLang="en-US" i="1">
                <a:sym typeface="Symbol" pitchFamily="18" charset="2"/>
              </a:rPr>
              <a:t>/</a:t>
            </a:r>
            <a:r>
              <a:rPr lang="en-US" altLang="en-US">
                <a:sym typeface="Symbol" pitchFamily="18" charset="2"/>
              </a:rPr>
              <a:t> eV)</a:t>
            </a:r>
          </a:p>
          <a:p>
            <a:pPr eaLnBrk="1" hangingPunct="1">
              <a:spcBef>
                <a:spcPts val="600"/>
              </a:spcBef>
            </a:pPr>
            <a:r>
              <a:rPr lang="en-US" altLang="en-US" i="1">
                <a:sym typeface="Symbol" pitchFamily="18" charset="2"/>
              </a:rPr>
              <a:t>               	       f</a:t>
            </a:r>
            <a:r>
              <a:rPr lang="en-US" altLang="en-US" baseline="-25000">
                <a:sym typeface="Symbol" pitchFamily="18" charset="2"/>
              </a:rPr>
              <a:t>0</a:t>
            </a:r>
            <a:r>
              <a:rPr lang="en-US" altLang="en-US">
                <a:sym typeface="Symbol" pitchFamily="18" charset="2"/>
              </a:rPr>
              <a:t> 	= 1.310</a:t>
            </a:r>
            <a:r>
              <a:rPr lang="en-US" altLang="en-US" baseline="30000">
                <a:sym typeface="Symbol" pitchFamily="18" charset="2"/>
              </a:rPr>
              <a:t>15 </a:t>
            </a:r>
            <a:r>
              <a:rPr lang="en-US" altLang="en-US">
                <a:sym typeface="Symbol" pitchFamily="18" charset="2"/>
              </a:rPr>
              <a:t>Hz.</a:t>
            </a:r>
          </a:p>
        </p:txBody>
      </p:sp>
      <p:sp>
        <p:nvSpPr>
          <p:cNvPr id="1075214" name="Freeform 14"/>
          <p:cNvSpPr>
            <a:spLocks/>
          </p:cNvSpPr>
          <p:nvPr/>
        </p:nvSpPr>
        <p:spPr bwMode="auto">
          <a:xfrm rot="8222725">
            <a:off x="7791450" y="2616200"/>
            <a:ext cx="1828800" cy="127000"/>
          </a:xfrm>
          <a:custGeom>
            <a:avLst/>
            <a:gdLst>
              <a:gd name="T0" fmla="*/ 0 w 1152"/>
              <a:gd name="T1" fmla="*/ 2147483647 h 192"/>
              <a:gd name="T2" fmla="*/ 2147483647 w 1152"/>
              <a:gd name="T3" fmla="*/ 2147483647 h 192"/>
              <a:gd name="T4" fmla="*/ 2147483647 w 1152"/>
              <a:gd name="T5" fmla="*/ 2147483647 h 192"/>
              <a:gd name="T6" fmla="*/ 2147483647 w 1152"/>
              <a:gd name="T7" fmla="*/ 2147483647 h 192"/>
              <a:gd name="T8" fmla="*/ 2147483647 w 1152"/>
              <a:gd name="T9" fmla="*/ 2147483647 h 192"/>
              <a:gd name="T10" fmla="*/ 2147483647 w 1152"/>
              <a:gd name="T11" fmla="*/ 2147483647 h 192"/>
              <a:gd name="T12" fmla="*/ 2147483647 w 1152"/>
              <a:gd name="T13" fmla="*/ 2147483647 h 192"/>
              <a:gd name="T14" fmla="*/ 2147483647 w 1152"/>
              <a:gd name="T15" fmla="*/ 2147483647 h 192"/>
              <a:gd name="T16" fmla="*/ 2147483647 w 1152"/>
              <a:gd name="T17" fmla="*/ 2147483647 h 192"/>
              <a:gd name="T18" fmla="*/ 2147483647 w 1152"/>
              <a:gd name="T19" fmla="*/ 2147483647 h 192"/>
              <a:gd name="T20" fmla="*/ 2147483647 w 1152"/>
              <a:gd name="T21" fmla="*/ 2147483647 h 192"/>
              <a:gd name="T22" fmla="*/ 2147483647 w 1152"/>
              <a:gd name="T23" fmla="*/ 2147483647 h 1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52"/>
              <a:gd name="T37" fmla="*/ 0 h 192"/>
              <a:gd name="T38" fmla="*/ 1152 w 1152"/>
              <a:gd name="T39" fmla="*/ 192 h 1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52" h="192">
                <a:moveTo>
                  <a:pt x="0" y="96"/>
                </a:moveTo>
                <a:cubicBezTo>
                  <a:pt x="51" y="103"/>
                  <a:pt x="102" y="110"/>
                  <a:pt x="141" y="96"/>
                </a:cubicBezTo>
                <a:cubicBezTo>
                  <a:pt x="180" y="82"/>
                  <a:pt x="203" y="0"/>
                  <a:pt x="235" y="14"/>
                </a:cubicBezTo>
                <a:cubicBezTo>
                  <a:pt x="267" y="28"/>
                  <a:pt x="303" y="178"/>
                  <a:pt x="335" y="178"/>
                </a:cubicBezTo>
                <a:cubicBezTo>
                  <a:pt x="367" y="178"/>
                  <a:pt x="398" y="14"/>
                  <a:pt x="429" y="14"/>
                </a:cubicBezTo>
                <a:cubicBezTo>
                  <a:pt x="460" y="14"/>
                  <a:pt x="491" y="178"/>
                  <a:pt x="523" y="178"/>
                </a:cubicBezTo>
                <a:cubicBezTo>
                  <a:pt x="555" y="178"/>
                  <a:pt x="591" y="14"/>
                  <a:pt x="623" y="14"/>
                </a:cubicBezTo>
                <a:cubicBezTo>
                  <a:pt x="655" y="14"/>
                  <a:pt x="686" y="178"/>
                  <a:pt x="717" y="178"/>
                </a:cubicBezTo>
                <a:cubicBezTo>
                  <a:pt x="748" y="178"/>
                  <a:pt x="779" y="14"/>
                  <a:pt x="811" y="14"/>
                </a:cubicBezTo>
                <a:cubicBezTo>
                  <a:pt x="843" y="14"/>
                  <a:pt x="879" y="164"/>
                  <a:pt x="911" y="178"/>
                </a:cubicBezTo>
                <a:cubicBezTo>
                  <a:pt x="943" y="192"/>
                  <a:pt x="965" y="110"/>
                  <a:pt x="1005" y="96"/>
                </a:cubicBezTo>
                <a:cubicBezTo>
                  <a:pt x="1045" y="82"/>
                  <a:pt x="1098" y="89"/>
                  <a:pt x="1152" y="96"/>
                </a:cubicBezTo>
              </a:path>
            </a:pathLst>
          </a:custGeom>
          <a:noFill/>
          <a:ln w="38100" cmpd="sng">
            <a:solidFill>
              <a:srgbClr val="FF0000"/>
            </a:solidFill>
            <a:round/>
            <a:headEnd type="none" w="med" len="med"/>
            <a:tailEnd type="arrow" w="med" len="med"/>
          </a:ln>
        </p:spPr>
        <p:txBody>
          <a:bodyPr/>
          <a:lstStyle/>
          <a:p>
            <a:endParaRPr lang="en-US"/>
          </a:p>
        </p:txBody>
      </p:sp>
      <p:sp>
        <p:nvSpPr>
          <p:cNvPr id="1075215" name="Rectangle 15" descr="Granite"/>
          <p:cNvSpPr>
            <a:spLocks noChangeArrowheads="1"/>
          </p:cNvSpPr>
          <p:nvPr/>
        </p:nvSpPr>
        <p:spPr bwMode="auto">
          <a:xfrm>
            <a:off x="7086600" y="3324225"/>
            <a:ext cx="1474788" cy="393700"/>
          </a:xfrm>
          <a:prstGeom prst="rect">
            <a:avLst/>
          </a:prstGeom>
          <a:blipFill dpi="0" rotWithShape="1">
            <a:blip r:embed="rId6" cstate="print"/>
            <a:srcRect/>
            <a:tile tx="0" ty="0" sx="100000" sy="100000" flip="none" algn="tl"/>
          </a:blipFill>
          <a:ln w="9525">
            <a:solidFill>
              <a:schemeClr val="tx1"/>
            </a:solidFill>
            <a:miter lim="800000"/>
            <a:headEnd/>
            <a:tailEnd/>
          </a:ln>
        </p:spPr>
        <p:txBody>
          <a:bodyPr wrap="none" anchor="ctr"/>
          <a:lstStyle/>
          <a:p>
            <a:pPr eaLnBrk="1" hangingPunct="1"/>
            <a:endParaRPr lang="en-US" altLang="en-US"/>
          </a:p>
        </p:txBody>
      </p:sp>
      <p:sp>
        <p:nvSpPr>
          <p:cNvPr id="1075216" name="Oval 16"/>
          <p:cNvSpPr>
            <a:spLocks noChangeArrowheads="1"/>
          </p:cNvSpPr>
          <p:nvPr/>
        </p:nvSpPr>
        <p:spPr bwMode="auto">
          <a:xfrm>
            <a:off x="8018463" y="3246438"/>
            <a:ext cx="88900" cy="88900"/>
          </a:xfrm>
          <a:prstGeom prst="ellipse">
            <a:avLst/>
          </a:prstGeom>
          <a:solidFill>
            <a:schemeClr val="tx1"/>
          </a:solidFill>
          <a:ln w="9525">
            <a:solidFill>
              <a:schemeClr val="tx1"/>
            </a:solidFill>
            <a:round/>
            <a:headEnd/>
            <a:tailEnd/>
          </a:ln>
        </p:spPr>
        <p:txBody>
          <a:bodyPr wrap="none" anchor="ctr"/>
          <a:lstStyle/>
          <a:p>
            <a:pPr eaLnBrk="1" hangingPunct="1"/>
            <a:endParaRPr lang="en-US" altLang="en-US"/>
          </a:p>
        </p:txBody>
      </p:sp>
      <p:sp>
        <p:nvSpPr>
          <p:cNvPr id="1075218" name="Freeform 18"/>
          <p:cNvSpPr>
            <a:spLocks/>
          </p:cNvSpPr>
          <p:nvPr/>
        </p:nvSpPr>
        <p:spPr bwMode="auto">
          <a:xfrm rot="8222725">
            <a:off x="7791450" y="4627563"/>
            <a:ext cx="1828800" cy="127000"/>
          </a:xfrm>
          <a:custGeom>
            <a:avLst/>
            <a:gdLst>
              <a:gd name="T0" fmla="*/ 0 w 1152"/>
              <a:gd name="T1" fmla="*/ 2147483647 h 192"/>
              <a:gd name="T2" fmla="*/ 2147483647 w 1152"/>
              <a:gd name="T3" fmla="*/ 2147483647 h 192"/>
              <a:gd name="T4" fmla="*/ 2147483647 w 1152"/>
              <a:gd name="T5" fmla="*/ 2147483647 h 192"/>
              <a:gd name="T6" fmla="*/ 2147483647 w 1152"/>
              <a:gd name="T7" fmla="*/ 2147483647 h 192"/>
              <a:gd name="T8" fmla="*/ 2147483647 w 1152"/>
              <a:gd name="T9" fmla="*/ 2147483647 h 192"/>
              <a:gd name="T10" fmla="*/ 2147483647 w 1152"/>
              <a:gd name="T11" fmla="*/ 2147483647 h 192"/>
              <a:gd name="T12" fmla="*/ 2147483647 w 1152"/>
              <a:gd name="T13" fmla="*/ 2147483647 h 192"/>
              <a:gd name="T14" fmla="*/ 2147483647 w 1152"/>
              <a:gd name="T15" fmla="*/ 2147483647 h 192"/>
              <a:gd name="T16" fmla="*/ 2147483647 w 1152"/>
              <a:gd name="T17" fmla="*/ 2147483647 h 192"/>
              <a:gd name="T18" fmla="*/ 2147483647 w 1152"/>
              <a:gd name="T19" fmla="*/ 2147483647 h 192"/>
              <a:gd name="T20" fmla="*/ 2147483647 w 1152"/>
              <a:gd name="T21" fmla="*/ 2147483647 h 192"/>
              <a:gd name="T22" fmla="*/ 2147483647 w 1152"/>
              <a:gd name="T23" fmla="*/ 2147483647 h 1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52"/>
              <a:gd name="T37" fmla="*/ 0 h 192"/>
              <a:gd name="T38" fmla="*/ 1152 w 1152"/>
              <a:gd name="T39" fmla="*/ 192 h 1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52" h="192">
                <a:moveTo>
                  <a:pt x="0" y="96"/>
                </a:moveTo>
                <a:cubicBezTo>
                  <a:pt x="51" y="103"/>
                  <a:pt x="102" y="110"/>
                  <a:pt x="141" y="96"/>
                </a:cubicBezTo>
                <a:cubicBezTo>
                  <a:pt x="180" y="82"/>
                  <a:pt x="203" y="0"/>
                  <a:pt x="235" y="14"/>
                </a:cubicBezTo>
                <a:cubicBezTo>
                  <a:pt x="267" y="28"/>
                  <a:pt x="303" y="178"/>
                  <a:pt x="335" y="178"/>
                </a:cubicBezTo>
                <a:cubicBezTo>
                  <a:pt x="367" y="178"/>
                  <a:pt x="398" y="14"/>
                  <a:pt x="429" y="14"/>
                </a:cubicBezTo>
                <a:cubicBezTo>
                  <a:pt x="460" y="14"/>
                  <a:pt x="491" y="178"/>
                  <a:pt x="523" y="178"/>
                </a:cubicBezTo>
                <a:cubicBezTo>
                  <a:pt x="555" y="178"/>
                  <a:pt x="591" y="14"/>
                  <a:pt x="623" y="14"/>
                </a:cubicBezTo>
                <a:cubicBezTo>
                  <a:pt x="655" y="14"/>
                  <a:pt x="686" y="178"/>
                  <a:pt x="717" y="178"/>
                </a:cubicBezTo>
                <a:cubicBezTo>
                  <a:pt x="748" y="178"/>
                  <a:pt x="779" y="14"/>
                  <a:pt x="811" y="14"/>
                </a:cubicBezTo>
                <a:cubicBezTo>
                  <a:pt x="843" y="14"/>
                  <a:pt x="879" y="164"/>
                  <a:pt x="911" y="178"/>
                </a:cubicBezTo>
                <a:cubicBezTo>
                  <a:pt x="943" y="192"/>
                  <a:pt x="965" y="110"/>
                  <a:pt x="1005" y="96"/>
                </a:cubicBezTo>
                <a:cubicBezTo>
                  <a:pt x="1045" y="82"/>
                  <a:pt x="1098" y="89"/>
                  <a:pt x="1152" y="96"/>
                </a:cubicBezTo>
              </a:path>
            </a:pathLst>
          </a:custGeom>
          <a:noFill/>
          <a:ln w="38100" cmpd="sng">
            <a:solidFill>
              <a:srgbClr val="FF00FF"/>
            </a:solidFill>
            <a:round/>
            <a:headEnd type="none" w="med" len="med"/>
            <a:tailEnd type="arrow" w="med" len="med"/>
          </a:ln>
        </p:spPr>
        <p:txBody>
          <a:bodyPr/>
          <a:lstStyle/>
          <a:p>
            <a:endParaRPr lang="en-US"/>
          </a:p>
        </p:txBody>
      </p:sp>
      <p:sp>
        <p:nvSpPr>
          <p:cNvPr id="1075219" name="Rectangle 19" descr="Granite"/>
          <p:cNvSpPr>
            <a:spLocks noChangeArrowheads="1"/>
          </p:cNvSpPr>
          <p:nvPr/>
        </p:nvSpPr>
        <p:spPr bwMode="auto">
          <a:xfrm>
            <a:off x="7086600" y="5335588"/>
            <a:ext cx="1474788" cy="393700"/>
          </a:xfrm>
          <a:prstGeom prst="rect">
            <a:avLst/>
          </a:prstGeom>
          <a:blipFill dpi="0" rotWithShape="1">
            <a:blip r:embed="rId6" cstate="print"/>
            <a:srcRect/>
            <a:tile tx="0" ty="0" sx="100000" sy="100000" flip="none" algn="tl"/>
          </a:blipFill>
          <a:ln w="9525">
            <a:solidFill>
              <a:schemeClr val="tx1"/>
            </a:solidFill>
            <a:miter lim="800000"/>
            <a:headEnd/>
            <a:tailEnd/>
          </a:ln>
        </p:spPr>
        <p:txBody>
          <a:bodyPr wrap="none" anchor="ctr"/>
          <a:lstStyle/>
          <a:p>
            <a:pPr eaLnBrk="1" hangingPunct="1"/>
            <a:endParaRPr lang="en-US" altLang="en-US"/>
          </a:p>
        </p:txBody>
      </p:sp>
      <p:sp>
        <p:nvSpPr>
          <p:cNvPr id="1075220" name="Oval 20"/>
          <p:cNvSpPr>
            <a:spLocks noChangeArrowheads="1"/>
          </p:cNvSpPr>
          <p:nvPr/>
        </p:nvSpPr>
        <p:spPr bwMode="auto">
          <a:xfrm>
            <a:off x="8018463" y="5257800"/>
            <a:ext cx="88900" cy="88900"/>
          </a:xfrm>
          <a:prstGeom prst="ellipse">
            <a:avLst/>
          </a:prstGeom>
          <a:solidFill>
            <a:schemeClr val="tx1"/>
          </a:solidFill>
          <a:ln w="9525">
            <a:solidFill>
              <a:schemeClr val="tx1"/>
            </a:solidFill>
            <a:round/>
            <a:headEnd/>
            <a:tailEnd/>
          </a:ln>
        </p:spPr>
        <p:txBody>
          <a:bodyPr wrap="none" anchor="ctr"/>
          <a:lstStyle/>
          <a:p>
            <a:pPr eaLnBrk="1" hangingPunct="1"/>
            <a:endParaRPr lang="en-US" altLang="en-US"/>
          </a:p>
        </p:txBody>
      </p:sp>
      <p:sp>
        <p:nvSpPr>
          <p:cNvPr id="26634"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12.1 – The interaction of matter with radiation</a:t>
            </a:r>
          </a:p>
        </p:txBody>
      </p:sp>
      <p:sp>
        <p:nvSpPr>
          <p:cNvPr id="26635" name="Rectangle 2"/>
          <p:cNvSpPr>
            <a:spLocks noChangeArrowheads="1"/>
          </p:cNvSpPr>
          <p:nvPr/>
        </p:nvSpPr>
        <p:spPr bwMode="auto">
          <a:xfrm>
            <a:off x="685800" y="1343025"/>
            <a:ext cx="7772400" cy="455613"/>
          </a:xfrm>
          <a:prstGeom prst="rect">
            <a:avLst/>
          </a:prstGeom>
          <a:solidFill>
            <a:srgbClr val="EAEAEA"/>
          </a:solidFill>
          <a:ln w="9525">
            <a:noFill/>
            <a:miter lim="800000"/>
            <a:headEnd/>
            <a:tailEnd/>
          </a:ln>
        </p:spPr>
        <p:txBody>
          <a:bodyPr/>
          <a:lstStyle/>
          <a:p>
            <a:pPr eaLnBrk="1" hangingPunct="1">
              <a:spcBef>
                <a:spcPct val="20000"/>
              </a:spcBef>
            </a:pPr>
            <a:r>
              <a:rPr lang="en-US" altLang="en-US" i="1">
                <a:solidFill>
                  <a:srgbClr val="333399"/>
                </a:solidFill>
                <a:cs typeface="Times New Roman" pitchFamily="18" charset="0"/>
              </a:rPr>
              <a:t>The photoelectric effect</a:t>
            </a:r>
            <a:r>
              <a:rPr lang="en-US" altLang="en-US">
                <a:solidFill>
                  <a:srgbClr val="000000"/>
                </a:solidFill>
                <a:cs typeface="Times New Roman" pitchFamily="18" charset="0"/>
              </a:rPr>
              <a:t>	</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75213">
                                            <p:txEl>
                                              <p:pRg st="0" end="0"/>
                                            </p:txEl>
                                          </p:spTgt>
                                        </p:tgtEl>
                                        <p:attrNameLst>
                                          <p:attrName>style.visibility</p:attrName>
                                        </p:attrNameLst>
                                      </p:cBhvr>
                                      <p:to>
                                        <p:strVal val="visible"/>
                                      </p:to>
                                    </p:set>
                                    <p:anim calcmode="lin" valueType="num">
                                      <p:cBhvr additive="base">
                                        <p:cTn id="7" dur="500" fill="hold"/>
                                        <p:tgtEl>
                                          <p:spTgt spid="10752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7521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1075215"/>
                                        </p:tgtEl>
                                        <p:attrNameLst>
                                          <p:attrName>style.visibility</p:attrName>
                                        </p:attrNameLst>
                                      </p:cBhvr>
                                      <p:to>
                                        <p:strVal val="visible"/>
                                      </p:to>
                                    </p:set>
                                    <p:animEffect transition="in" filter="box(out)">
                                      <p:cBhvr>
                                        <p:cTn id="13" dur="500"/>
                                        <p:tgtEl>
                                          <p:spTgt spid="1075215"/>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2" fill="hold" grpId="0" nodeType="clickEffect">
                                  <p:stCondLst>
                                    <p:cond delay="0"/>
                                  </p:stCondLst>
                                  <p:childTnLst>
                                    <p:set>
                                      <p:cBhvr>
                                        <p:cTn id="17" dur="1" fill="hold">
                                          <p:stCondLst>
                                            <p:cond delay="0"/>
                                          </p:stCondLst>
                                        </p:cTn>
                                        <p:tgtEl>
                                          <p:spTgt spid="1075214"/>
                                        </p:tgtEl>
                                        <p:attrNameLst>
                                          <p:attrName>style.visibility</p:attrName>
                                        </p:attrNameLst>
                                      </p:cBhvr>
                                      <p:to>
                                        <p:strVal val="visible"/>
                                      </p:to>
                                    </p:set>
                                    <p:animEffect transition="in" filter="wipe(right)">
                                      <p:cBhvr>
                                        <p:cTn id="18" dur="500"/>
                                        <p:tgtEl>
                                          <p:spTgt spid="1075214"/>
                                        </p:tgtEl>
                                      </p:cBhvr>
                                    </p:animEffect>
                                  </p:childTnLst>
                                  <p:subTnLst>
                                    <p:audio>
                                      <p:cMediaNode>
                                        <p:cTn display="0" masterRel="sameClick">
                                          <p:stCondLst>
                                            <p:cond evt="begin" delay="0">
                                              <p:tn val="16"/>
                                            </p:cond>
                                          </p:stCondLst>
                                          <p:endCondLst>
                                            <p:cond evt="onStopAudio" delay="0">
                                              <p:tgtEl>
                                                <p:sldTgt/>
                                              </p:tgtEl>
                                            </p:cond>
                                          </p:endCondLst>
                                        </p:cTn>
                                        <p:tgtEl>
                                          <p:sndTgt r:embed="rId5" name="voltage.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75216"/>
                                        </p:tgtEl>
                                        <p:attrNameLst>
                                          <p:attrName>style.visibility</p:attrName>
                                        </p:attrNameLst>
                                      </p:cBhvr>
                                      <p:to>
                                        <p:strVal val="visible"/>
                                      </p:to>
                                    </p:set>
                                    <p:animEffect transition="in" filter="fade">
                                      <p:cBhvr>
                                        <p:cTn id="23" dur="500"/>
                                        <p:tgtEl>
                                          <p:spTgt spid="107521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64" presetClass="path" presetSubtype="0" accel="50000" decel="50000" fill="hold" grpId="1" nodeType="clickEffect">
                                  <p:stCondLst>
                                    <p:cond delay="0"/>
                                  </p:stCondLst>
                                  <p:childTnLst>
                                    <p:animMotion origin="layout" path="M 3.88889E-6 -1.48148E-6 L -0.00174 -0.02199 " pathEditMode="relative" rAng="0" ptsTypes="AA">
                                      <p:cBhvr>
                                        <p:cTn id="27" dur="2000" fill="hold"/>
                                        <p:tgtEl>
                                          <p:spTgt spid="1075216"/>
                                        </p:tgtEl>
                                        <p:attrNameLst>
                                          <p:attrName>ppt_x</p:attrName>
                                          <p:attrName>ppt_y</p:attrName>
                                        </p:attrNameLst>
                                      </p:cBhvr>
                                      <p:rCtr x="-100" y="-1100"/>
                                    </p:animMotion>
                                  </p:childTnLst>
                                </p:cTn>
                              </p:par>
                              <p:par>
                                <p:cTn id="28" presetID="22" presetClass="exit" presetSubtype="2" fill="hold" grpId="1" nodeType="withEffect">
                                  <p:stCondLst>
                                    <p:cond delay="0"/>
                                  </p:stCondLst>
                                  <p:childTnLst>
                                    <p:animEffect transition="out" filter="wipe(right)">
                                      <p:cBhvr>
                                        <p:cTn id="29" dur="500"/>
                                        <p:tgtEl>
                                          <p:spTgt spid="1075214"/>
                                        </p:tgtEl>
                                      </p:cBhvr>
                                    </p:animEffect>
                                    <p:set>
                                      <p:cBhvr>
                                        <p:cTn id="30" dur="1" fill="hold">
                                          <p:stCondLst>
                                            <p:cond delay="499"/>
                                          </p:stCondLst>
                                        </p:cTn>
                                        <p:tgtEl>
                                          <p:spTgt spid="1075214"/>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1075213">
                                            <p:txEl>
                                              <p:pRg st="1" end="1"/>
                                            </p:txEl>
                                          </p:spTgt>
                                        </p:tgtEl>
                                        <p:attrNameLst>
                                          <p:attrName>style.visibility</p:attrName>
                                        </p:attrNameLst>
                                      </p:cBhvr>
                                      <p:to>
                                        <p:strVal val="visible"/>
                                      </p:to>
                                    </p:set>
                                    <p:anim calcmode="lin" valueType="num">
                                      <p:cBhvr additive="base">
                                        <p:cTn id="35" dur="500" fill="hold"/>
                                        <p:tgtEl>
                                          <p:spTgt spid="1075213">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07521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1075213">
                                            <p:txEl>
                                              <p:pRg st="2" end="2"/>
                                            </p:txEl>
                                          </p:spTgt>
                                        </p:tgtEl>
                                        <p:attrNameLst>
                                          <p:attrName>style.visibility</p:attrName>
                                        </p:attrNameLst>
                                      </p:cBhvr>
                                      <p:to>
                                        <p:strVal val="visible"/>
                                      </p:to>
                                    </p:set>
                                    <p:anim calcmode="lin" valueType="num">
                                      <p:cBhvr additive="base">
                                        <p:cTn id="41" dur="500" fill="hold"/>
                                        <p:tgtEl>
                                          <p:spTgt spid="1075213">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75213">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1075213">
                                            <p:txEl>
                                              <p:pRg st="3" end="3"/>
                                            </p:txEl>
                                          </p:spTgt>
                                        </p:tgtEl>
                                        <p:attrNameLst>
                                          <p:attrName>style.visibility</p:attrName>
                                        </p:attrNameLst>
                                      </p:cBhvr>
                                      <p:to>
                                        <p:strVal val="visible"/>
                                      </p:to>
                                    </p:set>
                                    <p:anim calcmode="lin" valueType="num">
                                      <p:cBhvr additive="base">
                                        <p:cTn id="47" dur="500" fill="hold"/>
                                        <p:tgtEl>
                                          <p:spTgt spid="1075213">
                                            <p:txEl>
                                              <p:pRg st="3" end="3"/>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075213">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nodeType="clickEffect">
                                  <p:stCondLst>
                                    <p:cond delay="0"/>
                                  </p:stCondLst>
                                  <p:childTnLst>
                                    <p:set>
                                      <p:cBhvr>
                                        <p:cTn id="52" dur="1" fill="hold">
                                          <p:stCondLst>
                                            <p:cond delay="0"/>
                                          </p:stCondLst>
                                        </p:cTn>
                                        <p:tgtEl>
                                          <p:spTgt spid="1075213">
                                            <p:txEl>
                                              <p:pRg st="4" end="4"/>
                                            </p:txEl>
                                          </p:spTgt>
                                        </p:tgtEl>
                                        <p:attrNameLst>
                                          <p:attrName>style.visibility</p:attrName>
                                        </p:attrNameLst>
                                      </p:cBhvr>
                                      <p:to>
                                        <p:strVal val="visible"/>
                                      </p:to>
                                    </p:set>
                                    <p:anim calcmode="lin" valueType="num">
                                      <p:cBhvr additive="base">
                                        <p:cTn id="53" dur="500" fill="hold"/>
                                        <p:tgtEl>
                                          <p:spTgt spid="1075213">
                                            <p:txEl>
                                              <p:pRg st="4" end="4"/>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075213">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nodeType="clickEffect">
                                  <p:stCondLst>
                                    <p:cond delay="0"/>
                                  </p:stCondLst>
                                  <p:childTnLst>
                                    <p:set>
                                      <p:cBhvr>
                                        <p:cTn id="58" dur="1" fill="hold">
                                          <p:stCondLst>
                                            <p:cond delay="0"/>
                                          </p:stCondLst>
                                        </p:cTn>
                                        <p:tgtEl>
                                          <p:spTgt spid="1075213">
                                            <p:txEl>
                                              <p:pRg st="5" end="5"/>
                                            </p:txEl>
                                          </p:spTgt>
                                        </p:tgtEl>
                                        <p:attrNameLst>
                                          <p:attrName>style.visibility</p:attrName>
                                        </p:attrNameLst>
                                      </p:cBhvr>
                                      <p:to>
                                        <p:strVal val="visible"/>
                                      </p:to>
                                    </p:set>
                                    <p:anim calcmode="lin" valueType="num">
                                      <p:cBhvr additive="base">
                                        <p:cTn id="59" dur="500" fill="hold"/>
                                        <p:tgtEl>
                                          <p:spTgt spid="1075213">
                                            <p:txEl>
                                              <p:pRg st="5" end="5"/>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075213">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4" name="arrow.wav"/>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4" fill="hold" nodeType="clickEffect">
                                  <p:stCondLst>
                                    <p:cond delay="0"/>
                                  </p:stCondLst>
                                  <p:childTnLst>
                                    <p:set>
                                      <p:cBhvr>
                                        <p:cTn id="64" dur="1" fill="hold">
                                          <p:stCondLst>
                                            <p:cond delay="0"/>
                                          </p:stCondLst>
                                        </p:cTn>
                                        <p:tgtEl>
                                          <p:spTgt spid="1075217">
                                            <p:txEl>
                                              <p:pRg st="1" end="1"/>
                                            </p:txEl>
                                          </p:spTgt>
                                        </p:tgtEl>
                                        <p:attrNameLst>
                                          <p:attrName>style.visibility</p:attrName>
                                        </p:attrNameLst>
                                      </p:cBhvr>
                                      <p:to>
                                        <p:strVal val="visible"/>
                                      </p:to>
                                    </p:set>
                                    <p:anim calcmode="lin" valueType="num">
                                      <p:cBhvr additive="base">
                                        <p:cTn id="65" dur="500" fill="hold"/>
                                        <p:tgtEl>
                                          <p:spTgt spid="1075217">
                                            <p:txEl>
                                              <p:pRg st="1" end="1"/>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107521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4" name="arrow.wav"/>
                                        </p:tgtEl>
                                      </p:cMediaNode>
                                    </p:audio>
                                  </p:subTnLst>
                                </p:cTn>
                              </p:par>
                            </p:childTnLst>
                          </p:cTn>
                        </p:par>
                      </p:childTnLst>
                    </p:cTn>
                  </p:par>
                  <p:par>
                    <p:cTn id="67" fill="hold" nodeType="clickPar">
                      <p:stCondLst>
                        <p:cond delay="indefinite"/>
                      </p:stCondLst>
                      <p:childTnLst>
                        <p:par>
                          <p:cTn id="68" fill="hold" nodeType="withGroup">
                            <p:stCondLst>
                              <p:cond delay="0"/>
                            </p:stCondLst>
                            <p:childTnLst>
                              <p:par>
                                <p:cTn id="69" presetID="4" presetClass="entr" presetSubtype="32" fill="hold" grpId="0" nodeType="clickEffect">
                                  <p:stCondLst>
                                    <p:cond delay="0"/>
                                  </p:stCondLst>
                                  <p:childTnLst>
                                    <p:set>
                                      <p:cBhvr>
                                        <p:cTn id="70" dur="1" fill="hold">
                                          <p:stCondLst>
                                            <p:cond delay="0"/>
                                          </p:stCondLst>
                                        </p:cTn>
                                        <p:tgtEl>
                                          <p:spTgt spid="1075219"/>
                                        </p:tgtEl>
                                        <p:attrNameLst>
                                          <p:attrName>style.visibility</p:attrName>
                                        </p:attrNameLst>
                                      </p:cBhvr>
                                      <p:to>
                                        <p:strVal val="visible"/>
                                      </p:to>
                                    </p:set>
                                    <p:animEffect transition="in" filter="box(out)">
                                      <p:cBhvr>
                                        <p:cTn id="71" dur="500"/>
                                        <p:tgtEl>
                                          <p:spTgt spid="1075219"/>
                                        </p:tgtEl>
                                      </p:cBhvr>
                                    </p:animEffect>
                                  </p:childTnLst>
                                  <p:subTnLst>
                                    <p:audio>
                                      <p:cMediaNode>
                                        <p:cTn display="0" masterRel="sameClick">
                                          <p:stCondLst>
                                            <p:cond evt="begin" delay="0">
                                              <p:tn val="69"/>
                                            </p:cond>
                                          </p:stCondLst>
                                          <p:endCondLst>
                                            <p:cond evt="onStopAudio" delay="0">
                                              <p:tgtEl>
                                                <p:sldTgt/>
                                              </p:tgtEl>
                                            </p:cond>
                                          </p:endCondLst>
                                        </p:cTn>
                                        <p:tgtEl>
                                          <p:sndTgt r:embed="rId3" name="camera.wav"/>
                                        </p:tgtEl>
                                      </p:cMediaNode>
                                    </p:audio>
                                  </p:subTnLst>
                                </p:cTn>
                              </p:par>
                            </p:childTnLst>
                          </p:cTn>
                        </p:par>
                      </p:childTnLst>
                    </p:cTn>
                  </p:par>
                  <p:par>
                    <p:cTn id="72" fill="hold" nodeType="clickPar">
                      <p:stCondLst>
                        <p:cond delay="indefinite"/>
                      </p:stCondLst>
                      <p:childTnLst>
                        <p:par>
                          <p:cTn id="73" fill="hold" nodeType="withGroup">
                            <p:stCondLst>
                              <p:cond delay="0"/>
                            </p:stCondLst>
                            <p:childTnLst>
                              <p:par>
                                <p:cTn id="74" presetID="22" presetClass="entr" presetSubtype="2" fill="hold" grpId="0" nodeType="clickEffect">
                                  <p:stCondLst>
                                    <p:cond delay="0"/>
                                  </p:stCondLst>
                                  <p:childTnLst>
                                    <p:set>
                                      <p:cBhvr>
                                        <p:cTn id="75" dur="1" fill="hold">
                                          <p:stCondLst>
                                            <p:cond delay="0"/>
                                          </p:stCondLst>
                                        </p:cTn>
                                        <p:tgtEl>
                                          <p:spTgt spid="1075218"/>
                                        </p:tgtEl>
                                        <p:attrNameLst>
                                          <p:attrName>style.visibility</p:attrName>
                                        </p:attrNameLst>
                                      </p:cBhvr>
                                      <p:to>
                                        <p:strVal val="visible"/>
                                      </p:to>
                                    </p:set>
                                    <p:animEffect transition="in" filter="wipe(right)">
                                      <p:cBhvr>
                                        <p:cTn id="76" dur="500"/>
                                        <p:tgtEl>
                                          <p:spTgt spid="1075218"/>
                                        </p:tgtEl>
                                      </p:cBhvr>
                                    </p:animEffect>
                                  </p:childTnLst>
                                  <p:subTnLst>
                                    <p:audio>
                                      <p:cMediaNode>
                                        <p:cTn display="0" masterRel="sameClick">
                                          <p:stCondLst>
                                            <p:cond evt="begin" delay="0">
                                              <p:tn val="74"/>
                                            </p:cond>
                                          </p:stCondLst>
                                          <p:endCondLst>
                                            <p:cond evt="onStopAudio" delay="0">
                                              <p:tgtEl>
                                                <p:sldTgt/>
                                              </p:tgtEl>
                                            </p:cond>
                                          </p:endCondLst>
                                        </p:cTn>
                                        <p:tgtEl>
                                          <p:sndTgt r:embed="rId5" name="voltage.wav"/>
                                        </p:tgtEl>
                                      </p:cMediaNode>
                                    </p:audio>
                                  </p:subTnLst>
                                </p:cTn>
                              </p:par>
                            </p:childTnLst>
                          </p:cTn>
                        </p:par>
                      </p:childTnLst>
                    </p:cTn>
                  </p:par>
                  <p:par>
                    <p:cTn id="77" fill="hold" nodeType="clickPar">
                      <p:stCondLst>
                        <p:cond delay="indefinite"/>
                      </p:stCondLst>
                      <p:childTnLst>
                        <p:par>
                          <p:cTn id="78" fill="hold" nodeType="withGroup">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1075220"/>
                                        </p:tgtEl>
                                        <p:attrNameLst>
                                          <p:attrName>style.visibility</p:attrName>
                                        </p:attrNameLst>
                                      </p:cBhvr>
                                      <p:to>
                                        <p:strVal val="visible"/>
                                      </p:to>
                                    </p:set>
                                    <p:animEffect transition="in" filter="fade">
                                      <p:cBhvr>
                                        <p:cTn id="81" dur="500"/>
                                        <p:tgtEl>
                                          <p:spTgt spid="1075220"/>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64" presetClass="path" presetSubtype="0" accel="50000" decel="50000" fill="hold" grpId="1" nodeType="clickEffect">
                                  <p:stCondLst>
                                    <p:cond delay="0"/>
                                  </p:stCondLst>
                                  <p:childTnLst>
                                    <p:animMotion origin="layout" path="M 4.44444E-6 -2.96296E-6 L -0.03178 -0.20833 " pathEditMode="relative" rAng="0" ptsTypes="AA">
                                      <p:cBhvr>
                                        <p:cTn id="85" dur="2000" fill="hold"/>
                                        <p:tgtEl>
                                          <p:spTgt spid="1075220"/>
                                        </p:tgtEl>
                                        <p:attrNameLst>
                                          <p:attrName>ppt_x</p:attrName>
                                          <p:attrName>ppt_y</p:attrName>
                                        </p:attrNameLst>
                                      </p:cBhvr>
                                      <p:rCtr x="-1600" y="-10400"/>
                                    </p:animMotion>
                                  </p:childTnLst>
                                </p:cTn>
                              </p:par>
                              <p:par>
                                <p:cTn id="86" presetID="22" presetClass="exit" presetSubtype="2" fill="hold" grpId="1" nodeType="withEffect">
                                  <p:stCondLst>
                                    <p:cond delay="0"/>
                                  </p:stCondLst>
                                  <p:childTnLst>
                                    <p:animEffect transition="out" filter="wipe(right)">
                                      <p:cBhvr>
                                        <p:cTn id="87" dur="500"/>
                                        <p:tgtEl>
                                          <p:spTgt spid="1075218"/>
                                        </p:tgtEl>
                                      </p:cBhvr>
                                    </p:animEffect>
                                    <p:set>
                                      <p:cBhvr>
                                        <p:cTn id="88" dur="1" fill="hold">
                                          <p:stCondLst>
                                            <p:cond delay="499"/>
                                          </p:stCondLst>
                                        </p:cTn>
                                        <p:tgtEl>
                                          <p:spTgt spid="10752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14" grpId="0" animBg="1"/>
      <p:bldP spid="1075214" grpId="1" animBg="1"/>
      <p:bldP spid="1075215" grpId="0" animBg="1"/>
      <p:bldP spid="1075216" grpId="0" animBg="1"/>
      <p:bldP spid="1075216" grpId="1" animBg="1"/>
      <p:bldP spid="1075218" grpId="0" animBg="1"/>
      <p:bldP spid="1075218" grpId="1" animBg="1"/>
      <p:bldP spid="1075219" grpId="0" animBg="1"/>
      <p:bldP spid="1075220" grpId="0" animBg="1"/>
      <p:bldP spid="1075220"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9300" name="Rectangle 4"/>
          <p:cNvSpPr>
            <a:spLocks noChangeArrowheads="1"/>
          </p:cNvSpPr>
          <p:nvPr/>
        </p:nvSpPr>
        <p:spPr bwMode="auto">
          <a:xfrm>
            <a:off x="685800" y="1784350"/>
            <a:ext cx="7772400" cy="5073650"/>
          </a:xfrm>
          <a:prstGeom prst="rect">
            <a:avLst/>
          </a:prstGeom>
          <a:solidFill>
            <a:srgbClr val="CCFFCC"/>
          </a:solidFill>
          <a:ln w="9525">
            <a:noFill/>
            <a:miter lim="800000"/>
            <a:headEnd/>
            <a:tailEnd/>
          </a:ln>
        </p:spPr>
        <p:txBody>
          <a:bodyPr/>
          <a:lstStyle/>
          <a:p>
            <a:pPr eaLnBrk="1" hangingPunct="1"/>
            <a:r>
              <a:rPr lang="en-US" altLang="en-US"/>
              <a:t>PRACTICE:   A photosensitive metal has a                         work function of 5.5 eV. Find the maximum                         kinetic energy of an electron freed by a                                        photon having a frequency of 2.5</a:t>
            </a:r>
            <a:r>
              <a:rPr lang="en-US" altLang="en-US">
                <a:sym typeface="Symbol" pitchFamily="18" charset="2"/>
              </a:rPr>
              <a:t>10</a:t>
            </a:r>
            <a:r>
              <a:rPr lang="en-US" altLang="en-US" baseline="30000">
                <a:sym typeface="Symbol" pitchFamily="18" charset="2"/>
              </a:rPr>
              <a:t>15 </a:t>
            </a:r>
            <a:r>
              <a:rPr lang="en-US" altLang="en-US">
                <a:sym typeface="Symbol" pitchFamily="18" charset="2"/>
              </a:rPr>
              <a:t>Hz.</a:t>
            </a:r>
            <a:endParaRPr lang="en-US" altLang="en-US"/>
          </a:p>
          <a:p>
            <a:pPr eaLnBrk="1" hangingPunct="1"/>
            <a:r>
              <a:rPr lang="en-US" altLang="en-US"/>
              <a:t>SOLUTION: Use </a:t>
            </a:r>
            <a:r>
              <a:rPr lang="en-US" altLang="en-US" i="1">
                <a:solidFill>
                  <a:srgbClr val="000000"/>
                </a:solidFill>
                <a:cs typeface="Times New Roman" pitchFamily="18" charset="0"/>
                <a:sym typeface="Symbol" pitchFamily="18" charset="2"/>
              </a:rPr>
              <a:t>hf</a:t>
            </a:r>
            <a:r>
              <a:rPr lang="en-US" altLang="en-US"/>
              <a:t>  = </a:t>
            </a:r>
            <a:r>
              <a:rPr lang="en-US" altLang="en-US" i="1">
                <a:sym typeface="Symbol" pitchFamily="18" charset="2"/>
              </a:rPr>
              <a:t></a:t>
            </a:r>
            <a:r>
              <a:rPr lang="en-US" altLang="en-US"/>
              <a:t> + </a:t>
            </a:r>
            <a:r>
              <a:rPr lang="en-US" altLang="en-US" i="1"/>
              <a:t>E</a:t>
            </a:r>
            <a:r>
              <a:rPr lang="en-US" altLang="en-US" baseline="-25000"/>
              <a:t>max</a:t>
            </a:r>
            <a:r>
              <a:rPr lang="en-US" altLang="en-US">
                <a:sym typeface="Symbol" pitchFamily="18" charset="2"/>
              </a:rPr>
              <a:t>.</a:t>
            </a:r>
            <a:endParaRPr lang="en-US" altLang="en-US"/>
          </a:p>
          <a:p>
            <a:pPr eaLnBrk="1" hangingPunct="1"/>
            <a:r>
              <a:rPr lang="en-US" altLang="en-US">
                <a:sym typeface="Symbol" pitchFamily="18" charset="2"/>
              </a:rPr>
              <a:t></a:t>
            </a:r>
            <a:r>
              <a:rPr lang="en-US" altLang="en-US">
                <a:solidFill>
                  <a:srgbClr val="000000"/>
                </a:solidFill>
                <a:sym typeface="Symbol" pitchFamily="18" charset="2"/>
              </a:rPr>
              <a:t>First find the total energy </a:t>
            </a:r>
            <a:r>
              <a:rPr lang="en-US" altLang="en-US" i="1">
                <a:solidFill>
                  <a:srgbClr val="000000"/>
                </a:solidFill>
                <a:sym typeface="Symbol" pitchFamily="18" charset="2"/>
              </a:rPr>
              <a:t>hf </a:t>
            </a:r>
            <a:r>
              <a:rPr lang="en-US" altLang="en-US">
                <a:solidFill>
                  <a:srgbClr val="000000"/>
                </a:solidFill>
                <a:sym typeface="Symbol" pitchFamily="18" charset="2"/>
              </a:rPr>
              <a:t>:</a:t>
            </a:r>
          </a:p>
          <a:p>
            <a:pPr eaLnBrk="1" hangingPunct="1"/>
            <a:r>
              <a:rPr lang="en-US" altLang="en-US" i="1">
                <a:solidFill>
                  <a:srgbClr val="000000"/>
                </a:solidFill>
                <a:sym typeface="Symbol" pitchFamily="18" charset="2"/>
              </a:rPr>
              <a:t>      hf 	</a:t>
            </a:r>
            <a:r>
              <a:rPr lang="en-US" altLang="en-US">
                <a:solidFill>
                  <a:srgbClr val="000000"/>
                </a:solidFill>
                <a:sym typeface="Symbol" pitchFamily="18" charset="2"/>
              </a:rPr>
              <a:t>=</a:t>
            </a:r>
            <a:r>
              <a:rPr lang="en-US" altLang="en-US" i="1">
                <a:solidFill>
                  <a:srgbClr val="000000"/>
                </a:solidFill>
                <a:sym typeface="Symbol" pitchFamily="18" charset="2"/>
              </a:rPr>
              <a:t> </a:t>
            </a:r>
            <a:r>
              <a:rPr lang="en-US" altLang="en-US">
                <a:solidFill>
                  <a:srgbClr val="000000"/>
                </a:solidFill>
                <a:sym typeface="Symbol" pitchFamily="18" charset="2"/>
              </a:rPr>
              <a:t>(</a:t>
            </a:r>
            <a:r>
              <a:rPr lang="en-US" altLang="en-US"/>
              <a:t>6.63</a:t>
            </a:r>
            <a:r>
              <a:rPr lang="en-US" altLang="en-US">
                <a:sym typeface="Symbol" pitchFamily="18" charset="2"/>
              </a:rPr>
              <a:t>10</a:t>
            </a:r>
            <a:r>
              <a:rPr lang="en-US" altLang="en-US" baseline="30000">
                <a:sym typeface="Symbol" pitchFamily="18" charset="2"/>
              </a:rPr>
              <a:t>-34</a:t>
            </a:r>
            <a:r>
              <a:rPr lang="en-US" altLang="en-US">
                <a:sym typeface="Symbol" pitchFamily="18" charset="2"/>
              </a:rPr>
              <a:t>)(</a:t>
            </a:r>
            <a:r>
              <a:rPr lang="en-US" altLang="en-US"/>
              <a:t>2.5</a:t>
            </a:r>
            <a:r>
              <a:rPr lang="en-US" altLang="en-US">
                <a:sym typeface="Symbol" pitchFamily="18" charset="2"/>
              </a:rPr>
              <a:t>10</a:t>
            </a:r>
            <a:r>
              <a:rPr lang="en-US" altLang="en-US" baseline="30000">
                <a:sym typeface="Symbol" pitchFamily="18" charset="2"/>
              </a:rPr>
              <a:t>15</a:t>
            </a:r>
            <a:r>
              <a:rPr lang="en-US" altLang="en-US">
                <a:sym typeface="Symbol" pitchFamily="18" charset="2"/>
              </a:rPr>
              <a:t>) = </a:t>
            </a:r>
            <a:r>
              <a:rPr lang="en-US" altLang="en-US"/>
              <a:t>1.658</a:t>
            </a:r>
            <a:r>
              <a:rPr lang="en-US" altLang="en-US">
                <a:sym typeface="Symbol" pitchFamily="18" charset="2"/>
              </a:rPr>
              <a:t>10</a:t>
            </a:r>
            <a:r>
              <a:rPr lang="en-US" altLang="en-US" baseline="30000">
                <a:sym typeface="Symbol" pitchFamily="18" charset="2"/>
              </a:rPr>
              <a:t>-18</a:t>
            </a:r>
            <a:r>
              <a:rPr lang="en-US" altLang="en-US">
                <a:sym typeface="Symbol" pitchFamily="18" charset="2"/>
              </a:rPr>
              <a:t> J.</a:t>
            </a:r>
          </a:p>
          <a:p>
            <a:pPr eaLnBrk="1" hangingPunct="1"/>
            <a:r>
              <a:rPr lang="en-US" altLang="en-US">
                <a:sym typeface="Symbol" pitchFamily="18" charset="2"/>
              </a:rPr>
              <a:t></a:t>
            </a:r>
            <a:r>
              <a:rPr lang="en-US" altLang="en-US"/>
              <a:t>Then convert the work function </a:t>
            </a:r>
            <a:r>
              <a:rPr lang="en-US" altLang="en-US" i="1">
                <a:solidFill>
                  <a:srgbClr val="000000"/>
                </a:solidFill>
                <a:sym typeface="Symbol" pitchFamily="18" charset="2"/>
              </a:rPr>
              <a:t></a:t>
            </a:r>
            <a:r>
              <a:rPr lang="en-US" altLang="en-US">
                <a:solidFill>
                  <a:srgbClr val="000000"/>
                </a:solidFill>
                <a:sym typeface="Symbol" pitchFamily="18" charset="2"/>
              </a:rPr>
              <a:t> into Joules:</a:t>
            </a:r>
          </a:p>
          <a:p>
            <a:pPr eaLnBrk="1" hangingPunct="1"/>
            <a:r>
              <a:rPr lang="en-US" altLang="en-US" i="1">
                <a:solidFill>
                  <a:srgbClr val="000000"/>
                </a:solidFill>
                <a:sym typeface="Symbol" pitchFamily="18" charset="2"/>
              </a:rPr>
              <a:t>        	</a:t>
            </a:r>
            <a:r>
              <a:rPr lang="en-US" altLang="en-US">
                <a:solidFill>
                  <a:srgbClr val="000000"/>
                </a:solidFill>
                <a:sym typeface="Symbol" pitchFamily="18" charset="2"/>
              </a:rPr>
              <a:t>= </a:t>
            </a:r>
            <a:r>
              <a:rPr lang="en-US" altLang="en-US">
                <a:sym typeface="Symbol" pitchFamily="18" charset="2"/>
              </a:rPr>
              <a:t>(5.5 eV)(</a:t>
            </a:r>
            <a:r>
              <a:rPr lang="en-US" altLang="en-US"/>
              <a:t>1.6</a:t>
            </a:r>
            <a:r>
              <a:rPr lang="en-US" altLang="en-US">
                <a:sym typeface="Symbol" pitchFamily="18" charset="2"/>
              </a:rPr>
              <a:t>10</a:t>
            </a:r>
            <a:r>
              <a:rPr lang="en-US" altLang="en-US" baseline="30000">
                <a:sym typeface="Symbol" pitchFamily="18" charset="2"/>
              </a:rPr>
              <a:t>-19</a:t>
            </a:r>
            <a:r>
              <a:rPr lang="en-US" altLang="en-US">
                <a:sym typeface="Symbol" pitchFamily="18" charset="2"/>
              </a:rPr>
              <a:t> J </a:t>
            </a:r>
            <a:r>
              <a:rPr lang="en-US" altLang="en-US" i="1">
                <a:sym typeface="Symbol" pitchFamily="18" charset="2"/>
              </a:rPr>
              <a:t>/</a:t>
            </a:r>
            <a:r>
              <a:rPr lang="en-US" altLang="en-US">
                <a:sym typeface="Symbol" pitchFamily="18" charset="2"/>
              </a:rPr>
              <a:t> eV) = 8.810</a:t>
            </a:r>
            <a:r>
              <a:rPr lang="en-US" altLang="en-US" baseline="30000">
                <a:sym typeface="Symbol" pitchFamily="18" charset="2"/>
              </a:rPr>
              <a:t>-19</a:t>
            </a:r>
            <a:r>
              <a:rPr lang="en-US" altLang="en-US" i="1">
                <a:solidFill>
                  <a:srgbClr val="000000"/>
                </a:solidFill>
                <a:sym typeface="Symbol" pitchFamily="18" charset="2"/>
              </a:rPr>
              <a:t> </a:t>
            </a:r>
            <a:r>
              <a:rPr lang="en-US" altLang="en-US">
                <a:solidFill>
                  <a:srgbClr val="000000"/>
                </a:solidFill>
                <a:sym typeface="Symbol" pitchFamily="18" charset="2"/>
              </a:rPr>
              <a:t>J.</a:t>
            </a:r>
          </a:p>
          <a:p>
            <a:pPr eaLnBrk="1" hangingPunct="1"/>
            <a:r>
              <a:rPr lang="en-US" altLang="en-US">
                <a:sym typeface="Symbol" pitchFamily="18" charset="2"/>
              </a:rPr>
              <a:t></a:t>
            </a:r>
            <a:r>
              <a:rPr lang="en-US" altLang="en-US">
                <a:solidFill>
                  <a:srgbClr val="000000"/>
                </a:solidFill>
                <a:sym typeface="Symbol" pitchFamily="18" charset="2"/>
              </a:rPr>
              <a:t>Then from </a:t>
            </a:r>
            <a:r>
              <a:rPr lang="en-US" altLang="en-US" i="1">
                <a:solidFill>
                  <a:srgbClr val="000000"/>
                </a:solidFill>
                <a:cs typeface="Times New Roman" pitchFamily="18" charset="0"/>
                <a:sym typeface="Symbol" pitchFamily="18" charset="2"/>
              </a:rPr>
              <a:t>hf</a:t>
            </a:r>
            <a:r>
              <a:rPr lang="en-US" altLang="en-US"/>
              <a:t>  = </a:t>
            </a:r>
            <a:r>
              <a:rPr lang="en-US" altLang="en-US" i="1">
                <a:sym typeface="Symbol" pitchFamily="18" charset="2"/>
              </a:rPr>
              <a:t></a:t>
            </a:r>
            <a:r>
              <a:rPr lang="en-US" altLang="en-US"/>
              <a:t> + </a:t>
            </a:r>
            <a:r>
              <a:rPr lang="en-US" altLang="en-US" i="1"/>
              <a:t>E</a:t>
            </a:r>
            <a:r>
              <a:rPr lang="en-US" altLang="en-US" baseline="-25000"/>
              <a:t>max</a:t>
            </a:r>
            <a:r>
              <a:rPr lang="en-US" altLang="en-US"/>
              <a:t> we get</a:t>
            </a:r>
          </a:p>
          <a:p>
            <a:pPr eaLnBrk="1" hangingPunct="1"/>
            <a:r>
              <a:rPr lang="en-US" altLang="en-US" i="1"/>
              <a:t>             E</a:t>
            </a:r>
            <a:r>
              <a:rPr lang="en-US" altLang="en-US" baseline="-25000"/>
              <a:t>max</a:t>
            </a:r>
            <a:r>
              <a:rPr lang="en-US" altLang="en-US"/>
              <a:t> 	= </a:t>
            </a:r>
            <a:r>
              <a:rPr lang="en-US" altLang="en-US" i="1"/>
              <a:t>hf </a:t>
            </a:r>
            <a:r>
              <a:rPr lang="en-US" altLang="en-US"/>
              <a:t>– </a:t>
            </a:r>
            <a:r>
              <a:rPr lang="en-US" altLang="en-US" i="1">
                <a:sym typeface="Symbol" pitchFamily="18" charset="2"/>
              </a:rPr>
              <a:t></a:t>
            </a:r>
            <a:r>
              <a:rPr lang="en-US" altLang="en-US"/>
              <a:t> </a:t>
            </a:r>
          </a:p>
          <a:p>
            <a:pPr eaLnBrk="1" hangingPunct="1"/>
            <a:r>
              <a:rPr lang="en-US" altLang="en-US"/>
              <a:t>		= 1.658</a:t>
            </a:r>
            <a:r>
              <a:rPr lang="en-US" altLang="en-US">
                <a:sym typeface="Symbol" pitchFamily="18" charset="2"/>
              </a:rPr>
              <a:t>10</a:t>
            </a:r>
            <a:r>
              <a:rPr lang="en-US" altLang="en-US" baseline="30000">
                <a:sym typeface="Symbol" pitchFamily="18" charset="2"/>
              </a:rPr>
              <a:t>-18 </a:t>
            </a:r>
            <a:r>
              <a:rPr lang="en-US" altLang="en-US">
                <a:sym typeface="Symbol" pitchFamily="18" charset="2"/>
              </a:rPr>
              <a:t>–  8.810</a:t>
            </a:r>
            <a:r>
              <a:rPr lang="en-US" altLang="en-US" baseline="30000">
                <a:sym typeface="Symbol" pitchFamily="18" charset="2"/>
              </a:rPr>
              <a:t>-19</a:t>
            </a:r>
            <a:r>
              <a:rPr lang="en-US" altLang="en-US" i="1">
                <a:solidFill>
                  <a:srgbClr val="000000"/>
                </a:solidFill>
                <a:sym typeface="Symbol" pitchFamily="18" charset="2"/>
              </a:rPr>
              <a:t> </a:t>
            </a:r>
          </a:p>
          <a:p>
            <a:pPr eaLnBrk="1" hangingPunct="1"/>
            <a:r>
              <a:rPr lang="en-US" altLang="en-US">
                <a:solidFill>
                  <a:srgbClr val="000000"/>
                </a:solidFill>
                <a:sym typeface="Symbol" pitchFamily="18" charset="2"/>
              </a:rPr>
              <a:t>		= 7.8</a:t>
            </a:r>
            <a:r>
              <a:rPr lang="en-US" altLang="en-US">
                <a:sym typeface="Symbol" pitchFamily="18" charset="2"/>
              </a:rPr>
              <a:t>10</a:t>
            </a:r>
            <a:r>
              <a:rPr lang="en-US" altLang="en-US" baseline="30000">
                <a:sym typeface="Symbol" pitchFamily="18" charset="2"/>
              </a:rPr>
              <a:t>-19</a:t>
            </a:r>
            <a:r>
              <a:rPr lang="en-US" altLang="en-US" i="1">
                <a:solidFill>
                  <a:srgbClr val="000000"/>
                </a:solidFill>
                <a:sym typeface="Symbol" pitchFamily="18" charset="2"/>
              </a:rPr>
              <a:t> </a:t>
            </a:r>
            <a:r>
              <a:rPr lang="en-US" altLang="en-US">
                <a:solidFill>
                  <a:srgbClr val="000000"/>
                </a:solidFill>
                <a:sym typeface="Symbol" pitchFamily="18" charset="2"/>
              </a:rPr>
              <a:t>J.</a:t>
            </a:r>
          </a:p>
        </p:txBody>
      </p:sp>
      <p:sp>
        <p:nvSpPr>
          <p:cNvPr id="27651" name="Rectangle 2"/>
          <p:cNvSpPr>
            <a:spLocks noChangeArrowheads="1"/>
          </p:cNvSpPr>
          <p:nvPr/>
        </p:nvSpPr>
        <p:spPr bwMode="auto">
          <a:xfrm>
            <a:off x="685800" y="1343025"/>
            <a:ext cx="7772400" cy="455613"/>
          </a:xfrm>
          <a:prstGeom prst="rect">
            <a:avLst/>
          </a:prstGeom>
          <a:solidFill>
            <a:srgbClr val="EAEAEA"/>
          </a:solidFill>
          <a:ln w="9525">
            <a:noFill/>
            <a:miter lim="800000"/>
            <a:headEnd/>
            <a:tailEnd/>
          </a:ln>
        </p:spPr>
        <p:txBody>
          <a:bodyPr/>
          <a:lstStyle/>
          <a:p>
            <a:pPr eaLnBrk="1" hangingPunct="1">
              <a:spcBef>
                <a:spcPct val="20000"/>
              </a:spcBef>
            </a:pPr>
            <a:r>
              <a:rPr lang="en-US" altLang="en-US" i="1">
                <a:solidFill>
                  <a:srgbClr val="333399"/>
                </a:solidFill>
                <a:cs typeface="Times New Roman" pitchFamily="18" charset="0"/>
              </a:rPr>
              <a:t>The photoelectric effect</a:t>
            </a:r>
            <a:r>
              <a:rPr lang="en-US" altLang="en-US">
                <a:solidFill>
                  <a:srgbClr val="000000"/>
                </a:solidFill>
                <a:cs typeface="Times New Roman" pitchFamily="18" charset="0"/>
              </a:rPr>
              <a:t>	</a:t>
            </a:r>
          </a:p>
        </p:txBody>
      </p:sp>
      <p:sp>
        <p:nvSpPr>
          <p:cNvPr id="1079308" name="Freeform 12"/>
          <p:cNvSpPr>
            <a:spLocks/>
          </p:cNvSpPr>
          <p:nvPr/>
        </p:nvSpPr>
        <p:spPr bwMode="auto">
          <a:xfrm rot="8222725">
            <a:off x="7791450" y="1930400"/>
            <a:ext cx="1828800" cy="127000"/>
          </a:xfrm>
          <a:custGeom>
            <a:avLst/>
            <a:gdLst>
              <a:gd name="T0" fmla="*/ 0 w 1152"/>
              <a:gd name="T1" fmla="*/ 2147483647 h 192"/>
              <a:gd name="T2" fmla="*/ 2147483647 w 1152"/>
              <a:gd name="T3" fmla="*/ 2147483647 h 192"/>
              <a:gd name="T4" fmla="*/ 2147483647 w 1152"/>
              <a:gd name="T5" fmla="*/ 2147483647 h 192"/>
              <a:gd name="T6" fmla="*/ 2147483647 w 1152"/>
              <a:gd name="T7" fmla="*/ 2147483647 h 192"/>
              <a:gd name="T8" fmla="*/ 2147483647 w 1152"/>
              <a:gd name="T9" fmla="*/ 2147483647 h 192"/>
              <a:gd name="T10" fmla="*/ 2147483647 w 1152"/>
              <a:gd name="T11" fmla="*/ 2147483647 h 192"/>
              <a:gd name="T12" fmla="*/ 2147483647 w 1152"/>
              <a:gd name="T13" fmla="*/ 2147483647 h 192"/>
              <a:gd name="T14" fmla="*/ 2147483647 w 1152"/>
              <a:gd name="T15" fmla="*/ 2147483647 h 192"/>
              <a:gd name="T16" fmla="*/ 2147483647 w 1152"/>
              <a:gd name="T17" fmla="*/ 2147483647 h 192"/>
              <a:gd name="T18" fmla="*/ 2147483647 w 1152"/>
              <a:gd name="T19" fmla="*/ 2147483647 h 192"/>
              <a:gd name="T20" fmla="*/ 2147483647 w 1152"/>
              <a:gd name="T21" fmla="*/ 2147483647 h 192"/>
              <a:gd name="T22" fmla="*/ 2147483647 w 1152"/>
              <a:gd name="T23" fmla="*/ 2147483647 h 1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52"/>
              <a:gd name="T37" fmla="*/ 0 h 192"/>
              <a:gd name="T38" fmla="*/ 1152 w 1152"/>
              <a:gd name="T39" fmla="*/ 192 h 1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52" h="192">
                <a:moveTo>
                  <a:pt x="0" y="96"/>
                </a:moveTo>
                <a:cubicBezTo>
                  <a:pt x="51" y="103"/>
                  <a:pt x="102" y="110"/>
                  <a:pt x="141" y="96"/>
                </a:cubicBezTo>
                <a:cubicBezTo>
                  <a:pt x="180" y="82"/>
                  <a:pt x="203" y="0"/>
                  <a:pt x="235" y="14"/>
                </a:cubicBezTo>
                <a:cubicBezTo>
                  <a:pt x="267" y="28"/>
                  <a:pt x="303" y="178"/>
                  <a:pt x="335" y="178"/>
                </a:cubicBezTo>
                <a:cubicBezTo>
                  <a:pt x="367" y="178"/>
                  <a:pt x="398" y="14"/>
                  <a:pt x="429" y="14"/>
                </a:cubicBezTo>
                <a:cubicBezTo>
                  <a:pt x="460" y="14"/>
                  <a:pt x="491" y="178"/>
                  <a:pt x="523" y="178"/>
                </a:cubicBezTo>
                <a:cubicBezTo>
                  <a:pt x="555" y="178"/>
                  <a:pt x="591" y="14"/>
                  <a:pt x="623" y="14"/>
                </a:cubicBezTo>
                <a:cubicBezTo>
                  <a:pt x="655" y="14"/>
                  <a:pt x="686" y="178"/>
                  <a:pt x="717" y="178"/>
                </a:cubicBezTo>
                <a:cubicBezTo>
                  <a:pt x="748" y="178"/>
                  <a:pt x="779" y="14"/>
                  <a:pt x="811" y="14"/>
                </a:cubicBezTo>
                <a:cubicBezTo>
                  <a:pt x="843" y="14"/>
                  <a:pt x="879" y="164"/>
                  <a:pt x="911" y="178"/>
                </a:cubicBezTo>
                <a:cubicBezTo>
                  <a:pt x="943" y="192"/>
                  <a:pt x="965" y="110"/>
                  <a:pt x="1005" y="96"/>
                </a:cubicBezTo>
                <a:cubicBezTo>
                  <a:pt x="1045" y="82"/>
                  <a:pt x="1098" y="89"/>
                  <a:pt x="1152" y="96"/>
                </a:cubicBezTo>
              </a:path>
            </a:pathLst>
          </a:custGeom>
          <a:noFill/>
          <a:ln w="38100" cmpd="sng">
            <a:solidFill>
              <a:srgbClr val="FF00FF"/>
            </a:solidFill>
            <a:round/>
            <a:headEnd type="none" w="med" len="med"/>
            <a:tailEnd type="arrow" w="med" len="med"/>
          </a:ln>
        </p:spPr>
        <p:txBody>
          <a:bodyPr/>
          <a:lstStyle/>
          <a:p>
            <a:endParaRPr lang="en-US"/>
          </a:p>
        </p:txBody>
      </p:sp>
      <p:sp>
        <p:nvSpPr>
          <p:cNvPr id="1079309" name="Rectangle 13" descr="Granite"/>
          <p:cNvSpPr>
            <a:spLocks noChangeArrowheads="1"/>
          </p:cNvSpPr>
          <p:nvPr/>
        </p:nvSpPr>
        <p:spPr bwMode="auto">
          <a:xfrm>
            <a:off x="7086600" y="2638425"/>
            <a:ext cx="1474788" cy="393700"/>
          </a:xfrm>
          <a:prstGeom prst="rect">
            <a:avLst/>
          </a:prstGeom>
          <a:blipFill dpi="0" rotWithShape="1">
            <a:blip r:embed="rId6" cstate="print"/>
            <a:srcRect/>
            <a:tile tx="0" ty="0" sx="100000" sy="100000" flip="none" algn="tl"/>
          </a:blipFill>
          <a:ln w="9525">
            <a:solidFill>
              <a:schemeClr val="tx1"/>
            </a:solidFill>
            <a:miter lim="800000"/>
            <a:headEnd/>
            <a:tailEnd/>
          </a:ln>
        </p:spPr>
        <p:txBody>
          <a:bodyPr wrap="none" anchor="ctr"/>
          <a:lstStyle/>
          <a:p>
            <a:pPr eaLnBrk="1" hangingPunct="1"/>
            <a:endParaRPr lang="en-US" altLang="en-US"/>
          </a:p>
        </p:txBody>
      </p:sp>
      <p:sp>
        <p:nvSpPr>
          <p:cNvPr id="1079310" name="Oval 14"/>
          <p:cNvSpPr>
            <a:spLocks noChangeArrowheads="1"/>
          </p:cNvSpPr>
          <p:nvPr/>
        </p:nvSpPr>
        <p:spPr bwMode="auto">
          <a:xfrm>
            <a:off x="8018463" y="2560638"/>
            <a:ext cx="88900" cy="88900"/>
          </a:xfrm>
          <a:prstGeom prst="ellipse">
            <a:avLst/>
          </a:prstGeom>
          <a:solidFill>
            <a:schemeClr val="tx1"/>
          </a:solidFill>
          <a:ln w="9525">
            <a:solidFill>
              <a:schemeClr val="tx1"/>
            </a:solidFill>
            <a:round/>
            <a:headEnd/>
            <a:tailEnd/>
          </a:ln>
        </p:spPr>
        <p:txBody>
          <a:bodyPr wrap="none" anchor="ctr"/>
          <a:lstStyle/>
          <a:p>
            <a:pPr eaLnBrk="1" hangingPunct="1"/>
            <a:endParaRPr lang="en-US" altLang="en-US"/>
          </a:p>
        </p:txBody>
      </p:sp>
      <p:sp>
        <p:nvSpPr>
          <p:cNvPr id="27655"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12.1 – The interaction of matter with radiation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79300">
                                            <p:txEl>
                                              <p:pRg st="0" end="0"/>
                                            </p:txEl>
                                          </p:spTgt>
                                        </p:tgtEl>
                                        <p:attrNameLst>
                                          <p:attrName>style.visibility</p:attrName>
                                        </p:attrNameLst>
                                      </p:cBhvr>
                                      <p:to>
                                        <p:strVal val="visible"/>
                                      </p:to>
                                    </p:set>
                                    <p:anim calcmode="lin" valueType="num">
                                      <p:cBhvr additive="base">
                                        <p:cTn id="7" dur="500" fill="hold"/>
                                        <p:tgtEl>
                                          <p:spTgt spid="107930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7930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1079309"/>
                                        </p:tgtEl>
                                        <p:attrNameLst>
                                          <p:attrName>style.visibility</p:attrName>
                                        </p:attrNameLst>
                                      </p:cBhvr>
                                      <p:to>
                                        <p:strVal val="visible"/>
                                      </p:to>
                                    </p:set>
                                    <p:animEffect transition="in" filter="box(out)">
                                      <p:cBhvr>
                                        <p:cTn id="13" dur="500"/>
                                        <p:tgtEl>
                                          <p:spTgt spid="1079309"/>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2" fill="hold" grpId="0" nodeType="clickEffect">
                                  <p:stCondLst>
                                    <p:cond delay="0"/>
                                  </p:stCondLst>
                                  <p:childTnLst>
                                    <p:set>
                                      <p:cBhvr>
                                        <p:cTn id="17" dur="1" fill="hold">
                                          <p:stCondLst>
                                            <p:cond delay="0"/>
                                          </p:stCondLst>
                                        </p:cTn>
                                        <p:tgtEl>
                                          <p:spTgt spid="1079308"/>
                                        </p:tgtEl>
                                        <p:attrNameLst>
                                          <p:attrName>style.visibility</p:attrName>
                                        </p:attrNameLst>
                                      </p:cBhvr>
                                      <p:to>
                                        <p:strVal val="visible"/>
                                      </p:to>
                                    </p:set>
                                    <p:animEffect transition="in" filter="wipe(right)">
                                      <p:cBhvr>
                                        <p:cTn id="18" dur="500"/>
                                        <p:tgtEl>
                                          <p:spTgt spid="1079308"/>
                                        </p:tgtEl>
                                      </p:cBhvr>
                                    </p:animEffect>
                                  </p:childTnLst>
                                  <p:subTnLst>
                                    <p:audio>
                                      <p:cMediaNode>
                                        <p:cTn display="0" masterRel="sameClick">
                                          <p:stCondLst>
                                            <p:cond evt="begin" delay="0">
                                              <p:tn val="16"/>
                                            </p:cond>
                                          </p:stCondLst>
                                          <p:endCondLst>
                                            <p:cond evt="onStopAudio" delay="0">
                                              <p:tgtEl>
                                                <p:sldTgt/>
                                              </p:tgtEl>
                                            </p:cond>
                                          </p:endCondLst>
                                        </p:cTn>
                                        <p:tgtEl>
                                          <p:sndTgt r:embed="rId5" name="voltage.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79310"/>
                                        </p:tgtEl>
                                        <p:attrNameLst>
                                          <p:attrName>style.visibility</p:attrName>
                                        </p:attrNameLst>
                                      </p:cBhvr>
                                      <p:to>
                                        <p:strVal val="visible"/>
                                      </p:to>
                                    </p:set>
                                    <p:animEffect transition="in" filter="fade">
                                      <p:cBhvr>
                                        <p:cTn id="23" dur="500"/>
                                        <p:tgtEl>
                                          <p:spTgt spid="107931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64" presetClass="path" presetSubtype="0" accel="50000" decel="50000" fill="hold" grpId="1" nodeType="clickEffect">
                                  <p:stCondLst>
                                    <p:cond delay="0"/>
                                  </p:stCondLst>
                                  <p:childTnLst>
                                    <p:animMotion origin="layout" path="M 4.44444E-6 -2.96296E-6 L -0.03178 -0.20833 " pathEditMode="relative" rAng="0" ptsTypes="AA">
                                      <p:cBhvr>
                                        <p:cTn id="27" dur="2000" fill="hold"/>
                                        <p:tgtEl>
                                          <p:spTgt spid="1079310"/>
                                        </p:tgtEl>
                                        <p:attrNameLst>
                                          <p:attrName>ppt_x</p:attrName>
                                          <p:attrName>ppt_y</p:attrName>
                                        </p:attrNameLst>
                                      </p:cBhvr>
                                      <p:rCtr x="-1600" y="-10400"/>
                                    </p:animMotion>
                                  </p:childTnLst>
                                </p:cTn>
                              </p:par>
                              <p:par>
                                <p:cTn id="28" presetID="22" presetClass="exit" presetSubtype="2" fill="hold" grpId="1" nodeType="withEffect">
                                  <p:stCondLst>
                                    <p:cond delay="0"/>
                                  </p:stCondLst>
                                  <p:childTnLst>
                                    <p:animEffect transition="out" filter="wipe(right)">
                                      <p:cBhvr>
                                        <p:cTn id="29" dur="500"/>
                                        <p:tgtEl>
                                          <p:spTgt spid="1079308"/>
                                        </p:tgtEl>
                                      </p:cBhvr>
                                    </p:animEffect>
                                    <p:set>
                                      <p:cBhvr>
                                        <p:cTn id="30" dur="1" fill="hold">
                                          <p:stCondLst>
                                            <p:cond delay="499"/>
                                          </p:stCondLst>
                                        </p:cTn>
                                        <p:tgtEl>
                                          <p:spTgt spid="1079308"/>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1079300">
                                            <p:txEl>
                                              <p:pRg st="1" end="1"/>
                                            </p:txEl>
                                          </p:spTgt>
                                        </p:tgtEl>
                                        <p:attrNameLst>
                                          <p:attrName>style.visibility</p:attrName>
                                        </p:attrNameLst>
                                      </p:cBhvr>
                                      <p:to>
                                        <p:strVal val="visible"/>
                                      </p:to>
                                    </p:set>
                                    <p:anim calcmode="lin" valueType="num">
                                      <p:cBhvr additive="base">
                                        <p:cTn id="35" dur="500" fill="hold"/>
                                        <p:tgtEl>
                                          <p:spTgt spid="1079300">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07930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1079300">
                                            <p:txEl>
                                              <p:pRg st="2" end="2"/>
                                            </p:txEl>
                                          </p:spTgt>
                                        </p:tgtEl>
                                        <p:attrNameLst>
                                          <p:attrName>style.visibility</p:attrName>
                                        </p:attrNameLst>
                                      </p:cBhvr>
                                      <p:to>
                                        <p:strVal val="visible"/>
                                      </p:to>
                                    </p:set>
                                    <p:anim calcmode="lin" valueType="num">
                                      <p:cBhvr additive="base">
                                        <p:cTn id="41" dur="500" fill="hold"/>
                                        <p:tgtEl>
                                          <p:spTgt spid="1079300">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7930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1079300">
                                            <p:txEl>
                                              <p:pRg st="3" end="3"/>
                                            </p:txEl>
                                          </p:spTgt>
                                        </p:tgtEl>
                                        <p:attrNameLst>
                                          <p:attrName>style.visibility</p:attrName>
                                        </p:attrNameLst>
                                      </p:cBhvr>
                                      <p:to>
                                        <p:strVal val="visible"/>
                                      </p:to>
                                    </p:set>
                                    <p:anim calcmode="lin" valueType="num">
                                      <p:cBhvr additive="base">
                                        <p:cTn id="47" dur="500" fill="hold"/>
                                        <p:tgtEl>
                                          <p:spTgt spid="1079300">
                                            <p:txEl>
                                              <p:pRg st="3" end="3"/>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07930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nodeType="clickEffect">
                                  <p:stCondLst>
                                    <p:cond delay="0"/>
                                  </p:stCondLst>
                                  <p:childTnLst>
                                    <p:set>
                                      <p:cBhvr>
                                        <p:cTn id="52" dur="1" fill="hold">
                                          <p:stCondLst>
                                            <p:cond delay="0"/>
                                          </p:stCondLst>
                                        </p:cTn>
                                        <p:tgtEl>
                                          <p:spTgt spid="1079300">
                                            <p:txEl>
                                              <p:pRg st="4" end="4"/>
                                            </p:txEl>
                                          </p:spTgt>
                                        </p:tgtEl>
                                        <p:attrNameLst>
                                          <p:attrName>style.visibility</p:attrName>
                                        </p:attrNameLst>
                                      </p:cBhvr>
                                      <p:to>
                                        <p:strVal val="visible"/>
                                      </p:to>
                                    </p:set>
                                    <p:anim calcmode="lin" valueType="num">
                                      <p:cBhvr additive="base">
                                        <p:cTn id="53" dur="500" fill="hold"/>
                                        <p:tgtEl>
                                          <p:spTgt spid="1079300">
                                            <p:txEl>
                                              <p:pRg st="4" end="4"/>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07930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nodeType="clickEffect">
                                  <p:stCondLst>
                                    <p:cond delay="0"/>
                                  </p:stCondLst>
                                  <p:childTnLst>
                                    <p:set>
                                      <p:cBhvr>
                                        <p:cTn id="58" dur="1" fill="hold">
                                          <p:stCondLst>
                                            <p:cond delay="0"/>
                                          </p:stCondLst>
                                        </p:cTn>
                                        <p:tgtEl>
                                          <p:spTgt spid="1079300">
                                            <p:txEl>
                                              <p:pRg st="5" end="5"/>
                                            </p:txEl>
                                          </p:spTgt>
                                        </p:tgtEl>
                                        <p:attrNameLst>
                                          <p:attrName>style.visibility</p:attrName>
                                        </p:attrNameLst>
                                      </p:cBhvr>
                                      <p:to>
                                        <p:strVal val="visible"/>
                                      </p:to>
                                    </p:set>
                                    <p:anim calcmode="lin" valueType="num">
                                      <p:cBhvr additive="base">
                                        <p:cTn id="59" dur="500" fill="hold"/>
                                        <p:tgtEl>
                                          <p:spTgt spid="1079300">
                                            <p:txEl>
                                              <p:pRg st="5" end="5"/>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07930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4" name="arrow.wav"/>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4" fill="hold" nodeType="clickEffect">
                                  <p:stCondLst>
                                    <p:cond delay="0"/>
                                  </p:stCondLst>
                                  <p:childTnLst>
                                    <p:set>
                                      <p:cBhvr>
                                        <p:cTn id="64" dur="1" fill="hold">
                                          <p:stCondLst>
                                            <p:cond delay="0"/>
                                          </p:stCondLst>
                                        </p:cTn>
                                        <p:tgtEl>
                                          <p:spTgt spid="1079300">
                                            <p:txEl>
                                              <p:pRg st="6" end="6"/>
                                            </p:txEl>
                                          </p:spTgt>
                                        </p:tgtEl>
                                        <p:attrNameLst>
                                          <p:attrName>style.visibility</p:attrName>
                                        </p:attrNameLst>
                                      </p:cBhvr>
                                      <p:to>
                                        <p:strVal val="visible"/>
                                      </p:to>
                                    </p:set>
                                    <p:anim calcmode="lin" valueType="num">
                                      <p:cBhvr additive="base">
                                        <p:cTn id="65" dur="500" fill="hold"/>
                                        <p:tgtEl>
                                          <p:spTgt spid="1079300">
                                            <p:txEl>
                                              <p:pRg st="6" end="6"/>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107930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4" name="arrow.wav"/>
                                        </p:tgtEl>
                                      </p:cMediaNode>
                                    </p:audio>
                                  </p:sub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4" fill="hold" nodeType="clickEffect">
                                  <p:stCondLst>
                                    <p:cond delay="0"/>
                                  </p:stCondLst>
                                  <p:childTnLst>
                                    <p:set>
                                      <p:cBhvr>
                                        <p:cTn id="70" dur="1" fill="hold">
                                          <p:stCondLst>
                                            <p:cond delay="0"/>
                                          </p:stCondLst>
                                        </p:cTn>
                                        <p:tgtEl>
                                          <p:spTgt spid="1079300">
                                            <p:txEl>
                                              <p:pRg st="7" end="7"/>
                                            </p:txEl>
                                          </p:spTgt>
                                        </p:tgtEl>
                                        <p:attrNameLst>
                                          <p:attrName>style.visibility</p:attrName>
                                        </p:attrNameLst>
                                      </p:cBhvr>
                                      <p:to>
                                        <p:strVal val="visible"/>
                                      </p:to>
                                    </p:set>
                                    <p:anim calcmode="lin" valueType="num">
                                      <p:cBhvr additive="base">
                                        <p:cTn id="71" dur="500" fill="hold"/>
                                        <p:tgtEl>
                                          <p:spTgt spid="1079300">
                                            <p:txEl>
                                              <p:pRg st="7" end="7"/>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1079300">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9"/>
                                            </p:cond>
                                          </p:stCondLst>
                                          <p:endCondLst>
                                            <p:cond evt="onStopAudio" delay="0">
                                              <p:tgtEl>
                                                <p:sldTgt/>
                                              </p:tgtEl>
                                            </p:cond>
                                          </p:endCondLst>
                                        </p:cTn>
                                        <p:tgtEl>
                                          <p:sndTgt r:embed="rId4" name="arrow.wav"/>
                                        </p:tgtEl>
                                      </p:cMediaNode>
                                    </p:audio>
                                  </p:subTnLst>
                                </p:cTn>
                              </p:par>
                            </p:childTnLst>
                          </p:cTn>
                        </p:par>
                      </p:childTnLst>
                    </p:cTn>
                  </p:par>
                  <p:par>
                    <p:cTn id="73" fill="hold" nodeType="clickPar">
                      <p:stCondLst>
                        <p:cond delay="indefinite"/>
                      </p:stCondLst>
                      <p:childTnLst>
                        <p:par>
                          <p:cTn id="74" fill="hold" nodeType="withGroup">
                            <p:stCondLst>
                              <p:cond delay="0"/>
                            </p:stCondLst>
                            <p:childTnLst>
                              <p:par>
                                <p:cTn id="75" presetID="2" presetClass="entr" presetSubtype="4" fill="hold" nodeType="clickEffect">
                                  <p:stCondLst>
                                    <p:cond delay="0"/>
                                  </p:stCondLst>
                                  <p:childTnLst>
                                    <p:set>
                                      <p:cBhvr>
                                        <p:cTn id="76" dur="1" fill="hold">
                                          <p:stCondLst>
                                            <p:cond delay="0"/>
                                          </p:stCondLst>
                                        </p:cTn>
                                        <p:tgtEl>
                                          <p:spTgt spid="1079300">
                                            <p:txEl>
                                              <p:pRg st="8" end="8"/>
                                            </p:txEl>
                                          </p:spTgt>
                                        </p:tgtEl>
                                        <p:attrNameLst>
                                          <p:attrName>style.visibility</p:attrName>
                                        </p:attrNameLst>
                                      </p:cBhvr>
                                      <p:to>
                                        <p:strVal val="visible"/>
                                      </p:to>
                                    </p:set>
                                    <p:anim calcmode="lin" valueType="num">
                                      <p:cBhvr additive="base">
                                        <p:cTn id="77" dur="500" fill="hold"/>
                                        <p:tgtEl>
                                          <p:spTgt spid="1079300">
                                            <p:txEl>
                                              <p:pRg st="8" end="8"/>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1079300">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5"/>
                                            </p:cond>
                                          </p:stCondLst>
                                          <p:endCondLst>
                                            <p:cond evt="onStopAudio" delay="0">
                                              <p:tgtEl>
                                                <p:sldTgt/>
                                              </p:tgtEl>
                                            </p:cond>
                                          </p:endCondLst>
                                        </p:cTn>
                                        <p:tgtEl>
                                          <p:sndTgt r:embed="rId4" name="arrow.wav"/>
                                        </p:tgtEl>
                                      </p:cMediaNode>
                                    </p:audio>
                                  </p:subTnLst>
                                </p:cTn>
                              </p:par>
                            </p:childTnLst>
                          </p:cTn>
                        </p:par>
                      </p:childTnLst>
                    </p:cTn>
                  </p:par>
                  <p:par>
                    <p:cTn id="79" fill="hold" nodeType="clickPar">
                      <p:stCondLst>
                        <p:cond delay="indefinite"/>
                      </p:stCondLst>
                      <p:childTnLst>
                        <p:par>
                          <p:cTn id="80" fill="hold" nodeType="withGroup">
                            <p:stCondLst>
                              <p:cond delay="0"/>
                            </p:stCondLst>
                            <p:childTnLst>
                              <p:par>
                                <p:cTn id="81" presetID="2" presetClass="entr" presetSubtype="4" fill="hold" nodeType="clickEffect">
                                  <p:stCondLst>
                                    <p:cond delay="0"/>
                                  </p:stCondLst>
                                  <p:childTnLst>
                                    <p:set>
                                      <p:cBhvr>
                                        <p:cTn id="82" dur="1" fill="hold">
                                          <p:stCondLst>
                                            <p:cond delay="0"/>
                                          </p:stCondLst>
                                        </p:cTn>
                                        <p:tgtEl>
                                          <p:spTgt spid="1079300">
                                            <p:txEl>
                                              <p:pRg st="9" end="9"/>
                                            </p:txEl>
                                          </p:spTgt>
                                        </p:tgtEl>
                                        <p:attrNameLst>
                                          <p:attrName>style.visibility</p:attrName>
                                        </p:attrNameLst>
                                      </p:cBhvr>
                                      <p:to>
                                        <p:strVal val="visible"/>
                                      </p:to>
                                    </p:set>
                                    <p:anim calcmode="lin" valueType="num">
                                      <p:cBhvr additive="base">
                                        <p:cTn id="83" dur="500" fill="hold"/>
                                        <p:tgtEl>
                                          <p:spTgt spid="1079300">
                                            <p:txEl>
                                              <p:pRg st="9" end="9"/>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1079300">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9308" grpId="0" animBg="1"/>
      <p:bldP spid="1079308" grpId="1" animBg="1"/>
      <p:bldP spid="1079309" grpId="0" animBg="1"/>
      <p:bldP spid="1079310" grpId="0" animBg="1"/>
      <p:bldP spid="1079310"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ChangeArrowheads="1"/>
          </p:cNvSpPr>
          <p:nvPr/>
        </p:nvSpPr>
        <p:spPr bwMode="auto">
          <a:xfrm>
            <a:off x="685800" y="1784350"/>
            <a:ext cx="7772400" cy="5073650"/>
          </a:xfrm>
          <a:prstGeom prst="rect">
            <a:avLst/>
          </a:prstGeom>
          <a:solidFill>
            <a:srgbClr val="CCFFCC"/>
          </a:solidFill>
          <a:ln w="9525">
            <a:noFill/>
            <a:miter lim="800000"/>
            <a:headEnd/>
            <a:tailEnd/>
          </a:ln>
        </p:spPr>
        <p:txBody>
          <a:bodyPr/>
          <a:lstStyle/>
          <a:p>
            <a:pPr eaLnBrk="1" hangingPunct="1"/>
            <a:endParaRPr lang="en-US" altLang="en-US">
              <a:solidFill>
                <a:srgbClr val="000000"/>
              </a:solidFill>
              <a:sym typeface="Symbol" pitchFamily="18" charset="2"/>
            </a:endParaRPr>
          </a:p>
        </p:txBody>
      </p:sp>
      <p:sp>
        <p:nvSpPr>
          <p:cNvPr id="28675"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12.1 – The interaction of matter with radiation</a:t>
            </a:r>
          </a:p>
        </p:txBody>
      </p:sp>
      <p:sp>
        <p:nvSpPr>
          <p:cNvPr id="28676" name="Rectangle 2"/>
          <p:cNvSpPr>
            <a:spLocks noChangeArrowheads="1"/>
          </p:cNvSpPr>
          <p:nvPr/>
        </p:nvSpPr>
        <p:spPr bwMode="auto">
          <a:xfrm>
            <a:off x="685800" y="1343025"/>
            <a:ext cx="7772400" cy="455613"/>
          </a:xfrm>
          <a:prstGeom prst="rect">
            <a:avLst/>
          </a:prstGeom>
          <a:solidFill>
            <a:srgbClr val="EAEAEA"/>
          </a:solidFill>
          <a:ln w="9525">
            <a:noFill/>
            <a:miter lim="800000"/>
            <a:headEnd/>
            <a:tailEnd/>
          </a:ln>
        </p:spPr>
        <p:txBody>
          <a:bodyPr/>
          <a:lstStyle/>
          <a:p>
            <a:pPr eaLnBrk="1" hangingPunct="1">
              <a:spcBef>
                <a:spcPct val="20000"/>
              </a:spcBef>
            </a:pPr>
            <a:r>
              <a:rPr lang="en-US" altLang="en-US" i="1">
                <a:solidFill>
                  <a:srgbClr val="333399"/>
                </a:solidFill>
                <a:cs typeface="Times New Roman" pitchFamily="18" charset="0"/>
              </a:rPr>
              <a:t>The photoelectric effect</a:t>
            </a:r>
            <a:r>
              <a:rPr lang="en-US" altLang="en-US">
                <a:solidFill>
                  <a:srgbClr val="000000"/>
                </a:solidFill>
                <a:cs typeface="Times New Roman" pitchFamily="18" charset="0"/>
              </a:rPr>
              <a:t>	</a:t>
            </a:r>
          </a:p>
        </p:txBody>
      </p:sp>
      <p:pic>
        <p:nvPicPr>
          <p:cNvPr id="28685" name="Picture 1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01675" y="1817688"/>
            <a:ext cx="7734300" cy="3225800"/>
          </a:xfrm>
          <a:prstGeom prst="rect">
            <a:avLst/>
          </a:prstGeom>
          <a:noFill/>
          <a:ln w="9525">
            <a:noFill/>
            <a:miter lim="800000"/>
            <a:headEnd/>
            <a:tailEnd/>
          </a:ln>
        </p:spPr>
      </p:pic>
      <p:sp>
        <p:nvSpPr>
          <p:cNvPr id="1081359" name="Text Box 15"/>
          <p:cNvSpPr txBox="1">
            <a:spLocks noChangeArrowheads="1"/>
          </p:cNvSpPr>
          <p:nvPr/>
        </p:nvSpPr>
        <p:spPr bwMode="auto">
          <a:xfrm>
            <a:off x="1371600" y="5813425"/>
            <a:ext cx="7108825" cy="1089025"/>
          </a:xfrm>
          <a:prstGeom prst="rect">
            <a:avLst/>
          </a:prstGeom>
          <a:noFill/>
          <a:ln w="9525">
            <a:noFill/>
            <a:miter lim="800000"/>
            <a:headEnd/>
            <a:tailEnd/>
          </a:ln>
        </p:spPr>
        <p:txBody>
          <a:bodyPr>
            <a:spAutoFit/>
          </a:bodyPr>
          <a:lstStyle/>
          <a:p>
            <a:pPr eaLnBrk="1" hangingPunct="1">
              <a:lnSpc>
                <a:spcPct val="90000"/>
              </a:lnSpc>
            </a:pPr>
            <a:r>
              <a:rPr lang="en-US" altLang="en-US">
                <a:solidFill>
                  <a:schemeClr val="hlink"/>
                </a:solidFill>
              </a:rPr>
              <a:t>                            </a:t>
            </a:r>
            <a:r>
              <a:rPr lang="en-US" altLang="en-US">
                <a:solidFill>
                  <a:srgbClr val="009999"/>
                </a:solidFill>
                <a:sym typeface="Symbol" pitchFamily="18" charset="2"/>
              </a:rPr>
              <a:t></a:t>
            </a:r>
            <a:r>
              <a:rPr lang="en-US" altLang="en-US">
                <a:solidFill>
                  <a:schemeClr val="hlink"/>
                </a:solidFill>
              </a:rPr>
              <a:t>We are at the cutoff voltage for this particular frequency. Even at an increased intensity there will be </a:t>
            </a:r>
            <a:r>
              <a:rPr lang="en-US" altLang="en-US" u="sng">
                <a:solidFill>
                  <a:schemeClr val="hlink"/>
                </a:solidFill>
              </a:rPr>
              <a:t>no photocurrent</a:t>
            </a:r>
            <a:r>
              <a:rPr lang="en-US" altLang="en-US">
                <a:solidFill>
                  <a:schemeClr val="hlink"/>
                </a:solidFill>
              </a:rPr>
              <a:t>.</a:t>
            </a:r>
            <a:endParaRPr lang="en-US" altLang="en-US" u="sng">
              <a:solidFill>
                <a:schemeClr val="hlink"/>
              </a:solidFill>
            </a:endParaRPr>
          </a:p>
        </p:txBody>
      </p:sp>
      <p:pic>
        <p:nvPicPr>
          <p:cNvPr id="28686" name="Picture 1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12788" y="4943475"/>
            <a:ext cx="7737475" cy="654050"/>
          </a:xfrm>
          <a:prstGeom prst="rect">
            <a:avLst/>
          </a:prstGeom>
          <a:noFill/>
          <a:ln w="9525">
            <a:noFill/>
            <a:miter lim="800000"/>
            <a:headEnd/>
            <a:tailEnd/>
          </a:ln>
        </p:spPr>
      </p:pic>
      <p:pic>
        <p:nvPicPr>
          <p:cNvPr id="28687" name="Picture 1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66763" y="5508625"/>
            <a:ext cx="7627937" cy="685800"/>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8685"/>
                                        </p:tgtEl>
                                        <p:attrNameLst>
                                          <p:attrName>style.visibility</p:attrName>
                                        </p:attrNameLst>
                                      </p:cBhvr>
                                      <p:to>
                                        <p:strVal val="visible"/>
                                      </p:to>
                                    </p:set>
                                    <p:anim calcmode="lin" valueType="num">
                                      <p:cBhvr additive="base">
                                        <p:cTn id="7" dur="500" fill="hold"/>
                                        <p:tgtEl>
                                          <p:spTgt spid="28685"/>
                                        </p:tgtEl>
                                        <p:attrNameLst>
                                          <p:attrName>ppt_x</p:attrName>
                                        </p:attrNameLst>
                                      </p:cBhvr>
                                      <p:tavLst>
                                        <p:tav tm="0">
                                          <p:val>
                                            <p:strVal val="#ppt_x"/>
                                          </p:val>
                                        </p:tav>
                                        <p:tav tm="100000">
                                          <p:val>
                                            <p:strVal val="#ppt_x"/>
                                          </p:val>
                                        </p:tav>
                                      </p:tavLst>
                                    </p:anim>
                                    <p:anim calcmode="lin" valueType="num">
                                      <p:cBhvr additive="base">
                                        <p:cTn id="8" dur="500" fill="hold"/>
                                        <p:tgtEl>
                                          <p:spTgt spid="2868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8686"/>
                                        </p:tgtEl>
                                        <p:attrNameLst>
                                          <p:attrName>style.visibility</p:attrName>
                                        </p:attrNameLst>
                                      </p:cBhvr>
                                      <p:to>
                                        <p:strVal val="visible"/>
                                      </p:to>
                                    </p:set>
                                    <p:anim calcmode="lin" valueType="num">
                                      <p:cBhvr additive="base">
                                        <p:cTn id="13" dur="500" fill="hold"/>
                                        <p:tgtEl>
                                          <p:spTgt spid="28686"/>
                                        </p:tgtEl>
                                        <p:attrNameLst>
                                          <p:attrName>ppt_x</p:attrName>
                                        </p:attrNameLst>
                                      </p:cBhvr>
                                      <p:tavLst>
                                        <p:tav tm="0">
                                          <p:val>
                                            <p:strVal val="#ppt_x"/>
                                          </p:val>
                                        </p:tav>
                                        <p:tav tm="100000">
                                          <p:val>
                                            <p:strVal val="#ppt_x"/>
                                          </p:val>
                                        </p:tav>
                                      </p:tavLst>
                                    </p:anim>
                                    <p:anim calcmode="lin" valueType="num">
                                      <p:cBhvr additive="base">
                                        <p:cTn id="14" dur="500" fill="hold"/>
                                        <p:tgtEl>
                                          <p:spTgt spid="2868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8687"/>
                                        </p:tgtEl>
                                        <p:attrNameLst>
                                          <p:attrName>style.visibility</p:attrName>
                                        </p:attrNameLst>
                                      </p:cBhvr>
                                      <p:to>
                                        <p:strVal val="visible"/>
                                      </p:to>
                                    </p:set>
                                    <p:anim calcmode="lin" valueType="num">
                                      <p:cBhvr additive="base">
                                        <p:cTn id="19" dur="500" fill="hold"/>
                                        <p:tgtEl>
                                          <p:spTgt spid="28687"/>
                                        </p:tgtEl>
                                        <p:attrNameLst>
                                          <p:attrName>ppt_x</p:attrName>
                                        </p:attrNameLst>
                                      </p:cBhvr>
                                      <p:tavLst>
                                        <p:tav tm="0">
                                          <p:val>
                                            <p:strVal val="#ppt_x"/>
                                          </p:val>
                                        </p:tav>
                                        <p:tav tm="100000">
                                          <p:val>
                                            <p:strVal val="#ppt_x"/>
                                          </p:val>
                                        </p:tav>
                                      </p:tavLst>
                                    </p:anim>
                                    <p:anim calcmode="lin" valueType="num">
                                      <p:cBhvr additive="base">
                                        <p:cTn id="20" dur="500" fill="hold"/>
                                        <p:tgtEl>
                                          <p:spTgt spid="2868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81359"/>
                                        </p:tgtEl>
                                        <p:attrNameLst>
                                          <p:attrName>style.visibility</p:attrName>
                                        </p:attrNameLst>
                                      </p:cBhvr>
                                      <p:to>
                                        <p:strVal val="visible"/>
                                      </p:to>
                                    </p:set>
                                    <p:anim calcmode="lin" valueType="num">
                                      <p:cBhvr additive="base">
                                        <p:cTn id="25" dur="500" fill="hold"/>
                                        <p:tgtEl>
                                          <p:spTgt spid="1081359"/>
                                        </p:tgtEl>
                                        <p:attrNameLst>
                                          <p:attrName>ppt_x</p:attrName>
                                        </p:attrNameLst>
                                      </p:cBhvr>
                                      <p:tavLst>
                                        <p:tav tm="0">
                                          <p:val>
                                            <p:strVal val="#ppt_x"/>
                                          </p:val>
                                        </p:tav>
                                        <p:tav tm="100000">
                                          <p:val>
                                            <p:strVal val="#ppt_x"/>
                                          </p:val>
                                        </p:tav>
                                      </p:tavLst>
                                    </p:anim>
                                    <p:anim calcmode="lin" valueType="num">
                                      <p:cBhvr additive="base">
                                        <p:cTn id="26" dur="500" fill="hold"/>
                                        <p:tgtEl>
                                          <p:spTgt spid="108135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135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ChangeArrowheads="1"/>
          </p:cNvSpPr>
          <p:nvPr/>
        </p:nvSpPr>
        <p:spPr bwMode="auto">
          <a:xfrm>
            <a:off x="685800" y="1784350"/>
            <a:ext cx="7772400" cy="5073650"/>
          </a:xfrm>
          <a:prstGeom prst="rect">
            <a:avLst/>
          </a:prstGeom>
          <a:solidFill>
            <a:srgbClr val="CCFFCC"/>
          </a:solidFill>
          <a:ln w="9525">
            <a:noFill/>
            <a:miter lim="800000"/>
            <a:headEnd/>
            <a:tailEnd/>
          </a:ln>
        </p:spPr>
        <p:txBody>
          <a:bodyPr/>
          <a:lstStyle/>
          <a:p>
            <a:pPr eaLnBrk="1" hangingPunct="1"/>
            <a:endParaRPr lang="en-US" altLang="en-US">
              <a:solidFill>
                <a:srgbClr val="000000"/>
              </a:solidFill>
              <a:sym typeface="Symbol" pitchFamily="18" charset="2"/>
            </a:endParaRPr>
          </a:p>
        </p:txBody>
      </p:sp>
      <p:sp>
        <p:nvSpPr>
          <p:cNvPr id="29699"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12.1 – The interaction of matter with radiation</a:t>
            </a:r>
          </a:p>
        </p:txBody>
      </p:sp>
      <p:sp>
        <p:nvSpPr>
          <p:cNvPr id="29700" name="Rectangle 2"/>
          <p:cNvSpPr>
            <a:spLocks noChangeArrowheads="1"/>
          </p:cNvSpPr>
          <p:nvPr/>
        </p:nvSpPr>
        <p:spPr bwMode="auto">
          <a:xfrm>
            <a:off x="685800" y="1343025"/>
            <a:ext cx="7772400" cy="455613"/>
          </a:xfrm>
          <a:prstGeom prst="rect">
            <a:avLst/>
          </a:prstGeom>
          <a:solidFill>
            <a:srgbClr val="EAEAEA"/>
          </a:solidFill>
          <a:ln w="9525">
            <a:noFill/>
            <a:miter lim="800000"/>
            <a:headEnd/>
            <a:tailEnd/>
          </a:ln>
        </p:spPr>
        <p:txBody>
          <a:bodyPr/>
          <a:lstStyle/>
          <a:p>
            <a:pPr eaLnBrk="1" hangingPunct="1">
              <a:spcBef>
                <a:spcPct val="20000"/>
              </a:spcBef>
            </a:pPr>
            <a:r>
              <a:rPr lang="en-US" altLang="en-US" i="1">
                <a:solidFill>
                  <a:srgbClr val="333399"/>
                </a:solidFill>
                <a:cs typeface="Times New Roman" pitchFamily="18" charset="0"/>
              </a:rPr>
              <a:t>The photoelectric effect</a:t>
            </a:r>
            <a:r>
              <a:rPr lang="en-US" altLang="en-US">
                <a:solidFill>
                  <a:srgbClr val="000000"/>
                </a:solidFill>
                <a:cs typeface="Times New Roman" pitchFamily="18" charset="0"/>
              </a:rPr>
              <a:t>	</a:t>
            </a:r>
          </a:p>
        </p:txBody>
      </p:sp>
      <p:pic>
        <p:nvPicPr>
          <p:cNvPr id="29701" name="Picture 1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01675" y="1817688"/>
            <a:ext cx="7734300" cy="3225800"/>
          </a:xfrm>
          <a:prstGeom prst="rect">
            <a:avLst/>
          </a:prstGeom>
          <a:noFill/>
          <a:ln w="9525">
            <a:noFill/>
            <a:miter lim="800000"/>
            <a:headEnd/>
            <a:tailEnd/>
          </a:ln>
        </p:spPr>
      </p:pic>
      <p:sp>
        <p:nvSpPr>
          <p:cNvPr id="1081360" name="Text Box 16"/>
          <p:cNvSpPr txBox="1">
            <a:spLocks noChangeArrowheads="1"/>
          </p:cNvSpPr>
          <p:nvPr/>
        </p:nvSpPr>
        <p:spPr bwMode="auto">
          <a:xfrm>
            <a:off x="1438275" y="5813425"/>
            <a:ext cx="7042150" cy="1089025"/>
          </a:xfrm>
          <a:prstGeom prst="rect">
            <a:avLst/>
          </a:prstGeom>
          <a:noFill/>
          <a:ln w="9525">
            <a:noFill/>
            <a:miter lim="800000"/>
            <a:headEnd/>
            <a:tailEnd/>
          </a:ln>
        </p:spPr>
        <p:txBody>
          <a:bodyPr>
            <a:spAutoFit/>
          </a:bodyPr>
          <a:lstStyle/>
          <a:p>
            <a:pPr eaLnBrk="1" hangingPunct="1">
              <a:lnSpc>
                <a:spcPct val="90000"/>
              </a:lnSpc>
            </a:pPr>
            <a:r>
              <a:rPr lang="en-US" altLang="en-US">
                <a:solidFill>
                  <a:srgbClr val="009999"/>
                </a:solidFill>
                <a:sym typeface="Symbol" pitchFamily="18" charset="2"/>
              </a:rPr>
              <a:t></a:t>
            </a:r>
            <a:r>
              <a:rPr lang="en-US" altLang="en-US">
                <a:solidFill>
                  <a:schemeClr val="hlink"/>
                </a:solidFill>
              </a:rPr>
              <a:t>A higher frequency will result in a nonzero photocurrent since a higher cutoff voltage is now required to stop the electrons.</a:t>
            </a:r>
            <a:endParaRPr lang="en-US" altLang="en-US" u="sng">
              <a:solidFill>
                <a:schemeClr val="hlink"/>
              </a:solidFill>
            </a:endParaRPr>
          </a:p>
        </p:txBody>
      </p:sp>
      <p:pic>
        <p:nvPicPr>
          <p:cNvPr id="29703" name="Picture 1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12788" y="4943475"/>
            <a:ext cx="7737475" cy="654050"/>
          </a:xfrm>
          <a:prstGeom prst="rect">
            <a:avLst/>
          </a:prstGeom>
          <a:noFill/>
          <a:ln w="9525">
            <a:noFill/>
            <a:miter lim="800000"/>
            <a:headEnd/>
            <a:tailEnd/>
          </a:ln>
        </p:spPr>
      </p:pic>
      <p:pic>
        <p:nvPicPr>
          <p:cNvPr id="151554" name="Picture 2"/>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69938" y="5511800"/>
            <a:ext cx="7818437" cy="401638"/>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1554"/>
                                        </p:tgtEl>
                                        <p:attrNameLst>
                                          <p:attrName>style.visibility</p:attrName>
                                        </p:attrNameLst>
                                      </p:cBhvr>
                                      <p:to>
                                        <p:strVal val="visible"/>
                                      </p:to>
                                    </p:set>
                                    <p:anim calcmode="lin" valueType="num">
                                      <p:cBhvr additive="base">
                                        <p:cTn id="7" dur="500" fill="hold"/>
                                        <p:tgtEl>
                                          <p:spTgt spid="151554"/>
                                        </p:tgtEl>
                                        <p:attrNameLst>
                                          <p:attrName>ppt_x</p:attrName>
                                        </p:attrNameLst>
                                      </p:cBhvr>
                                      <p:tavLst>
                                        <p:tav tm="0">
                                          <p:val>
                                            <p:strVal val="#ppt_x"/>
                                          </p:val>
                                        </p:tav>
                                        <p:tav tm="100000">
                                          <p:val>
                                            <p:strVal val="#ppt_x"/>
                                          </p:val>
                                        </p:tav>
                                      </p:tavLst>
                                    </p:anim>
                                    <p:anim calcmode="lin" valueType="num">
                                      <p:cBhvr additive="base">
                                        <p:cTn id="8" dur="500" fill="hold"/>
                                        <p:tgtEl>
                                          <p:spTgt spid="15155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81360"/>
                                        </p:tgtEl>
                                        <p:attrNameLst>
                                          <p:attrName>style.visibility</p:attrName>
                                        </p:attrNameLst>
                                      </p:cBhvr>
                                      <p:to>
                                        <p:strVal val="visible"/>
                                      </p:to>
                                    </p:set>
                                    <p:anim calcmode="lin" valueType="num">
                                      <p:cBhvr additive="base">
                                        <p:cTn id="13" dur="500" fill="hold"/>
                                        <p:tgtEl>
                                          <p:spTgt spid="1081360"/>
                                        </p:tgtEl>
                                        <p:attrNameLst>
                                          <p:attrName>ppt_x</p:attrName>
                                        </p:attrNameLst>
                                      </p:cBhvr>
                                      <p:tavLst>
                                        <p:tav tm="0">
                                          <p:val>
                                            <p:strVal val="#ppt_x"/>
                                          </p:val>
                                        </p:tav>
                                        <p:tav tm="100000">
                                          <p:val>
                                            <p:strVal val="#ppt_x"/>
                                          </p:val>
                                        </p:tav>
                                      </p:tavLst>
                                    </p:anim>
                                    <p:anim calcmode="lin" valueType="num">
                                      <p:cBhvr additive="base">
                                        <p:cTn id="14" dur="500" fill="hold"/>
                                        <p:tgtEl>
                                          <p:spTgt spid="108136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136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ChangeArrowheads="1"/>
          </p:cNvSpPr>
          <p:nvPr/>
        </p:nvSpPr>
        <p:spPr bwMode="auto">
          <a:xfrm>
            <a:off x="685800" y="1784350"/>
            <a:ext cx="7772400" cy="5073650"/>
          </a:xfrm>
          <a:prstGeom prst="rect">
            <a:avLst/>
          </a:prstGeom>
          <a:solidFill>
            <a:srgbClr val="CCFFCC"/>
          </a:solidFill>
          <a:ln w="9525">
            <a:noFill/>
            <a:miter lim="800000"/>
            <a:headEnd/>
            <a:tailEnd/>
          </a:ln>
        </p:spPr>
        <p:txBody>
          <a:bodyPr/>
          <a:lstStyle/>
          <a:p>
            <a:pPr eaLnBrk="1" hangingPunct="1"/>
            <a:endParaRPr lang="en-US" altLang="en-US">
              <a:solidFill>
                <a:srgbClr val="000000"/>
              </a:solidFill>
              <a:sym typeface="Symbol" pitchFamily="18" charset="2"/>
            </a:endParaRPr>
          </a:p>
        </p:txBody>
      </p:sp>
      <p:sp>
        <p:nvSpPr>
          <p:cNvPr id="30723"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12.1 – The interaction of matter with radiation</a:t>
            </a:r>
          </a:p>
        </p:txBody>
      </p:sp>
      <p:sp>
        <p:nvSpPr>
          <p:cNvPr id="30724" name="Rectangle 2"/>
          <p:cNvSpPr>
            <a:spLocks noChangeArrowheads="1"/>
          </p:cNvSpPr>
          <p:nvPr/>
        </p:nvSpPr>
        <p:spPr bwMode="auto">
          <a:xfrm>
            <a:off x="685800" y="1343025"/>
            <a:ext cx="7772400" cy="455613"/>
          </a:xfrm>
          <a:prstGeom prst="rect">
            <a:avLst/>
          </a:prstGeom>
          <a:solidFill>
            <a:srgbClr val="EAEAEA"/>
          </a:solidFill>
          <a:ln w="9525">
            <a:noFill/>
            <a:miter lim="800000"/>
            <a:headEnd/>
            <a:tailEnd/>
          </a:ln>
        </p:spPr>
        <p:txBody>
          <a:bodyPr/>
          <a:lstStyle/>
          <a:p>
            <a:pPr eaLnBrk="1" hangingPunct="1">
              <a:spcBef>
                <a:spcPct val="20000"/>
              </a:spcBef>
            </a:pPr>
            <a:r>
              <a:rPr lang="en-US" altLang="en-US" i="1">
                <a:solidFill>
                  <a:srgbClr val="333399"/>
                </a:solidFill>
                <a:cs typeface="Times New Roman" pitchFamily="18" charset="0"/>
              </a:rPr>
              <a:t>The photoelectric effect</a:t>
            </a:r>
            <a:r>
              <a:rPr lang="en-US" altLang="en-US">
                <a:solidFill>
                  <a:srgbClr val="000000"/>
                </a:solidFill>
                <a:cs typeface="Times New Roman" pitchFamily="18" charset="0"/>
              </a:rPr>
              <a:t>	</a:t>
            </a:r>
          </a:p>
        </p:txBody>
      </p:sp>
      <p:pic>
        <p:nvPicPr>
          <p:cNvPr id="30725" name="Picture 1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01675" y="1817688"/>
            <a:ext cx="7734300" cy="3225800"/>
          </a:xfrm>
          <a:prstGeom prst="rect">
            <a:avLst/>
          </a:prstGeom>
          <a:noFill/>
          <a:ln w="9525">
            <a:noFill/>
            <a:miter lim="800000"/>
            <a:headEnd/>
            <a:tailEnd/>
          </a:ln>
        </p:spPr>
      </p:pic>
      <p:pic>
        <p:nvPicPr>
          <p:cNvPr id="152578" name="Picture 2"/>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06438" y="4953000"/>
            <a:ext cx="7831137" cy="636588"/>
          </a:xfrm>
          <a:prstGeom prst="rect">
            <a:avLst/>
          </a:prstGeom>
          <a:noFill/>
          <a:ln w="9525">
            <a:noFill/>
            <a:miter lim="800000"/>
            <a:headEnd/>
            <a:tailEnd/>
          </a:ln>
        </p:spPr>
      </p:pic>
      <p:pic>
        <p:nvPicPr>
          <p:cNvPr id="152579" name="Picture 3"/>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55650" y="5503863"/>
            <a:ext cx="7723188" cy="720725"/>
          </a:xfrm>
          <a:prstGeom prst="rect">
            <a:avLst/>
          </a:prstGeom>
          <a:noFill/>
          <a:ln w="9525">
            <a:noFill/>
            <a:miter lim="800000"/>
            <a:headEnd/>
            <a:tailEnd/>
          </a:ln>
        </p:spPr>
      </p:pic>
      <p:sp>
        <p:nvSpPr>
          <p:cNvPr id="11" name="Text Box 14"/>
          <p:cNvSpPr txBox="1">
            <a:spLocks noChangeArrowheads="1"/>
          </p:cNvSpPr>
          <p:nvPr/>
        </p:nvSpPr>
        <p:spPr bwMode="auto">
          <a:xfrm>
            <a:off x="1474788" y="6100763"/>
            <a:ext cx="6983412" cy="757237"/>
          </a:xfrm>
          <a:prstGeom prst="rect">
            <a:avLst/>
          </a:prstGeom>
          <a:noFill/>
          <a:ln w="9525">
            <a:noFill/>
            <a:miter lim="800000"/>
            <a:headEnd/>
            <a:tailEnd/>
          </a:ln>
        </p:spPr>
        <p:txBody>
          <a:bodyPr>
            <a:spAutoFit/>
          </a:bodyPr>
          <a:lstStyle/>
          <a:p>
            <a:pPr eaLnBrk="1" hangingPunct="1">
              <a:lnSpc>
                <a:spcPct val="90000"/>
              </a:lnSpc>
            </a:pPr>
            <a:r>
              <a:rPr lang="en-US" altLang="en-US">
                <a:solidFill>
                  <a:srgbClr val="009999"/>
                </a:solidFill>
                <a:sym typeface="Symbol" pitchFamily="18" charset="2"/>
              </a:rPr>
              <a:t></a:t>
            </a:r>
            <a:r>
              <a:rPr lang="en-US" altLang="en-US">
                <a:solidFill>
                  <a:schemeClr val="hlink"/>
                </a:solidFill>
              </a:rPr>
              <a:t>The photon energy is equal to the work function plus the energy of the emitted electron.</a:t>
            </a:r>
            <a:endParaRPr lang="en-US" altLang="en-US" u="sng">
              <a:solidFill>
                <a:schemeClr val="hlink"/>
              </a:solidFill>
            </a:endParaRPr>
          </a:p>
        </p:txBody>
      </p:sp>
      <p:sp>
        <p:nvSpPr>
          <p:cNvPr id="12" name="Text Box 19"/>
          <p:cNvSpPr txBox="1">
            <a:spLocks noChangeArrowheads="1"/>
          </p:cNvSpPr>
          <p:nvPr/>
        </p:nvSpPr>
        <p:spPr bwMode="auto">
          <a:xfrm>
            <a:off x="4283075" y="1360488"/>
            <a:ext cx="4492625" cy="461962"/>
          </a:xfrm>
          <a:prstGeom prst="rect">
            <a:avLst/>
          </a:prstGeom>
          <a:noFill/>
          <a:ln w="9525">
            <a:noFill/>
            <a:miter lim="800000"/>
            <a:headEnd/>
            <a:tailEnd/>
          </a:ln>
        </p:spPr>
        <p:txBody>
          <a:bodyPr>
            <a:spAutoFit/>
          </a:bodyPr>
          <a:lstStyle/>
          <a:p>
            <a:pPr eaLnBrk="1" hangingPunct="1"/>
            <a:r>
              <a:rPr lang="en-US" altLang="en-US">
                <a:solidFill>
                  <a:srgbClr val="009999"/>
                </a:solidFill>
                <a:sym typeface="Symbol" pitchFamily="18" charset="2"/>
              </a:rPr>
              <a:t></a:t>
            </a:r>
            <a:r>
              <a:rPr lang="en-US" altLang="en-US">
                <a:solidFill>
                  <a:schemeClr val="hlink"/>
                </a:solidFill>
              </a:rPr>
              <a:t>Use </a:t>
            </a:r>
            <a:r>
              <a:rPr lang="en-US" altLang="en-US" i="1">
                <a:solidFill>
                  <a:schemeClr val="hlink"/>
                </a:solidFill>
              </a:rPr>
              <a:t>E</a:t>
            </a:r>
            <a:r>
              <a:rPr lang="en-US" altLang="en-US">
                <a:solidFill>
                  <a:schemeClr val="hlink"/>
                </a:solidFill>
              </a:rPr>
              <a:t> = </a:t>
            </a:r>
            <a:r>
              <a:rPr lang="en-US" altLang="en-US" i="1">
                <a:solidFill>
                  <a:schemeClr val="hlink"/>
                </a:solidFill>
                <a:sym typeface="Symbol" pitchFamily="18" charset="2"/>
              </a:rPr>
              <a:t></a:t>
            </a:r>
            <a:r>
              <a:rPr lang="en-US" altLang="en-US">
                <a:solidFill>
                  <a:schemeClr val="hlink"/>
                </a:solidFill>
                <a:sym typeface="Symbol" pitchFamily="18" charset="2"/>
              </a:rPr>
              <a:t> + </a:t>
            </a:r>
            <a:r>
              <a:rPr lang="en-US" altLang="en-US" i="1">
                <a:solidFill>
                  <a:schemeClr val="hlink"/>
                </a:solidFill>
                <a:sym typeface="Symbol" pitchFamily="18" charset="2"/>
              </a:rPr>
              <a:t>E</a:t>
            </a:r>
            <a:r>
              <a:rPr lang="en-US" altLang="en-US" baseline="-25000">
                <a:solidFill>
                  <a:schemeClr val="hlink"/>
                </a:solidFill>
                <a:sym typeface="Symbol" pitchFamily="18" charset="2"/>
              </a:rPr>
              <a:t>K</a:t>
            </a:r>
            <a:r>
              <a:rPr lang="en-US" altLang="en-US">
                <a:solidFill>
                  <a:schemeClr val="hlink"/>
                </a:solidFill>
                <a:sym typeface="Symbol" pitchFamily="18" charset="2"/>
              </a:rPr>
              <a:t>. </a:t>
            </a:r>
            <a:endParaRPr lang="en-US" altLang="en-US" i="1">
              <a:solidFill>
                <a:schemeClr val="hlink"/>
              </a:solidFill>
              <a:sym typeface="Symbol" pitchFamily="18" charset="2"/>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2578"/>
                                        </p:tgtEl>
                                        <p:attrNameLst>
                                          <p:attrName>style.visibility</p:attrName>
                                        </p:attrNameLst>
                                      </p:cBhvr>
                                      <p:to>
                                        <p:strVal val="visible"/>
                                      </p:to>
                                    </p:set>
                                    <p:anim calcmode="lin" valueType="num">
                                      <p:cBhvr additive="base">
                                        <p:cTn id="7" dur="500" fill="hold"/>
                                        <p:tgtEl>
                                          <p:spTgt spid="152578"/>
                                        </p:tgtEl>
                                        <p:attrNameLst>
                                          <p:attrName>ppt_x</p:attrName>
                                        </p:attrNameLst>
                                      </p:cBhvr>
                                      <p:tavLst>
                                        <p:tav tm="0">
                                          <p:val>
                                            <p:strVal val="#ppt_x"/>
                                          </p:val>
                                        </p:tav>
                                        <p:tav tm="100000">
                                          <p:val>
                                            <p:strVal val="#ppt_x"/>
                                          </p:val>
                                        </p:tav>
                                      </p:tavLst>
                                    </p:anim>
                                    <p:anim calcmode="lin" valueType="num">
                                      <p:cBhvr additive="base">
                                        <p:cTn id="8" dur="500" fill="hold"/>
                                        <p:tgtEl>
                                          <p:spTgt spid="15257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52579"/>
                                        </p:tgtEl>
                                        <p:attrNameLst>
                                          <p:attrName>style.visibility</p:attrName>
                                        </p:attrNameLst>
                                      </p:cBhvr>
                                      <p:to>
                                        <p:strVal val="visible"/>
                                      </p:to>
                                    </p:set>
                                    <p:anim calcmode="lin" valueType="num">
                                      <p:cBhvr additive="base">
                                        <p:cTn id="13" dur="500" fill="hold"/>
                                        <p:tgtEl>
                                          <p:spTgt spid="152579"/>
                                        </p:tgtEl>
                                        <p:attrNameLst>
                                          <p:attrName>ppt_x</p:attrName>
                                        </p:attrNameLst>
                                      </p:cBhvr>
                                      <p:tavLst>
                                        <p:tav tm="0">
                                          <p:val>
                                            <p:strVal val="#ppt_x"/>
                                          </p:val>
                                        </p:tav>
                                        <p:tav tm="100000">
                                          <p:val>
                                            <p:strVal val="#ppt_x"/>
                                          </p:val>
                                        </p:tav>
                                      </p:tavLst>
                                    </p:anim>
                                    <p:anim calcmode="lin" valueType="num">
                                      <p:cBhvr additive="base">
                                        <p:cTn id="14" dur="500" fill="hold"/>
                                        <p:tgtEl>
                                          <p:spTgt spid="15257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1+#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ChangeArrowheads="1"/>
          </p:cNvSpPr>
          <p:nvPr/>
        </p:nvSpPr>
        <p:spPr bwMode="auto">
          <a:xfrm>
            <a:off x="685800" y="1339850"/>
            <a:ext cx="7772400" cy="4176713"/>
          </a:xfrm>
          <a:prstGeom prst="rect">
            <a:avLst/>
          </a:prstGeom>
          <a:solidFill>
            <a:srgbClr val="EAEAEA"/>
          </a:solidFill>
          <a:ln w="9525">
            <a:noFill/>
            <a:miter lim="800000"/>
            <a:headEnd/>
            <a:tailEnd/>
          </a:ln>
        </p:spPr>
        <p:txBody>
          <a:bodyPr/>
          <a:lstStyle/>
          <a:p>
            <a:pPr marL="633413" indent="-633413" eaLnBrk="1" hangingPunct="1"/>
            <a:r>
              <a:rPr lang="en-US" altLang="en-US" b="1">
                <a:solidFill>
                  <a:srgbClr val="000000"/>
                </a:solidFill>
              </a:rPr>
              <a:t>Applications and skills: </a:t>
            </a:r>
            <a:endParaRPr lang="en-US" altLang="en-US" sz="3600">
              <a:solidFill>
                <a:srgbClr val="000000"/>
              </a:solidFill>
              <a:latin typeface="Segoe UI" pitchFamily="34" charset="0"/>
            </a:endParaRPr>
          </a:p>
          <a:p>
            <a:pPr marL="633413" indent="-633413" eaLnBrk="1" hangingPunct="1"/>
            <a:r>
              <a:rPr lang="en-US" altLang="en-US">
                <a:solidFill>
                  <a:srgbClr val="000000"/>
                </a:solidFill>
              </a:rPr>
              <a:t>• Discussing the photoelectric effect experiment and explaining which features of the experiment cannot be explained by the classical wave theory of light </a:t>
            </a:r>
            <a:endParaRPr lang="en-US" altLang="en-US" sz="3600">
              <a:solidFill>
                <a:srgbClr val="000000"/>
              </a:solidFill>
              <a:latin typeface="Segoe UI" pitchFamily="34" charset="0"/>
            </a:endParaRPr>
          </a:p>
          <a:p>
            <a:pPr marL="633413" indent="-633413" eaLnBrk="1" hangingPunct="1"/>
            <a:r>
              <a:rPr lang="en-US" altLang="en-US">
                <a:solidFill>
                  <a:srgbClr val="000000"/>
                </a:solidFill>
              </a:rPr>
              <a:t>• Solving photoelectric problems both graphically and algebraically </a:t>
            </a:r>
            <a:endParaRPr lang="en-US" altLang="en-US" sz="3600">
              <a:solidFill>
                <a:srgbClr val="000000"/>
              </a:solidFill>
              <a:latin typeface="Segoe UI" pitchFamily="34" charset="0"/>
            </a:endParaRPr>
          </a:p>
          <a:p>
            <a:pPr marL="633413" indent="-633413" eaLnBrk="1" hangingPunct="1"/>
            <a:r>
              <a:rPr lang="en-US" altLang="en-US">
                <a:solidFill>
                  <a:srgbClr val="000000"/>
                </a:solidFill>
              </a:rPr>
              <a:t>• Discussing experimental evidence for matter waves, including an experiment in which the wave nature of electrons is evident </a:t>
            </a:r>
            <a:endParaRPr lang="en-US" altLang="en-US" sz="3600">
              <a:solidFill>
                <a:srgbClr val="000000"/>
              </a:solidFill>
              <a:latin typeface="Segoe UI" pitchFamily="34" charset="0"/>
            </a:endParaRPr>
          </a:p>
          <a:p>
            <a:pPr marL="633413" indent="-633413" eaLnBrk="1" hangingPunct="1"/>
            <a:r>
              <a:rPr lang="en-US" altLang="en-US">
                <a:solidFill>
                  <a:srgbClr val="000000"/>
                </a:solidFill>
              </a:rPr>
              <a:t>• Stating order of magnitude estimates from the uncertainty principle </a:t>
            </a:r>
            <a:endParaRPr lang="en-US" altLang="en-US" sz="3600">
              <a:solidFill>
                <a:srgbClr val="000000"/>
              </a:solidFill>
              <a:latin typeface="Segoe UI" pitchFamily="34" charset="0"/>
            </a:endParaRPr>
          </a:p>
        </p:txBody>
      </p:sp>
      <p:sp>
        <p:nvSpPr>
          <p:cNvPr id="4099"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12.1 – The interaction of matter with radiation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0">
                                            <p:txEl>
                                              <p:pRg st="0" end="0"/>
                                            </p:txEl>
                                          </p:spTgt>
                                        </p:tgtEl>
                                        <p:attrNameLst>
                                          <p:attrName>style.visibility</p:attrName>
                                        </p:attrNameLst>
                                      </p:cBhvr>
                                      <p:to>
                                        <p:strVal val="visible"/>
                                      </p:to>
                                    </p:set>
                                    <p:anim calcmode="lin" valueType="num">
                                      <p:cBhvr additive="base">
                                        <p:cTn id="7" dur="500" fill="hold"/>
                                        <p:tgtEl>
                                          <p:spTgt spid="717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0">
                                            <p:txEl>
                                              <p:pRg st="1" end="1"/>
                                            </p:txEl>
                                          </p:spTgt>
                                        </p:tgtEl>
                                        <p:attrNameLst>
                                          <p:attrName>style.visibility</p:attrName>
                                        </p:attrNameLst>
                                      </p:cBhvr>
                                      <p:to>
                                        <p:strVal val="visible"/>
                                      </p:to>
                                    </p:set>
                                    <p:anim calcmode="lin" valueType="num">
                                      <p:cBhvr additive="base">
                                        <p:cTn id="13" dur="500" fill="hold"/>
                                        <p:tgtEl>
                                          <p:spTgt spid="717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0">
                                            <p:txEl>
                                              <p:pRg st="2" end="2"/>
                                            </p:txEl>
                                          </p:spTgt>
                                        </p:tgtEl>
                                        <p:attrNameLst>
                                          <p:attrName>style.visibility</p:attrName>
                                        </p:attrNameLst>
                                      </p:cBhvr>
                                      <p:to>
                                        <p:strVal val="visible"/>
                                      </p:to>
                                    </p:set>
                                    <p:anim calcmode="lin" valueType="num">
                                      <p:cBhvr additive="base">
                                        <p:cTn id="19" dur="500" fill="hold"/>
                                        <p:tgtEl>
                                          <p:spTgt spid="717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170">
                                            <p:txEl>
                                              <p:pRg st="3" end="3"/>
                                            </p:txEl>
                                          </p:spTgt>
                                        </p:tgtEl>
                                        <p:attrNameLst>
                                          <p:attrName>style.visibility</p:attrName>
                                        </p:attrNameLst>
                                      </p:cBhvr>
                                      <p:to>
                                        <p:strVal val="visible"/>
                                      </p:to>
                                    </p:set>
                                    <p:anim calcmode="lin" valueType="num">
                                      <p:cBhvr additive="base">
                                        <p:cTn id="25" dur="500" fill="hold"/>
                                        <p:tgtEl>
                                          <p:spTgt spid="717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170">
                                            <p:txEl>
                                              <p:pRg st="4" end="4"/>
                                            </p:txEl>
                                          </p:spTgt>
                                        </p:tgtEl>
                                        <p:attrNameLst>
                                          <p:attrName>style.visibility</p:attrName>
                                        </p:attrNameLst>
                                      </p:cBhvr>
                                      <p:to>
                                        <p:strVal val="visible"/>
                                      </p:to>
                                    </p:set>
                                    <p:anim calcmode="lin" valueType="num">
                                      <p:cBhvr additive="base">
                                        <p:cTn id="31" dur="500" fill="hold"/>
                                        <p:tgtEl>
                                          <p:spTgt spid="717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7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ChangeArrowheads="1"/>
          </p:cNvSpPr>
          <p:nvPr/>
        </p:nvSpPr>
        <p:spPr bwMode="auto">
          <a:xfrm>
            <a:off x="685800" y="1784350"/>
            <a:ext cx="7772400" cy="5073650"/>
          </a:xfrm>
          <a:prstGeom prst="rect">
            <a:avLst/>
          </a:prstGeom>
          <a:solidFill>
            <a:srgbClr val="CCFFCC"/>
          </a:solidFill>
          <a:ln w="9525">
            <a:noFill/>
            <a:miter lim="800000"/>
            <a:headEnd/>
            <a:tailEnd/>
          </a:ln>
        </p:spPr>
        <p:txBody>
          <a:bodyPr/>
          <a:lstStyle/>
          <a:p>
            <a:pPr eaLnBrk="1" hangingPunct="1"/>
            <a:endParaRPr lang="en-US" altLang="en-US">
              <a:solidFill>
                <a:srgbClr val="000000"/>
              </a:solidFill>
              <a:sym typeface="Symbol" pitchFamily="18" charset="2"/>
            </a:endParaRPr>
          </a:p>
        </p:txBody>
      </p:sp>
      <p:sp>
        <p:nvSpPr>
          <p:cNvPr id="31747"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12.1 – The interaction of matter with radiation</a:t>
            </a:r>
          </a:p>
        </p:txBody>
      </p:sp>
      <p:sp>
        <p:nvSpPr>
          <p:cNvPr id="31748" name="Rectangle 2"/>
          <p:cNvSpPr>
            <a:spLocks noChangeArrowheads="1"/>
          </p:cNvSpPr>
          <p:nvPr/>
        </p:nvSpPr>
        <p:spPr bwMode="auto">
          <a:xfrm>
            <a:off x="685800" y="1343025"/>
            <a:ext cx="7772400" cy="455613"/>
          </a:xfrm>
          <a:prstGeom prst="rect">
            <a:avLst/>
          </a:prstGeom>
          <a:solidFill>
            <a:srgbClr val="EAEAEA"/>
          </a:solidFill>
          <a:ln w="9525">
            <a:noFill/>
            <a:miter lim="800000"/>
            <a:headEnd/>
            <a:tailEnd/>
          </a:ln>
        </p:spPr>
        <p:txBody>
          <a:bodyPr/>
          <a:lstStyle/>
          <a:p>
            <a:pPr eaLnBrk="1" hangingPunct="1">
              <a:spcBef>
                <a:spcPct val="20000"/>
              </a:spcBef>
            </a:pPr>
            <a:r>
              <a:rPr lang="en-US" altLang="en-US" i="1">
                <a:solidFill>
                  <a:srgbClr val="333399"/>
                </a:solidFill>
                <a:cs typeface="Times New Roman" pitchFamily="18" charset="0"/>
              </a:rPr>
              <a:t>The photoelectric effect</a:t>
            </a:r>
            <a:r>
              <a:rPr lang="en-US" altLang="en-US">
                <a:solidFill>
                  <a:srgbClr val="000000"/>
                </a:solidFill>
                <a:cs typeface="Times New Roman" pitchFamily="18" charset="0"/>
              </a:rPr>
              <a:t>	</a:t>
            </a:r>
          </a:p>
        </p:txBody>
      </p:sp>
      <p:pic>
        <p:nvPicPr>
          <p:cNvPr id="31749" name="Picture 13"/>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01675" y="1817688"/>
            <a:ext cx="7734300" cy="3225800"/>
          </a:xfrm>
          <a:prstGeom prst="rect">
            <a:avLst/>
          </a:prstGeom>
          <a:noFill/>
          <a:ln w="9525">
            <a:noFill/>
            <a:miter lim="800000"/>
            <a:headEnd/>
            <a:tailEnd/>
          </a:ln>
        </p:spPr>
      </p:pic>
      <p:pic>
        <p:nvPicPr>
          <p:cNvPr id="31750" name="Picture 2"/>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06438" y="4953000"/>
            <a:ext cx="7831137" cy="636588"/>
          </a:xfrm>
          <a:prstGeom prst="rect">
            <a:avLst/>
          </a:prstGeom>
          <a:noFill/>
          <a:ln w="9525">
            <a:noFill/>
            <a:miter lim="800000"/>
            <a:headEnd/>
            <a:tailEnd/>
          </a:ln>
        </p:spPr>
      </p:pic>
      <p:sp>
        <p:nvSpPr>
          <p:cNvPr id="62471" name="Text Box 19"/>
          <p:cNvSpPr txBox="1">
            <a:spLocks noChangeArrowheads="1"/>
          </p:cNvSpPr>
          <p:nvPr/>
        </p:nvSpPr>
        <p:spPr bwMode="auto">
          <a:xfrm>
            <a:off x="4283075" y="1360488"/>
            <a:ext cx="2484438" cy="461962"/>
          </a:xfrm>
          <a:prstGeom prst="rect">
            <a:avLst/>
          </a:prstGeom>
          <a:noFill/>
          <a:ln w="9525">
            <a:noFill/>
            <a:miter lim="800000"/>
            <a:headEnd/>
            <a:tailEnd/>
          </a:ln>
        </p:spPr>
        <p:txBody>
          <a:bodyPr wrap="none">
            <a:spAutoFit/>
          </a:bodyPr>
          <a:lstStyle/>
          <a:p>
            <a:pPr eaLnBrk="1" hangingPunct="1"/>
            <a:r>
              <a:rPr lang="en-US" altLang="en-US">
                <a:solidFill>
                  <a:srgbClr val="009999"/>
                </a:solidFill>
                <a:sym typeface="Symbol" pitchFamily="18" charset="2"/>
              </a:rPr>
              <a:t></a:t>
            </a:r>
            <a:r>
              <a:rPr lang="en-US" altLang="en-US">
                <a:solidFill>
                  <a:schemeClr val="hlink"/>
                </a:solidFill>
              </a:rPr>
              <a:t>Use </a:t>
            </a:r>
            <a:r>
              <a:rPr lang="en-US" altLang="en-US" i="1">
                <a:solidFill>
                  <a:schemeClr val="hlink"/>
                </a:solidFill>
              </a:rPr>
              <a:t>E</a:t>
            </a:r>
            <a:r>
              <a:rPr lang="en-US" altLang="en-US">
                <a:solidFill>
                  <a:schemeClr val="hlink"/>
                </a:solidFill>
              </a:rPr>
              <a:t> = </a:t>
            </a:r>
            <a:r>
              <a:rPr lang="en-US" altLang="en-US" i="1">
                <a:solidFill>
                  <a:schemeClr val="hlink"/>
                </a:solidFill>
                <a:sym typeface="Symbol" pitchFamily="18" charset="2"/>
              </a:rPr>
              <a:t></a:t>
            </a:r>
            <a:r>
              <a:rPr lang="en-US" altLang="en-US">
                <a:solidFill>
                  <a:schemeClr val="hlink"/>
                </a:solidFill>
                <a:sym typeface="Symbol" pitchFamily="18" charset="2"/>
              </a:rPr>
              <a:t> + </a:t>
            </a:r>
            <a:r>
              <a:rPr lang="en-US" altLang="en-US" i="1">
                <a:solidFill>
                  <a:schemeClr val="hlink"/>
                </a:solidFill>
                <a:sym typeface="Symbol" pitchFamily="18" charset="2"/>
              </a:rPr>
              <a:t>eV</a:t>
            </a:r>
            <a:r>
              <a:rPr lang="en-US" altLang="en-US">
                <a:solidFill>
                  <a:schemeClr val="hlink"/>
                </a:solidFill>
                <a:sym typeface="Symbol" pitchFamily="18" charset="2"/>
              </a:rPr>
              <a:t>.</a:t>
            </a:r>
            <a:endParaRPr lang="en-US" altLang="en-US" i="1">
              <a:solidFill>
                <a:schemeClr val="hlink"/>
              </a:solidFill>
              <a:sym typeface="Symbol" pitchFamily="18" charset="2"/>
            </a:endParaRPr>
          </a:p>
        </p:txBody>
      </p:sp>
      <p:sp>
        <p:nvSpPr>
          <p:cNvPr id="14" name="Text Box 15"/>
          <p:cNvSpPr txBox="1">
            <a:spLocks noChangeArrowheads="1"/>
          </p:cNvSpPr>
          <p:nvPr/>
        </p:nvSpPr>
        <p:spPr bwMode="auto">
          <a:xfrm>
            <a:off x="1362075" y="5838825"/>
            <a:ext cx="8047038" cy="425450"/>
          </a:xfrm>
          <a:prstGeom prst="rect">
            <a:avLst/>
          </a:prstGeom>
          <a:noFill/>
          <a:ln w="9525">
            <a:noFill/>
            <a:miter lim="800000"/>
            <a:headEnd/>
            <a:tailEnd/>
          </a:ln>
        </p:spPr>
        <p:txBody>
          <a:bodyPr>
            <a:spAutoFit/>
          </a:bodyPr>
          <a:lstStyle/>
          <a:p>
            <a:pPr eaLnBrk="1" hangingPunct="1">
              <a:lnSpc>
                <a:spcPct val="90000"/>
              </a:lnSpc>
            </a:pPr>
            <a:r>
              <a:rPr lang="en-US" altLang="en-US">
                <a:solidFill>
                  <a:srgbClr val="009999"/>
                </a:solidFill>
                <a:sym typeface="Symbol" pitchFamily="18" charset="2"/>
              </a:rPr>
              <a:t></a:t>
            </a:r>
            <a:r>
              <a:rPr lang="en-US" altLang="en-US" i="1">
                <a:solidFill>
                  <a:srgbClr val="009999"/>
                </a:solidFill>
                <a:cs typeface="Times New Roman" pitchFamily="18" charset="0"/>
                <a:sym typeface="Symbol" pitchFamily="18" charset="2"/>
              </a:rPr>
              <a:t>E</a:t>
            </a:r>
            <a:r>
              <a:rPr lang="en-US" altLang="en-US">
                <a:solidFill>
                  <a:srgbClr val="009999"/>
                </a:solidFill>
                <a:cs typeface="Times New Roman" pitchFamily="18" charset="0"/>
                <a:sym typeface="Symbol" pitchFamily="18" charset="2"/>
              </a:rPr>
              <a:t> =</a:t>
            </a:r>
            <a:r>
              <a:rPr lang="en-US" altLang="en-US" i="1">
                <a:solidFill>
                  <a:srgbClr val="009999"/>
                </a:solidFill>
                <a:cs typeface="Times New Roman" pitchFamily="18" charset="0"/>
                <a:sym typeface="Symbol" pitchFamily="18" charset="2"/>
              </a:rPr>
              <a:t> </a:t>
            </a:r>
            <a:r>
              <a:rPr lang="en-US" altLang="en-US" i="1">
                <a:solidFill>
                  <a:srgbClr val="009999"/>
                </a:solidFill>
              </a:rPr>
              <a:t>hc/</a:t>
            </a:r>
            <a:r>
              <a:rPr lang="en-US" altLang="en-US" i="1">
                <a:solidFill>
                  <a:srgbClr val="009999"/>
                </a:solidFill>
                <a:sym typeface="Symbol" pitchFamily="18" charset="2"/>
              </a:rPr>
              <a:t></a:t>
            </a:r>
            <a:r>
              <a:rPr lang="en-US" altLang="en-US">
                <a:solidFill>
                  <a:srgbClr val="009999"/>
                </a:solidFill>
                <a:sym typeface="Symbol" pitchFamily="18" charset="2"/>
              </a:rPr>
              <a:t> = (</a:t>
            </a:r>
            <a:r>
              <a:rPr lang="en-US" altLang="en-US">
                <a:solidFill>
                  <a:schemeClr val="hlink"/>
                </a:solidFill>
              </a:rPr>
              <a:t>6.63</a:t>
            </a:r>
            <a:r>
              <a:rPr lang="en-US" altLang="en-US">
                <a:solidFill>
                  <a:schemeClr val="hlink"/>
                </a:solidFill>
                <a:sym typeface="Symbol" pitchFamily="18" charset="2"/>
              </a:rPr>
              <a:t>10</a:t>
            </a:r>
            <a:r>
              <a:rPr lang="en-US" altLang="en-US" baseline="30000">
                <a:solidFill>
                  <a:schemeClr val="hlink"/>
                </a:solidFill>
                <a:sym typeface="Symbol" pitchFamily="18" charset="2"/>
              </a:rPr>
              <a:t>-34</a:t>
            </a:r>
            <a:r>
              <a:rPr lang="en-US" altLang="en-US">
                <a:solidFill>
                  <a:schemeClr val="hlink"/>
                </a:solidFill>
                <a:sym typeface="Symbol" pitchFamily="18" charset="2"/>
              </a:rPr>
              <a:t>)(</a:t>
            </a:r>
            <a:r>
              <a:rPr lang="en-US" altLang="en-US">
                <a:solidFill>
                  <a:schemeClr val="hlink"/>
                </a:solidFill>
              </a:rPr>
              <a:t>3</a:t>
            </a:r>
            <a:r>
              <a:rPr lang="en-US" altLang="en-US">
                <a:solidFill>
                  <a:schemeClr val="hlink"/>
                </a:solidFill>
                <a:sym typeface="Symbol" pitchFamily="18" charset="2"/>
              </a:rPr>
              <a:t>10</a:t>
            </a:r>
            <a:r>
              <a:rPr lang="en-US" altLang="en-US" baseline="30000">
                <a:solidFill>
                  <a:schemeClr val="hlink"/>
                </a:solidFill>
                <a:sym typeface="Symbol" pitchFamily="18" charset="2"/>
              </a:rPr>
              <a:t>8</a:t>
            </a:r>
            <a:r>
              <a:rPr lang="en-US" altLang="en-US">
                <a:solidFill>
                  <a:schemeClr val="hlink"/>
                </a:solidFill>
                <a:sym typeface="Symbol" pitchFamily="18" charset="2"/>
              </a:rPr>
              <a:t>) </a:t>
            </a:r>
            <a:r>
              <a:rPr lang="en-US" altLang="en-US" i="1">
                <a:solidFill>
                  <a:schemeClr val="hlink"/>
                </a:solidFill>
                <a:sym typeface="Symbol" pitchFamily="18" charset="2"/>
              </a:rPr>
              <a:t>/</a:t>
            </a:r>
            <a:r>
              <a:rPr lang="en-US" altLang="en-US">
                <a:solidFill>
                  <a:schemeClr val="hlink"/>
                </a:solidFill>
                <a:sym typeface="Symbol" pitchFamily="18" charset="2"/>
              </a:rPr>
              <a:t> 54010</a:t>
            </a:r>
            <a:r>
              <a:rPr lang="en-US" altLang="en-US" baseline="30000">
                <a:solidFill>
                  <a:schemeClr val="hlink"/>
                </a:solidFill>
                <a:sym typeface="Symbol" pitchFamily="18" charset="2"/>
              </a:rPr>
              <a:t>-9</a:t>
            </a:r>
            <a:r>
              <a:rPr lang="en-US" altLang="en-US">
                <a:solidFill>
                  <a:schemeClr val="hlink"/>
                </a:solidFill>
                <a:sym typeface="Symbol" pitchFamily="18" charset="2"/>
              </a:rPr>
              <a:t> = </a:t>
            </a:r>
            <a:r>
              <a:rPr lang="en-US" altLang="en-US">
                <a:solidFill>
                  <a:schemeClr val="hlink"/>
                </a:solidFill>
              </a:rPr>
              <a:t>3.7</a:t>
            </a:r>
            <a:r>
              <a:rPr lang="en-US" altLang="en-US">
                <a:solidFill>
                  <a:schemeClr val="hlink"/>
                </a:solidFill>
                <a:sym typeface="Symbol" pitchFamily="18" charset="2"/>
              </a:rPr>
              <a:t>10</a:t>
            </a:r>
            <a:r>
              <a:rPr lang="en-US" altLang="en-US" baseline="30000">
                <a:solidFill>
                  <a:schemeClr val="hlink"/>
                </a:solidFill>
                <a:sym typeface="Symbol" pitchFamily="18" charset="2"/>
              </a:rPr>
              <a:t>-19</a:t>
            </a:r>
            <a:r>
              <a:rPr lang="en-US" altLang="en-US">
                <a:solidFill>
                  <a:schemeClr val="hlink"/>
                </a:solidFill>
                <a:sym typeface="Symbol" pitchFamily="18" charset="2"/>
              </a:rPr>
              <a:t> J. </a:t>
            </a:r>
          </a:p>
        </p:txBody>
      </p:sp>
      <p:sp>
        <p:nvSpPr>
          <p:cNvPr id="15" name="Text Box 16"/>
          <p:cNvSpPr txBox="1">
            <a:spLocks noChangeArrowheads="1"/>
          </p:cNvSpPr>
          <p:nvPr/>
        </p:nvSpPr>
        <p:spPr bwMode="auto">
          <a:xfrm>
            <a:off x="1362075" y="6143625"/>
            <a:ext cx="7818438" cy="423863"/>
          </a:xfrm>
          <a:prstGeom prst="rect">
            <a:avLst/>
          </a:prstGeom>
          <a:noFill/>
          <a:ln w="9525">
            <a:noFill/>
            <a:miter lim="800000"/>
            <a:headEnd/>
            <a:tailEnd/>
          </a:ln>
        </p:spPr>
        <p:txBody>
          <a:bodyPr>
            <a:spAutoFit/>
          </a:bodyPr>
          <a:lstStyle/>
          <a:p>
            <a:pPr eaLnBrk="1" hangingPunct="1">
              <a:lnSpc>
                <a:spcPct val="90000"/>
              </a:lnSpc>
            </a:pPr>
            <a:r>
              <a:rPr lang="en-US" altLang="en-US">
                <a:solidFill>
                  <a:srgbClr val="009999"/>
                </a:solidFill>
                <a:sym typeface="Symbol" pitchFamily="18" charset="2"/>
              </a:rPr>
              <a:t></a:t>
            </a:r>
            <a:r>
              <a:rPr lang="en-US" altLang="en-US">
                <a:solidFill>
                  <a:schemeClr val="hlink"/>
                </a:solidFill>
                <a:cs typeface="Times New Roman" pitchFamily="18" charset="0"/>
                <a:sym typeface="Symbol" pitchFamily="18" charset="2"/>
              </a:rPr>
              <a:t>Then </a:t>
            </a:r>
            <a:r>
              <a:rPr lang="en-US" altLang="en-US" i="1">
                <a:solidFill>
                  <a:schemeClr val="hlink"/>
                </a:solidFill>
                <a:cs typeface="Times New Roman" pitchFamily="18" charset="0"/>
                <a:sym typeface="Symbol" pitchFamily="18" charset="2"/>
              </a:rPr>
              <a:t>E</a:t>
            </a:r>
            <a:r>
              <a:rPr lang="en-US" altLang="en-US">
                <a:solidFill>
                  <a:schemeClr val="hlink"/>
                </a:solidFill>
                <a:cs typeface="Times New Roman" pitchFamily="18" charset="0"/>
                <a:sym typeface="Symbol" pitchFamily="18" charset="2"/>
              </a:rPr>
              <a:t> =</a:t>
            </a:r>
            <a:r>
              <a:rPr lang="en-US" altLang="en-US" i="1">
                <a:solidFill>
                  <a:schemeClr val="hlink"/>
                </a:solidFill>
                <a:cs typeface="Times New Roman" pitchFamily="18" charset="0"/>
                <a:sym typeface="Symbol" pitchFamily="18" charset="2"/>
              </a:rPr>
              <a:t> </a:t>
            </a:r>
            <a:r>
              <a:rPr lang="en-US" altLang="en-US">
                <a:solidFill>
                  <a:schemeClr val="hlink"/>
                </a:solidFill>
                <a:cs typeface="Times New Roman" pitchFamily="18" charset="0"/>
                <a:sym typeface="Symbol" pitchFamily="18" charset="2"/>
              </a:rPr>
              <a:t>(</a:t>
            </a:r>
            <a:r>
              <a:rPr lang="en-US" altLang="en-US">
                <a:solidFill>
                  <a:schemeClr val="hlink"/>
                </a:solidFill>
              </a:rPr>
              <a:t>3.7</a:t>
            </a:r>
            <a:r>
              <a:rPr lang="en-US" altLang="en-US">
                <a:solidFill>
                  <a:schemeClr val="hlink"/>
                </a:solidFill>
                <a:sym typeface="Symbol" pitchFamily="18" charset="2"/>
              </a:rPr>
              <a:t>10</a:t>
            </a:r>
            <a:r>
              <a:rPr lang="en-US" altLang="en-US" baseline="30000">
                <a:solidFill>
                  <a:schemeClr val="hlink"/>
                </a:solidFill>
                <a:sym typeface="Symbol" pitchFamily="18" charset="2"/>
              </a:rPr>
              <a:t>-19</a:t>
            </a:r>
            <a:r>
              <a:rPr lang="en-US" altLang="en-US">
                <a:solidFill>
                  <a:schemeClr val="hlink"/>
                </a:solidFill>
                <a:sym typeface="Symbol" pitchFamily="18" charset="2"/>
              </a:rPr>
              <a:t> J)(1 eV </a:t>
            </a:r>
            <a:r>
              <a:rPr lang="en-US" altLang="en-US" i="1">
                <a:solidFill>
                  <a:schemeClr val="hlink"/>
                </a:solidFill>
                <a:sym typeface="Symbol" pitchFamily="18" charset="2"/>
              </a:rPr>
              <a:t>/</a:t>
            </a:r>
            <a:r>
              <a:rPr lang="en-US" altLang="en-US">
                <a:solidFill>
                  <a:schemeClr val="hlink"/>
                </a:solidFill>
                <a:sym typeface="Symbol" pitchFamily="18" charset="2"/>
              </a:rPr>
              <a:t> </a:t>
            </a:r>
            <a:r>
              <a:rPr lang="en-US" altLang="en-US">
                <a:solidFill>
                  <a:schemeClr val="hlink"/>
                </a:solidFill>
              </a:rPr>
              <a:t>1.6</a:t>
            </a:r>
            <a:r>
              <a:rPr lang="en-US" altLang="en-US">
                <a:solidFill>
                  <a:schemeClr val="hlink"/>
                </a:solidFill>
                <a:sym typeface="Symbol" pitchFamily="18" charset="2"/>
              </a:rPr>
              <a:t>10</a:t>
            </a:r>
            <a:r>
              <a:rPr lang="en-US" altLang="en-US" baseline="30000">
                <a:solidFill>
                  <a:schemeClr val="hlink"/>
                </a:solidFill>
                <a:sym typeface="Symbol" pitchFamily="18" charset="2"/>
              </a:rPr>
              <a:t>-19</a:t>
            </a:r>
            <a:r>
              <a:rPr lang="en-US" altLang="en-US">
                <a:solidFill>
                  <a:schemeClr val="hlink"/>
                </a:solidFill>
                <a:sym typeface="Symbol" pitchFamily="18" charset="2"/>
              </a:rPr>
              <a:t> J) = 2.3 eV. </a:t>
            </a:r>
          </a:p>
        </p:txBody>
      </p:sp>
      <p:sp>
        <p:nvSpPr>
          <p:cNvPr id="16" name="Text Box 17"/>
          <p:cNvSpPr txBox="1">
            <a:spLocks noChangeArrowheads="1"/>
          </p:cNvSpPr>
          <p:nvPr/>
        </p:nvSpPr>
        <p:spPr bwMode="auto">
          <a:xfrm>
            <a:off x="1362075" y="6477000"/>
            <a:ext cx="8275638" cy="423863"/>
          </a:xfrm>
          <a:prstGeom prst="rect">
            <a:avLst/>
          </a:prstGeom>
          <a:noFill/>
          <a:ln w="9525">
            <a:noFill/>
            <a:miter lim="800000"/>
            <a:headEnd/>
            <a:tailEnd/>
          </a:ln>
        </p:spPr>
        <p:txBody>
          <a:bodyPr>
            <a:spAutoFit/>
          </a:bodyPr>
          <a:lstStyle/>
          <a:p>
            <a:pPr eaLnBrk="1" hangingPunct="1">
              <a:lnSpc>
                <a:spcPct val="90000"/>
              </a:lnSpc>
            </a:pPr>
            <a:r>
              <a:rPr lang="en-US" altLang="en-US">
                <a:solidFill>
                  <a:srgbClr val="009999"/>
                </a:solidFill>
                <a:sym typeface="Symbol" pitchFamily="18" charset="2"/>
              </a:rPr>
              <a:t></a:t>
            </a:r>
            <a:r>
              <a:rPr lang="en-US" altLang="en-US">
                <a:solidFill>
                  <a:schemeClr val="hlink"/>
                </a:solidFill>
                <a:cs typeface="Times New Roman" pitchFamily="18" charset="0"/>
                <a:sym typeface="Symbol" pitchFamily="18" charset="2"/>
              </a:rPr>
              <a:t>Finally </a:t>
            </a:r>
            <a:r>
              <a:rPr lang="en-US" altLang="en-US">
                <a:solidFill>
                  <a:schemeClr val="hlink"/>
                </a:solidFill>
                <a:sym typeface="Symbol" pitchFamily="18" charset="2"/>
              </a:rPr>
              <a:t>2.3 eV = </a:t>
            </a:r>
            <a:r>
              <a:rPr lang="en-US" altLang="en-US" i="1">
                <a:solidFill>
                  <a:schemeClr val="hlink"/>
                </a:solidFill>
                <a:sym typeface="Symbol" pitchFamily="18" charset="2"/>
              </a:rPr>
              <a:t> </a:t>
            </a:r>
            <a:r>
              <a:rPr lang="en-US" altLang="en-US">
                <a:solidFill>
                  <a:schemeClr val="hlink"/>
                </a:solidFill>
                <a:sym typeface="Symbol" pitchFamily="18" charset="2"/>
              </a:rPr>
              <a:t>+ 1.9 eV, so that </a:t>
            </a:r>
            <a:r>
              <a:rPr lang="en-US" altLang="en-US" i="1">
                <a:solidFill>
                  <a:schemeClr val="hlink"/>
                </a:solidFill>
                <a:sym typeface="Symbol" pitchFamily="18" charset="2"/>
              </a:rPr>
              <a:t> </a:t>
            </a:r>
            <a:r>
              <a:rPr lang="en-US" altLang="en-US">
                <a:solidFill>
                  <a:schemeClr val="hlink"/>
                </a:solidFill>
                <a:sym typeface="Symbol" pitchFamily="18" charset="2"/>
              </a:rPr>
              <a:t>= 0.4 eV.</a:t>
            </a:r>
            <a:endParaRPr lang="en-US" altLang="en-US">
              <a:sym typeface="Symbol" pitchFamily="18" charset="2"/>
            </a:endParaRPr>
          </a:p>
        </p:txBody>
      </p:sp>
      <p:sp>
        <p:nvSpPr>
          <p:cNvPr id="17" name="Rectangle 18"/>
          <p:cNvSpPr>
            <a:spLocks noChangeArrowheads="1"/>
          </p:cNvSpPr>
          <p:nvPr/>
        </p:nvSpPr>
        <p:spPr bwMode="auto">
          <a:xfrm>
            <a:off x="4033838" y="5246688"/>
            <a:ext cx="655637" cy="342900"/>
          </a:xfrm>
          <a:prstGeom prst="rect">
            <a:avLst/>
          </a:prstGeom>
          <a:solidFill>
            <a:srgbClr val="FF0000">
              <a:alpha val="25098"/>
            </a:srgbClr>
          </a:solidFill>
          <a:ln w="9525">
            <a:noFill/>
            <a:miter lim="800000"/>
            <a:headEnd/>
            <a:tailEnd/>
          </a:ln>
        </p:spPr>
        <p:txBody>
          <a:bodyPr wrap="none" anchor="ctr"/>
          <a:lstStyle/>
          <a:p>
            <a:pPr eaLnBrk="1" hangingPunct="1"/>
            <a:endParaRPr lang="en-US" altLang="en-US"/>
          </a:p>
        </p:txBody>
      </p:sp>
      <p:pic>
        <p:nvPicPr>
          <p:cNvPr id="153603" name="Picture 3"/>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750888" y="5556250"/>
            <a:ext cx="7493000" cy="387350"/>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3603"/>
                                        </p:tgtEl>
                                        <p:attrNameLst>
                                          <p:attrName>style.visibility</p:attrName>
                                        </p:attrNameLst>
                                      </p:cBhvr>
                                      <p:to>
                                        <p:strVal val="visible"/>
                                      </p:to>
                                    </p:set>
                                    <p:anim calcmode="lin" valueType="num">
                                      <p:cBhvr additive="base">
                                        <p:cTn id="7" dur="500" fill="hold"/>
                                        <p:tgtEl>
                                          <p:spTgt spid="153603"/>
                                        </p:tgtEl>
                                        <p:attrNameLst>
                                          <p:attrName>ppt_x</p:attrName>
                                        </p:attrNameLst>
                                      </p:cBhvr>
                                      <p:tavLst>
                                        <p:tav tm="0">
                                          <p:val>
                                            <p:strVal val="#ppt_x"/>
                                          </p:val>
                                        </p:tav>
                                        <p:tav tm="100000">
                                          <p:val>
                                            <p:strVal val="#ppt_x"/>
                                          </p:val>
                                        </p:tav>
                                      </p:tavLst>
                                    </p:anim>
                                    <p:anim calcmode="lin" valueType="num">
                                      <p:cBhvr additive="base">
                                        <p:cTn id="8" dur="500" fill="hold"/>
                                        <p:tgtEl>
                                          <p:spTgt spid="15360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2471"/>
                                        </p:tgtEl>
                                        <p:attrNameLst>
                                          <p:attrName>style.visibility</p:attrName>
                                        </p:attrNameLst>
                                      </p:cBhvr>
                                      <p:to>
                                        <p:strVal val="visible"/>
                                      </p:to>
                                    </p:set>
                                    <p:anim calcmode="lin" valueType="num">
                                      <p:cBhvr additive="base">
                                        <p:cTn id="13" dur="500" fill="hold"/>
                                        <p:tgtEl>
                                          <p:spTgt spid="62471"/>
                                        </p:tgtEl>
                                        <p:attrNameLst>
                                          <p:attrName>ppt_x</p:attrName>
                                        </p:attrNameLst>
                                      </p:cBhvr>
                                      <p:tavLst>
                                        <p:tav tm="0">
                                          <p:val>
                                            <p:strVal val="1+#ppt_w/2"/>
                                          </p:val>
                                        </p:tav>
                                        <p:tav tm="100000">
                                          <p:val>
                                            <p:strVal val="#ppt_x"/>
                                          </p:val>
                                        </p:tav>
                                      </p:tavLst>
                                    </p:anim>
                                    <p:anim calcmode="lin" valueType="num">
                                      <p:cBhvr additive="base">
                                        <p:cTn id="14" dur="500" fill="hold"/>
                                        <p:tgtEl>
                                          <p:spTgt spid="6247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down)">
                                      <p:cBhvr>
                                        <p:cTn id="31" dur="580">
                                          <p:stCondLst>
                                            <p:cond delay="0"/>
                                          </p:stCondLst>
                                        </p:cTn>
                                        <p:tgtEl>
                                          <p:spTgt spid="17"/>
                                        </p:tgtEl>
                                      </p:cBhvr>
                                    </p:animEffect>
                                    <p:anim calcmode="lin" valueType="num">
                                      <p:cBhvr>
                                        <p:cTn id="32"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37" dur="26">
                                          <p:stCondLst>
                                            <p:cond delay="650"/>
                                          </p:stCondLst>
                                        </p:cTn>
                                        <p:tgtEl>
                                          <p:spTgt spid="17"/>
                                        </p:tgtEl>
                                      </p:cBhvr>
                                      <p:to x="100000" y="60000"/>
                                    </p:animScale>
                                    <p:animScale>
                                      <p:cBhvr>
                                        <p:cTn id="38" dur="166" decel="50000">
                                          <p:stCondLst>
                                            <p:cond delay="676"/>
                                          </p:stCondLst>
                                        </p:cTn>
                                        <p:tgtEl>
                                          <p:spTgt spid="17"/>
                                        </p:tgtEl>
                                      </p:cBhvr>
                                      <p:to x="100000" y="100000"/>
                                    </p:animScale>
                                    <p:animScale>
                                      <p:cBhvr>
                                        <p:cTn id="39" dur="26">
                                          <p:stCondLst>
                                            <p:cond delay="1312"/>
                                          </p:stCondLst>
                                        </p:cTn>
                                        <p:tgtEl>
                                          <p:spTgt spid="17"/>
                                        </p:tgtEl>
                                      </p:cBhvr>
                                      <p:to x="100000" y="80000"/>
                                    </p:animScale>
                                    <p:animScale>
                                      <p:cBhvr>
                                        <p:cTn id="40" dur="166" decel="50000">
                                          <p:stCondLst>
                                            <p:cond delay="1338"/>
                                          </p:stCondLst>
                                        </p:cTn>
                                        <p:tgtEl>
                                          <p:spTgt spid="17"/>
                                        </p:tgtEl>
                                      </p:cBhvr>
                                      <p:to x="100000" y="100000"/>
                                    </p:animScale>
                                    <p:animScale>
                                      <p:cBhvr>
                                        <p:cTn id="41" dur="26">
                                          <p:stCondLst>
                                            <p:cond delay="1642"/>
                                          </p:stCondLst>
                                        </p:cTn>
                                        <p:tgtEl>
                                          <p:spTgt spid="17"/>
                                        </p:tgtEl>
                                      </p:cBhvr>
                                      <p:to x="100000" y="90000"/>
                                    </p:animScale>
                                    <p:animScale>
                                      <p:cBhvr>
                                        <p:cTn id="42" dur="166" decel="50000">
                                          <p:stCondLst>
                                            <p:cond delay="1668"/>
                                          </p:stCondLst>
                                        </p:cTn>
                                        <p:tgtEl>
                                          <p:spTgt spid="17"/>
                                        </p:tgtEl>
                                      </p:cBhvr>
                                      <p:to x="100000" y="100000"/>
                                    </p:animScale>
                                    <p:animScale>
                                      <p:cBhvr>
                                        <p:cTn id="43" dur="26">
                                          <p:stCondLst>
                                            <p:cond delay="1808"/>
                                          </p:stCondLst>
                                        </p:cTn>
                                        <p:tgtEl>
                                          <p:spTgt spid="17"/>
                                        </p:tgtEl>
                                      </p:cBhvr>
                                      <p:to x="100000" y="95000"/>
                                    </p:animScale>
                                    <p:animScale>
                                      <p:cBhvr>
                                        <p:cTn id="44" dur="166" decel="50000">
                                          <p:stCondLst>
                                            <p:cond delay="1834"/>
                                          </p:stCondLst>
                                        </p:cTn>
                                        <p:tgtEl>
                                          <p:spTgt spid="17"/>
                                        </p:tgtEl>
                                      </p:cBhvr>
                                      <p:to x="100000" y="100000"/>
                                    </p:animScale>
                                  </p:childTnLst>
                                  <p:subTnLst>
                                    <p:audio>
                                      <p:cMediaNode>
                                        <p:cTn display="0" masterRel="sameClick">
                                          <p:stCondLst>
                                            <p:cond evt="begin" delay="0">
                                              <p:tn val="29"/>
                                            </p:cond>
                                          </p:stCondLst>
                                          <p:endCondLst>
                                            <p:cond evt="onStopAudio" delay="0">
                                              <p:tgtEl>
                                                <p:sldTgt/>
                                              </p:tgtEl>
                                            </p:cond>
                                          </p:endCondLst>
                                        </p:cTn>
                                        <p:tgtEl>
                                          <p:sndTgt r:embed="rId5" name="boing.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1" grpId="0"/>
      <p:bldP spid="14" grpId="0"/>
      <p:bldP spid="15" grpId="0"/>
      <p:bldP spid="16" grpId="0"/>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5" name="Rectangle 15"/>
          <p:cNvSpPr>
            <a:spLocks noChangeArrowheads="1"/>
          </p:cNvSpPr>
          <p:nvPr/>
        </p:nvSpPr>
        <p:spPr bwMode="auto">
          <a:xfrm>
            <a:off x="685800" y="1798638"/>
            <a:ext cx="7772400" cy="5059362"/>
          </a:xfrm>
          <a:prstGeom prst="rect">
            <a:avLst/>
          </a:prstGeom>
          <a:solidFill>
            <a:srgbClr val="CCFFCC"/>
          </a:solidFill>
          <a:ln w="9525">
            <a:noFill/>
            <a:miter lim="800000"/>
            <a:headEnd/>
            <a:tailEnd/>
          </a:ln>
        </p:spPr>
        <p:txBody>
          <a:bodyPr/>
          <a:lstStyle/>
          <a:p>
            <a:pPr eaLnBrk="1" hangingPunct="1"/>
            <a:r>
              <a:rPr lang="en-US" altLang="en-US"/>
              <a:t>PRACTICE: The graph shows the variation with frequency </a:t>
            </a:r>
            <a:r>
              <a:rPr lang="en-US" altLang="en-US" i="1"/>
              <a:t>f </a:t>
            </a:r>
            <a:r>
              <a:rPr lang="en-US" altLang="en-US"/>
              <a:t>in the kinetic energy </a:t>
            </a:r>
            <a:r>
              <a:rPr lang="en-US" altLang="en-US" i="1"/>
              <a:t>E</a:t>
            </a:r>
            <a:r>
              <a:rPr lang="en-US" altLang="en-US" baseline="-25000"/>
              <a:t>K</a:t>
            </a:r>
            <a:r>
              <a:rPr lang="en-US" altLang="en-US"/>
              <a:t> of photo-                  electrons emitted from a metal surface </a:t>
            </a:r>
            <a:r>
              <a:rPr lang="en-US" altLang="en-US" i="1"/>
              <a:t>S</a:t>
            </a:r>
            <a:r>
              <a:rPr lang="en-US" altLang="en-US"/>
              <a:t>. Which                    one of the following graphs shows the variation                         for a metal having a higher work function?</a:t>
            </a:r>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spcBef>
                <a:spcPts val="1200"/>
              </a:spcBef>
            </a:pPr>
            <a:r>
              <a:rPr lang="en-US" altLang="en-US"/>
              <a:t>SOLUTION: Use </a:t>
            </a:r>
            <a:r>
              <a:rPr lang="en-US" altLang="en-US" i="1">
                <a:solidFill>
                  <a:srgbClr val="000000"/>
                </a:solidFill>
                <a:cs typeface="Times New Roman" pitchFamily="18" charset="0"/>
                <a:sym typeface="Symbol" pitchFamily="18" charset="2"/>
              </a:rPr>
              <a:t>hf</a:t>
            </a:r>
            <a:r>
              <a:rPr lang="en-US" altLang="en-US"/>
              <a:t>  = </a:t>
            </a:r>
            <a:r>
              <a:rPr lang="en-US" altLang="en-US" i="1">
                <a:sym typeface="Symbol" pitchFamily="18" charset="2"/>
              </a:rPr>
              <a:t></a:t>
            </a:r>
            <a:r>
              <a:rPr lang="en-US" altLang="en-US"/>
              <a:t> + </a:t>
            </a:r>
            <a:r>
              <a:rPr lang="en-US" altLang="en-US" i="1"/>
              <a:t>E</a:t>
            </a:r>
            <a:r>
              <a:rPr lang="en-US" altLang="en-US" baseline="-25000"/>
              <a:t>max</a:t>
            </a:r>
            <a:r>
              <a:rPr lang="en-US" altLang="en-US"/>
              <a:t>.</a:t>
            </a:r>
          </a:p>
          <a:p>
            <a:pPr eaLnBrk="1" hangingPunct="1"/>
            <a:r>
              <a:rPr lang="en-US" altLang="en-US">
                <a:sym typeface="Symbol" pitchFamily="18" charset="2"/>
              </a:rPr>
              <a:t></a:t>
            </a:r>
            <a:r>
              <a:rPr lang="en-US" altLang="en-US"/>
              <a:t>Then </a:t>
            </a:r>
            <a:r>
              <a:rPr lang="en-US" altLang="en-US" i="1"/>
              <a:t>E</a:t>
            </a:r>
            <a:r>
              <a:rPr lang="en-US" altLang="en-US" baseline="-25000"/>
              <a:t>max</a:t>
            </a:r>
            <a:r>
              <a:rPr lang="en-US" altLang="en-US"/>
              <a:t> = </a:t>
            </a:r>
            <a:r>
              <a:rPr lang="en-US" altLang="en-US" i="1">
                <a:solidFill>
                  <a:srgbClr val="000000"/>
                </a:solidFill>
                <a:sym typeface="Symbol" pitchFamily="18" charset="2"/>
              </a:rPr>
              <a:t>hf</a:t>
            </a:r>
            <a:r>
              <a:rPr lang="en-US" altLang="en-US"/>
              <a:t> – </a:t>
            </a:r>
            <a:r>
              <a:rPr lang="en-US" altLang="en-US" i="1">
                <a:sym typeface="Symbol" pitchFamily="18" charset="2"/>
              </a:rPr>
              <a:t></a:t>
            </a:r>
            <a:r>
              <a:rPr lang="en-US" altLang="en-US"/>
              <a:t> which shows a slope of </a:t>
            </a:r>
            <a:r>
              <a:rPr lang="en-US" altLang="en-US" i="1"/>
              <a:t>h</a:t>
            </a:r>
            <a:r>
              <a:rPr lang="en-US" altLang="en-US"/>
              <a:t>… </a:t>
            </a:r>
          </a:p>
          <a:p>
            <a:pPr eaLnBrk="1" hangingPunct="1"/>
            <a:r>
              <a:rPr lang="en-US" altLang="en-US"/>
              <a:t> and a </a:t>
            </a:r>
            <a:r>
              <a:rPr lang="en-US" altLang="en-US" i="1"/>
              <a:t>y</a:t>
            </a:r>
            <a:r>
              <a:rPr lang="en-US" altLang="en-US"/>
              <a:t>-intercept of – </a:t>
            </a:r>
            <a:r>
              <a:rPr lang="en-US" altLang="en-US" i="1">
                <a:sym typeface="Symbol" pitchFamily="18" charset="2"/>
              </a:rPr>
              <a:t></a:t>
            </a:r>
            <a:r>
              <a:rPr lang="en-US" altLang="en-US">
                <a:sym typeface="Symbol" pitchFamily="18" charset="2"/>
              </a:rPr>
              <a:t>.</a:t>
            </a:r>
            <a:endParaRPr lang="en-US" altLang="en-US" i="1">
              <a:solidFill>
                <a:srgbClr val="000000"/>
              </a:solidFill>
              <a:sym typeface="Symbol" pitchFamily="18" charset="2"/>
            </a:endParaRPr>
          </a:p>
          <a:p>
            <a:pPr eaLnBrk="1" hangingPunct="1"/>
            <a:r>
              <a:rPr lang="en-US" altLang="en-US">
                <a:sym typeface="Symbol" pitchFamily="18" charset="2"/>
              </a:rPr>
              <a:t>Because </a:t>
            </a:r>
            <a:r>
              <a:rPr lang="en-US" altLang="en-US" i="1">
                <a:sym typeface="Symbol" pitchFamily="18" charset="2"/>
              </a:rPr>
              <a:t></a:t>
            </a:r>
            <a:r>
              <a:rPr lang="en-US" altLang="en-US">
                <a:sym typeface="Symbol" pitchFamily="18" charset="2"/>
              </a:rPr>
              <a:t> is bigger </a:t>
            </a:r>
            <a:r>
              <a:rPr lang="en-US" altLang="en-US">
                <a:solidFill>
                  <a:srgbClr val="000000"/>
                </a:solidFill>
                <a:sym typeface="Symbol" pitchFamily="18" charset="2"/>
              </a:rPr>
              <a:t>the intercept is lower: </a:t>
            </a:r>
          </a:p>
        </p:txBody>
      </p:sp>
      <p:pic>
        <p:nvPicPr>
          <p:cNvPr id="32824" name="Picture 56"/>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522288" y="3552825"/>
            <a:ext cx="8305800" cy="1609725"/>
          </a:xfrm>
          <a:prstGeom prst="rect">
            <a:avLst/>
          </a:prstGeom>
          <a:ln>
            <a:noFill/>
          </a:ln>
          <a:effectLst>
            <a:outerShdw blurRad="292100" dist="139700" dir="2700000" algn="tl" rotWithShape="0">
              <a:srgbClr val="333333">
                <a:alpha val="65000"/>
              </a:srgbClr>
            </a:outerShdw>
          </a:effectLst>
        </p:spPr>
      </p:pic>
      <p:grpSp>
        <p:nvGrpSpPr>
          <p:cNvPr id="2" name="Group 77"/>
          <p:cNvGrpSpPr>
            <a:grpSpLocks/>
          </p:cNvGrpSpPr>
          <p:nvPr/>
        </p:nvGrpSpPr>
        <p:grpSpPr bwMode="auto">
          <a:xfrm>
            <a:off x="5286375" y="3644900"/>
            <a:ext cx="1417638" cy="1417638"/>
            <a:chOff x="3302" y="2547"/>
            <a:chExt cx="893" cy="893"/>
          </a:xfrm>
        </p:grpSpPr>
        <p:sp>
          <p:nvSpPr>
            <p:cNvPr id="32782" name="Line 75"/>
            <p:cNvSpPr>
              <a:spLocks noChangeShapeType="1"/>
            </p:cNvSpPr>
            <p:nvPr/>
          </p:nvSpPr>
          <p:spPr bwMode="auto">
            <a:xfrm>
              <a:off x="3302" y="2547"/>
              <a:ext cx="893" cy="893"/>
            </a:xfrm>
            <a:prstGeom prst="line">
              <a:avLst/>
            </a:prstGeom>
            <a:noFill/>
            <a:ln w="28575">
              <a:solidFill>
                <a:srgbClr val="FF0000"/>
              </a:solidFill>
              <a:prstDash val="dash"/>
              <a:round/>
              <a:headEnd/>
              <a:tailEnd/>
            </a:ln>
          </p:spPr>
          <p:txBody>
            <a:bodyPr/>
            <a:lstStyle/>
            <a:p>
              <a:endParaRPr lang="en-US"/>
            </a:p>
          </p:txBody>
        </p:sp>
        <p:sp>
          <p:nvSpPr>
            <p:cNvPr id="32783" name="Line 76"/>
            <p:cNvSpPr>
              <a:spLocks noChangeShapeType="1"/>
            </p:cNvSpPr>
            <p:nvPr/>
          </p:nvSpPr>
          <p:spPr bwMode="auto">
            <a:xfrm flipH="1">
              <a:off x="3302" y="2547"/>
              <a:ext cx="893" cy="893"/>
            </a:xfrm>
            <a:prstGeom prst="line">
              <a:avLst/>
            </a:prstGeom>
            <a:noFill/>
            <a:ln w="28575">
              <a:solidFill>
                <a:srgbClr val="FF0000"/>
              </a:solidFill>
              <a:prstDash val="dash"/>
              <a:round/>
              <a:headEnd/>
              <a:tailEnd/>
            </a:ln>
          </p:spPr>
          <p:txBody>
            <a:bodyPr/>
            <a:lstStyle/>
            <a:p>
              <a:endParaRPr lang="en-US"/>
            </a:p>
          </p:txBody>
        </p:sp>
      </p:grpSp>
      <p:grpSp>
        <p:nvGrpSpPr>
          <p:cNvPr id="3" name="Group 78"/>
          <p:cNvGrpSpPr>
            <a:grpSpLocks/>
          </p:cNvGrpSpPr>
          <p:nvPr/>
        </p:nvGrpSpPr>
        <p:grpSpPr bwMode="auto">
          <a:xfrm>
            <a:off x="7351713" y="3644900"/>
            <a:ext cx="1417637" cy="1417638"/>
            <a:chOff x="3302" y="2547"/>
            <a:chExt cx="893" cy="893"/>
          </a:xfrm>
        </p:grpSpPr>
        <p:sp>
          <p:nvSpPr>
            <p:cNvPr id="32780" name="Line 79"/>
            <p:cNvSpPr>
              <a:spLocks noChangeShapeType="1"/>
            </p:cNvSpPr>
            <p:nvPr/>
          </p:nvSpPr>
          <p:spPr bwMode="auto">
            <a:xfrm>
              <a:off x="3302" y="2547"/>
              <a:ext cx="893" cy="893"/>
            </a:xfrm>
            <a:prstGeom prst="line">
              <a:avLst/>
            </a:prstGeom>
            <a:noFill/>
            <a:ln w="28575">
              <a:solidFill>
                <a:srgbClr val="FF0000"/>
              </a:solidFill>
              <a:prstDash val="dash"/>
              <a:round/>
              <a:headEnd/>
              <a:tailEnd/>
            </a:ln>
          </p:spPr>
          <p:txBody>
            <a:bodyPr/>
            <a:lstStyle/>
            <a:p>
              <a:endParaRPr lang="en-US"/>
            </a:p>
          </p:txBody>
        </p:sp>
        <p:sp>
          <p:nvSpPr>
            <p:cNvPr id="32781" name="Line 80"/>
            <p:cNvSpPr>
              <a:spLocks noChangeShapeType="1"/>
            </p:cNvSpPr>
            <p:nvPr/>
          </p:nvSpPr>
          <p:spPr bwMode="auto">
            <a:xfrm flipH="1">
              <a:off x="3302" y="2547"/>
              <a:ext cx="893" cy="893"/>
            </a:xfrm>
            <a:prstGeom prst="line">
              <a:avLst/>
            </a:prstGeom>
            <a:noFill/>
            <a:ln w="28575">
              <a:solidFill>
                <a:srgbClr val="FF0000"/>
              </a:solidFill>
              <a:prstDash val="dash"/>
              <a:round/>
              <a:headEnd/>
              <a:tailEnd/>
            </a:ln>
          </p:spPr>
          <p:txBody>
            <a:bodyPr/>
            <a:lstStyle/>
            <a:p>
              <a:endParaRPr lang="en-US"/>
            </a:p>
          </p:txBody>
        </p:sp>
      </p:grpSp>
      <p:sp>
        <p:nvSpPr>
          <p:cNvPr id="1085521" name="Line 81"/>
          <p:cNvSpPr>
            <a:spLocks noChangeShapeType="1"/>
          </p:cNvSpPr>
          <p:nvPr/>
        </p:nvSpPr>
        <p:spPr bwMode="auto">
          <a:xfrm flipH="1">
            <a:off x="1462088" y="3800475"/>
            <a:ext cx="744537" cy="1263650"/>
          </a:xfrm>
          <a:prstGeom prst="line">
            <a:avLst/>
          </a:prstGeom>
          <a:noFill/>
          <a:ln w="28575">
            <a:solidFill>
              <a:schemeClr val="hlink"/>
            </a:solidFill>
            <a:prstDash val="dash"/>
            <a:round/>
            <a:headEnd/>
            <a:tailEnd/>
          </a:ln>
        </p:spPr>
        <p:txBody>
          <a:bodyPr/>
          <a:lstStyle/>
          <a:p>
            <a:endParaRPr lang="en-US"/>
          </a:p>
        </p:txBody>
      </p:sp>
      <p:sp>
        <p:nvSpPr>
          <p:cNvPr id="1085522" name="Line 82"/>
          <p:cNvSpPr>
            <a:spLocks noChangeShapeType="1"/>
          </p:cNvSpPr>
          <p:nvPr/>
        </p:nvSpPr>
        <p:spPr bwMode="auto">
          <a:xfrm flipH="1">
            <a:off x="3575050" y="3800475"/>
            <a:ext cx="1039813" cy="1763713"/>
          </a:xfrm>
          <a:prstGeom prst="line">
            <a:avLst/>
          </a:prstGeom>
          <a:noFill/>
          <a:ln w="28575">
            <a:solidFill>
              <a:schemeClr val="hlink"/>
            </a:solidFill>
            <a:prstDash val="dash"/>
            <a:round/>
            <a:headEnd/>
            <a:tailEnd/>
          </a:ln>
        </p:spPr>
        <p:txBody>
          <a:bodyPr/>
          <a:lstStyle/>
          <a:p>
            <a:endParaRPr lang="en-US"/>
          </a:p>
        </p:txBody>
      </p:sp>
      <p:sp>
        <p:nvSpPr>
          <p:cNvPr id="1085523" name="Oval 83"/>
          <p:cNvSpPr>
            <a:spLocks noChangeArrowheads="1"/>
          </p:cNvSpPr>
          <p:nvPr/>
        </p:nvSpPr>
        <p:spPr bwMode="auto">
          <a:xfrm>
            <a:off x="2687638" y="3676650"/>
            <a:ext cx="390525" cy="390525"/>
          </a:xfrm>
          <a:prstGeom prst="ellipse">
            <a:avLst/>
          </a:prstGeom>
          <a:noFill/>
          <a:ln w="19050">
            <a:solidFill>
              <a:srgbClr val="FF0000"/>
            </a:solidFill>
            <a:round/>
            <a:headEnd/>
            <a:tailEnd/>
          </a:ln>
        </p:spPr>
        <p:txBody>
          <a:bodyPr wrap="none" anchor="ctr"/>
          <a:lstStyle/>
          <a:p>
            <a:pPr eaLnBrk="1" hangingPunct="1"/>
            <a:endParaRPr lang="en-US" altLang="en-US"/>
          </a:p>
        </p:txBody>
      </p:sp>
      <p:sp>
        <p:nvSpPr>
          <p:cNvPr id="32777"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12.1 – The interaction of matter with radiation</a:t>
            </a:r>
          </a:p>
        </p:txBody>
      </p:sp>
      <p:sp>
        <p:nvSpPr>
          <p:cNvPr id="32778" name="Rectangle 2"/>
          <p:cNvSpPr>
            <a:spLocks noChangeArrowheads="1"/>
          </p:cNvSpPr>
          <p:nvPr/>
        </p:nvSpPr>
        <p:spPr bwMode="auto">
          <a:xfrm>
            <a:off x="685800" y="1343025"/>
            <a:ext cx="7772400" cy="455613"/>
          </a:xfrm>
          <a:prstGeom prst="rect">
            <a:avLst/>
          </a:prstGeom>
          <a:solidFill>
            <a:srgbClr val="EAEAEA"/>
          </a:solidFill>
          <a:ln w="9525">
            <a:noFill/>
            <a:miter lim="800000"/>
            <a:headEnd/>
            <a:tailEnd/>
          </a:ln>
        </p:spPr>
        <p:txBody>
          <a:bodyPr/>
          <a:lstStyle/>
          <a:p>
            <a:pPr eaLnBrk="1" hangingPunct="1">
              <a:spcBef>
                <a:spcPct val="20000"/>
              </a:spcBef>
            </a:pPr>
            <a:r>
              <a:rPr lang="en-US" altLang="en-US" i="1">
                <a:solidFill>
                  <a:srgbClr val="333399"/>
                </a:solidFill>
                <a:cs typeface="Times New Roman" pitchFamily="18" charset="0"/>
              </a:rPr>
              <a:t>The photoelectric effect</a:t>
            </a:r>
            <a:r>
              <a:rPr lang="en-US" altLang="en-US">
                <a:solidFill>
                  <a:srgbClr val="000000"/>
                </a:solidFill>
                <a:cs typeface="Times New Roman" pitchFamily="18" charset="0"/>
              </a:rPr>
              <a:t>	</a:t>
            </a:r>
          </a:p>
        </p:txBody>
      </p:sp>
      <p:pic>
        <p:nvPicPr>
          <p:cNvPr id="30783" name="Picture 63"/>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7300913" y="2095500"/>
            <a:ext cx="1590675" cy="14573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85455">
                                            <p:txEl>
                                              <p:pRg st="0" end="0"/>
                                            </p:txEl>
                                          </p:spTgt>
                                        </p:tgtEl>
                                        <p:attrNameLst>
                                          <p:attrName>style.visibility</p:attrName>
                                        </p:attrNameLst>
                                      </p:cBhvr>
                                      <p:to>
                                        <p:strVal val="visible"/>
                                      </p:to>
                                    </p:set>
                                    <p:anim calcmode="lin" valueType="num">
                                      <p:cBhvr additive="base">
                                        <p:cTn id="7" dur="500" fill="hold"/>
                                        <p:tgtEl>
                                          <p:spTgt spid="10854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8545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2" presetClass="entr" presetSubtype="4" fill="hold" nodeType="withEffect">
                                  <p:stCondLst>
                                    <p:cond delay="0"/>
                                  </p:stCondLst>
                                  <p:childTnLst>
                                    <p:set>
                                      <p:cBhvr>
                                        <p:cTn id="10" dur="1" fill="hold">
                                          <p:stCondLst>
                                            <p:cond delay="0"/>
                                          </p:stCondLst>
                                        </p:cTn>
                                        <p:tgtEl>
                                          <p:spTgt spid="30783"/>
                                        </p:tgtEl>
                                        <p:attrNameLst>
                                          <p:attrName>style.visibility</p:attrName>
                                        </p:attrNameLst>
                                      </p:cBhvr>
                                      <p:to>
                                        <p:strVal val="visible"/>
                                      </p:to>
                                    </p:set>
                                    <p:anim calcmode="lin" valueType="num">
                                      <p:cBhvr additive="base">
                                        <p:cTn id="11" dur="500" fill="hold"/>
                                        <p:tgtEl>
                                          <p:spTgt spid="30783"/>
                                        </p:tgtEl>
                                        <p:attrNameLst>
                                          <p:attrName>ppt_x</p:attrName>
                                        </p:attrNameLst>
                                      </p:cBhvr>
                                      <p:tavLst>
                                        <p:tav tm="0">
                                          <p:val>
                                            <p:strVal val="#ppt_x"/>
                                          </p:val>
                                        </p:tav>
                                        <p:tav tm="100000">
                                          <p:val>
                                            <p:strVal val="#ppt_x"/>
                                          </p:val>
                                        </p:tav>
                                      </p:tavLst>
                                    </p:anim>
                                    <p:anim calcmode="lin" valueType="num">
                                      <p:cBhvr additive="base">
                                        <p:cTn id="12" dur="500" fill="hold"/>
                                        <p:tgtEl>
                                          <p:spTgt spid="30783"/>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32824"/>
                                        </p:tgtEl>
                                        <p:attrNameLst>
                                          <p:attrName>style.visibility</p:attrName>
                                        </p:attrNameLst>
                                      </p:cBhvr>
                                      <p:to>
                                        <p:strVal val="visible"/>
                                      </p:to>
                                    </p:set>
                                    <p:anim calcmode="lin" valueType="num">
                                      <p:cBhvr additive="base">
                                        <p:cTn id="17" dur="500" fill="hold"/>
                                        <p:tgtEl>
                                          <p:spTgt spid="32824"/>
                                        </p:tgtEl>
                                        <p:attrNameLst>
                                          <p:attrName>ppt_x</p:attrName>
                                        </p:attrNameLst>
                                      </p:cBhvr>
                                      <p:tavLst>
                                        <p:tav tm="0">
                                          <p:val>
                                            <p:strVal val="#ppt_x"/>
                                          </p:val>
                                        </p:tav>
                                        <p:tav tm="100000">
                                          <p:val>
                                            <p:strVal val="#ppt_x"/>
                                          </p:val>
                                        </p:tav>
                                      </p:tavLst>
                                    </p:anim>
                                    <p:anim calcmode="lin" valueType="num">
                                      <p:cBhvr additive="base">
                                        <p:cTn id="18" dur="500" fill="hold"/>
                                        <p:tgtEl>
                                          <p:spTgt spid="3282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arrow.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1085455">
                                            <p:txEl>
                                              <p:pRg st="5" end="5"/>
                                            </p:txEl>
                                          </p:spTgt>
                                        </p:tgtEl>
                                        <p:attrNameLst>
                                          <p:attrName>style.visibility</p:attrName>
                                        </p:attrNameLst>
                                      </p:cBhvr>
                                      <p:to>
                                        <p:strVal val="visible"/>
                                      </p:to>
                                    </p:set>
                                    <p:anim calcmode="lin" valueType="num">
                                      <p:cBhvr additive="base">
                                        <p:cTn id="23" dur="500" fill="hold"/>
                                        <p:tgtEl>
                                          <p:spTgt spid="1085455">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85455">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1085455">
                                            <p:txEl>
                                              <p:pRg st="6" end="6"/>
                                            </p:txEl>
                                          </p:spTgt>
                                        </p:tgtEl>
                                        <p:attrNameLst>
                                          <p:attrName>style.visibility</p:attrName>
                                        </p:attrNameLst>
                                      </p:cBhvr>
                                      <p:to>
                                        <p:strVal val="visible"/>
                                      </p:to>
                                    </p:set>
                                    <p:anim calcmode="lin" valueType="num">
                                      <p:cBhvr additive="base">
                                        <p:cTn id="29" dur="500" fill="hold"/>
                                        <p:tgtEl>
                                          <p:spTgt spid="1085455">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085455">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500" fill="hold"/>
                                        <p:tgtEl>
                                          <p:spTgt spid="2"/>
                                        </p:tgtEl>
                                        <p:attrNameLst>
                                          <p:attrName>ppt_w</p:attrName>
                                        </p:attrNameLst>
                                      </p:cBhvr>
                                      <p:tavLst>
                                        <p:tav tm="0">
                                          <p:val>
                                            <p:fltVal val="0"/>
                                          </p:val>
                                        </p:tav>
                                        <p:tav tm="100000">
                                          <p:val>
                                            <p:strVal val="#ppt_w"/>
                                          </p:val>
                                        </p:tav>
                                      </p:tavLst>
                                    </p:anim>
                                    <p:anim calcmode="lin" valueType="num">
                                      <p:cBhvr>
                                        <p:cTn id="36" dur="500" fill="hold"/>
                                        <p:tgtEl>
                                          <p:spTgt spid="2"/>
                                        </p:tgtEl>
                                        <p:attrNameLst>
                                          <p:attrName>ppt_h</p:attrName>
                                        </p:attrNameLst>
                                      </p:cBhvr>
                                      <p:tavLst>
                                        <p:tav tm="0">
                                          <p:val>
                                            <p:fltVal val="0"/>
                                          </p:val>
                                        </p:tav>
                                        <p:tav tm="100000">
                                          <p:val>
                                            <p:strVal val="#ppt_h"/>
                                          </p:val>
                                        </p:tav>
                                      </p:tavLst>
                                    </p:anim>
                                    <p:animEffect transition="in" filter="fade">
                                      <p:cBhvr>
                                        <p:cTn id="37" dur="500"/>
                                        <p:tgtEl>
                                          <p:spTgt spid="2"/>
                                        </p:tgtEl>
                                      </p:cBhvr>
                                    </p:animEffect>
                                  </p:childTnLst>
                                  <p:subTnLst>
                                    <p:audio>
                                      <p:cMediaNode>
                                        <p:cTn display="0" masterRel="sameClick">
                                          <p:stCondLst>
                                            <p:cond evt="begin" delay="0">
                                              <p:tn val="33"/>
                                            </p:cond>
                                          </p:stCondLst>
                                          <p:endCondLst>
                                            <p:cond evt="onStopAudio" delay="0">
                                              <p:tgtEl>
                                                <p:sldTgt/>
                                              </p:tgtEl>
                                            </p:cond>
                                          </p:endCondLst>
                                        </p:cTn>
                                        <p:tgtEl>
                                          <p:sndTgt r:embed="rId5" name="hammer.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childTnLst>
                                  <p:subTnLst>
                                    <p:audio>
                                      <p:cMediaNode>
                                        <p:cTn display="0" masterRel="sameClick">
                                          <p:stCondLst>
                                            <p:cond evt="begin" delay="0">
                                              <p:tn val="40"/>
                                            </p:cond>
                                          </p:stCondLst>
                                          <p:endCondLst>
                                            <p:cond evt="onStopAudio" delay="0">
                                              <p:tgtEl>
                                                <p:sldTgt/>
                                              </p:tgtEl>
                                            </p:cond>
                                          </p:endCondLst>
                                        </p:cTn>
                                        <p:tgtEl>
                                          <p:sndTgt r:embed="rId5" name="hammer.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1085455">
                                            <p:txEl>
                                              <p:pRg st="7" end="7"/>
                                            </p:txEl>
                                          </p:spTgt>
                                        </p:tgtEl>
                                        <p:attrNameLst>
                                          <p:attrName>style.visibility</p:attrName>
                                        </p:attrNameLst>
                                      </p:cBhvr>
                                      <p:to>
                                        <p:strVal val="visible"/>
                                      </p:to>
                                    </p:set>
                                    <p:anim calcmode="lin" valueType="num">
                                      <p:cBhvr additive="base">
                                        <p:cTn id="49" dur="500" fill="hold"/>
                                        <p:tgtEl>
                                          <p:spTgt spid="108545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85455">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1085455">
                                            <p:txEl>
                                              <p:pRg st="8" end="8"/>
                                            </p:txEl>
                                          </p:spTgt>
                                        </p:tgtEl>
                                        <p:attrNameLst>
                                          <p:attrName>style.visibility</p:attrName>
                                        </p:attrNameLst>
                                      </p:cBhvr>
                                      <p:to>
                                        <p:strVal val="visible"/>
                                      </p:to>
                                    </p:set>
                                    <p:anim calcmode="lin" valueType="num">
                                      <p:cBhvr additive="base">
                                        <p:cTn id="55" dur="500" fill="hold"/>
                                        <p:tgtEl>
                                          <p:spTgt spid="1085455">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085455">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1" fill="hold" grpId="0" nodeType="clickEffect">
                                  <p:stCondLst>
                                    <p:cond delay="0"/>
                                  </p:stCondLst>
                                  <p:childTnLst>
                                    <p:set>
                                      <p:cBhvr>
                                        <p:cTn id="60" dur="1" fill="hold">
                                          <p:stCondLst>
                                            <p:cond delay="0"/>
                                          </p:stCondLst>
                                        </p:cTn>
                                        <p:tgtEl>
                                          <p:spTgt spid="1085521"/>
                                        </p:tgtEl>
                                        <p:attrNameLst>
                                          <p:attrName>style.visibility</p:attrName>
                                        </p:attrNameLst>
                                      </p:cBhvr>
                                      <p:to>
                                        <p:strVal val="visible"/>
                                      </p:to>
                                    </p:set>
                                    <p:animEffect transition="in" filter="wipe(up)">
                                      <p:cBhvr>
                                        <p:cTn id="61" dur="2000"/>
                                        <p:tgtEl>
                                          <p:spTgt spid="1085521"/>
                                        </p:tgtEl>
                                      </p:cBhvr>
                                    </p:animEffect>
                                  </p:childTnLst>
                                  <p:subTnLst>
                                    <p:audio>
                                      <p:cMediaNode>
                                        <p:cTn display="0" masterRel="sameClick">
                                          <p:stCondLst>
                                            <p:cond evt="begin" delay="0">
                                              <p:tn val="59"/>
                                            </p:cond>
                                          </p:stCondLst>
                                          <p:endCondLst>
                                            <p:cond evt="onStopAudio" delay="0">
                                              <p:tgtEl>
                                                <p:sldTgt/>
                                              </p:tgtEl>
                                            </p:cond>
                                          </p:endCondLst>
                                        </p:cTn>
                                        <p:tgtEl>
                                          <p:sndTgt r:embed="rId6" name="drumroll.wav"/>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1" fill="hold" grpId="0" nodeType="clickEffect">
                                  <p:stCondLst>
                                    <p:cond delay="0"/>
                                  </p:stCondLst>
                                  <p:childTnLst>
                                    <p:set>
                                      <p:cBhvr>
                                        <p:cTn id="65" dur="1" fill="hold">
                                          <p:stCondLst>
                                            <p:cond delay="0"/>
                                          </p:stCondLst>
                                        </p:cTn>
                                        <p:tgtEl>
                                          <p:spTgt spid="1085522"/>
                                        </p:tgtEl>
                                        <p:attrNameLst>
                                          <p:attrName>style.visibility</p:attrName>
                                        </p:attrNameLst>
                                      </p:cBhvr>
                                      <p:to>
                                        <p:strVal val="visible"/>
                                      </p:to>
                                    </p:set>
                                    <p:animEffect transition="in" filter="wipe(up)">
                                      <p:cBhvr>
                                        <p:cTn id="66" dur="2000"/>
                                        <p:tgtEl>
                                          <p:spTgt spid="1085522"/>
                                        </p:tgtEl>
                                      </p:cBhvr>
                                    </p:animEffect>
                                  </p:childTnLst>
                                  <p:subTnLst>
                                    <p:audio>
                                      <p:cMediaNode>
                                        <p:cTn display="0" masterRel="sameClick">
                                          <p:stCondLst>
                                            <p:cond evt="begin" delay="0">
                                              <p:tn val="64"/>
                                            </p:cond>
                                          </p:stCondLst>
                                          <p:endCondLst>
                                            <p:cond evt="onStopAudio" delay="0">
                                              <p:tgtEl>
                                                <p:sldTgt/>
                                              </p:tgtEl>
                                            </p:cond>
                                          </p:endCondLst>
                                        </p:cTn>
                                        <p:tgtEl>
                                          <p:sndTgt r:embed="rId6" name="drumroll.wav"/>
                                        </p:tgtEl>
                                      </p:cMediaNode>
                                    </p:audio>
                                  </p:subTnLst>
                                </p:cTn>
                              </p:par>
                            </p:childTnLst>
                          </p:cTn>
                        </p:par>
                      </p:childTnLst>
                    </p:cTn>
                  </p:par>
                  <p:par>
                    <p:cTn id="67" fill="hold" nodeType="clickPar">
                      <p:stCondLst>
                        <p:cond delay="indefinite"/>
                      </p:stCondLst>
                      <p:childTnLst>
                        <p:par>
                          <p:cTn id="68" fill="hold" nodeType="withGroup">
                            <p:stCondLst>
                              <p:cond delay="0"/>
                            </p:stCondLst>
                            <p:childTnLst>
                              <p:par>
                                <p:cTn id="69" presetID="53" presetClass="entr" presetSubtype="0" fill="hold" grpId="0" nodeType="clickEffect">
                                  <p:stCondLst>
                                    <p:cond delay="0"/>
                                  </p:stCondLst>
                                  <p:childTnLst>
                                    <p:set>
                                      <p:cBhvr>
                                        <p:cTn id="70" dur="1" fill="hold">
                                          <p:stCondLst>
                                            <p:cond delay="0"/>
                                          </p:stCondLst>
                                        </p:cTn>
                                        <p:tgtEl>
                                          <p:spTgt spid="1085523"/>
                                        </p:tgtEl>
                                        <p:attrNameLst>
                                          <p:attrName>style.visibility</p:attrName>
                                        </p:attrNameLst>
                                      </p:cBhvr>
                                      <p:to>
                                        <p:strVal val="visible"/>
                                      </p:to>
                                    </p:set>
                                    <p:anim calcmode="lin" valueType="num">
                                      <p:cBhvr>
                                        <p:cTn id="71" dur="500" fill="hold"/>
                                        <p:tgtEl>
                                          <p:spTgt spid="1085523"/>
                                        </p:tgtEl>
                                        <p:attrNameLst>
                                          <p:attrName>ppt_w</p:attrName>
                                        </p:attrNameLst>
                                      </p:cBhvr>
                                      <p:tavLst>
                                        <p:tav tm="0">
                                          <p:val>
                                            <p:fltVal val="0"/>
                                          </p:val>
                                        </p:tav>
                                        <p:tav tm="100000">
                                          <p:val>
                                            <p:strVal val="#ppt_w"/>
                                          </p:val>
                                        </p:tav>
                                      </p:tavLst>
                                    </p:anim>
                                    <p:anim calcmode="lin" valueType="num">
                                      <p:cBhvr>
                                        <p:cTn id="72" dur="500" fill="hold"/>
                                        <p:tgtEl>
                                          <p:spTgt spid="1085523"/>
                                        </p:tgtEl>
                                        <p:attrNameLst>
                                          <p:attrName>ppt_h</p:attrName>
                                        </p:attrNameLst>
                                      </p:cBhvr>
                                      <p:tavLst>
                                        <p:tav tm="0">
                                          <p:val>
                                            <p:fltVal val="0"/>
                                          </p:val>
                                        </p:tav>
                                        <p:tav tm="100000">
                                          <p:val>
                                            <p:strVal val="#ppt_h"/>
                                          </p:val>
                                        </p:tav>
                                      </p:tavLst>
                                    </p:anim>
                                    <p:animEffect transition="in" filter="fade">
                                      <p:cBhvr>
                                        <p:cTn id="73" dur="500"/>
                                        <p:tgtEl>
                                          <p:spTgt spid="1085523"/>
                                        </p:tgtEl>
                                      </p:cBhvr>
                                    </p:animEffect>
                                  </p:childTnLst>
                                  <p:subTnLst>
                                    <p:audio>
                                      <p:cMediaNode>
                                        <p:cTn display="0" masterRel="sameClick">
                                          <p:stCondLst>
                                            <p:cond evt="begin" delay="0">
                                              <p:tn val="69"/>
                                            </p:cond>
                                          </p:stCondLst>
                                          <p:endCondLst>
                                            <p:cond evt="onStopAudio" delay="0">
                                              <p:tgtEl>
                                                <p:sldTgt/>
                                              </p:tgtEl>
                                            </p:cond>
                                          </p:endCondLst>
                                        </p:cTn>
                                        <p:tgtEl>
                                          <p:sndTgt r:embed="rId7"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521" grpId="0" animBg="1"/>
      <p:bldP spid="1085522" grpId="0" animBg="1"/>
      <p:bldP spid="108552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7490" name="Rectangle 2"/>
          <p:cNvSpPr>
            <a:spLocks noChangeArrowheads="1"/>
          </p:cNvSpPr>
          <p:nvPr/>
        </p:nvSpPr>
        <p:spPr bwMode="auto">
          <a:xfrm>
            <a:off x="685800" y="1343025"/>
            <a:ext cx="7772400" cy="5514975"/>
          </a:xfrm>
          <a:prstGeom prst="rect">
            <a:avLst/>
          </a:prstGeom>
          <a:solidFill>
            <a:srgbClr val="EAEAEA"/>
          </a:solidFill>
          <a:ln w="9525">
            <a:noFill/>
            <a:miter lim="800000"/>
            <a:headEnd/>
            <a:tailEnd/>
          </a:ln>
        </p:spPr>
        <p:txBody>
          <a:bodyPr/>
          <a:lstStyle/>
          <a:p>
            <a:pPr eaLnBrk="1" hangingPunct="1">
              <a:spcBef>
                <a:spcPct val="20000"/>
              </a:spcBef>
            </a:pPr>
            <a:r>
              <a:rPr lang="en-US" altLang="en-US" i="1">
                <a:solidFill>
                  <a:srgbClr val="333399"/>
                </a:solidFill>
                <a:cs typeface="Times New Roman" pitchFamily="18" charset="0"/>
              </a:rPr>
              <a:t>The wave nature of matter</a:t>
            </a:r>
          </a:p>
          <a:p>
            <a:pPr eaLnBrk="1" hangingPunct="1">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The last section described how light, which in classical physics is a wave, was discovered to have particle-like properties.</a:t>
            </a:r>
          </a:p>
          <a:p>
            <a:pPr eaLnBrk="1" hangingPunct="1">
              <a:spcBef>
                <a:spcPts val="4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Recall that a photon was a discrete packet or quantum of energy (like a particle) having an associated frequency (like a wave).  Thus</a:t>
            </a:r>
          </a:p>
          <a:p>
            <a:pPr eaLnBrk="1" hangingPunct="1">
              <a:spcBef>
                <a:spcPts val="400"/>
              </a:spcBef>
            </a:pPr>
            <a:endParaRPr lang="en-US" altLang="en-US">
              <a:solidFill>
                <a:srgbClr val="000000"/>
              </a:solidFill>
              <a:cs typeface="Times New Roman" pitchFamily="18" charset="0"/>
            </a:endParaRPr>
          </a:p>
          <a:p>
            <a:pPr eaLnBrk="1" hangingPunct="1">
              <a:spcBef>
                <a:spcPts val="400"/>
              </a:spcBef>
            </a:pPr>
            <a:r>
              <a:rPr lang="en-US" altLang="en-US">
                <a:solidFill>
                  <a:srgbClr val="000000"/>
                </a:solidFill>
                <a:cs typeface="Times New Roman" pitchFamily="18" charset="0"/>
              </a:rPr>
              <a:t>is really a statement of the </a:t>
            </a:r>
            <a:r>
              <a:rPr lang="en-US" altLang="en-US" b="1">
                <a:solidFill>
                  <a:srgbClr val="000000"/>
                </a:solidFill>
                <a:cs typeface="Times New Roman" pitchFamily="18" charset="0"/>
              </a:rPr>
              <a:t>wave-particle duality</a:t>
            </a:r>
            <a:r>
              <a:rPr lang="en-US" altLang="en-US">
                <a:solidFill>
                  <a:srgbClr val="000000"/>
                </a:solidFill>
                <a:cs typeface="Times New Roman" pitchFamily="18" charset="0"/>
              </a:rPr>
              <a:t> of light.</a:t>
            </a:r>
          </a:p>
          <a:p>
            <a:pPr eaLnBrk="1" hangingPunct="1">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Because of the remarkable symmetries observed in nature, in 1924 the French physicist Louis de Broglie proposed that just as light exhibited a wave-particle duality, so should matter.</a:t>
            </a:r>
          </a:p>
        </p:txBody>
      </p:sp>
      <p:grpSp>
        <p:nvGrpSpPr>
          <p:cNvPr id="2" name="Group 4"/>
          <p:cNvGrpSpPr>
            <a:grpSpLocks/>
          </p:cNvGrpSpPr>
          <p:nvPr/>
        </p:nvGrpSpPr>
        <p:grpSpPr bwMode="auto">
          <a:xfrm>
            <a:off x="809625" y="4110038"/>
            <a:ext cx="7464425" cy="461962"/>
            <a:chOff x="510" y="3419"/>
            <a:chExt cx="4702" cy="291"/>
          </a:xfrm>
        </p:grpSpPr>
        <p:sp>
          <p:nvSpPr>
            <p:cNvPr id="33797" name="Rectangle 5"/>
            <p:cNvSpPr>
              <a:spLocks noChangeArrowheads="1"/>
            </p:cNvSpPr>
            <p:nvPr/>
          </p:nvSpPr>
          <p:spPr bwMode="auto">
            <a:xfrm>
              <a:off x="592" y="3432"/>
              <a:ext cx="3115" cy="202"/>
            </a:xfrm>
            <a:prstGeom prst="rect">
              <a:avLst/>
            </a:prstGeom>
            <a:noFill/>
            <a:ln w="9525">
              <a:noFill/>
              <a:miter lim="800000"/>
              <a:headEnd/>
              <a:tailEnd/>
            </a:ln>
          </p:spPr>
          <p:txBody>
            <a:bodyPr/>
            <a:lstStyle/>
            <a:p>
              <a:pPr eaLnBrk="1" hangingPunct="1">
                <a:lnSpc>
                  <a:spcPct val="90000"/>
                </a:lnSpc>
                <a:spcBef>
                  <a:spcPct val="20000"/>
                </a:spcBef>
              </a:pPr>
              <a:r>
                <a:rPr lang="en-US" altLang="en-US" i="1"/>
                <a:t>E</a:t>
              </a:r>
              <a:r>
                <a:rPr lang="en-US" altLang="en-US"/>
                <a:t> = </a:t>
              </a:r>
              <a:r>
                <a:rPr lang="en-US" altLang="en-US" i="1"/>
                <a:t>hf </a:t>
              </a:r>
              <a:r>
                <a:rPr lang="en-US" altLang="en-US"/>
                <a:t>= </a:t>
              </a:r>
              <a:r>
                <a:rPr lang="en-US" altLang="en-US" i="1"/>
                <a:t>hc / </a:t>
              </a:r>
              <a:r>
                <a:rPr lang="en-US" altLang="en-US" i="1">
                  <a:sym typeface="Symbol" pitchFamily="18" charset="2"/>
                </a:rPr>
                <a:t></a:t>
              </a:r>
            </a:p>
          </p:txBody>
        </p:sp>
        <p:sp>
          <p:nvSpPr>
            <p:cNvPr id="33798" name="Text Box 6"/>
            <p:cNvSpPr txBox="1">
              <a:spLocks noChangeArrowheads="1"/>
            </p:cNvSpPr>
            <p:nvPr/>
          </p:nvSpPr>
          <p:spPr bwMode="auto">
            <a:xfrm>
              <a:off x="3319" y="3419"/>
              <a:ext cx="1893" cy="291"/>
            </a:xfrm>
            <a:prstGeom prst="rect">
              <a:avLst/>
            </a:prstGeom>
            <a:solidFill>
              <a:srgbClr val="FF0000"/>
            </a:solidFill>
            <a:ln w="9525">
              <a:noFill/>
              <a:miter lim="800000"/>
              <a:headEnd/>
              <a:tailEnd/>
            </a:ln>
          </p:spPr>
          <p:txBody>
            <a:bodyPr>
              <a:spAutoFit/>
            </a:bodyPr>
            <a:lstStyle/>
            <a:p>
              <a:pPr algn="ctr" eaLnBrk="1" hangingPunct="1">
                <a:spcBef>
                  <a:spcPct val="50000"/>
                </a:spcBef>
              </a:pPr>
              <a:r>
                <a:rPr lang="en-US" altLang="en-US">
                  <a:solidFill>
                    <a:schemeClr val="bg1"/>
                  </a:solidFill>
                </a:rPr>
                <a:t>energy of a photon</a:t>
              </a:r>
            </a:p>
          </p:txBody>
        </p:sp>
        <p:sp>
          <p:nvSpPr>
            <p:cNvPr id="33799" name="Rectangle 7"/>
            <p:cNvSpPr>
              <a:spLocks noChangeArrowheads="1"/>
            </p:cNvSpPr>
            <p:nvPr/>
          </p:nvSpPr>
          <p:spPr bwMode="auto">
            <a:xfrm>
              <a:off x="510" y="3421"/>
              <a:ext cx="4701" cy="289"/>
            </a:xfrm>
            <a:prstGeom prst="rect">
              <a:avLst/>
            </a:prstGeom>
            <a:noFill/>
            <a:ln w="12700">
              <a:solidFill>
                <a:schemeClr val="tx1"/>
              </a:solidFill>
              <a:miter lim="800000"/>
              <a:headEnd/>
              <a:tailEnd/>
            </a:ln>
          </p:spPr>
          <p:txBody>
            <a:bodyPr wrap="none" anchor="ctr"/>
            <a:lstStyle/>
            <a:p>
              <a:pPr eaLnBrk="1" hangingPunct="1"/>
              <a:endParaRPr lang="en-US" altLang="en-US"/>
            </a:p>
          </p:txBody>
        </p:sp>
      </p:grpSp>
      <p:sp>
        <p:nvSpPr>
          <p:cNvPr id="33796"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12.1 – The interaction of matter with radiation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87490">
                                            <p:txEl>
                                              <p:pRg st="0" end="0"/>
                                            </p:txEl>
                                          </p:spTgt>
                                        </p:tgtEl>
                                        <p:attrNameLst>
                                          <p:attrName>style.visibility</p:attrName>
                                        </p:attrNameLst>
                                      </p:cBhvr>
                                      <p:to>
                                        <p:strVal val="visible"/>
                                      </p:to>
                                    </p:set>
                                    <p:anim calcmode="lin" valueType="num">
                                      <p:cBhvr additive="base">
                                        <p:cTn id="7" dur="500" fill="hold"/>
                                        <p:tgtEl>
                                          <p:spTgt spid="108749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8749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87490">
                                            <p:txEl>
                                              <p:pRg st="1" end="1"/>
                                            </p:txEl>
                                          </p:spTgt>
                                        </p:tgtEl>
                                        <p:attrNameLst>
                                          <p:attrName>style.visibility</p:attrName>
                                        </p:attrNameLst>
                                      </p:cBhvr>
                                      <p:to>
                                        <p:strVal val="visible"/>
                                      </p:to>
                                    </p:set>
                                    <p:anim calcmode="lin" valueType="num">
                                      <p:cBhvr additive="base">
                                        <p:cTn id="13" dur="500" fill="hold"/>
                                        <p:tgtEl>
                                          <p:spTgt spid="108749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8749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087490">
                                            <p:txEl>
                                              <p:pRg st="2" end="2"/>
                                            </p:txEl>
                                          </p:spTgt>
                                        </p:tgtEl>
                                        <p:attrNameLst>
                                          <p:attrName>style.visibility</p:attrName>
                                        </p:attrNameLst>
                                      </p:cBhvr>
                                      <p:to>
                                        <p:strVal val="visible"/>
                                      </p:to>
                                    </p:set>
                                    <p:anim calcmode="lin" valueType="num">
                                      <p:cBhvr additive="base">
                                        <p:cTn id="19" dur="500" fill="hold"/>
                                        <p:tgtEl>
                                          <p:spTgt spid="108749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8749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1087490">
                                            <p:txEl>
                                              <p:pRg st="4" end="4"/>
                                            </p:txEl>
                                          </p:spTgt>
                                        </p:tgtEl>
                                        <p:attrNameLst>
                                          <p:attrName>style.visibility</p:attrName>
                                        </p:attrNameLst>
                                      </p:cBhvr>
                                      <p:to>
                                        <p:strVal val="visible"/>
                                      </p:to>
                                    </p:set>
                                    <p:anim calcmode="lin" valueType="num">
                                      <p:cBhvr additive="base">
                                        <p:cTn id="32" dur="500" fill="hold"/>
                                        <p:tgtEl>
                                          <p:spTgt spid="1087490">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08749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1087490">
                                            <p:txEl>
                                              <p:pRg st="5" end="5"/>
                                            </p:txEl>
                                          </p:spTgt>
                                        </p:tgtEl>
                                        <p:attrNameLst>
                                          <p:attrName>style.visibility</p:attrName>
                                        </p:attrNameLst>
                                      </p:cBhvr>
                                      <p:to>
                                        <p:strVal val="visible"/>
                                      </p:to>
                                    </p:set>
                                    <p:anim calcmode="lin" valueType="num">
                                      <p:cBhvr additive="base">
                                        <p:cTn id="38" dur="500" fill="hold"/>
                                        <p:tgtEl>
                                          <p:spTgt spid="1087490">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08749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9551" name="Rectangle 15"/>
          <p:cNvSpPr>
            <a:spLocks noChangeArrowheads="1"/>
          </p:cNvSpPr>
          <p:nvPr/>
        </p:nvSpPr>
        <p:spPr bwMode="auto">
          <a:xfrm>
            <a:off x="682625" y="5427663"/>
            <a:ext cx="7764463" cy="1223962"/>
          </a:xfrm>
          <a:prstGeom prst="rect">
            <a:avLst/>
          </a:prstGeom>
          <a:solidFill>
            <a:srgbClr val="FFCCCC"/>
          </a:solidFill>
          <a:ln w="9525">
            <a:noFill/>
            <a:miter lim="800000"/>
            <a:headEnd/>
            <a:tailEnd/>
          </a:ln>
        </p:spPr>
        <p:txBody>
          <a:bodyPr/>
          <a:lstStyle/>
          <a:p>
            <a:pPr eaLnBrk="1" hangingPunct="1"/>
            <a:r>
              <a:rPr lang="en-US" altLang="en-US" b="1" i="1"/>
              <a:t>FYI</a:t>
            </a:r>
          </a:p>
          <a:p>
            <a:pPr eaLnBrk="1" hangingPunct="1"/>
            <a:r>
              <a:rPr lang="en-US" altLang="en-US" b="1">
                <a:sym typeface="Symbol" pitchFamily="18" charset="2"/>
              </a:rPr>
              <a:t></a:t>
            </a:r>
            <a:r>
              <a:rPr lang="en-US" altLang="en-US">
                <a:sym typeface="Symbol" pitchFamily="18" charset="2"/>
              </a:rPr>
              <a:t>At first, de Broglie's hypothesis was poo-pooed by the status quo.  But then it began to yield fruitful results...</a:t>
            </a:r>
          </a:p>
        </p:txBody>
      </p:sp>
      <p:sp>
        <p:nvSpPr>
          <p:cNvPr id="1089538" name="Rectangle 2"/>
          <p:cNvSpPr>
            <a:spLocks noChangeArrowheads="1"/>
          </p:cNvSpPr>
          <p:nvPr/>
        </p:nvSpPr>
        <p:spPr bwMode="auto">
          <a:xfrm>
            <a:off x="685800" y="1343025"/>
            <a:ext cx="7772400" cy="4098925"/>
          </a:xfrm>
          <a:prstGeom prst="rect">
            <a:avLst/>
          </a:prstGeom>
          <a:solidFill>
            <a:srgbClr val="EAEAEA"/>
          </a:solidFill>
          <a:ln w="9525">
            <a:noFill/>
            <a:miter lim="800000"/>
            <a:headEnd/>
            <a:tailEnd/>
          </a:ln>
        </p:spPr>
        <p:txBody>
          <a:bodyPr/>
          <a:lstStyle/>
          <a:p>
            <a:pPr eaLnBrk="1" hangingPunct="1">
              <a:spcBef>
                <a:spcPct val="20000"/>
              </a:spcBef>
            </a:pPr>
            <a:r>
              <a:rPr lang="en-US" altLang="en-US" i="1">
                <a:solidFill>
                  <a:srgbClr val="333399"/>
                </a:solidFill>
                <a:cs typeface="Times New Roman" pitchFamily="18" charset="0"/>
              </a:rPr>
              <a:t>The de Broglie hypothesis </a:t>
            </a:r>
          </a:p>
          <a:p>
            <a:pPr eaLnBrk="1" hangingPunct="1">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The de Broglie hypothesis is given                                   in the statement</a:t>
            </a:r>
          </a:p>
          <a:p>
            <a:pPr eaLnBrk="1" hangingPunct="1">
              <a:spcBef>
                <a:spcPct val="20000"/>
              </a:spcBef>
            </a:pPr>
            <a:r>
              <a:rPr lang="en-US" altLang="en-US">
                <a:solidFill>
                  <a:srgbClr val="000000"/>
                </a:solidFill>
                <a:cs typeface="Times New Roman" pitchFamily="18" charset="0"/>
              </a:rPr>
              <a:t>“</a:t>
            </a:r>
            <a:r>
              <a:rPr lang="en-US" altLang="en-US">
                <a:solidFill>
                  <a:schemeClr val="hlink"/>
                </a:solidFill>
                <a:cs typeface="Times New Roman" pitchFamily="18" charset="0"/>
              </a:rPr>
              <a:t>Any particle having a momentum </a:t>
            </a:r>
            <a:r>
              <a:rPr lang="en-US" altLang="en-US" i="1">
                <a:solidFill>
                  <a:schemeClr val="hlink"/>
                </a:solidFill>
                <a:cs typeface="Times New Roman" pitchFamily="18" charset="0"/>
              </a:rPr>
              <a:t>p</a:t>
            </a:r>
            <a:r>
              <a:rPr lang="en-US" altLang="en-US">
                <a:solidFill>
                  <a:schemeClr val="hlink"/>
                </a:solidFill>
                <a:cs typeface="Times New Roman" pitchFamily="18" charset="0"/>
              </a:rPr>
              <a:t>                               will have a wave associated with it                                          having a wavelength </a:t>
            </a:r>
            <a:r>
              <a:rPr lang="en-US" altLang="en-US" i="1">
                <a:solidFill>
                  <a:schemeClr val="hlink"/>
                </a:solidFill>
                <a:cs typeface="Times New Roman" pitchFamily="18" charset="0"/>
                <a:sym typeface="Symbol" pitchFamily="18" charset="2"/>
              </a:rPr>
              <a:t></a:t>
            </a:r>
            <a:r>
              <a:rPr lang="en-US" altLang="en-US">
                <a:solidFill>
                  <a:schemeClr val="hlink"/>
                </a:solidFill>
                <a:cs typeface="Times New Roman" pitchFamily="18" charset="0"/>
                <a:sym typeface="Symbol" pitchFamily="18" charset="2"/>
              </a:rPr>
              <a:t> </a:t>
            </a:r>
            <a:r>
              <a:rPr lang="en-US" altLang="en-US">
                <a:solidFill>
                  <a:schemeClr val="hlink"/>
                </a:solidFill>
                <a:cs typeface="Times New Roman" pitchFamily="18" charset="0"/>
              </a:rPr>
              <a:t>of </a:t>
            </a:r>
            <a:r>
              <a:rPr lang="en-US" altLang="en-US" i="1">
                <a:solidFill>
                  <a:schemeClr val="hlink"/>
                </a:solidFill>
                <a:cs typeface="Times New Roman" pitchFamily="18" charset="0"/>
              </a:rPr>
              <a:t>h /</a:t>
            </a:r>
            <a:r>
              <a:rPr lang="en-US" altLang="en-US">
                <a:solidFill>
                  <a:schemeClr val="hlink"/>
                </a:solidFill>
                <a:cs typeface="Times New Roman" pitchFamily="18" charset="0"/>
              </a:rPr>
              <a:t> </a:t>
            </a:r>
            <a:r>
              <a:rPr lang="en-US" altLang="en-US" i="1">
                <a:solidFill>
                  <a:schemeClr val="hlink"/>
                </a:solidFill>
                <a:cs typeface="Times New Roman" pitchFamily="18" charset="0"/>
              </a:rPr>
              <a:t>p</a:t>
            </a:r>
            <a:r>
              <a:rPr lang="en-US" altLang="en-US">
                <a:solidFill>
                  <a:schemeClr val="hlink"/>
                </a:solidFill>
                <a:cs typeface="Times New Roman" pitchFamily="18" charset="0"/>
              </a:rPr>
              <a:t>.</a:t>
            </a:r>
            <a:r>
              <a:rPr lang="en-US" altLang="en-US">
                <a:solidFill>
                  <a:srgbClr val="000000"/>
                </a:solidFill>
                <a:cs typeface="Times New Roman" pitchFamily="18" charset="0"/>
              </a:rPr>
              <a:t>”</a:t>
            </a:r>
          </a:p>
          <a:p>
            <a:pPr eaLnBrk="1" hangingPunct="1">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In formulaic form we have:</a:t>
            </a:r>
          </a:p>
          <a:p>
            <a:pPr eaLnBrk="1" hangingPunct="1">
              <a:spcBef>
                <a:spcPct val="20000"/>
              </a:spcBef>
            </a:pPr>
            <a:endParaRPr lang="en-US" altLang="en-US">
              <a:solidFill>
                <a:srgbClr val="000000"/>
              </a:solidFill>
              <a:cs typeface="Times New Roman" pitchFamily="18" charset="0"/>
            </a:endParaRPr>
          </a:p>
          <a:p>
            <a:pPr eaLnBrk="1" hangingPunct="1">
              <a:spcBef>
                <a:spcPct val="20000"/>
              </a:spcBef>
            </a:pPr>
            <a:r>
              <a:rPr lang="en-US" altLang="en-US">
                <a:solidFill>
                  <a:srgbClr val="000000"/>
                </a:solidFill>
                <a:cs typeface="Times New Roman" pitchFamily="18" charset="0"/>
                <a:sym typeface="Symbol" pitchFamily="18" charset="2"/>
              </a:rPr>
              <a:t>With de Broglie’s hypothesis the particle-wave duality of matter was established.</a:t>
            </a:r>
          </a:p>
        </p:txBody>
      </p:sp>
      <p:pic>
        <p:nvPicPr>
          <p:cNvPr id="93616" name="Picture 432" descr="de Broglie"/>
          <p:cNvPicPr>
            <a:picLocks noChangeAspect="1" noChangeArrowheads="1"/>
          </p:cNvPicPr>
          <p:nvPr/>
        </p:nvPicPr>
        <p:blipFill>
          <a:blip r:embed="rId5" cstate="print"/>
          <a:srcRect/>
          <a:stretch>
            <a:fillRect/>
          </a:stretch>
        </p:blipFill>
        <p:spPr bwMode="auto">
          <a:xfrm>
            <a:off x="6302375" y="1343025"/>
            <a:ext cx="2155825" cy="2987675"/>
          </a:xfrm>
          <a:prstGeom prst="rect">
            <a:avLst/>
          </a:prstGeom>
          <a:ln>
            <a:noFill/>
          </a:ln>
          <a:effectLst>
            <a:outerShdw blurRad="292100" dist="139700" dir="2700000" algn="tl" rotWithShape="0">
              <a:srgbClr val="333333">
                <a:alpha val="65000"/>
              </a:srgbClr>
            </a:outerShdw>
          </a:effectLst>
        </p:spPr>
      </p:pic>
      <p:pic>
        <p:nvPicPr>
          <p:cNvPr id="1089545" name="Picture 9" descr="Louis De Broglie Et La M Canique Ondulatoire">
            <a:hlinkClick r:id="rId6"/>
          </p:cNvPr>
          <p:cNvPicPr>
            <a:picLocks noChangeAspect="1" noChangeArrowheads="1"/>
          </p:cNvPicPr>
          <p:nvPr/>
        </p:nvPicPr>
        <p:blipFill>
          <a:blip r:embed="rId7" cstate="print"/>
          <a:srcRect l="20233" r="7614"/>
          <a:stretch>
            <a:fillRect/>
          </a:stretch>
        </p:blipFill>
        <p:spPr bwMode="auto">
          <a:xfrm>
            <a:off x="6302375" y="1343025"/>
            <a:ext cx="2155825" cy="2987675"/>
          </a:xfrm>
          <a:prstGeom prst="rect">
            <a:avLst/>
          </a:prstGeom>
          <a:noFill/>
          <a:ln w="9525">
            <a:noFill/>
            <a:miter lim="800000"/>
            <a:headEnd/>
            <a:tailEnd/>
          </a:ln>
        </p:spPr>
      </p:pic>
      <p:grpSp>
        <p:nvGrpSpPr>
          <p:cNvPr id="2" name="Group 11"/>
          <p:cNvGrpSpPr>
            <a:grpSpLocks/>
          </p:cNvGrpSpPr>
          <p:nvPr/>
        </p:nvGrpSpPr>
        <p:grpSpPr bwMode="auto">
          <a:xfrm>
            <a:off x="809625" y="4214813"/>
            <a:ext cx="7464425" cy="461962"/>
            <a:chOff x="510" y="3419"/>
            <a:chExt cx="4702" cy="291"/>
          </a:xfrm>
        </p:grpSpPr>
        <p:sp>
          <p:nvSpPr>
            <p:cNvPr id="34824" name="Rectangle 12"/>
            <p:cNvSpPr>
              <a:spLocks noChangeArrowheads="1"/>
            </p:cNvSpPr>
            <p:nvPr/>
          </p:nvSpPr>
          <p:spPr bwMode="auto">
            <a:xfrm>
              <a:off x="592" y="3432"/>
              <a:ext cx="3115" cy="202"/>
            </a:xfrm>
            <a:prstGeom prst="rect">
              <a:avLst/>
            </a:prstGeom>
            <a:noFill/>
            <a:ln w="9525">
              <a:noFill/>
              <a:miter lim="800000"/>
              <a:headEnd/>
              <a:tailEnd/>
            </a:ln>
          </p:spPr>
          <p:txBody>
            <a:bodyPr/>
            <a:lstStyle/>
            <a:p>
              <a:pPr eaLnBrk="1" hangingPunct="1">
                <a:lnSpc>
                  <a:spcPct val="90000"/>
                </a:lnSpc>
                <a:spcBef>
                  <a:spcPct val="20000"/>
                </a:spcBef>
              </a:pPr>
              <a:r>
                <a:rPr lang="en-US" altLang="en-US" i="1">
                  <a:sym typeface="Symbol" pitchFamily="18" charset="2"/>
                </a:rPr>
                <a:t></a:t>
              </a:r>
              <a:r>
                <a:rPr lang="en-US" altLang="en-US"/>
                <a:t> = </a:t>
              </a:r>
              <a:r>
                <a:rPr lang="en-US" altLang="en-US" i="1"/>
                <a:t>h / </a:t>
              </a:r>
              <a:r>
                <a:rPr lang="en-US" altLang="en-US" i="1">
                  <a:sym typeface="Symbol" pitchFamily="18" charset="2"/>
                </a:rPr>
                <a:t>p</a:t>
              </a:r>
              <a:r>
                <a:rPr lang="en-US" altLang="en-US">
                  <a:sym typeface="Symbol" pitchFamily="18" charset="2"/>
                </a:rPr>
                <a:t> = </a:t>
              </a:r>
              <a:r>
                <a:rPr lang="en-US" altLang="en-US" i="1">
                  <a:sym typeface="Symbol" pitchFamily="18" charset="2"/>
                </a:rPr>
                <a:t>h / </a:t>
              </a:r>
              <a:r>
                <a:rPr lang="en-US" altLang="en-US">
                  <a:sym typeface="Symbol" pitchFamily="18" charset="2"/>
                </a:rPr>
                <a:t>(</a:t>
              </a:r>
              <a:r>
                <a:rPr lang="en-US" altLang="en-US" i="1">
                  <a:sym typeface="Symbol" pitchFamily="18" charset="2"/>
                </a:rPr>
                <a:t>mv</a:t>
              </a:r>
              <a:r>
                <a:rPr lang="en-US" altLang="en-US">
                  <a:sym typeface="Symbol" pitchFamily="18" charset="2"/>
                </a:rPr>
                <a:t>)</a:t>
              </a:r>
            </a:p>
          </p:txBody>
        </p:sp>
        <p:sp>
          <p:nvSpPr>
            <p:cNvPr id="34825" name="Text Box 13"/>
            <p:cNvSpPr txBox="1">
              <a:spLocks noChangeArrowheads="1"/>
            </p:cNvSpPr>
            <p:nvPr/>
          </p:nvSpPr>
          <p:spPr bwMode="auto">
            <a:xfrm>
              <a:off x="3084" y="3419"/>
              <a:ext cx="2128" cy="291"/>
            </a:xfrm>
            <a:prstGeom prst="rect">
              <a:avLst/>
            </a:prstGeom>
            <a:solidFill>
              <a:srgbClr val="FF0000"/>
            </a:solidFill>
            <a:ln w="9525">
              <a:noFill/>
              <a:miter lim="800000"/>
              <a:headEnd/>
              <a:tailEnd/>
            </a:ln>
          </p:spPr>
          <p:txBody>
            <a:bodyPr>
              <a:spAutoFit/>
            </a:bodyPr>
            <a:lstStyle/>
            <a:p>
              <a:pPr algn="ctr" eaLnBrk="1" hangingPunct="1">
                <a:spcBef>
                  <a:spcPct val="50000"/>
                </a:spcBef>
              </a:pPr>
              <a:r>
                <a:rPr lang="en-US" altLang="en-US">
                  <a:solidFill>
                    <a:schemeClr val="bg1"/>
                  </a:solidFill>
                </a:rPr>
                <a:t>de Broglie hypothesis</a:t>
              </a:r>
            </a:p>
          </p:txBody>
        </p:sp>
        <p:sp>
          <p:nvSpPr>
            <p:cNvPr id="34826" name="Rectangle 14"/>
            <p:cNvSpPr>
              <a:spLocks noChangeArrowheads="1"/>
            </p:cNvSpPr>
            <p:nvPr/>
          </p:nvSpPr>
          <p:spPr bwMode="auto">
            <a:xfrm>
              <a:off x="510" y="3421"/>
              <a:ext cx="4701" cy="289"/>
            </a:xfrm>
            <a:prstGeom prst="rect">
              <a:avLst/>
            </a:prstGeom>
            <a:noFill/>
            <a:ln w="12700">
              <a:solidFill>
                <a:schemeClr val="tx1"/>
              </a:solidFill>
              <a:miter lim="800000"/>
              <a:headEnd/>
              <a:tailEnd/>
            </a:ln>
          </p:spPr>
          <p:txBody>
            <a:bodyPr wrap="none" anchor="ctr"/>
            <a:lstStyle/>
            <a:p>
              <a:pPr eaLnBrk="1" hangingPunct="1"/>
              <a:endParaRPr lang="en-US" altLang="en-US"/>
            </a:p>
          </p:txBody>
        </p:sp>
      </p:grpSp>
      <p:sp>
        <p:nvSpPr>
          <p:cNvPr id="34823"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12.1 – The interaction of matter with radiation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89538">
                                            <p:txEl>
                                              <p:pRg st="0" end="0"/>
                                            </p:txEl>
                                          </p:spTgt>
                                        </p:tgtEl>
                                        <p:attrNameLst>
                                          <p:attrName>style.visibility</p:attrName>
                                        </p:attrNameLst>
                                      </p:cBhvr>
                                      <p:to>
                                        <p:strVal val="visible"/>
                                      </p:to>
                                    </p:set>
                                    <p:anim calcmode="lin" valueType="num">
                                      <p:cBhvr additive="base">
                                        <p:cTn id="7" dur="500" fill="hold"/>
                                        <p:tgtEl>
                                          <p:spTgt spid="108953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8953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89538">
                                            <p:txEl>
                                              <p:pRg st="1" end="1"/>
                                            </p:txEl>
                                          </p:spTgt>
                                        </p:tgtEl>
                                        <p:attrNameLst>
                                          <p:attrName>style.visibility</p:attrName>
                                        </p:attrNameLst>
                                      </p:cBhvr>
                                      <p:to>
                                        <p:strVal val="visible"/>
                                      </p:to>
                                    </p:set>
                                    <p:anim calcmode="lin" valueType="num">
                                      <p:cBhvr additive="base">
                                        <p:cTn id="13" dur="500" fill="hold"/>
                                        <p:tgtEl>
                                          <p:spTgt spid="108953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8953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nodeType="withEffect">
                                  <p:stCondLst>
                                    <p:cond delay="0"/>
                                  </p:stCondLst>
                                  <p:childTnLst>
                                    <p:set>
                                      <p:cBhvr>
                                        <p:cTn id="16" dur="1" fill="hold">
                                          <p:stCondLst>
                                            <p:cond delay="0"/>
                                          </p:stCondLst>
                                        </p:cTn>
                                        <p:tgtEl>
                                          <p:spTgt spid="93616"/>
                                        </p:tgtEl>
                                        <p:attrNameLst>
                                          <p:attrName>style.visibility</p:attrName>
                                        </p:attrNameLst>
                                      </p:cBhvr>
                                      <p:to>
                                        <p:strVal val="visible"/>
                                      </p:to>
                                    </p:set>
                                    <p:anim calcmode="lin" valueType="num">
                                      <p:cBhvr>
                                        <p:cTn id="17" dur="500" fill="hold"/>
                                        <p:tgtEl>
                                          <p:spTgt spid="93616"/>
                                        </p:tgtEl>
                                        <p:attrNameLst>
                                          <p:attrName>ppt_w</p:attrName>
                                        </p:attrNameLst>
                                      </p:cBhvr>
                                      <p:tavLst>
                                        <p:tav tm="0">
                                          <p:val>
                                            <p:fltVal val="0"/>
                                          </p:val>
                                        </p:tav>
                                        <p:tav tm="100000">
                                          <p:val>
                                            <p:strVal val="#ppt_w"/>
                                          </p:val>
                                        </p:tav>
                                      </p:tavLst>
                                    </p:anim>
                                    <p:anim calcmode="lin" valueType="num">
                                      <p:cBhvr>
                                        <p:cTn id="18" dur="500" fill="hold"/>
                                        <p:tgtEl>
                                          <p:spTgt spid="93616"/>
                                        </p:tgtEl>
                                        <p:attrNameLst>
                                          <p:attrName>ppt_h</p:attrName>
                                        </p:attrNameLst>
                                      </p:cBhvr>
                                      <p:tavLst>
                                        <p:tav tm="0">
                                          <p:val>
                                            <p:fltVal val="0"/>
                                          </p:val>
                                        </p:tav>
                                        <p:tav tm="100000">
                                          <p:val>
                                            <p:strVal val="#ppt_h"/>
                                          </p:val>
                                        </p:tav>
                                      </p:tavLst>
                                    </p:anim>
                                    <p:animEffect transition="in" filter="fade">
                                      <p:cBhvr>
                                        <p:cTn id="19" dur="500"/>
                                        <p:tgtEl>
                                          <p:spTgt spid="9361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1089538">
                                            <p:txEl>
                                              <p:pRg st="2" end="2"/>
                                            </p:txEl>
                                          </p:spTgt>
                                        </p:tgtEl>
                                        <p:attrNameLst>
                                          <p:attrName>style.visibility</p:attrName>
                                        </p:attrNameLst>
                                      </p:cBhvr>
                                      <p:to>
                                        <p:strVal val="visible"/>
                                      </p:to>
                                    </p:set>
                                    <p:anim calcmode="lin" valueType="num">
                                      <p:cBhvr additive="base">
                                        <p:cTn id="24" dur="500" fill="hold"/>
                                        <p:tgtEl>
                                          <p:spTgt spid="1089538">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08953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1089538">
                                            <p:txEl>
                                              <p:pRg st="3" end="3"/>
                                            </p:txEl>
                                          </p:spTgt>
                                        </p:tgtEl>
                                        <p:attrNameLst>
                                          <p:attrName>style.visibility</p:attrName>
                                        </p:attrNameLst>
                                      </p:cBhvr>
                                      <p:to>
                                        <p:strVal val="visible"/>
                                      </p:to>
                                    </p:set>
                                    <p:anim calcmode="lin" valueType="num">
                                      <p:cBhvr additive="base">
                                        <p:cTn id="30" dur="500" fill="hold"/>
                                        <p:tgtEl>
                                          <p:spTgt spid="1089538">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08953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53" presetClass="entr" presetSubtype="0"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par>
                                <p:cTn id="39" presetID="10" presetClass="entr" presetSubtype="0" fill="hold" nodeType="withEffect">
                                  <p:stCondLst>
                                    <p:cond delay="0"/>
                                  </p:stCondLst>
                                  <p:childTnLst>
                                    <p:set>
                                      <p:cBhvr>
                                        <p:cTn id="40" dur="1" fill="hold">
                                          <p:stCondLst>
                                            <p:cond delay="0"/>
                                          </p:stCondLst>
                                        </p:cTn>
                                        <p:tgtEl>
                                          <p:spTgt spid="1089545"/>
                                        </p:tgtEl>
                                        <p:attrNameLst>
                                          <p:attrName>style.visibility</p:attrName>
                                        </p:attrNameLst>
                                      </p:cBhvr>
                                      <p:to>
                                        <p:strVal val="visible"/>
                                      </p:to>
                                    </p:set>
                                    <p:animEffect transition="in" filter="fade">
                                      <p:cBhvr>
                                        <p:cTn id="41" dur="2000"/>
                                        <p:tgtEl>
                                          <p:spTgt spid="1089545"/>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nodeType="clickEffect">
                                  <p:stCondLst>
                                    <p:cond delay="0"/>
                                  </p:stCondLst>
                                  <p:childTnLst>
                                    <p:set>
                                      <p:cBhvr>
                                        <p:cTn id="45" dur="1" fill="hold">
                                          <p:stCondLst>
                                            <p:cond delay="0"/>
                                          </p:stCondLst>
                                        </p:cTn>
                                        <p:tgtEl>
                                          <p:spTgt spid="1089538">
                                            <p:txEl>
                                              <p:pRg st="5" end="5"/>
                                            </p:txEl>
                                          </p:spTgt>
                                        </p:tgtEl>
                                        <p:attrNameLst>
                                          <p:attrName>style.visibility</p:attrName>
                                        </p:attrNameLst>
                                      </p:cBhvr>
                                      <p:to>
                                        <p:strVal val="visible"/>
                                      </p:to>
                                    </p:set>
                                    <p:anim calcmode="lin" valueType="num">
                                      <p:cBhvr additive="base">
                                        <p:cTn id="46" dur="500" fill="hold"/>
                                        <p:tgtEl>
                                          <p:spTgt spid="1089538">
                                            <p:txEl>
                                              <p:pRg st="5" end="5"/>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108953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4" name="arrow.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4" fill="hold" nodeType="clickEffect">
                                  <p:stCondLst>
                                    <p:cond delay="0"/>
                                  </p:stCondLst>
                                  <p:childTnLst>
                                    <p:set>
                                      <p:cBhvr>
                                        <p:cTn id="51" dur="1" fill="hold">
                                          <p:stCondLst>
                                            <p:cond delay="0"/>
                                          </p:stCondLst>
                                        </p:cTn>
                                        <p:tgtEl>
                                          <p:spTgt spid="1089551">
                                            <p:txEl>
                                              <p:pRg st="1" end="1"/>
                                            </p:txEl>
                                          </p:spTgt>
                                        </p:tgtEl>
                                        <p:attrNameLst>
                                          <p:attrName>style.visibility</p:attrName>
                                        </p:attrNameLst>
                                      </p:cBhvr>
                                      <p:to>
                                        <p:strVal val="visible"/>
                                      </p:to>
                                    </p:set>
                                    <p:anim calcmode="lin" valueType="num">
                                      <p:cBhvr additive="base">
                                        <p:cTn id="52" dur="500" fill="hold"/>
                                        <p:tgtEl>
                                          <p:spTgt spid="1089551">
                                            <p:txEl>
                                              <p:pRg st="1" end="1"/>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108955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1588" name="Rectangle 4"/>
          <p:cNvSpPr>
            <a:spLocks noChangeArrowheads="1"/>
          </p:cNvSpPr>
          <p:nvPr/>
        </p:nvSpPr>
        <p:spPr bwMode="auto">
          <a:xfrm>
            <a:off x="685800" y="1755775"/>
            <a:ext cx="7772400" cy="5102225"/>
          </a:xfrm>
          <a:prstGeom prst="rect">
            <a:avLst/>
          </a:prstGeom>
          <a:solidFill>
            <a:srgbClr val="CCFFCC"/>
          </a:solidFill>
          <a:ln w="9525">
            <a:noFill/>
            <a:miter lim="800000"/>
            <a:headEnd/>
            <a:tailEnd/>
          </a:ln>
        </p:spPr>
        <p:txBody>
          <a:bodyPr/>
          <a:lstStyle/>
          <a:p>
            <a:pPr eaLnBrk="1" hangingPunct="1">
              <a:spcAft>
                <a:spcPts val="300"/>
              </a:spcAft>
            </a:pPr>
            <a:r>
              <a:rPr lang="en-US" altLang="en-US"/>
              <a:t>PRACTICE: An electron is accelerated from rest through a potential difference of 100 V.  What is its expected de Broglie wavelength?</a:t>
            </a:r>
          </a:p>
          <a:p>
            <a:pPr eaLnBrk="1" hangingPunct="1">
              <a:spcAft>
                <a:spcPts val="300"/>
              </a:spcAft>
            </a:pPr>
            <a:r>
              <a:rPr lang="en-US" altLang="en-US"/>
              <a:t>SOLUTION:  We need the velocity, which comes from </a:t>
            </a:r>
            <a:r>
              <a:rPr lang="en-US" altLang="en-US" i="1"/>
              <a:t>E</a:t>
            </a:r>
            <a:r>
              <a:rPr lang="en-US" altLang="en-US" baseline="-25000"/>
              <a:t>K</a:t>
            </a:r>
            <a:r>
              <a:rPr lang="en-US" altLang="en-US"/>
              <a:t> = </a:t>
            </a:r>
            <a:r>
              <a:rPr lang="en-US" altLang="en-US" i="1"/>
              <a:t>eV</a:t>
            </a:r>
            <a:r>
              <a:rPr lang="en-US" altLang="en-US"/>
              <a:t>, and then we will use </a:t>
            </a:r>
            <a:r>
              <a:rPr lang="en-US" altLang="en-US" i="1">
                <a:sym typeface="Symbol" pitchFamily="18" charset="2"/>
              </a:rPr>
              <a:t></a:t>
            </a:r>
            <a:r>
              <a:rPr lang="en-US" altLang="en-US"/>
              <a:t> = </a:t>
            </a:r>
            <a:r>
              <a:rPr lang="en-US" altLang="en-US" i="1"/>
              <a:t>h / </a:t>
            </a:r>
            <a:r>
              <a:rPr lang="en-US" altLang="en-US" i="1">
                <a:sym typeface="Symbol" pitchFamily="18" charset="2"/>
              </a:rPr>
              <a:t>p</a:t>
            </a:r>
            <a:r>
              <a:rPr lang="en-US" altLang="en-US">
                <a:sym typeface="Symbol" pitchFamily="18" charset="2"/>
              </a:rPr>
              <a:t> = </a:t>
            </a:r>
            <a:r>
              <a:rPr lang="en-US" altLang="en-US" i="1">
                <a:sym typeface="Symbol" pitchFamily="18" charset="2"/>
              </a:rPr>
              <a:t>h / </a:t>
            </a:r>
            <a:r>
              <a:rPr lang="en-US" altLang="en-US">
                <a:sym typeface="Symbol" pitchFamily="18" charset="2"/>
              </a:rPr>
              <a:t>(</a:t>
            </a:r>
            <a:r>
              <a:rPr lang="en-US" altLang="en-US" i="1">
                <a:sym typeface="Symbol" pitchFamily="18" charset="2"/>
              </a:rPr>
              <a:t>mv</a:t>
            </a:r>
            <a:r>
              <a:rPr lang="en-US" altLang="en-US">
                <a:sym typeface="Symbol" pitchFamily="18" charset="2"/>
              </a:rPr>
              <a:t>).</a:t>
            </a:r>
            <a:endParaRPr lang="en-US" altLang="en-US" i="1">
              <a:solidFill>
                <a:srgbClr val="000000"/>
              </a:solidFill>
              <a:sym typeface="Symbol" pitchFamily="18" charset="2"/>
            </a:endParaRPr>
          </a:p>
          <a:p>
            <a:pPr eaLnBrk="1" hangingPunct="1">
              <a:spcAft>
                <a:spcPts val="300"/>
              </a:spcAft>
            </a:pPr>
            <a:r>
              <a:rPr lang="en-US" altLang="en-US">
                <a:sym typeface="Symbol" pitchFamily="18" charset="2"/>
              </a:rPr>
              <a:t></a:t>
            </a:r>
            <a:r>
              <a:rPr lang="en-US" altLang="en-US">
                <a:solidFill>
                  <a:srgbClr val="000000"/>
                </a:solidFill>
                <a:sym typeface="Symbol" pitchFamily="18" charset="2"/>
              </a:rPr>
              <a:t>From </a:t>
            </a:r>
            <a:r>
              <a:rPr lang="en-US" altLang="en-US" i="1"/>
              <a:t>E</a:t>
            </a:r>
            <a:r>
              <a:rPr lang="en-US" altLang="en-US" baseline="-25000"/>
              <a:t>K</a:t>
            </a:r>
            <a:r>
              <a:rPr lang="en-US" altLang="en-US"/>
              <a:t> = </a:t>
            </a:r>
            <a:r>
              <a:rPr lang="en-US" altLang="en-US" i="1"/>
              <a:t>eV</a:t>
            </a:r>
            <a:r>
              <a:rPr lang="en-US" altLang="en-US"/>
              <a:t>,</a:t>
            </a:r>
            <a:endParaRPr lang="en-US" altLang="en-US">
              <a:solidFill>
                <a:srgbClr val="000000"/>
              </a:solidFill>
              <a:sym typeface="Symbol" pitchFamily="18" charset="2"/>
            </a:endParaRPr>
          </a:p>
          <a:p>
            <a:pPr eaLnBrk="1" hangingPunct="1">
              <a:spcAft>
                <a:spcPts val="300"/>
              </a:spcAft>
            </a:pPr>
            <a:r>
              <a:rPr lang="en-US" altLang="en-US" i="1">
                <a:solidFill>
                  <a:srgbClr val="000000"/>
                </a:solidFill>
                <a:sym typeface="Symbol" pitchFamily="18" charset="2"/>
              </a:rPr>
              <a:t>               eV</a:t>
            </a:r>
            <a:r>
              <a:rPr lang="en-US" altLang="en-US">
                <a:solidFill>
                  <a:srgbClr val="000000"/>
                </a:solidFill>
                <a:sym typeface="Symbol" pitchFamily="18" charset="2"/>
              </a:rPr>
              <a:t> 	= (</a:t>
            </a:r>
            <a:r>
              <a:rPr lang="en-US" altLang="en-US"/>
              <a:t>1.6</a:t>
            </a:r>
            <a:r>
              <a:rPr lang="en-US" altLang="en-US">
                <a:sym typeface="Symbol" pitchFamily="18" charset="2"/>
              </a:rPr>
              <a:t>10</a:t>
            </a:r>
            <a:r>
              <a:rPr lang="en-US" altLang="en-US" baseline="30000">
                <a:sym typeface="Symbol" pitchFamily="18" charset="2"/>
              </a:rPr>
              <a:t>-19</a:t>
            </a:r>
            <a:r>
              <a:rPr lang="en-US" altLang="en-US">
                <a:sym typeface="Symbol" pitchFamily="18" charset="2"/>
              </a:rPr>
              <a:t>)(100) = </a:t>
            </a:r>
            <a:r>
              <a:rPr lang="en-US" altLang="en-US"/>
              <a:t>1.6</a:t>
            </a:r>
            <a:r>
              <a:rPr lang="en-US" altLang="en-US">
                <a:sym typeface="Symbol" pitchFamily="18" charset="2"/>
              </a:rPr>
              <a:t>10</a:t>
            </a:r>
            <a:r>
              <a:rPr lang="en-US" altLang="en-US" baseline="30000">
                <a:sym typeface="Symbol" pitchFamily="18" charset="2"/>
              </a:rPr>
              <a:t>-17</a:t>
            </a:r>
            <a:r>
              <a:rPr lang="en-US" altLang="en-US">
                <a:sym typeface="Symbol" pitchFamily="18" charset="2"/>
              </a:rPr>
              <a:t> J</a:t>
            </a:r>
          </a:p>
          <a:p>
            <a:pPr eaLnBrk="1" hangingPunct="1">
              <a:spcAft>
                <a:spcPts val="300"/>
              </a:spcAft>
            </a:pPr>
            <a:r>
              <a:rPr lang="en-US" altLang="en-US"/>
              <a:t>  </a:t>
            </a:r>
            <a:r>
              <a:rPr lang="en-US" altLang="en-US" baseline="-25000"/>
              <a:t>     </a:t>
            </a:r>
            <a:r>
              <a:rPr lang="en-US" altLang="en-US"/>
              <a:t>1.6</a:t>
            </a:r>
            <a:r>
              <a:rPr lang="en-US" altLang="en-US">
                <a:sym typeface="Symbol" pitchFamily="18" charset="2"/>
              </a:rPr>
              <a:t>10</a:t>
            </a:r>
            <a:r>
              <a:rPr lang="en-US" altLang="en-US" baseline="30000">
                <a:sym typeface="Symbol" pitchFamily="18" charset="2"/>
              </a:rPr>
              <a:t>-17 	</a:t>
            </a:r>
            <a:r>
              <a:rPr lang="en-US" altLang="en-US">
                <a:sym typeface="Symbol" pitchFamily="18" charset="2"/>
              </a:rPr>
              <a:t>= (1/2)</a:t>
            </a:r>
            <a:r>
              <a:rPr lang="en-US" altLang="en-US" i="1">
                <a:sym typeface="Symbol" pitchFamily="18" charset="2"/>
              </a:rPr>
              <a:t>mv</a:t>
            </a:r>
            <a:r>
              <a:rPr lang="en-US" altLang="en-US" baseline="30000">
                <a:sym typeface="Symbol" pitchFamily="18" charset="2"/>
              </a:rPr>
              <a:t> 2 </a:t>
            </a:r>
            <a:r>
              <a:rPr lang="en-US" altLang="en-US">
                <a:sym typeface="Symbol" pitchFamily="18" charset="2"/>
              </a:rPr>
              <a:t>=</a:t>
            </a:r>
            <a:r>
              <a:rPr lang="en-US" altLang="en-US" baseline="30000">
                <a:sym typeface="Symbol" pitchFamily="18" charset="2"/>
              </a:rPr>
              <a:t> </a:t>
            </a:r>
            <a:r>
              <a:rPr lang="en-US" altLang="en-US">
                <a:sym typeface="Symbol" pitchFamily="18" charset="2"/>
              </a:rPr>
              <a:t>(1/2)(</a:t>
            </a:r>
            <a:r>
              <a:rPr lang="en-US" altLang="en-US"/>
              <a:t>9.11</a:t>
            </a:r>
            <a:r>
              <a:rPr lang="en-US" altLang="en-US">
                <a:sym typeface="Symbol" pitchFamily="18" charset="2"/>
              </a:rPr>
              <a:t>10</a:t>
            </a:r>
            <a:r>
              <a:rPr lang="en-US" altLang="en-US" baseline="30000">
                <a:sym typeface="Symbol" pitchFamily="18" charset="2"/>
              </a:rPr>
              <a:t>-31</a:t>
            </a:r>
            <a:r>
              <a:rPr lang="en-US" altLang="en-US">
                <a:sym typeface="Symbol" pitchFamily="18" charset="2"/>
              </a:rPr>
              <a:t>)</a:t>
            </a:r>
            <a:r>
              <a:rPr lang="en-US" altLang="en-US" i="1">
                <a:sym typeface="Symbol" pitchFamily="18" charset="2"/>
              </a:rPr>
              <a:t>v</a:t>
            </a:r>
            <a:r>
              <a:rPr lang="en-US" altLang="en-US" baseline="30000">
                <a:sym typeface="Symbol" pitchFamily="18" charset="2"/>
              </a:rPr>
              <a:t> 2</a:t>
            </a:r>
            <a:endParaRPr lang="en-US" altLang="en-US">
              <a:sym typeface="Symbol" pitchFamily="18" charset="2"/>
            </a:endParaRPr>
          </a:p>
          <a:p>
            <a:pPr eaLnBrk="1" hangingPunct="1">
              <a:spcAft>
                <a:spcPts val="300"/>
              </a:spcAft>
            </a:pPr>
            <a:r>
              <a:rPr lang="en-US" altLang="en-US">
                <a:sym typeface="Symbol" pitchFamily="18" charset="2"/>
              </a:rPr>
              <a:t>so that </a:t>
            </a:r>
            <a:r>
              <a:rPr lang="en-US" altLang="en-US" i="1">
                <a:sym typeface="Symbol" pitchFamily="18" charset="2"/>
              </a:rPr>
              <a:t>v</a:t>
            </a:r>
            <a:r>
              <a:rPr lang="en-US" altLang="en-US">
                <a:sym typeface="Symbol" pitchFamily="18" charset="2"/>
              </a:rPr>
              <a:t> = 5.910</a:t>
            </a:r>
            <a:r>
              <a:rPr lang="en-US" altLang="en-US" baseline="30000">
                <a:sym typeface="Symbol" pitchFamily="18" charset="2"/>
              </a:rPr>
              <a:t>6</a:t>
            </a:r>
            <a:r>
              <a:rPr lang="en-US" altLang="en-US" i="1">
                <a:sym typeface="Symbol" pitchFamily="18" charset="2"/>
              </a:rPr>
              <a:t> </a:t>
            </a:r>
            <a:r>
              <a:rPr lang="en-US" altLang="en-US">
                <a:sym typeface="Symbol" pitchFamily="18" charset="2"/>
              </a:rPr>
              <a:t>m</a:t>
            </a:r>
            <a:r>
              <a:rPr lang="en-US" altLang="en-US" baseline="-25000">
                <a:sym typeface="Symbol" pitchFamily="18" charset="2"/>
              </a:rPr>
              <a:t> </a:t>
            </a:r>
            <a:r>
              <a:rPr lang="en-US" altLang="en-US">
                <a:sym typeface="Symbol" pitchFamily="18" charset="2"/>
              </a:rPr>
              <a:t>s</a:t>
            </a:r>
            <a:r>
              <a:rPr lang="en-US" altLang="en-US" baseline="30000">
                <a:sym typeface="Symbol" pitchFamily="18" charset="2"/>
              </a:rPr>
              <a:t>-1</a:t>
            </a:r>
            <a:r>
              <a:rPr lang="en-US" altLang="en-US">
                <a:sym typeface="Symbol" pitchFamily="18" charset="2"/>
              </a:rPr>
              <a:t>.</a:t>
            </a:r>
          </a:p>
          <a:p>
            <a:pPr eaLnBrk="1" hangingPunct="1">
              <a:spcAft>
                <a:spcPts val="300"/>
              </a:spcAft>
            </a:pPr>
            <a:r>
              <a:rPr lang="en-US" altLang="en-US">
                <a:sym typeface="Symbol" pitchFamily="18" charset="2"/>
              </a:rPr>
              <a:t>Then </a:t>
            </a:r>
            <a:r>
              <a:rPr lang="en-US" altLang="en-US" i="1">
                <a:sym typeface="Symbol" pitchFamily="18" charset="2"/>
              </a:rPr>
              <a:t></a:t>
            </a:r>
            <a:r>
              <a:rPr lang="en-US" altLang="en-US"/>
              <a:t> = </a:t>
            </a:r>
            <a:r>
              <a:rPr lang="en-US" altLang="en-US" i="1"/>
              <a:t>h / </a:t>
            </a:r>
            <a:r>
              <a:rPr lang="en-US" altLang="en-US" i="1">
                <a:sym typeface="Symbol" pitchFamily="18" charset="2"/>
              </a:rPr>
              <a:t>p</a:t>
            </a:r>
            <a:r>
              <a:rPr lang="en-US" altLang="en-US">
                <a:sym typeface="Symbol" pitchFamily="18" charset="2"/>
              </a:rPr>
              <a:t> = </a:t>
            </a:r>
            <a:r>
              <a:rPr lang="en-US" altLang="en-US" i="1">
                <a:sym typeface="Symbol" pitchFamily="18" charset="2"/>
              </a:rPr>
              <a:t>h / </a:t>
            </a:r>
            <a:r>
              <a:rPr lang="en-US" altLang="en-US">
                <a:sym typeface="Symbol" pitchFamily="18" charset="2"/>
              </a:rPr>
              <a:t>(</a:t>
            </a:r>
            <a:r>
              <a:rPr lang="en-US" altLang="en-US" i="1">
                <a:sym typeface="Symbol" pitchFamily="18" charset="2"/>
              </a:rPr>
              <a:t>mv</a:t>
            </a:r>
            <a:r>
              <a:rPr lang="en-US" altLang="en-US">
                <a:sym typeface="Symbol" pitchFamily="18" charset="2"/>
              </a:rPr>
              <a:t>)</a:t>
            </a:r>
          </a:p>
          <a:p>
            <a:pPr eaLnBrk="1" hangingPunct="1">
              <a:spcAft>
                <a:spcPts val="300"/>
              </a:spcAft>
            </a:pPr>
            <a:r>
              <a:rPr lang="en-US" altLang="en-US">
                <a:sym typeface="Symbol" pitchFamily="18" charset="2"/>
              </a:rPr>
              <a:t>       	= (</a:t>
            </a:r>
            <a:r>
              <a:rPr lang="en-US" altLang="en-US"/>
              <a:t>6.63</a:t>
            </a:r>
            <a:r>
              <a:rPr lang="en-US" altLang="en-US">
                <a:sym typeface="Symbol" pitchFamily="18" charset="2"/>
              </a:rPr>
              <a:t>10</a:t>
            </a:r>
            <a:r>
              <a:rPr lang="en-US" altLang="en-US" baseline="30000">
                <a:sym typeface="Symbol" pitchFamily="18" charset="2"/>
              </a:rPr>
              <a:t>-34</a:t>
            </a:r>
            <a:r>
              <a:rPr lang="en-US" altLang="en-US">
                <a:sym typeface="Symbol" pitchFamily="18" charset="2"/>
              </a:rPr>
              <a:t>) </a:t>
            </a:r>
            <a:r>
              <a:rPr lang="en-US" altLang="en-US" i="1">
                <a:sym typeface="Symbol" pitchFamily="18" charset="2"/>
              </a:rPr>
              <a:t>/</a:t>
            </a:r>
            <a:r>
              <a:rPr lang="en-US" altLang="en-US">
                <a:sym typeface="Symbol" pitchFamily="18" charset="2"/>
              </a:rPr>
              <a:t> (</a:t>
            </a:r>
            <a:r>
              <a:rPr lang="en-US" altLang="en-US"/>
              <a:t>9.11</a:t>
            </a:r>
            <a:r>
              <a:rPr lang="en-US" altLang="en-US">
                <a:sym typeface="Symbol" pitchFamily="18" charset="2"/>
              </a:rPr>
              <a:t>10</a:t>
            </a:r>
            <a:r>
              <a:rPr lang="en-US" altLang="en-US" baseline="30000">
                <a:sym typeface="Symbol" pitchFamily="18" charset="2"/>
              </a:rPr>
              <a:t>-31</a:t>
            </a:r>
            <a:r>
              <a:rPr lang="en-US" altLang="en-US">
                <a:sym typeface="Symbol" pitchFamily="18" charset="2"/>
              </a:rPr>
              <a:t>5.910</a:t>
            </a:r>
            <a:r>
              <a:rPr lang="en-US" altLang="en-US" baseline="30000">
                <a:sym typeface="Symbol" pitchFamily="18" charset="2"/>
              </a:rPr>
              <a:t>6</a:t>
            </a:r>
            <a:r>
              <a:rPr lang="en-US" altLang="en-US">
                <a:sym typeface="Symbol" pitchFamily="18" charset="2"/>
              </a:rPr>
              <a:t>) </a:t>
            </a:r>
          </a:p>
          <a:p>
            <a:pPr eaLnBrk="1" hangingPunct="1">
              <a:spcAft>
                <a:spcPts val="300"/>
              </a:spcAft>
            </a:pPr>
            <a:r>
              <a:rPr lang="en-US" altLang="en-US">
                <a:sym typeface="Symbol" pitchFamily="18" charset="2"/>
              </a:rPr>
              <a:t>       	= 1.210</a:t>
            </a:r>
            <a:r>
              <a:rPr lang="en-US" altLang="en-US" baseline="30000">
                <a:sym typeface="Symbol" pitchFamily="18" charset="2"/>
              </a:rPr>
              <a:t>-10</a:t>
            </a:r>
            <a:r>
              <a:rPr lang="en-US" altLang="en-US">
                <a:sym typeface="Symbol" pitchFamily="18" charset="2"/>
              </a:rPr>
              <a:t> m.</a:t>
            </a:r>
          </a:p>
          <a:p>
            <a:pPr eaLnBrk="1" hangingPunct="1">
              <a:spcAft>
                <a:spcPts val="300"/>
              </a:spcAft>
            </a:pPr>
            <a:r>
              <a:rPr lang="en-US" altLang="en-US">
                <a:sym typeface="Symbol" pitchFamily="18" charset="2"/>
              </a:rPr>
              <a:t>This is about the diameter of an atom.</a:t>
            </a:r>
          </a:p>
        </p:txBody>
      </p:sp>
      <p:sp>
        <p:nvSpPr>
          <p:cNvPr id="35843"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12.1 – The interaction of matter with radiation</a:t>
            </a:r>
          </a:p>
        </p:txBody>
      </p:sp>
      <p:sp>
        <p:nvSpPr>
          <p:cNvPr id="35844" name="Rectangle 2"/>
          <p:cNvSpPr>
            <a:spLocks noChangeArrowheads="1"/>
          </p:cNvSpPr>
          <p:nvPr/>
        </p:nvSpPr>
        <p:spPr bwMode="auto">
          <a:xfrm>
            <a:off x="685800" y="1343025"/>
            <a:ext cx="7772400" cy="427038"/>
          </a:xfrm>
          <a:prstGeom prst="rect">
            <a:avLst/>
          </a:prstGeom>
          <a:solidFill>
            <a:srgbClr val="EAEAEA"/>
          </a:solidFill>
          <a:ln w="9525">
            <a:noFill/>
            <a:miter lim="800000"/>
            <a:headEnd/>
            <a:tailEnd/>
          </a:ln>
        </p:spPr>
        <p:txBody>
          <a:bodyPr/>
          <a:lstStyle/>
          <a:p>
            <a:pPr eaLnBrk="1" hangingPunct="1">
              <a:spcBef>
                <a:spcPct val="20000"/>
              </a:spcBef>
            </a:pPr>
            <a:r>
              <a:rPr lang="en-US" altLang="en-US" i="1">
                <a:solidFill>
                  <a:srgbClr val="333399"/>
                </a:solidFill>
                <a:cs typeface="Times New Roman" pitchFamily="18" charset="0"/>
              </a:rPr>
              <a:t>The de Broglie hypothesis </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91588">
                                            <p:txEl>
                                              <p:pRg st="0" end="0"/>
                                            </p:txEl>
                                          </p:spTgt>
                                        </p:tgtEl>
                                        <p:attrNameLst>
                                          <p:attrName>style.visibility</p:attrName>
                                        </p:attrNameLst>
                                      </p:cBhvr>
                                      <p:to>
                                        <p:strVal val="visible"/>
                                      </p:to>
                                    </p:set>
                                    <p:anim calcmode="lin" valueType="num">
                                      <p:cBhvr additive="base">
                                        <p:cTn id="7" dur="500" fill="hold"/>
                                        <p:tgtEl>
                                          <p:spTgt spid="109158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9158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91588">
                                            <p:txEl>
                                              <p:pRg st="1" end="1"/>
                                            </p:txEl>
                                          </p:spTgt>
                                        </p:tgtEl>
                                        <p:attrNameLst>
                                          <p:attrName>style.visibility</p:attrName>
                                        </p:attrNameLst>
                                      </p:cBhvr>
                                      <p:to>
                                        <p:strVal val="visible"/>
                                      </p:to>
                                    </p:set>
                                    <p:anim calcmode="lin" valueType="num">
                                      <p:cBhvr additive="base">
                                        <p:cTn id="13" dur="500" fill="hold"/>
                                        <p:tgtEl>
                                          <p:spTgt spid="109158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9158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091588">
                                            <p:txEl>
                                              <p:pRg st="2" end="2"/>
                                            </p:txEl>
                                          </p:spTgt>
                                        </p:tgtEl>
                                        <p:attrNameLst>
                                          <p:attrName>style.visibility</p:attrName>
                                        </p:attrNameLst>
                                      </p:cBhvr>
                                      <p:to>
                                        <p:strVal val="visible"/>
                                      </p:to>
                                    </p:set>
                                    <p:anim calcmode="lin" valueType="num">
                                      <p:cBhvr additive="base">
                                        <p:cTn id="19" dur="500" fill="hold"/>
                                        <p:tgtEl>
                                          <p:spTgt spid="109158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9158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091588">
                                            <p:txEl>
                                              <p:pRg st="3" end="3"/>
                                            </p:txEl>
                                          </p:spTgt>
                                        </p:tgtEl>
                                        <p:attrNameLst>
                                          <p:attrName>style.visibility</p:attrName>
                                        </p:attrNameLst>
                                      </p:cBhvr>
                                      <p:to>
                                        <p:strVal val="visible"/>
                                      </p:to>
                                    </p:set>
                                    <p:anim calcmode="lin" valueType="num">
                                      <p:cBhvr additive="base">
                                        <p:cTn id="25" dur="500" fill="hold"/>
                                        <p:tgtEl>
                                          <p:spTgt spid="109158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9158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091588">
                                            <p:txEl>
                                              <p:pRg st="4" end="4"/>
                                            </p:txEl>
                                          </p:spTgt>
                                        </p:tgtEl>
                                        <p:attrNameLst>
                                          <p:attrName>style.visibility</p:attrName>
                                        </p:attrNameLst>
                                      </p:cBhvr>
                                      <p:to>
                                        <p:strVal val="visible"/>
                                      </p:to>
                                    </p:set>
                                    <p:anim calcmode="lin" valueType="num">
                                      <p:cBhvr additive="base">
                                        <p:cTn id="31" dur="500" fill="hold"/>
                                        <p:tgtEl>
                                          <p:spTgt spid="109158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9158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091588">
                                            <p:txEl>
                                              <p:pRg st="5" end="5"/>
                                            </p:txEl>
                                          </p:spTgt>
                                        </p:tgtEl>
                                        <p:attrNameLst>
                                          <p:attrName>style.visibility</p:attrName>
                                        </p:attrNameLst>
                                      </p:cBhvr>
                                      <p:to>
                                        <p:strVal val="visible"/>
                                      </p:to>
                                    </p:set>
                                    <p:anim calcmode="lin" valueType="num">
                                      <p:cBhvr additive="base">
                                        <p:cTn id="37" dur="500" fill="hold"/>
                                        <p:tgtEl>
                                          <p:spTgt spid="109158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9158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091588">
                                            <p:txEl>
                                              <p:pRg st="6" end="6"/>
                                            </p:txEl>
                                          </p:spTgt>
                                        </p:tgtEl>
                                        <p:attrNameLst>
                                          <p:attrName>style.visibility</p:attrName>
                                        </p:attrNameLst>
                                      </p:cBhvr>
                                      <p:to>
                                        <p:strVal val="visible"/>
                                      </p:to>
                                    </p:set>
                                    <p:anim calcmode="lin" valueType="num">
                                      <p:cBhvr additive="base">
                                        <p:cTn id="43" dur="500" fill="hold"/>
                                        <p:tgtEl>
                                          <p:spTgt spid="1091588">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9158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1091588">
                                            <p:txEl>
                                              <p:pRg st="7" end="7"/>
                                            </p:txEl>
                                          </p:spTgt>
                                        </p:tgtEl>
                                        <p:attrNameLst>
                                          <p:attrName>style.visibility</p:attrName>
                                        </p:attrNameLst>
                                      </p:cBhvr>
                                      <p:to>
                                        <p:strVal val="visible"/>
                                      </p:to>
                                    </p:set>
                                    <p:anim calcmode="lin" valueType="num">
                                      <p:cBhvr additive="base">
                                        <p:cTn id="49" dur="500" fill="hold"/>
                                        <p:tgtEl>
                                          <p:spTgt spid="1091588">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91588">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1091588">
                                            <p:txEl>
                                              <p:pRg st="8" end="8"/>
                                            </p:txEl>
                                          </p:spTgt>
                                        </p:tgtEl>
                                        <p:attrNameLst>
                                          <p:attrName>style.visibility</p:attrName>
                                        </p:attrNameLst>
                                      </p:cBhvr>
                                      <p:to>
                                        <p:strVal val="visible"/>
                                      </p:to>
                                    </p:set>
                                    <p:anim calcmode="lin" valueType="num">
                                      <p:cBhvr additive="base">
                                        <p:cTn id="55" dur="500" fill="hold"/>
                                        <p:tgtEl>
                                          <p:spTgt spid="1091588">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091588">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1091588">
                                            <p:txEl>
                                              <p:pRg st="9" end="9"/>
                                            </p:txEl>
                                          </p:spTgt>
                                        </p:tgtEl>
                                        <p:attrNameLst>
                                          <p:attrName>style.visibility</p:attrName>
                                        </p:attrNameLst>
                                      </p:cBhvr>
                                      <p:to>
                                        <p:strVal val="visible"/>
                                      </p:to>
                                    </p:set>
                                    <p:anim calcmode="lin" valueType="num">
                                      <p:cBhvr additive="base">
                                        <p:cTn id="61" dur="500" fill="hold"/>
                                        <p:tgtEl>
                                          <p:spTgt spid="1091588">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091588">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3706" name="Rectangle 74"/>
          <p:cNvSpPr>
            <a:spLocks noChangeArrowheads="1"/>
          </p:cNvSpPr>
          <p:nvPr/>
        </p:nvSpPr>
        <p:spPr bwMode="auto">
          <a:xfrm>
            <a:off x="682625" y="5205413"/>
            <a:ext cx="7764463" cy="1593850"/>
          </a:xfrm>
          <a:prstGeom prst="rect">
            <a:avLst/>
          </a:prstGeom>
          <a:solidFill>
            <a:srgbClr val="FFCCCC"/>
          </a:solidFill>
          <a:ln w="9525">
            <a:noFill/>
            <a:miter lim="800000"/>
            <a:headEnd/>
            <a:tailEnd/>
          </a:ln>
        </p:spPr>
        <p:txBody>
          <a:bodyPr/>
          <a:lstStyle/>
          <a:p>
            <a:pPr eaLnBrk="1" hangingPunct="1"/>
            <a:r>
              <a:rPr lang="en-US" altLang="en-US" b="1" i="1"/>
              <a:t>FYI</a:t>
            </a:r>
          </a:p>
          <a:p>
            <a:pPr eaLnBrk="1" hangingPunct="1"/>
            <a:r>
              <a:rPr lang="en-US" altLang="en-US" b="1">
                <a:sym typeface="Symbol" pitchFamily="18" charset="2"/>
              </a:rPr>
              <a:t></a:t>
            </a:r>
            <a:r>
              <a:rPr lang="en-US" altLang="en-US">
                <a:sym typeface="Symbol" pitchFamily="18" charset="2"/>
              </a:rPr>
              <a:t>For small apertures crystals can be                                       used.  Crystalline nickel has lattice plane                                  separation of 0.215 nm.</a:t>
            </a:r>
          </a:p>
        </p:txBody>
      </p:sp>
      <p:sp>
        <p:nvSpPr>
          <p:cNvPr id="1093634" name="Rectangle 2"/>
          <p:cNvSpPr>
            <a:spLocks noChangeArrowheads="1"/>
          </p:cNvSpPr>
          <p:nvPr/>
        </p:nvSpPr>
        <p:spPr bwMode="auto">
          <a:xfrm>
            <a:off x="685800" y="1343025"/>
            <a:ext cx="7772400" cy="3878263"/>
          </a:xfrm>
          <a:prstGeom prst="rect">
            <a:avLst/>
          </a:prstGeom>
          <a:solidFill>
            <a:srgbClr val="EAEAEA"/>
          </a:solidFill>
          <a:ln w="9525">
            <a:noFill/>
            <a:miter lim="800000"/>
            <a:headEnd/>
            <a:tailEnd/>
          </a:ln>
        </p:spPr>
        <p:txBody>
          <a:bodyPr/>
          <a:lstStyle/>
          <a:p>
            <a:pPr eaLnBrk="1" hangingPunct="1">
              <a:spcBef>
                <a:spcPct val="20000"/>
              </a:spcBef>
            </a:pPr>
            <a:r>
              <a:rPr lang="en-US" altLang="en-US" i="1">
                <a:solidFill>
                  <a:srgbClr val="333399"/>
                </a:solidFill>
                <a:cs typeface="Times New Roman" pitchFamily="18" charset="0"/>
              </a:rPr>
              <a:t>The de Broglie hypothesis </a:t>
            </a:r>
          </a:p>
          <a:p>
            <a:pPr eaLnBrk="1" hangingPunct="1">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Recall that diffraction of a wave                                                  will occur if the aperture of a hole                                               is comparable to the wavelength                                                         of the incident wave.</a:t>
            </a:r>
          </a:p>
          <a:p>
            <a:pPr eaLnBrk="1" hangingPunct="1">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In 1924 Davisson and Germer                                   performed an experiment which                                       showed that a stream of electrons                                                 in fact exhibit wave properties according                                      to the de Broglie hypothesis.</a:t>
            </a:r>
          </a:p>
        </p:txBody>
      </p:sp>
      <p:pic>
        <p:nvPicPr>
          <p:cNvPr id="1093637" name="Picture 5" descr="1927%2520Clinton%2520Davisson%2520and%2520Lester%2520Germer"/>
          <p:cNvPicPr>
            <a:picLocks noChangeAspect="1" noChangeArrowheads="1"/>
          </p:cNvPicPr>
          <p:nvPr/>
        </p:nvPicPr>
        <p:blipFill>
          <a:blip r:embed="rId7" cstate="print"/>
          <a:srcRect/>
          <a:stretch>
            <a:fillRect/>
          </a:stretch>
        </p:blipFill>
        <p:spPr bwMode="auto">
          <a:xfrm>
            <a:off x="6538913" y="4348163"/>
            <a:ext cx="2354262" cy="2389187"/>
          </a:xfrm>
          <a:prstGeom prst="rect">
            <a:avLst/>
          </a:prstGeom>
          <a:ln>
            <a:noFill/>
          </a:ln>
          <a:effectLst>
            <a:outerShdw blurRad="292100" dist="139700" dir="2700000" algn="tl" rotWithShape="0">
              <a:srgbClr val="333333">
                <a:alpha val="65000"/>
              </a:srgbClr>
            </a:outerShdw>
          </a:effectLst>
        </p:spPr>
      </p:pic>
      <p:pic>
        <p:nvPicPr>
          <p:cNvPr id="1093641" name="Picture 9" descr="big-1"/>
          <p:cNvPicPr>
            <a:picLocks noChangeAspect="1" noChangeArrowheads="1"/>
          </p:cNvPicPr>
          <p:nvPr/>
        </p:nvPicPr>
        <p:blipFill>
          <a:blip r:embed="rId8" cstate="print"/>
          <a:srcRect t="8545" r="8368" b="16058"/>
          <a:stretch>
            <a:fillRect/>
          </a:stretch>
        </p:blipFill>
        <p:spPr bwMode="auto">
          <a:xfrm>
            <a:off x="6538913" y="4335463"/>
            <a:ext cx="2354262" cy="2405062"/>
          </a:xfrm>
          <a:prstGeom prst="rect">
            <a:avLst/>
          </a:prstGeom>
          <a:noFill/>
          <a:ln w="9525">
            <a:noFill/>
            <a:miter lim="800000"/>
            <a:headEnd/>
            <a:tailEnd/>
          </a:ln>
        </p:spPr>
      </p:pic>
      <p:sp>
        <p:nvSpPr>
          <p:cNvPr id="134234" name="Line 90"/>
          <p:cNvSpPr>
            <a:spLocks noChangeShapeType="1"/>
          </p:cNvSpPr>
          <p:nvPr/>
        </p:nvSpPr>
        <p:spPr bwMode="auto">
          <a:xfrm>
            <a:off x="5930900" y="2024063"/>
            <a:ext cx="0" cy="1401762"/>
          </a:xfrm>
          <a:prstGeom prst="line">
            <a:avLst/>
          </a:prstGeom>
          <a:noFill/>
          <a:ln w="38100">
            <a:solidFill>
              <a:schemeClr val="accent2"/>
            </a:solidFill>
            <a:round/>
            <a:headEnd/>
            <a:tailEnd/>
          </a:ln>
        </p:spPr>
        <p:txBody>
          <a:bodyPr/>
          <a:lstStyle/>
          <a:p>
            <a:endParaRPr lang="en-US"/>
          </a:p>
        </p:txBody>
      </p:sp>
      <p:sp>
        <p:nvSpPr>
          <p:cNvPr id="1093644" name="Oval 12"/>
          <p:cNvSpPr>
            <a:spLocks noChangeArrowheads="1"/>
          </p:cNvSpPr>
          <p:nvPr/>
        </p:nvSpPr>
        <p:spPr bwMode="auto">
          <a:xfrm>
            <a:off x="5592763" y="1709738"/>
            <a:ext cx="674687" cy="674687"/>
          </a:xfrm>
          <a:prstGeom prst="ellipse">
            <a:avLst/>
          </a:prstGeom>
          <a:noFill/>
          <a:ln w="19050">
            <a:solidFill>
              <a:srgbClr val="FF0000"/>
            </a:solidFill>
            <a:round/>
            <a:headEnd/>
            <a:tailEnd/>
          </a:ln>
        </p:spPr>
        <p:txBody>
          <a:bodyPr wrap="none" anchor="ctr"/>
          <a:lstStyle/>
          <a:p>
            <a:pPr eaLnBrk="1" hangingPunct="1"/>
            <a:endParaRPr lang="en-US" altLang="en-US"/>
          </a:p>
        </p:txBody>
      </p:sp>
      <p:sp>
        <p:nvSpPr>
          <p:cNvPr id="1093645" name="Oval 13"/>
          <p:cNvSpPr>
            <a:spLocks noChangeArrowheads="1"/>
          </p:cNvSpPr>
          <p:nvPr/>
        </p:nvSpPr>
        <p:spPr bwMode="auto">
          <a:xfrm>
            <a:off x="5702300" y="1814513"/>
            <a:ext cx="460375" cy="460375"/>
          </a:xfrm>
          <a:prstGeom prst="ellipse">
            <a:avLst/>
          </a:prstGeom>
          <a:noFill/>
          <a:ln w="19050">
            <a:solidFill>
              <a:srgbClr val="FF0000"/>
            </a:solidFill>
            <a:round/>
            <a:headEnd/>
            <a:tailEnd/>
          </a:ln>
        </p:spPr>
        <p:txBody>
          <a:bodyPr wrap="none" anchor="ctr"/>
          <a:lstStyle/>
          <a:p>
            <a:pPr eaLnBrk="1" hangingPunct="1"/>
            <a:endParaRPr lang="en-US" altLang="en-US"/>
          </a:p>
        </p:txBody>
      </p:sp>
      <p:sp>
        <p:nvSpPr>
          <p:cNvPr id="1093646" name="Oval 14"/>
          <p:cNvSpPr>
            <a:spLocks noChangeArrowheads="1"/>
          </p:cNvSpPr>
          <p:nvPr/>
        </p:nvSpPr>
        <p:spPr bwMode="auto">
          <a:xfrm>
            <a:off x="5802313" y="1912938"/>
            <a:ext cx="254000" cy="254000"/>
          </a:xfrm>
          <a:prstGeom prst="ellipse">
            <a:avLst/>
          </a:prstGeom>
          <a:noFill/>
          <a:ln w="19050">
            <a:solidFill>
              <a:srgbClr val="FF0000"/>
            </a:solidFill>
            <a:round/>
            <a:headEnd/>
            <a:tailEnd/>
          </a:ln>
        </p:spPr>
        <p:txBody>
          <a:bodyPr wrap="none" anchor="ctr"/>
          <a:lstStyle/>
          <a:p>
            <a:pPr eaLnBrk="1" hangingPunct="1"/>
            <a:endParaRPr lang="en-US" altLang="en-US"/>
          </a:p>
        </p:txBody>
      </p:sp>
      <p:sp>
        <p:nvSpPr>
          <p:cNvPr id="1093647" name="Oval 15"/>
          <p:cNvSpPr>
            <a:spLocks noChangeArrowheads="1"/>
          </p:cNvSpPr>
          <p:nvPr/>
        </p:nvSpPr>
        <p:spPr bwMode="auto">
          <a:xfrm>
            <a:off x="5870575" y="1978025"/>
            <a:ext cx="107950" cy="107950"/>
          </a:xfrm>
          <a:prstGeom prst="ellipse">
            <a:avLst/>
          </a:prstGeom>
          <a:solidFill>
            <a:srgbClr val="FF0000"/>
          </a:solidFill>
          <a:ln w="9525">
            <a:noFill/>
            <a:round/>
            <a:headEnd/>
            <a:tailEnd/>
          </a:ln>
        </p:spPr>
        <p:txBody>
          <a:bodyPr wrap="none" anchor="ctr"/>
          <a:lstStyle/>
          <a:p>
            <a:pPr eaLnBrk="1" hangingPunct="1"/>
            <a:endParaRPr lang="en-US" altLang="en-US"/>
          </a:p>
        </p:txBody>
      </p:sp>
      <p:sp>
        <p:nvSpPr>
          <p:cNvPr id="1093648" name="Oval 16"/>
          <p:cNvSpPr>
            <a:spLocks noChangeArrowheads="1"/>
          </p:cNvSpPr>
          <p:nvPr/>
        </p:nvSpPr>
        <p:spPr bwMode="auto">
          <a:xfrm>
            <a:off x="5595938" y="2384425"/>
            <a:ext cx="674687" cy="674688"/>
          </a:xfrm>
          <a:prstGeom prst="ellipse">
            <a:avLst/>
          </a:prstGeom>
          <a:noFill/>
          <a:ln w="19050">
            <a:solidFill>
              <a:srgbClr val="FF0000"/>
            </a:solidFill>
            <a:round/>
            <a:headEnd/>
            <a:tailEnd/>
          </a:ln>
        </p:spPr>
        <p:txBody>
          <a:bodyPr wrap="none" anchor="ctr"/>
          <a:lstStyle/>
          <a:p>
            <a:pPr eaLnBrk="1" hangingPunct="1"/>
            <a:endParaRPr lang="en-US" altLang="en-US"/>
          </a:p>
        </p:txBody>
      </p:sp>
      <p:sp>
        <p:nvSpPr>
          <p:cNvPr id="1093649" name="Oval 17"/>
          <p:cNvSpPr>
            <a:spLocks noChangeArrowheads="1"/>
          </p:cNvSpPr>
          <p:nvPr/>
        </p:nvSpPr>
        <p:spPr bwMode="auto">
          <a:xfrm>
            <a:off x="5705475" y="2489200"/>
            <a:ext cx="460375" cy="460375"/>
          </a:xfrm>
          <a:prstGeom prst="ellipse">
            <a:avLst/>
          </a:prstGeom>
          <a:noFill/>
          <a:ln w="19050">
            <a:solidFill>
              <a:srgbClr val="FF0000"/>
            </a:solidFill>
            <a:round/>
            <a:headEnd/>
            <a:tailEnd/>
          </a:ln>
        </p:spPr>
        <p:txBody>
          <a:bodyPr wrap="none" anchor="ctr"/>
          <a:lstStyle/>
          <a:p>
            <a:pPr eaLnBrk="1" hangingPunct="1"/>
            <a:endParaRPr lang="en-US" altLang="en-US"/>
          </a:p>
        </p:txBody>
      </p:sp>
      <p:sp>
        <p:nvSpPr>
          <p:cNvPr id="1093650" name="Oval 18"/>
          <p:cNvSpPr>
            <a:spLocks noChangeArrowheads="1"/>
          </p:cNvSpPr>
          <p:nvPr/>
        </p:nvSpPr>
        <p:spPr bwMode="auto">
          <a:xfrm>
            <a:off x="5805488" y="2587625"/>
            <a:ext cx="254000" cy="254000"/>
          </a:xfrm>
          <a:prstGeom prst="ellipse">
            <a:avLst/>
          </a:prstGeom>
          <a:noFill/>
          <a:ln w="19050">
            <a:solidFill>
              <a:srgbClr val="FF0000"/>
            </a:solidFill>
            <a:round/>
            <a:headEnd/>
            <a:tailEnd/>
          </a:ln>
        </p:spPr>
        <p:txBody>
          <a:bodyPr wrap="none" anchor="ctr"/>
          <a:lstStyle/>
          <a:p>
            <a:pPr eaLnBrk="1" hangingPunct="1"/>
            <a:endParaRPr lang="en-US" altLang="en-US"/>
          </a:p>
        </p:txBody>
      </p:sp>
      <p:sp>
        <p:nvSpPr>
          <p:cNvPr id="1093651" name="Oval 19"/>
          <p:cNvSpPr>
            <a:spLocks noChangeArrowheads="1"/>
          </p:cNvSpPr>
          <p:nvPr/>
        </p:nvSpPr>
        <p:spPr bwMode="auto">
          <a:xfrm>
            <a:off x="5873750" y="2652713"/>
            <a:ext cx="107950" cy="107950"/>
          </a:xfrm>
          <a:prstGeom prst="ellipse">
            <a:avLst/>
          </a:prstGeom>
          <a:solidFill>
            <a:srgbClr val="FF0000"/>
          </a:solidFill>
          <a:ln w="9525">
            <a:noFill/>
            <a:round/>
            <a:headEnd/>
            <a:tailEnd/>
          </a:ln>
        </p:spPr>
        <p:txBody>
          <a:bodyPr wrap="none" anchor="ctr"/>
          <a:lstStyle/>
          <a:p>
            <a:pPr eaLnBrk="1" hangingPunct="1"/>
            <a:endParaRPr lang="en-US" altLang="en-US"/>
          </a:p>
        </p:txBody>
      </p:sp>
      <p:sp>
        <p:nvSpPr>
          <p:cNvPr id="1093652" name="Oval 20"/>
          <p:cNvSpPr>
            <a:spLocks noChangeArrowheads="1"/>
          </p:cNvSpPr>
          <p:nvPr/>
        </p:nvSpPr>
        <p:spPr bwMode="auto">
          <a:xfrm>
            <a:off x="5597525" y="3068638"/>
            <a:ext cx="674688" cy="674687"/>
          </a:xfrm>
          <a:prstGeom prst="ellipse">
            <a:avLst/>
          </a:prstGeom>
          <a:noFill/>
          <a:ln w="19050">
            <a:solidFill>
              <a:srgbClr val="FF0000"/>
            </a:solidFill>
            <a:round/>
            <a:headEnd/>
            <a:tailEnd/>
          </a:ln>
        </p:spPr>
        <p:txBody>
          <a:bodyPr wrap="none" anchor="ctr"/>
          <a:lstStyle/>
          <a:p>
            <a:pPr eaLnBrk="1" hangingPunct="1"/>
            <a:endParaRPr lang="en-US" altLang="en-US"/>
          </a:p>
        </p:txBody>
      </p:sp>
      <p:sp>
        <p:nvSpPr>
          <p:cNvPr id="1093653" name="Oval 21"/>
          <p:cNvSpPr>
            <a:spLocks noChangeArrowheads="1"/>
          </p:cNvSpPr>
          <p:nvPr/>
        </p:nvSpPr>
        <p:spPr bwMode="auto">
          <a:xfrm>
            <a:off x="5707063" y="3173413"/>
            <a:ext cx="460375" cy="460375"/>
          </a:xfrm>
          <a:prstGeom prst="ellipse">
            <a:avLst/>
          </a:prstGeom>
          <a:noFill/>
          <a:ln w="19050">
            <a:solidFill>
              <a:srgbClr val="FF0000"/>
            </a:solidFill>
            <a:round/>
            <a:headEnd/>
            <a:tailEnd/>
          </a:ln>
        </p:spPr>
        <p:txBody>
          <a:bodyPr wrap="none" anchor="ctr"/>
          <a:lstStyle/>
          <a:p>
            <a:pPr eaLnBrk="1" hangingPunct="1"/>
            <a:endParaRPr lang="en-US" altLang="en-US"/>
          </a:p>
        </p:txBody>
      </p:sp>
      <p:sp>
        <p:nvSpPr>
          <p:cNvPr id="1093654" name="Oval 22"/>
          <p:cNvSpPr>
            <a:spLocks noChangeArrowheads="1"/>
          </p:cNvSpPr>
          <p:nvPr/>
        </p:nvSpPr>
        <p:spPr bwMode="auto">
          <a:xfrm>
            <a:off x="5807075" y="3271838"/>
            <a:ext cx="254000" cy="254000"/>
          </a:xfrm>
          <a:prstGeom prst="ellipse">
            <a:avLst/>
          </a:prstGeom>
          <a:noFill/>
          <a:ln w="19050">
            <a:solidFill>
              <a:srgbClr val="FF0000"/>
            </a:solidFill>
            <a:round/>
            <a:headEnd/>
            <a:tailEnd/>
          </a:ln>
        </p:spPr>
        <p:txBody>
          <a:bodyPr wrap="none" anchor="ctr"/>
          <a:lstStyle/>
          <a:p>
            <a:pPr eaLnBrk="1" hangingPunct="1"/>
            <a:endParaRPr lang="en-US" altLang="en-US"/>
          </a:p>
        </p:txBody>
      </p:sp>
      <p:sp>
        <p:nvSpPr>
          <p:cNvPr id="1093655" name="Oval 23"/>
          <p:cNvSpPr>
            <a:spLocks noChangeArrowheads="1"/>
          </p:cNvSpPr>
          <p:nvPr/>
        </p:nvSpPr>
        <p:spPr bwMode="auto">
          <a:xfrm>
            <a:off x="5875338" y="3336925"/>
            <a:ext cx="107950" cy="107950"/>
          </a:xfrm>
          <a:prstGeom prst="ellipse">
            <a:avLst/>
          </a:prstGeom>
          <a:solidFill>
            <a:srgbClr val="FF0000"/>
          </a:solidFill>
          <a:ln w="9525">
            <a:noFill/>
            <a:round/>
            <a:headEnd/>
            <a:tailEnd/>
          </a:ln>
        </p:spPr>
        <p:txBody>
          <a:bodyPr wrap="none" anchor="ctr"/>
          <a:lstStyle/>
          <a:p>
            <a:pPr eaLnBrk="1" hangingPunct="1"/>
            <a:endParaRPr lang="en-US" altLang="en-US"/>
          </a:p>
        </p:txBody>
      </p:sp>
      <p:sp>
        <p:nvSpPr>
          <p:cNvPr id="1093656" name="Freeform 24"/>
          <p:cNvSpPr>
            <a:spLocks/>
          </p:cNvSpPr>
          <p:nvPr/>
        </p:nvSpPr>
        <p:spPr bwMode="auto">
          <a:xfrm>
            <a:off x="5775325" y="1905000"/>
            <a:ext cx="157163" cy="1619250"/>
          </a:xfrm>
          <a:custGeom>
            <a:avLst/>
            <a:gdLst>
              <a:gd name="T0" fmla="*/ 2147483647 w 99"/>
              <a:gd name="T1" fmla="*/ 0 h 1020"/>
              <a:gd name="T2" fmla="*/ 2147483647 w 99"/>
              <a:gd name="T3" fmla="*/ 2147483647 h 1020"/>
              <a:gd name="T4" fmla="*/ 2147483647 w 99"/>
              <a:gd name="T5" fmla="*/ 2147483647 h 1020"/>
              <a:gd name="T6" fmla="*/ 2147483647 w 99"/>
              <a:gd name="T7" fmla="*/ 2147483647 h 1020"/>
              <a:gd name="T8" fmla="*/ 2147483647 w 99"/>
              <a:gd name="T9" fmla="*/ 2147483647 h 1020"/>
              <a:gd name="T10" fmla="*/ 0 60000 65536"/>
              <a:gd name="T11" fmla="*/ 0 60000 65536"/>
              <a:gd name="T12" fmla="*/ 0 60000 65536"/>
              <a:gd name="T13" fmla="*/ 0 60000 65536"/>
              <a:gd name="T14" fmla="*/ 0 60000 65536"/>
              <a:gd name="T15" fmla="*/ 0 w 99"/>
              <a:gd name="T16" fmla="*/ 0 h 1020"/>
              <a:gd name="T17" fmla="*/ 99 w 99"/>
              <a:gd name="T18" fmla="*/ 1020 h 1020"/>
            </a:gdLst>
            <a:ahLst/>
            <a:cxnLst>
              <a:cxn ang="T10">
                <a:pos x="T0" y="T1"/>
              </a:cxn>
              <a:cxn ang="T11">
                <a:pos x="T2" y="T3"/>
              </a:cxn>
              <a:cxn ang="T12">
                <a:pos x="T4" y="T5"/>
              </a:cxn>
              <a:cxn ang="T13">
                <a:pos x="T6" y="T7"/>
              </a:cxn>
              <a:cxn ang="T14">
                <a:pos x="T8" y="T9"/>
              </a:cxn>
            </a:cxnLst>
            <a:rect l="T15" t="T16" r="T17" b="T18"/>
            <a:pathLst>
              <a:path w="99" h="1020">
                <a:moveTo>
                  <a:pt x="93" y="0"/>
                </a:moveTo>
                <a:cubicBezTo>
                  <a:pt x="80" y="15"/>
                  <a:pt x="26" y="8"/>
                  <a:pt x="13" y="92"/>
                </a:cubicBezTo>
                <a:cubicBezTo>
                  <a:pt x="0" y="176"/>
                  <a:pt x="12" y="369"/>
                  <a:pt x="13" y="507"/>
                </a:cubicBezTo>
                <a:cubicBezTo>
                  <a:pt x="14" y="645"/>
                  <a:pt x="5" y="837"/>
                  <a:pt x="19" y="922"/>
                </a:cubicBezTo>
                <a:cubicBezTo>
                  <a:pt x="33" y="1007"/>
                  <a:pt x="82" y="1000"/>
                  <a:pt x="99" y="1020"/>
                </a:cubicBezTo>
              </a:path>
            </a:pathLst>
          </a:custGeom>
          <a:noFill/>
          <a:ln w="28575" cmpd="sng">
            <a:solidFill>
              <a:schemeClr val="accent2"/>
            </a:solidFill>
            <a:round/>
            <a:headEnd/>
            <a:tailEnd/>
          </a:ln>
        </p:spPr>
        <p:txBody>
          <a:bodyPr/>
          <a:lstStyle/>
          <a:p>
            <a:endParaRPr lang="en-US"/>
          </a:p>
        </p:txBody>
      </p:sp>
      <p:sp>
        <p:nvSpPr>
          <p:cNvPr id="1093657" name="Freeform 25"/>
          <p:cNvSpPr>
            <a:spLocks/>
          </p:cNvSpPr>
          <p:nvPr/>
        </p:nvSpPr>
        <p:spPr bwMode="auto">
          <a:xfrm>
            <a:off x="5649913" y="1804988"/>
            <a:ext cx="301625" cy="1822450"/>
          </a:xfrm>
          <a:custGeom>
            <a:avLst/>
            <a:gdLst>
              <a:gd name="T0" fmla="*/ 2147483647 w 190"/>
              <a:gd name="T1" fmla="*/ 0 h 1148"/>
              <a:gd name="T2" fmla="*/ 2147483647 w 190"/>
              <a:gd name="T3" fmla="*/ 2147483647 h 1148"/>
              <a:gd name="T4" fmla="*/ 2147483647 w 190"/>
              <a:gd name="T5" fmla="*/ 2147483647 h 1148"/>
              <a:gd name="T6" fmla="*/ 2147483647 w 190"/>
              <a:gd name="T7" fmla="*/ 2147483647 h 1148"/>
              <a:gd name="T8" fmla="*/ 2147483647 w 190"/>
              <a:gd name="T9" fmla="*/ 2147483647 h 1148"/>
              <a:gd name="T10" fmla="*/ 0 60000 65536"/>
              <a:gd name="T11" fmla="*/ 0 60000 65536"/>
              <a:gd name="T12" fmla="*/ 0 60000 65536"/>
              <a:gd name="T13" fmla="*/ 0 60000 65536"/>
              <a:gd name="T14" fmla="*/ 0 60000 65536"/>
              <a:gd name="T15" fmla="*/ 0 w 190"/>
              <a:gd name="T16" fmla="*/ 0 h 1148"/>
              <a:gd name="T17" fmla="*/ 190 w 190"/>
              <a:gd name="T18" fmla="*/ 1148 h 1148"/>
            </a:gdLst>
            <a:ahLst/>
            <a:cxnLst>
              <a:cxn ang="T10">
                <a:pos x="T0" y="T1"/>
              </a:cxn>
              <a:cxn ang="T11">
                <a:pos x="T2" y="T3"/>
              </a:cxn>
              <a:cxn ang="T12">
                <a:pos x="T4" y="T5"/>
              </a:cxn>
              <a:cxn ang="T13">
                <a:pos x="T6" y="T7"/>
              </a:cxn>
              <a:cxn ang="T14">
                <a:pos x="T8" y="T9"/>
              </a:cxn>
            </a:cxnLst>
            <a:rect l="T15" t="T16" r="T17" b="T18"/>
            <a:pathLst>
              <a:path w="190" h="1148">
                <a:moveTo>
                  <a:pt x="167" y="0"/>
                </a:moveTo>
                <a:cubicBezTo>
                  <a:pt x="106" y="23"/>
                  <a:pt x="46" y="47"/>
                  <a:pt x="23" y="144"/>
                </a:cubicBezTo>
                <a:cubicBezTo>
                  <a:pt x="0" y="241"/>
                  <a:pt x="25" y="430"/>
                  <a:pt x="28" y="582"/>
                </a:cubicBezTo>
                <a:cubicBezTo>
                  <a:pt x="31" y="734"/>
                  <a:pt x="13" y="960"/>
                  <a:pt x="40" y="1054"/>
                </a:cubicBezTo>
                <a:cubicBezTo>
                  <a:pt x="67" y="1148"/>
                  <a:pt x="128" y="1147"/>
                  <a:pt x="190" y="1146"/>
                </a:cubicBezTo>
              </a:path>
            </a:pathLst>
          </a:custGeom>
          <a:noFill/>
          <a:ln w="28575" cmpd="sng">
            <a:solidFill>
              <a:schemeClr val="accent2"/>
            </a:solidFill>
            <a:round/>
            <a:headEnd/>
            <a:tailEnd/>
          </a:ln>
        </p:spPr>
        <p:txBody>
          <a:bodyPr/>
          <a:lstStyle/>
          <a:p>
            <a:endParaRPr lang="en-US"/>
          </a:p>
        </p:txBody>
      </p:sp>
      <p:sp>
        <p:nvSpPr>
          <p:cNvPr id="1093658" name="Freeform 26"/>
          <p:cNvSpPr>
            <a:spLocks/>
          </p:cNvSpPr>
          <p:nvPr/>
        </p:nvSpPr>
        <p:spPr bwMode="auto">
          <a:xfrm>
            <a:off x="5548313" y="1695450"/>
            <a:ext cx="412750" cy="2057400"/>
          </a:xfrm>
          <a:custGeom>
            <a:avLst/>
            <a:gdLst>
              <a:gd name="T0" fmla="*/ 2147483647 w 260"/>
              <a:gd name="T1" fmla="*/ 0 h 1296"/>
              <a:gd name="T2" fmla="*/ 2147483647 w 260"/>
              <a:gd name="T3" fmla="*/ 2147483647 h 1296"/>
              <a:gd name="T4" fmla="*/ 2147483647 w 260"/>
              <a:gd name="T5" fmla="*/ 2147483647 h 1296"/>
              <a:gd name="T6" fmla="*/ 2147483647 w 260"/>
              <a:gd name="T7" fmla="*/ 2147483647 h 1296"/>
              <a:gd name="T8" fmla="*/ 2147483647 w 260"/>
              <a:gd name="T9" fmla="*/ 2147483647 h 1296"/>
              <a:gd name="T10" fmla="*/ 0 60000 65536"/>
              <a:gd name="T11" fmla="*/ 0 60000 65536"/>
              <a:gd name="T12" fmla="*/ 0 60000 65536"/>
              <a:gd name="T13" fmla="*/ 0 60000 65536"/>
              <a:gd name="T14" fmla="*/ 0 60000 65536"/>
              <a:gd name="T15" fmla="*/ 0 w 260"/>
              <a:gd name="T16" fmla="*/ 0 h 1296"/>
              <a:gd name="T17" fmla="*/ 260 w 260"/>
              <a:gd name="T18" fmla="*/ 1296 h 1296"/>
            </a:gdLst>
            <a:ahLst/>
            <a:cxnLst>
              <a:cxn ang="T10">
                <a:pos x="T0" y="T1"/>
              </a:cxn>
              <a:cxn ang="T11">
                <a:pos x="T2" y="T3"/>
              </a:cxn>
              <a:cxn ang="T12">
                <a:pos x="T4" y="T5"/>
              </a:cxn>
              <a:cxn ang="T13">
                <a:pos x="T6" y="T7"/>
              </a:cxn>
              <a:cxn ang="T14">
                <a:pos x="T8" y="T9"/>
              </a:cxn>
            </a:cxnLst>
            <a:rect l="T15" t="T16" r="T17" b="T18"/>
            <a:pathLst>
              <a:path w="260" h="1296">
                <a:moveTo>
                  <a:pt x="231" y="0"/>
                </a:moveTo>
                <a:cubicBezTo>
                  <a:pt x="198" y="24"/>
                  <a:pt x="70" y="35"/>
                  <a:pt x="35" y="144"/>
                </a:cubicBezTo>
                <a:cubicBezTo>
                  <a:pt x="0" y="253"/>
                  <a:pt x="19" y="483"/>
                  <a:pt x="23" y="656"/>
                </a:cubicBezTo>
                <a:cubicBezTo>
                  <a:pt x="27" y="829"/>
                  <a:pt x="19" y="1074"/>
                  <a:pt x="58" y="1181"/>
                </a:cubicBezTo>
                <a:cubicBezTo>
                  <a:pt x="97" y="1288"/>
                  <a:pt x="218" y="1272"/>
                  <a:pt x="260" y="1296"/>
                </a:cubicBezTo>
              </a:path>
            </a:pathLst>
          </a:custGeom>
          <a:noFill/>
          <a:ln w="28575" cmpd="sng">
            <a:solidFill>
              <a:schemeClr val="accent2"/>
            </a:solidFill>
            <a:round/>
            <a:headEnd/>
            <a:tailEnd/>
          </a:ln>
        </p:spPr>
        <p:txBody>
          <a:bodyPr/>
          <a:lstStyle/>
          <a:p>
            <a:endParaRPr lang="en-US"/>
          </a:p>
        </p:txBody>
      </p:sp>
      <p:sp>
        <p:nvSpPr>
          <p:cNvPr id="1093659" name="Line 27"/>
          <p:cNvSpPr>
            <a:spLocks noChangeShapeType="1"/>
          </p:cNvSpPr>
          <p:nvPr/>
        </p:nvSpPr>
        <p:spPr bwMode="auto">
          <a:xfrm>
            <a:off x="6272213" y="1379538"/>
            <a:ext cx="0" cy="2613025"/>
          </a:xfrm>
          <a:prstGeom prst="line">
            <a:avLst/>
          </a:prstGeom>
          <a:noFill/>
          <a:ln w="28575">
            <a:solidFill>
              <a:schemeClr val="accent2"/>
            </a:solidFill>
            <a:round/>
            <a:headEnd/>
            <a:tailEnd/>
          </a:ln>
        </p:spPr>
        <p:txBody>
          <a:bodyPr/>
          <a:lstStyle/>
          <a:p>
            <a:endParaRPr lang="en-US"/>
          </a:p>
        </p:txBody>
      </p:sp>
      <p:sp>
        <p:nvSpPr>
          <p:cNvPr id="1093660" name="Line 28"/>
          <p:cNvSpPr>
            <a:spLocks noChangeShapeType="1"/>
          </p:cNvSpPr>
          <p:nvPr/>
        </p:nvSpPr>
        <p:spPr bwMode="auto">
          <a:xfrm>
            <a:off x="6173788" y="1412875"/>
            <a:ext cx="0" cy="2581275"/>
          </a:xfrm>
          <a:prstGeom prst="line">
            <a:avLst/>
          </a:prstGeom>
          <a:noFill/>
          <a:ln w="28575">
            <a:solidFill>
              <a:schemeClr val="accent2"/>
            </a:solidFill>
            <a:round/>
            <a:headEnd/>
            <a:tailEnd/>
          </a:ln>
        </p:spPr>
        <p:txBody>
          <a:bodyPr/>
          <a:lstStyle/>
          <a:p>
            <a:endParaRPr lang="en-US"/>
          </a:p>
        </p:txBody>
      </p:sp>
      <p:sp>
        <p:nvSpPr>
          <p:cNvPr id="1093661" name="Line 29"/>
          <p:cNvSpPr>
            <a:spLocks noChangeShapeType="1"/>
          </p:cNvSpPr>
          <p:nvPr/>
        </p:nvSpPr>
        <p:spPr bwMode="auto">
          <a:xfrm>
            <a:off x="6053138" y="2011363"/>
            <a:ext cx="0" cy="1398587"/>
          </a:xfrm>
          <a:prstGeom prst="line">
            <a:avLst/>
          </a:prstGeom>
          <a:noFill/>
          <a:ln w="28575">
            <a:solidFill>
              <a:schemeClr val="accent2"/>
            </a:solidFill>
            <a:round/>
            <a:headEnd/>
            <a:tailEnd/>
          </a:ln>
        </p:spPr>
        <p:txBody>
          <a:bodyPr/>
          <a:lstStyle/>
          <a:p>
            <a:endParaRPr lang="en-US"/>
          </a:p>
        </p:txBody>
      </p:sp>
      <p:sp>
        <p:nvSpPr>
          <p:cNvPr id="2" name="Line 90"/>
          <p:cNvSpPr>
            <a:spLocks noChangeShapeType="1"/>
          </p:cNvSpPr>
          <p:nvPr/>
        </p:nvSpPr>
        <p:spPr bwMode="auto">
          <a:xfrm>
            <a:off x="7175500" y="2381250"/>
            <a:ext cx="0" cy="723900"/>
          </a:xfrm>
          <a:prstGeom prst="line">
            <a:avLst/>
          </a:prstGeom>
          <a:noFill/>
          <a:ln w="38100">
            <a:solidFill>
              <a:schemeClr val="accent2"/>
            </a:solidFill>
            <a:round/>
            <a:headEnd/>
            <a:tailEnd/>
          </a:ln>
        </p:spPr>
        <p:txBody>
          <a:bodyPr/>
          <a:lstStyle/>
          <a:p>
            <a:endParaRPr lang="en-US"/>
          </a:p>
        </p:txBody>
      </p:sp>
      <p:sp>
        <p:nvSpPr>
          <p:cNvPr id="1093663" name="Oval 31"/>
          <p:cNvSpPr>
            <a:spLocks noChangeArrowheads="1"/>
          </p:cNvSpPr>
          <p:nvPr/>
        </p:nvSpPr>
        <p:spPr bwMode="auto">
          <a:xfrm>
            <a:off x="6840538" y="2063750"/>
            <a:ext cx="674687" cy="674688"/>
          </a:xfrm>
          <a:prstGeom prst="ellipse">
            <a:avLst/>
          </a:prstGeom>
          <a:noFill/>
          <a:ln w="19050">
            <a:solidFill>
              <a:srgbClr val="FF0000"/>
            </a:solidFill>
            <a:round/>
            <a:headEnd/>
            <a:tailEnd/>
          </a:ln>
        </p:spPr>
        <p:txBody>
          <a:bodyPr wrap="none" anchor="ctr"/>
          <a:lstStyle/>
          <a:p>
            <a:pPr eaLnBrk="1" hangingPunct="1"/>
            <a:endParaRPr lang="en-US" altLang="en-US"/>
          </a:p>
        </p:txBody>
      </p:sp>
      <p:sp>
        <p:nvSpPr>
          <p:cNvPr id="1093664" name="Oval 32"/>
          <p:cNvSpPr>
            <a:spLocks noChangeArrowheads="1"/>
          </p:cNvSpPr>
          <p:nvPr/>
        </p:nvSpPr>
        <p:spPr bwMode="auto">
          <a:xfrm>
            <a:off x="6950075" y="2168525"/>
            <a:ext cx="460375" cy="460375"/>
          </a:xfrm>
          <a:prstGeom prst="ellipse">
            <a:avLst/>
          </a:prstGeom>
          <a:noFill/>
          <a:ln w="19050">
            <a:solidFill>
              <a:srgbClr val="FF0000"/>
            </a:solidFill>
            <a:round/>
            <a:headEnd/>
            <a:tailEnd/>
          </a:ln>
        </p:spPr>
        <p:txBody>
          <a:bodyPr wrap="none" anchor="ctr"/>
          <a:lstStyle/>
          <a:p>
            <a:pPr eaLnBrk="1" hangingPunct="1"/>
            <a:endParaRPr lang="en-US" altLang="en-US"/>
          </a:p>
        </p:txBody>
      </p:sp>
      <p:sp>
        <p:nvSpPr>
          <p:cNvPr id="1093665" name="Oval 33"/>
          <p:cNvSpPr>
            <a:spLocks noChangeArrowheads="1"/>
          </p:cNvSpPr>
          <p:nvPr/>
        </p:nvSpPr>
        <p:spPr bwMode="auto">
          <a:xfrm>
            <a:off x="7050088" y="2266950"/>
            <a:ext cx="254000" cy="254000"/>
          </a:xfrm>
          <a:prstGeom prst="ellipse">
            <a:avLst/>
          </a:prstGeom>
          <a:noFill/>
          <a:ln w="19050">
            <a:solidFill>
              <a:srgbClr val="FF0000"/>
            </a:solidFill>
            <a:round/>
            <a:headEnd/>
            <a:tailEnd/>
          </a:ln>
        </p:spPr>
        <p:txBody>
          <a:bodyPr wrap="none" anchor="ctr"/>
          <a:lstStyle/>
          <a:p>
            <a:pPr eaLnBrk="1" hangingPunct="1"/>
            <a:endParaRPr lang="en-US" altLang="en-US"/>
          </a:p>
        </p:txBody>
      </p:sp>
      <p:sp>
        <p:nvSpPr>
          <p:cNvPr id="1093666" name="Oval 34"/>
          <p:cNvSpPr>
            <a:spLocks noChangeArrowheads="1"/>
          </p:cNvSpPr>
          <p:nvPr/>
        </p:nvSpPr>
        <p:spPr bwMode="auto">
          <a:xfrm>
            <a:off x="7118350" y="2332038"/>
            <a:ext cx="107950" cy="107950"/>
          </a:xfrm>
          <a:prstGeom prst="ellipse">
            <a:avLst/>
          </a:prstGeom>
          <a:solidFill>
            <a:srgbClr val="FF0000"/>
          </a:solidFill>
          <a:ln w="9525">
            <a:noFill/>
            <a:round/>
            <a:headEnd/>
            <a:tailEnd/>
          </a:ln>
        </p:spPr>
        <p:txBody>
          <a:bodyPr wrap="none" anchor="ctr"/>
          <a:lstStyle/>
          <a:p>
            <a:pPr eaLnBrk="1" hangingPunct="1"/>
            <a:endParaRPr lang="en-US" altLang="en-US"/>
          </a:p>
        </p:txBody>
      </p:sp>
      <p:sp>
        <p:nvSpPr>
          <p:cNvPr id="1093667" name="Oval 35"/>
          <p:cNvSpPr>
            <a:spLocks noChangeArrowheads="1"/>
          </p:cNvSpPr>
          <p:nvPr/>
        </p:nvSpPr>
        <p:spPr bwMode="auto">
          <a:xfrm>
            <a:off x="6842125" y="2747963"/>
            <a:ext cx="674688" cy="674687"/>
          </a:xfrm>
          <a:prstGeom prst="ellipse">
            <a:avLst/>
          </a:prstGeom>
          <a:noFill/>
          <a:ln w="19050">
            <a:solidFill>
              <a:srgbClr val="FF0000"/>
            </a:solidFill>
            <a:round/>
            <a:headEnd/>
            <a:tailEnd/>
          </a:ln>
        </p:spPr>
        <p:txBody>
          <a:bodyPr wrap="none" anchor="ctr"/>
          <a:lstStyle/>
          <a:p>
            <a:pPr eaLnBrk="1" hangingPunct="1"/>
            <a:endParaRPr lang="en-US" altLang="en-US"/>
          </a:p>
        </p:txBody>
      </p:sp>
      <p:sp>
        <p:nvSpPr>
          <p:cNvPr id="1093668" name="Oval 36"/>
          <p:cNvSpPr>
            <a:spLocks noChangeArrowheads="1"/>
          </p:cNvSpPr>
          <p:nvPr/>
        </p:nvSpPr>
        <p:spPr bwMode="auto">
          <a:xfrm>
            <a:off x="6951663" y="2852738"/>
            <a:ext cx="460375" cy="460375"/>
          </a:xfrm>
          <a:prstGeom prst="ellipse">
            <a:avLst/>
          </a:prstGeom>
          <a:noFill/>
          <a:ln w="19050">
            <a:solidFill>
              <a:srgbClr val="FF0000"/>
            </a:solidFill>
            <a:round/>
            <a:headEnd/>
            <a:tailEnd/>
          </a:ln>
        </p:spPr>
        <p:txBody>
          <a:bodyPr wrap="none" anchor="ctr"/>
          <a:lstStyle/>
          <a:p>
            <a:pPr eaLnBrk="1" hangingPunct="1"/>
            <a:endParaRPr lang="en-US" altLang="en-US"/>
          </a:p>
        </p:txBody>
      </p:sp>
      <p:sp>
        <p:nvSpPr>
          <p:cNvPr id="1093669" name="Oval 37"/>
          <p:cNvSpPr>
            <a:spLocks noChangeArrowheads="1"/>
          </p:cNvSpPr>
          <p:nvPr/>
        </p:nvSpPr>
        <p:spPr bwMode="auto">
          <a:xfrm>
            <a:off x="7051675" y="2951163"/>
            <a:ext cx="254000" cy="254000"/>
          </a:xfrm>
          <a:prstGeom prst="ellipse">
            <a:avLst/>
          </a:prstGeom>
          <a:noFill/>
          <a:ln w="19050">
            <a:solidFill>
              <a:srgbClr val="FF0000"/>
            </a:solidFill>
            <a:round/>
            <a:headEnd/>
            <a:tailEnd/>
          </a:ln>
        </p:spPr>
        <p:txBody>
          <a:bodyPr wrap="none" anchor="ctr"/>
          <a:lstStyle/>
          <a:p>
            <a:pPr eaLnBrk="1" hangingPunct="1"/>
            <a:endParaRPr lang="en-US" altLang="en-US"/>
          </a:p>
        </p:txBody>
      </p:sp>
      <p:sp>
        <p:nvSpPr>
          <p:cNvPr id="1093670" name="Oval 38"/>
          <p:cNvSpPr>
            <a:spLocks noChangeArrowheads="1"/>
          </p:cNvSpPr>
          <p:nvPr/>
        </p:nvSpPr>
        <p:spPr bwMode="auto">
          <a:xfrm>
            <a:off x="7119938" y="3016250"/>
            <a:ext cx="107950" cy="107950"/>
          </a:xfrm>
          <a:prstGeom prst="ellipse">
            <a:avLst/>
          </a:prstGeom>
          <a:solidFill>
            <a:srgbClr val="FF0000"/>
          </a:solidFill>
          <a:ln w="9525">
            <a:noFill/>
            <a:round/>
            <a:headEnd/>
            <a:tailEnd/>
          </a:ln>
        </p:spPr>
        <p:txBody>
          <a:bodyPr wrap="none" anchor="ctr"/>
          <a:lstStyle/>
          <a:p>
            <a:pPr eaLnBrk="1" hangingPunct="1"/>
            <a:endParaRPr lang="en-US" altLang="en-US"/>
          </a:p>
        </p:txBody>
      </p:sp>
      <p:sp>
        <p:nvSpPr>
          <p:cNvPr id="1093671" name="Freeform 39"/>
          <p:cNvSpPr>
            <a:spLocks/>
          </p:cNvSpPr>
          <p:nvPr/>
        </p:nvSpPr>
        <p:spPr bwMode="auto">
          <a:xfrm>
            <a:off x="7015163" y="2270125"/>
            <a:ext cx="171450" cy="933450"/>
          </a:xfrm>
          <a:custGeom>
            <a:avLst/>
            <a:gdLst>
              <a:gd name="T0" fmla="*/ 2147483647 w 108"/>
              <a:gd name="T1" fmla="*/ 0 h 588"/>
              <a:gd name="T2" fmla="*/ 2147483647 w 108"/>
              <a:gd name="T3" fmla="*/ 2147483647 h 588"/>
              <a:gd name="T4" fmla="*/ 2147483647 w 108"/>
              <a:gd name="T5" fmla="*/ 2147483647 h 588"/>
              <a:gd name="T6" fmla="*/ 2147483647 w 108"/>
              <a:gd name="T7" fmla="*/ 2147483647 h 588"/>
              <a:gd name="T8" fmla="*/ 2147483647 w 108"/>
              <a:gd name="T9" fmla="*/ 2147483647 h 588"/>
              <a:gd name="T10" fmla="*/ 0 60000 65536"/>
              <a:gd name="T11" fmla="*/ 0 60000 65536"/>
              <a:gd name="T12" fmla="*/ 0 60000 65536"/>
              <a:gd name="T13" fmla="*/ 0 60000 65536"/>
              <a:gd name="T14" fmla="*/ 0 60000 65536"/>
              <a:gd name="T15" fmla="*/ 0 w 108"/>
              <a:gd name="T16" fmla="*/ 0 h 588"/>
              <a:gd name="T17" fmla="*/ 108 w 108"/>
              <a:gd name="T18" fmla="*/ 588 h 588"/>
            </a:gdLst>
            <a:ahLst/>
            <a:cxnLst>
              <a:cxn ang="T10">
                <a:pos x="T0" y="T1"/>
              </a:cxn>
              <a:cxn ang="T11">
                <a:pos x="T2" y="T3"/>
              </a:cxn>
              <a:cxn ang="T12">
                <a:pos x="T4" y="T5"/>
              </a:cxn>
              <a:cxn ang="T13">
                <a:pos x="T6" y="T7"/>
              </a:cxn>
              <a:cxn ang="T14">
                <a:pos x="T8" y="T9"/>
              </a:cxn>
            </a:cxnLst>
            <a:rect l="T15" t="T16" r="T17" b="T18"/>
            <a:pathLst>
              <a:path w="108" h="588">
                <a:moveTo>
                  <a:pt x="102" y="0"/>
                </a:moveTo>
                <a:cubicBezTo>
                  <a:pt x="87" y="10"/>
                  <a:pt x="28" y="10"/>
                  <a:pt x="14" y="59"/>
                </a:cubicBezTo>
                <a:cubicBezTo>
                  <a:pt x="0" y="108"/>
                  <a:pt x="14" y="212"/>
                  <a:pt x="17" y="292"/>
                </a:cubicBezTo>
                <a:cubicBezTo>
                  <a:pt x="20" y="372"/>
                  <a:pt x="17" y="488"/>
                  <a:pt x="32" y="537"/>
                </a:cubicBezTo>
                <a:cubicBezTo>
                  <a:pt x="47" y="586"/>
                  <a:pt x="92" y="578"/>
                  <a:pt x="108" y="588"/>
                </a:cubicBezTo>
              </a:path>
            </a:pathLst>
          </a:custGeom>
          <a:noFill/>
          <a:ln w="28575" cmpd="sng">
            <a:solidFill>
              <a:schemeClr val="accent2"/>
            </a:solidFill>
            <a:round/>
            <a:headEnd/>
            <a:tailEnd/>
          </a:ln>
        </p:spPr>
        <p:txBody>
          <a:bodyPr/>
          <a:lstStyle/>
          <a:p>
            <a:endParaRPr lang="en-US"/>
          </a:p>
        </p:txBody>
      </p:sp>
      <p:sp>
        <p:nvSpPr>
          <p:cNvPr id="1093672" name="Freeform 40"/>
          <p:cNvSpPr>
            <a:spLocks/>
          </p:cNvSpPr>
          <p:nvPr/>
        </p:nvSpPr>
        <p:spPr bwMode="auto">
          <a:xfrm>
            <a:off x="6910388" y="2160588"/>
            <a:ext cx="285750" cy="1144587"/>
          </a:xfrm>
          <a:custGeom>
            <a:avLst/>
            <a:gdLst>
              <a:gd name="T0" fmla="*/ 2147483647 w 180"/>
              <a:gd name="T1" fmla="*/ 0 h 721"/>
              <a:gd name="T2" fmla="*/ 2147483647 w 180"/>
              <a:gd name="T3" fmla="*/ 2147483647 h 721"/>
              <a:gd name="T4" fmla="*/ 2147483647 w 180"/>
              <a:gd name="T5" fmla="*/ 2147483647 h 721"/>
              <a:gd name="T6" fmla="*/ 2147483647 w 180"/>
              <a:gd name="T7" fmla="*/ 2147483647 h 721"/>
              <a:gd name="T8" fmla="*/ 2147483647 w 180"/>
              <a:gd name="T9" fmla="*/ 2147483647 h 721"/>
              <a:gd name="T10" fmla="*/ 0 60000 65536"/>
              <a:gd name="T11" fmla="*/ 0 60000 65536"/>
              <a:gd name="T12" fmla="*/ 0 60000 65536"/>
              <a:gd name="T13" fmla="*/ 0 60000 65536"/>
              <a:gd name="T14" fmla="*/ 0 60000 65536"/>
              <a:gd name="T15" fmla="*/ 0 w 180"/>
              <a:gd name="T16" fmla="*/ 0 h 721"/>
              <a:gd name="T17" fmla="*/ 180 w 180"/>
              <a:gd name="T18" fmla="*/ 721 h 721"/>
            </a:gdLst>
            <a:ahLst/>
            <a:cxnLst>
              <a:cxn ang="T10">
                <a:pos x="T0" y="T1"/>
              </a:cxn>
              <a:cxn ang="T11">
                <a:pos x="T2" y="T3"/>
              </a:cxn>
              <a:cxn ang="T12">
                <a:pos x="T4" y="T5"/>
              </a:cxn>
              <a:cxn ang="T13">
                <a:pos x="T6" y="T7"/>
              </a:cxn>
              <a:cxn ang="T14">
                <a:pos x="T8" y="T9"/>
              </a:cxn>
            </a:cxnLst>
            <a:rect l="T15" t="T16" r="T17" b="T18"/>
            <a:pathLst>
              <a:path w="180" h="721">
                <a:moveTo>
                  <a:pt x="157" y="0"/>
                </a:moveTo>
                <a:cubicBezTo>
                  <a:pt x="135" y="17"/>
                  <a:pt x="46" y="39"/>
                  <a:pt x="23" y="100"/>
                </a:cubicBezTo>
                <a:cubicBezTo>
                  <a:pt x="0" y="161"/>
                  <a:pt x="15" y="275"/>
                  <a:pt x="18" y="366"/>
                </a:cubicBezTo>
                <a:cubicBezTo>
                  <a:pt x="21" y="457"/>
                  <a:pt x="13" y="588"/>
                  <a:pt x="40" y="647"/>
                </a:cubicBezTo>
                <a:cubicBezTo>
                  <a:pt x="67" y="706"/>
                  <a:pt x="151" y="706"/>
                  <a:pt x="180" y="721"/>
                </a:cubicBezTo>
              </a:path>
            </a:pathLst>
          </a:custGeom>
          <a:noFill/>
          <a:ln w="28575" cmpd="sng">
            <a:solidFill>
              <a:schemeClr val="accent2"/>
            </a:solidFill>
            <a:round/>
            <a:headEnd/>
            <a:tailEnd/>
          </a:ln>
        </p:spPr>
        <p:txBody>
          <a:bodyPr/>
          <a:lstStyle/>
          <a:p>
            <a:endParaRPr lang="en-US"/>
          </a:p>
        </p:txBody>
      </p:sp>
      <p:sp>
        <p:nvSpPr>
          <p:cNvPr id="1093673" name="Freeform 41"/>
          <p:cNvSpPr>
            <a:spLocks/>
          </p:cNvSpPr>
          <p:nvPr/>
        </p:nvSpPr>
        <p:spPr bwMode="auto">
          <a:xfrm>
            <a:off x="6827838" y="2060575"/>
            <a:ext cx="377825" cy="1371600"/>
          </a:xfrm>
          <a:custGeom>
            <a:avLst/>
            <a:gdLst>
              <a:gd name="T0" fmla="*/ 2147483647 w 238"/>
              <a:gd name="T1" fmla="*/ 0 h 864"/>
              <a:gd name="T2" fmla="*/ 2147483647 w 238"/>
              <a:gd name="T3" fmla="*/ 2147483647 h 864"/>
              <a:gd name="T4" fmla="*/ 2147483647 w 238"/>
              <a:gd name="T5" fmla="*/ 2147483647 h 864"/>
              <a:gd name="T6" fmla="*/ 2147483647 w 238"/>
              <a:gd name="T7" fmla="*/ 2147483647 h 864"/>
              <a:gd name="T8" fmla="*/ 2147483647 w 238"/>
              <a:gd name="T9" fmla="*/ 2147483647 h 864"/>
              <a:gd name="T10" fmla="*/ 0 60000 65536"/>
              <a:gd name="T11" fmla="*/ 0 60000 65536"/>
              <a:gd name="T12" fmla="*/ 0 60000 65536"/>
              <a:gd name="T13" fmla="*/ 0 60000 65536"/>
              <a:gd name="T14" fmla="*/ 0 60000 65536"/>
              <a:gd name="T15" fmla="*/ 0 w 238"/>
              <a:gd name="T16" fmla="*/ 0 h 864"/>
              <a:gd name="T17" fmla="*/ 238 w 238"/>
              <a:gd name="T18" fmla="*/ 864 h 864"/>
            </a:gdLst>
            <a:ahLst/>
            <a:cxnLst>
              <a:cxn ang="T10">
                <a:pos x="T0" y="T1"/>
              </a:cxn>
              <a:cxn ang="T11">
                <a:pos x="T2" y="T3"/>
              </a:cxn>
              <a:cxn ang="T12">
                <a:pos x="T4" y="T5"/>
              </a:cxn>
              <a:cxn ang="T13">
                <a:pos x="T6" y="T7"/>
              </a:cxn>
              <a:cxn ang="T14">
                <a:pos x="T8" y="T9"/>
              </a:cxn>
            </a:cxnLst>
            <a:rect l="T15" t="T16" r="T17" b="T18"/>
            <a:pathLst>
              <a:path w="238" h="864">
                <a:moveTo>
                  <a:pt x="209" y="0"/>
                </a:moveTo>
                <a:cubicBezTo>
                  <a:pt x="181" y="15"/>
                  <a:pt x="75" y="20"/>
                  <a:pt x="40" y="93"/>
                </a:cubicBezTo>
                <a:cubicBezTo>
                  <a:pt x="5" y="166"/>
                  <a:pt x="0" y="326"/>
                  <a:pt x="1" y="437"/>
                </a:cubicBezTo>
                <a:cubicBezTo>
                  <a:pt x="2" y="548"/>
                  <a:pt x="6" y="691"/>
                  <a:pt x="46" y="762"/>
                </a:cubicBezTo>
                <a:cubicBezTo>
                  <a:pt x="86" y="833"/>
                  <a:pt x="198" y="843"/>
                  <a:pt x="238" y="864"/>
                </a:cubicBezTo>
              </a:path>
            </a:pathLst>
          </a:custGeom>
          <a:noFill/>
          <a:ln w="28575" cmpd="sng">
            <a:solidFill>
              <a:schemeClr val="accent2"/>
            </a:solidFill>
            <a:round/>
            <a:headEnd/>
            <a:tailEnd/>
          </a:ln>
        </p:spPr>
        <p:txBody>
          <a:bodyPr/>
          <a:lstStyle/>
          <a:p>
            <a:endParaRPr lang="en-US"/>
          </a:p>
        </p:txBody>
      </p:sp>
      <p:sp>
        <p:nvSpPr>
          <p:cNvPr id="1093676" name="Line 44"/>
          <p:cNvSpPr>
            <a:spLocks noChangeShapeType="1"/>
          </p:cNvSpPr>
          <p:nvPr/>
        </p:nvSpPr>
        <p:spPr bwMode="auto">
          <a:xfrm>
            <a:off x="7516813" y="1782763"/>
            <a:ext cx="0" cy="1890712"/>
          </a:xfrm>
          <a:prstGeom prst="line">
            <a:avLst/>
          </a:prstGeom>
          <a:noFill/>
          <a:ln w="28575">
            <a:solidFill>
              <a:schemeClr val="accent2"/>
            </a:solidFill>
            <a:round/>
            <a:headEnd/>
            <a:tailEnd/>
          </a:ln>
        </p:spPr>
        <p:txBody>
          <a:bodyPr/>
          <a:lstStyle/>
          <a:p>
            <a:endParaRPr lang="en-US"/>
          </a:p>
        </p:txBody>
      </p:sp>
      <p:sp>
        <p:nvSpPr>
          <p:cNvPr id="1093677" name="Line 45"/>
          <p:cNvSpPr>
            <a:spLocks noChangeShapeType="1"/>
          </p:cNvSpPr>
          <p:nvPr/>
        </p:nvSpPr>
        <p:spPr bwMode="auto">
          <a:xfrm>
            <a:off x="7418388" y="1779588"/>
            <a:ext cx="0" cy="1895475"/>
          </a:xfrm>
          <a:prstGeom prst="line">
            <a:avLst/>
          </a:prstGeom>
          <a:noFill/>
          <a:ln w="28575">
            <a:solidFill>
              <a:schemeClr val="accent2"/>
            </a:solidFill>
            <a:round/>
            <a:headEnd/>
            <a:tailEnd/>
          </a:ln>
        </p:spPr>
        <p:txBody>
          <a:bodyPr/>
          <a:lstStyle/>
          <a:p>
            <a:endParaRPr lang="en-US"/>
          </a:p>
        </p:txBody>
      </p:sp>
      <p:sp>
        <p:nvSpPr>
          <p:cNvPr id="1093678" name="Line 46"/>
          <p:cNvSpPr>
            <a:spLocks noChangeShapeType="1"/>
          </p:cNvSpPr>
          <p:nvPr/>
        </p:nvSpPr>
        <p:spPr bwMode="auto">
          <a:xfrm>
            <a:off x="7297738" y="2366963"/>
            <a:ext cx="0" cy="722312"/>
          </a:xfrm>
          <a:prstGeom prst="line">
            <a:avLst/>
          </a:prstGeom>
          <a:noFill/>
          <a:ln w="28575">
            <a:solidFill>
              <a:schemeClr val="accent2"/>
            </a:solidFill>
            <a:round/>
            <a:headEnd/>
            <a:tailEnd/>
          </a:ln>
        </p:spPr>
        <p:txBody>
          <a:bodyPr/>
          <a:lstStyle/>
          <a:p>
            <a:endParaRPr lang="en-US"/>
          </a:p>
        </p:txBody>
      </p:sp>
      <p:sp>
        <p:nvSpPr>
          <p:cNvPr id="3" name="Line 90"/>
          <p:cNvSpPr>
            <a:spLocks noChangeShapeType="1"/>
          </p:cNvSpPr>
          <p:nvPr/>
        </p:nvSpPr>
        <p:spPr bwMode="auto">
          <a:xfrm>
            <a:off x="8355013" y="2181225"/>
            <a:ext cx="0" cy="723900"/>
          </a:xfrm>
          <a:prstGeom prst="line">
            <a:avLst/>
          </a:prstGeom>
          <a:noFill/>
          <a:ln w="38100">
            <a:solidFill>
              <a:schemeClr val="accent2"/>
            </a:solidFill>
            <a:round/>
            <a:headEnd/>
            <a:tailEnd/>
          </a:ln>
        </p:spPr>
        <p:txBody>
          <a:bodyPr/>
          <a:lstStyle/>
          <a:p>
            <a:endParaRPr lang="en-US"/>
          </a:p>
        </p:txBody>
      </p:sp>
      <p:sp>
        <p:nvSpPr>
          <p:cNvPr id="1093682" name="Oval 50"/>
          <p:cNvSpPr>
            <a:spLocks noChangeArrowheads="1"/>
          </p:cNvSpPr>
          <p:nvPr/>
        </p:nvSpPr>
        <p:spPr bwMode="auto">
          <a:xfrm>
            <a:off x="8021638" y="2405063"/>
            <a:ext cx="674687" cy="674687"/>
          </a:xfrm>
          <a:prstGeom prst="ellipse">
            <a:avLst/>
          </a:prstGeom>
          <a:noFill/>
          <a:ln w="19050">
            <a:solidFill>
              <a:srgbClr val="FF0000"/>
            </a:solidFill>
            <a:round/>
            <a:headEnd/>
            <a:tailEnd/>
          </a:ln>
        </p:spPr>
        <p:txBody>
          <a:bodyPr wrap="none" anchor="ctr"/>
          <a:lstStyle/>
          <a:p>
            <a:pPr eaLnBrk="1" hangingPunct="1"/>
            <a:endParaRPr lang="en-US" altLang="en-US"/>
          </a:p>
        </p:txBody>
      </p:sp>
      <p:sp>
        <p:nvSpPr>
          <p:cNvPr id="1093683" name="Oval 51"/>
          <p:cNvSpPr>
            <a:spLocks noChangeArrowheads="1"/>
          </p:cNvSpPr>
          <p:nvPr/>
        </p:nvSpPr>
        <p:spPr bwMode="auto">
          <a:xfrm>
            <a:off x="8131175" y="2509838"/>
            <a:ext cx="460375" cy="460375"/>
          </a:xfrm>
          <a:prstGeom prst="ellipse">
            <a:avLst/>
          </a:prstGeom>
          <a:noFill/>
          <a:ln w="19050">
            <a:solidFill>
              <a:srgbClr val="FF0000"/>
            </a:solidFill>
            <a:round/>
            <a:headEnd/>
            <a:tailEnd/>
          </a:ln>
        </p:spPr>
        <p:txBody>
          <a:bodyPr wrap="none" anchor="ctr"/>
          <a:lstStyle/>
          <a:p>
            <a:pPr eaLnBrk="1" hangingPunct="1"/>
            <a:endParaRPr lang="en-US" altLang="en-US"/>
          </a:p>
        </p:txBody>
      </p:sp>
      <p:sp>
        <p:nvSpPr>
          <p:cNvPr id="1093684" name="Oval 52"/>
          <p:cNvSpPr>
            <a:spLocks noChangeArrowheads="1"/>
          </p:cNvSpPr>
          <p:nvPr/>
        </p:nvSpPr>
        <p:spPr bwMode="auto">
          <a:xfrm>
            <a:off x="8231188" y="2608263"/>
            <a:ext cx="254000" cy="254000"/>
          </a:xfrm>
          <a:prstGeom prst="ellipse">
            <a:avLst/>
          </a:prstGeom>
          <a:noFill/>
          <a:ln w="19050">
            <a:solidFill>
              <a:srgbClr val="FF0000"/>
            </a:solidFill>
            <a:round/>
            <a:headEnd/>
            <a:tailEnd/>
          </a:ln>
        </p:spPr>
        <p:txBody>
          <a:bodyPr wrap="none" anchor="ctr"/>
          <a:lstStyle/>
          <a:p>
            <a:pPr eaLnBrk="1" hangingPunct="1"/>
            <a:endParaRPr lang="en-US" altLang="en-US"/>
          </a:p>
        </p:txBody>
      </p:sp>
      <p:sp>
        <p:nvSpPr>
          <p:cNvPr id="1093685" name="Oval 53"/>
          <p:cNvSpPr>
            <a:spLocks noChangeArrowheads="1"/>
          </p:cNvSpPr>
          <p:nvPr/>
        </p:nvSpPr>
        <p:spPr bwMode="auto">
          <a:xfrm>
            <a:off x="8299450" y="2673350"/>
            <a:ext cx="107950" cy="107950"/>
          </a:xfrm>
          <a:prstGeom prst="ellipse">
            <a:avLst/>
          </a:prstGeom>
          <a:solidFill>
            <a:srgbClr val="FF0000"/>
          </a:solidFill>
          <a:ln w="9525">
            <a:noFill/>
            <a:round/>
            <a:headEnd/>
            <a:tailEnd/>
          </a:ln>
        </p:spPr>
        <p:txBody>
          <a:bodyPr wrap="none" anchor="ctr"/>
          <a:lstStyle/>
          <a:p>
            <a:pPr eaLnBrk="1" hangingPunct="1"/>
            <a:endParaRPr lang="en-US" altLang="en-US"/>
          </a:p>
        </p:txBody>
      </p:sp>
      <p:sp>
        <p:nvSpPr>
          <p:cNvPr id="1093686" name="Freeform 54"/>
          <p:cNvSpPr>
            <a:spLocks/>
          </p:cNvSpPr>
          <p:nvPr/>
        </p:nvSpPr>
        <p:spPr bwMode="auto">
          <a:xfrm>
            <a:off x="8223250" y="2592388"/>
            <a:ext cx="149225" cy="266700"/>
          </a:xfrm>
          <a:custGeom>
            <a:avLst/>
            <a:gdLst>
              <a:gd name="T0" fmla="*/ 2147483647 w 94"/>
              <a:gd name="T1" fmla="*/ 0 h 168"/>
              <a:gd name="T2" fmla="*/ 2147483647 w 94"/>
              <a:gd name="T3" fmla="*/ 2147483647 h 168"/>
              <a:gd name="T4" fmla="*/ 2147483647 w 94"/>
              <a:gd name="T5" fmla="*/ 2147483647 h 168"/>
              <a:gd name="T6" fmla="*/ 2147483647 w 94"/>
              <a:gd name="T7" fmla="*/ 2147483647 h 168"/>
              <a:gd name="T8" fmla="*/ 2147483647 w 94"/>
              <a:gd name="T9" fmla="*/ 2147483647 h 168"/>
              <a:gd name="T10" fmla="*/ 0 60000 65536"/>
              <a:gd name="T11" fmla="*/ 0 60000 65536"/>
              <a:gd name="T12" fmla="*/ 0 60000 65536"/>
              <a:gd name="T13" fmla="*/ 0 60000 65536"/>
              <a:gd name="T14" fmla="*/ 0 60000 65536"/>
              <a:gd name="T15" fmla="*/ 0 w 94"/>
              <a:gd name="T16" fmla="*/ 0 h 168"/>
              <a:gd name="T17" fmla="*/ 94 w 94"/>
              <a:gd name="T18" fmla="*/ 168 h 168"/>
            </a:gdLst>
            <a:ahLst/>
            <a:cxnLst>
              <a:cxn ang="T10">
                <a:pos x="T0" y="T1"/>
              </a:cxn>
              <a:cxn ang="T11">
                <a:pos x="T2" y="T3"/>
              </a:cxn>
              <a:cxn ang="T12">
                <a:pos x="T4" y="T5"/>
              </a:cxn>
              <a:cxn ang="T13">
                <a:pos x="T6" y="T7"/>
              </a:cxn>
              <a:cxn ang="T14">
                <a:pos x="T8" y="T9"/>
              </a:cxn>
            </a:cxnLst>
            <a:rect l="T15" t="T16" r="T17" b="T18"/>
            <a:pathLst>
              <a:path w="94" h="168">
                <a:moveTo>
                  <a:pt x="94" y="0"/>
                </a:moveTo>
                <a:cubicBezTo>
                  <a:pt x="83" y="4"/>
                  <a:pt x="40" y="10"/>
                  <a:pt x="25" y="24"/>
                </a:cubicBezTo>
                <a:cubicBezTo>
                  <a:pt x="10" y="38"/>
                  <a:pt x="2" y="66"/>
                  <a:pt x="1" y="85"/>
                </a:cubicBezTo>
                <a:cubicBezTo>
                  <a:pt x="0" y="104"/>
                  <a:pt x="6" y="125"/>
                  <a:pt x="19" y="139"/>
                </a:cubicBezTo>
                <a:cubicBezTo>
                  <a:pt x="32" y="153"/>
                  <a:pt x="69" y="162"/>
                  <a:pt x="82" y="168"/>
                </a:cubicBezTo>
              </a:path>
            </a:pathLst>
          </a:custGeom>
          <a:noFill/>
          <a:ln w="28575" cmpd="sng">
            <a:solidFill>
              <a:schemeClr val="accent2"/>
            </a:solidFill>
            <a:round/>
            <a:headEnd/>
            <a:tailEnd/>
          </a:ln>
        </p:spPr>
        <p:txBody>
          <a:bodyPr/>
          <a:lstStyle/>
          <a:p>
            <a:endParaRPr lang="en-US"/>
          </a:p>
        </p:txBody>
      </p:sp>
      <p:sp>
        <p:nvSpPr>
          <p:cNvPr id="1093687" name="Freeform 55"/>
          <p:cNvSpPr>
            <a:spLocks/>
          </p:cNvSpPr>
          <p:nvPr/>
        </p:nvSpPr>
        <p:spPr bwMode="auto">
          <a:xfrm>
            <a:off x="8116888" y="2500313"/>
            <a:ext cx="258762" cy="468312"/>
          </a:xfrm>
          <a:custGeom>
            <a:avLst/>
            <a:gdLst>
              <a:gd name="T0" fmla="*/ 2147483647 w 163"/>
              <a:gd name="T1" fmla="*/ 0 h 295"/>
              <a:gd name="T2" fmla="*/ 2147483647 w 163"/>
              <a:gd name="T3" fmla="*/ 2147483647 h 295"/>
              <a:gd name="T4" fmla="*/ 2147483647 w 163"/>
              <a:gd name="T5" fmla="*/ 2147483647 h 295"/>
              <a:gd name="T6" fmla="*/ 2147483647 w 163"/>
              <a:gd name="T7" fmla="*/ 2147483647 h 295"/>
              <a:gd name="T8" fmla="*/ 2147483647 w 163"/>
              <a:gd name="T9" fmla="*/ 2147483647 h 295"/>
              <a:gd name="T10" fmla="*/ 0 60000 65536"/>
              <a:gd name="T11" fmla="*/ 0 60000 65536"/>
              <a:gd name="T12" fmla="*/ 0 60000 65536"/>
              <a:gd name="T13" fmla="*/ 0 60000 65536"/>
              <a:gd name="T14" fmla="*/ 0 60000 65536"/>
              <a:gd name="T15" fmla="*/ 0 w 163"/>
              <a:gd name="T16" fmla="*/ 0 h 295"/>
              <a:gd name="T17" fmla="*/ 163 w 163"/>
              <a:gd name="T18" fmla="*/ 295 h 295"/>
            </a:gdLst>
            <a:ahLst/>
            <a:cxnLst>
              <a:cxn ang="T10">
                <a:pos x="T0" y="T1"/>
              </a:cxn>
              <a:cxn ang="T11">
                <a:pos x="T2" y="T3"/>
              </a:cxn>
              <a:cxn ang="T12">
                <a:pos x="T4" y="T5"/>
              </a:cxn>
              <a:cxn ang="T13">
                <a:pos x="T6" y="T7"/>
              </a:cxn>
              <a:cxn ang="T14">
                <a:pos x="T8" y="T9"/>
              </a:cxn>
            </a:cxnLst>
            <a:rect l="T15" t="T16" r="T17" b="T18"/>
            <a:pathLst>
              <a:path w="163" h="295">
                <a:moveTo>
                  <a:pt x="140" y="0"/>
                </a:moveTo>
                <a:cubicBezTo>
                  <a:pt x="125" y="7"/>
                  <a:pt x="74" y="16"/>
                  <a:pt x="51" y="41"/>
                </a:cubicBezTo>
                <a:cubicBezTo>
                  <a:pt x="28" y="66"/>
                  <a:pt x="2" y="115"/>
                  <a:pt x="1" y="150"/>
                </a:cubicBezTo>
                <a:cubicBezTo>
                  <a:pt x="0" y="185"/>
                  <a:pt x="19" y="230"/>
                  <a:pt x="46" y="254"/>
                </a:cubicBezTo>
                <a:cubicBezTo>
                  <a:pt x="73" y="278"/>
                  <a:pt x="139" y="287"/>
                  <a:pt x="163" y="295"/>
                </a:cubicBezTo>
              </a:path>
            </a:pathLst>
          </a:custGeom>
          <a:noFill/>
          <a:ln w="28575" cmpd="sng">
            <a:solidFill>
              <a:schemeClr val="accent2"/>
            </a:solidFill>
            <a:round/>
            <a:headEnd/>
            <a:tailEnd/>
          </a:ln>
        </p:spPr>
        <p:txBody>
          <a:bodyPr/>
          <a:lstStyle/>
          <a:p>
            <a:endParaRPr lang="en-US"/>
          </a:p>
        </p:txBody>
      </p:sp>
      <p:sp>
        <p:nvSpPr>
          <p:cNvPr id="1093688" name="Freeform 56"/>
          <p:cNvSpPr>
            <a:spLocks/>
          </p:cNvSpPr>
          <p:nvPr/>
        </p:nvSpPr>
        <p:spPr bwMode="auto">
          <a:xfrm>
            <a:off x="8007350" y="2390775"/>
            <a:ext cx="377825" cy="703263"/>
          </a:xfrm>
          <a:custGeom>
            <a:avLst/>
            <a:gdLst>
              <a:gd name="T0" fmla="*/ 2147483647 w 238"/>
              <a:gd name="T1" fmla="*/ 0 h 443"/>
              <a:gd name="T2" fmla="*/ 2147483647 w 238"/>
              <a:gd name="T3" fmla="*/ 2147483647 h 443"/>
              <a:gd name="T4" fmla="*/ 2147483647 w 238"/>
              <a:gd name="T5" fmla="*/ 2147483647 h 443"/>
              <a:gd name="T6" fmla="*/ 2147483647 w 238"/>
              <a:gd name="T7" fmla="*/ 2147483647 h 443"/>
              <a:gd name="T8" fmla="*/ 2147483647 w 238"/>
              <a:gd name="T9" fmla="*/ 2147483647 h 443"/>
              <a:gd name="T10" fmla="*/ 0 60000 65536"/>
              <a:gd name="T11" fmla="*/ 0 60000 65536"/>
              <a:gd name="T12" fmla="*/ 0 60000 65536"/>
              <a:gd name="T13" fmla="*/ 0 60000 65536"/>
              <a:gd name="T14" fmla="*/ 0 60000 65536"/>
              <a:gd name="T15" fmla="*/ 0 w 238"/>
              <a:gd name="T16" fmla="*/ 0 h 443"/>
              <a:gd name="T17" fmla="*/ 238 w 238"/>
              <a:gd name="T18" fmla="*/ 443 h 443"/>
            </a:gdLst>
            <a:ahLst/>
            <a:cxnLst>
              <a:cxn ang="T10">
                <a:pos x="T0" y="T1"/>
              </a:cxn>
              <a:cxn ang="T11">
                <a:pos x="T2" y="T3"/>
              </a:cxn>
              <a:cxn ang="T12">
                <a:pos x="T4" y="T5"/>
              </a:cxn>
              <a:cxn ang="T13">
                <a:pos x="T6" y="T7"/>
              </a:cxn>
              <a:cxn ang="T14">
                <a:pos x="T8" y="T9"/>
              </a:cxn>
            </a:cxnLst>
            <a:rect l="T15" t="T16" r="T17" b="T18"/>
            <a:pathLst>
              <a:path w="238" h="443">
                <a:moveTo>
                  <a:pt x="209" y="0"/>
                </a:moveTo>
                <a:cubicBezTo>
                  <a:pt x="184" y="11"/>
                  <a:pt x="92" y="27"/>
                  <a:pt x="57" y="64"/>
                </a:cubicBezTo>
                <a:cubicBezTo>
                  <a:pt x="22" y="101"/>
                  <a:pt x="2" y="175"/>
                  <a:pt x="1" y="224"/>
                </a:cubicBezTo>
                <a:cubicBezTo>
                  <a:pt x="0" y="273"/>
                  <a:pt x="12" y="322"/>
                  <a:pt x="51" y="358"/>
                </a:cubicBezTo>
                <a:cubicBezTo>
                  <a:pt x="90" y="394"/>
                  <a:pt x="199" y="425"/>
                  <a:pt x="238" y="443"/>
                </a:cubicBezTo>
              </a:path>
            </a:pathLst>
          </a:custGeom>
          <a:noFill/>
          <a:ln w="28575" cmpd="sng">
            <a:solidFill>
              <a:schemeClr val="accent2"/>
            </a:solidFill>
            <a:round/>
            <a:headEnd/>
            <a:tailEnd/>
          </a:ln>
        </p:spPr>
        <p:txBody>
          <a:bodyPr/>
          <a:lstStyle/>
          <a:p>
            <a:endParaRPr lang="en-US"/>
          </a:p>
        </p:txBody>
      </p:sp>
      <p:sp>
        <p:nvSpPr>
          <p:cNvPr id="1093689" name="Line 57"/>
          <p:cNvSpPr>
            <a:spLocks noChangeShapeType="1"/>
          </p:cNvSpPr>
          <p:nvPr/>
        </p:nvSpPr>
        <p:spPr bwMode="auto">
          <a:xfrm>
            <a:off x="8696325" y="1974850"/>
            <a:ext cx="0" cy="1498600"/>
          </a:xfrm>
          <a:prstGeom prst="line">
            <a:avLst/>
          </a:prstGeom>
          <a:noFill/>
          <a:ln w="28575">
            <a:solidFill>
              <a:schemeClr val="accent2"/>
            </a:solidFill>
            <a:round/>
            <a:headEnd/>
            <a:tailEnd/>
          </a:ln>
        </p:spPr>
        <p:txBody>
          <a:bodyPr/>
          <a:lstStyle/>
          <a:p>
            <a:endParaRPr lang="en-US"/>
          </a:p>
        </p:txBody>
      </p:sp>
      <p:sp>
        <p:nvSpPr>
          <p:cNvPr id="1093690" name="Line 58"/>
          <p:cNvSpPr>
            <a:spLocks noChangeShapeType="1"/>
          </p:cNvSpPr>
          <p:nvPr/>
        </p:nvSpPr>
        <p:spPr bwMode="auto">
          <a:xfrm>
            <a:off x="8597900" y="1963738"/>
            <a:ext cx="0" cy="1511300"/>
          </a:xfrm>
          <a:prstGeom prst="line">
            <a:avLst/>
          </a:prstGeom>
          <a:noFill/>
          <a:ln w="28575">
            <a:solidFill>
              <a:schemeClr val="accent2"/>
            </a:solidFill>
            <a:round/>
            <a:headEnd/>
            <a:tailEnd/>
          </a:ln>
        </p:spPr>
        <p:txBody>
          <a:bodyPr/>
          <a:lstStyle/>
          <a:p>
            <a:endParaRPr lang="en-US"/>
          </a:p>
        </p:txBody>
      </p:sp>
      <p:sp>
        <p:nvSpPr>
          <p:cNvPr id="1093691" name="Line 59"/>
          <p:cNvSpPr>
            <a:spLocks noChangeShapeType="1"/>
          </p:cNvSpPr>
          <p:nvPr/>
        </p:nvSpPr>
        <p:spPr bwMode="auto">
          <a:xfrm>
            <a:off x="8477250" y="2166938"/>
            <a:ext cx="0" cy="722312"/>
          </a:xfrm>
          <a:prstGeom prst="line">
            <a:avLst/>
          </a:prstGeom>
          <a:noFill/>
          <a:ln w="28575">
            <a:solidFill>
              <a:schemeClr val="accent2"/>
            </a:solidFill>
            <a:round/>
            <a:headEnd/>
            <a:tailEnd/>
          </a:ln>
        </p:spPr>
        <p:txBody>
          <a:bodyPr/>
          <a:lstStyle/>
          <a:p>
            <a:endParaRPr lang="en-US"/>
          </a:p>
        </p:txBody>
      </p:sp>
      <p:sp>
        <p:nvSpPr>
          <p:cNvPr id="1093694" name="Text Box 62"/>
          <p:cNvSpPr txBox="1">
            <a:spLocks noChangeArrowheads="1"/>
          </p:cNvSpPr>
          <p:nvPr/>
        </p:nvSpPr>
        <p:spPr bwMode="auto">
          <a:xfrm>
            <a:off x="5491163" y="3956050"/>
            <a:ext cx="1339850" cy="461963"/>
          </a:xfrm>
          <a:prstGeom prst="rect">
            <a:avLst/>
          </a:prstGeom>
          <a:noFill/>
          <a:ln w="9525">
            <a:noFill/>
            <a:miter lim="800000"/>
            <a:headEnd/>
            <a:tailEnd/>
          </a:ln>
        </p:spPr>
        <p:txBody>
          <a:bodyPr>
            <a:spAutoFit/>
          </a:bodyPr>
          <a:lstStyle/>
          <a:p>
            <a:pPr eaLnBrk="1" hangingPunct="1">
              <a:spcBef>
                <a:spcPct val="50000"/>
              </a:spcBef>
            </a:pPr>
            <a:r>
              <a:rPr lang="en-US" altLang="en-US" i="1">
                <a:solidFill>
                  <a:schemeClr val="hlink"/>
                </a:solidFill>
              </a:rPr>
              <a:t>b</a:t>
            </a:r>
            <a:r>
              <a:rPr lang="en-US" altLang="en-US">
                <a:solidFill>
                  <a:schemeClr val="hlink"/>
                </a:solidFill>
              </a:rPr>
              <a:t> = 12</a:t>
            </a:r>
            <a:r>
              <a:rPr lang="en-US" altLang="en-US">
                <a:solidFill>
                  <a:schemeClr val="hlink"/>
                </a:solidFill>
                <a:sym typeface="Symbol" pitchFamily="18" charset="2"/>
              </a:rPr>
              <a:t></a:t>
            </a:r>
          </a:p>
        </p:txBody>
      </p:sp>
      <p:sp>
        <p:nvSpPr>
          <p:cNvPr id="1093695" name="Text Box 63"/>
          <p:cNvSpPr txBox="1">
            <a:spLocks noChangeArrowheads="1"/>
          </p:cNvSpPr>
          <p:nvPr/>
        </p:nvSpPr>
        <p:spPr bwMode="auto">
          <a:xfrm>
            <a:off x="6762750" y="3717925"/>
            <a:ext cx="1155700" cy="461963"/>
          </a:xfrm>
          <a:prstGeom prst="rect">
            <a:avLst/>
          </a:prstGeom>
          <a:noFill/>
          <a:ln w="9525">
            <a:noFill/>
            <a:miter lim="800000"/>
            <a:headEnd/>
            <a:tailEnd/>
          </a:ln>
        </p:spPr>
        <p:txBody>
          <a:bodyPr>
            <a:spAutoFit/>
          </a:bodyPr>
          <a:lstStyle/>
          <a:p>
            <a:pPr eaLnBrk="1" hangingPunct="1">
              <a:spcBef>
                <a:spcPct val="50000"/>
              </a:spcBef>
            </a:pPr>
            <a:r>
              <a:rPr lang="en-US" altLang="en-US" i="1">
                <a:solidFill>
                  <a:schemeClr val="hlink"/>
                </a:solidFill>
              </a:rPr>
              <a:t>b</a:t>
            </a:r>
            <a:r>
              <a:rPr lang="en-US" altLang="en-US">
                <a:solidFill>
                  <a:schemeClr val="hlink"/>
                </a:solidFill>
              </a:rPr>
              <a:t> = 6</a:t>
            </a:r>
            <a:r>
              <a:rPr lang="en-US" altLang="en-US">
                <a:solidFill>
                  <a:schemeClr val="hlink"/>
                </a:solidFill>
                <a:sym typeface="Symbol" pitchFamily="18" charset="2"/>
              </a:rPr>
              <a:t></a:t>
            </a:r>
          </a:p>
        </p:txBody>
      </p:sp>
      <p:sp>
        <p:nvSpPr>
          <p:cNvPr id="1093696" name="Text Box 64"/>
          <p:cNvSpPr txBox="1">
            <a:spLocks noChangeArrowheads="1"/>
          </p:cNvSpPr>
          <p:nvPr/>
        </p:nvSpPr>
        <p:spPr bwMode="auto">
          <a:xfrm>
            <a:off x="7926388" y="3468688"/>
            <a:ext cx="1201737" cy="461962"/>
          </a:xfrm>
          <a:prstGeom prst="rect">
            <a:avLst/>
          </a:prstGeom>
          <a:noFill/>
          <a:ln w="9525">
            <a:noFill/>
            <a:miter lim="800000"/>
            <a:headEnd/>
            <a:tailEnd/>
          </a:ln>
        </p:spPr>
        <p:txBody>
          <a:bodyPr>
            <a:spAutoFit/>
          </a:bodyPr>
          <a:lstStyle/>
          <a:p>
            <a:pPr eaLnBrk="1" hangingPunct="1">
              <a:spcBef>
                <a:spcPct val="50000"/>
              </a:spcBef>
            </a:pPr>
            <a:r>
              <a:rPr lang="en-US" altLang="en-US" i="1">
                <a:solidFill>
                  <a:schemeClr val="hlink"/>
                </a:solidFill>
              </a:rPr>
              <a:t>b</a:t>
            </a:r>
            <a:r>
              <a:rPr lang="en-US" altLang="en-US">
                <a:solidFill>
                  <a:schemeClr val="hlink"/>
                </a:solidFill>
              </a:rPr>
              <a:t> = 2</a:t>
            </a:r>
            <a:r>
              <a:rPr lang="en-US" altLang="en-US">
                <a:solidFill>
                  <a:schemeClr val="hlink"/>
                </a:solidFill>
                <a:sym typeface="Symbol" pitchFamily="18" charset="2"/>
              </a:rPr>
              <a:t></a:t>
            </a:r>
          </a:p>
        </p:txBody>
      </p:sp>
      <p:grpSp>
        <p:nvGrpSpPr>
          <p:cNvPr id="4" name="Group 65"/>
          <p:cNvGrpSpPr>
            <a:grpSpLocks/>
          </p:cNvGrpSpPr>
          <p:nvPr/>
        </p:nvGrpSpPr>
        <p:grpSpPr bwMode="auto">
          <a:xfrm>
            <a:off x="6330950" y="2020888"/>
            <a:ext cx="479425" cy="1371600"/>
            <a:chOff x="3574" y="2834"/>
            <a:chExt cx="302" cy="864"/>
          </a:xfrm>
        </p:grpSpPr>
        <p:sp>
          <p:nvSpPr>
            <p:cNvPr id="36927" name="AutoShape 66"/>
            <p:cNvSpPr>
              <a:spLocks/>
            </p:cNvSpPr>
            <p:nvPr/>
          </p:nvSpPr>
          <p:spPr bwMode="auto">
            <a:xfrm>
              <a:off x="3574" y="2834"/>
              <a:ext cx="110" cy="864"/>
            </a:xfrm>
            <a:prstGeom prst="rightBrace">
              <a:avLst>
                <a:gd name="adj1" fmla="val 65455"/>
                <a:gd name="adj2" fmla="val 50000"/>
              </a:avLst>
            </a:prstGeom>
            <a:noFill/>
            <a:ln w="9525">
              <a:solidFill>
                <a:schemeClr val="tx1"/>
              </a:solidFill>
              <a:round/>
              <a:headEnd/>
              <a:tailEnd/>
            </a:ln>
          </p:spPr>
          <p:txBody>
            <a:bodyPr wrap="none" anchor="ctr"/>
            <a:lstStyle/>
            <a:p>
              <a:pPr eaLnBrk="1" hangingPunct="1"/>
              <a:endParaRPr lang="en-US" altLang="en-US"/>
            </a:p>
          </p:txBody>
        </p:sp>
        <p:sp>
          <p:nvSpPr>
            <p:cNvPr id="36928" name="Text Box 67"/>
            <p:cNvSpPr txBox="1">
              <a:spLocks noChangeArrowheads="1"/>
            </p:cNvSpPr>
            <p:nvPr/>
          </p:nvSpPr>
          <p:spPr bwMode="auto">
            <a:xfrm>
              <a:off x="3652" y="3142"/>
              <a:ext cx="224" cy="291"/>
            </a:xfrm>
            <a:prstGeom prst="rect">
              <a:avLst/>
            </a:prstGeom>
            <a:noFill/>
            <a:ln w="9525">
              <a:noFill/>
              <a:miter lim="800000"/>
              <a:headEnd/>
              <a:tailEnd/>
            </a:ln>
          </p:spPr>
          <p:txBody>
            <a:bodyPr wrap="none">
              <a:spAutoFit/>
            </a:bodyPr>
            <a:lstStyle/>
            <a:p>
              <a:pPr eaLnBrk="1" hangingPunct="1"/>
              <a:r>
                <a:rPr lang="en-US" altLang="en-US" i="1">
                  <a:solidFill>
                    <a:schemeClr val="hlink"/>
                  </a:solidFill>
                </a:rPr>
                <a:t>b</a:t>
              </a:r>
            </a:p>
          </p:txBody>
        </p:sp>
      </p:grpSp>
      <p:grpSp>
        <p:nvGrpSpPr>
          <p:cNvPr id="5" name="Group 68"/>
          <p:cNvGrpSpPr>
            <a:grpSpLocks/>
          </p:cNvGrpSpPr>
          <p:nvPr/>
        </p:nvGrpSpPr>
        <p:grpSpPr bwMode="auto">
          <a:xfrm>
            <a:off x="7575550" y="2405063"/>
            <a:ext cx="477838" cy="668337"/>
            <a:chOff x="4334" y="3076"/>
            <a:chExt cx="301" cy="421"/>
          </a:xfrm>
        </p:grpSpPr>
        <p:sp>
          <p:nvSpPr>
            <p:cNvPr id="36925" name="AutoShape 69"/>
            <p:cNvSpPr>
              <a:spLocks/>
            </p:cNvSpPr>
            <p:nvPr/>
          </p:nvSpPr>
          <p:spPr bwMode="auto">
            <a:xfrm>
              <a:off x="4334" y="3076"/>
              <a:ext cx="116" cy="421"/>
            </a:xfrm>
            <a:prstGeom prst="rightBrace">
              <a:avLst>
                <a:gd name="adj1" fmla="val 30244"/>
                <a:gd name="adj2" fmla="val 50000"/>
              </a:avLst>
            </a:prstGeom>
            <a:noFill/>
            <a:ln w="9525">
              <a:solidFill>
                <a:schemeClr val="tx1"/>
              </a:solidFill>
              <a:round/>
              <a:headEnd/>
              <a:tailEnd/>
            </a:ln>
          </p:spPr>
          <p:txBody>
            <a:bodyPr wrap="none" anchor="ctr"/>
            <a:lstStyle/>
            <a:p>
              <a:pPr eaLnBrk="1" hangingPunct="1"/>
              <a:endParaRPr lang="en-US" altLang="en-US"/>
            </a:p>
          </p:txBody>
        </p:sp>
        <p:sp>
          <p:nvSpPr>
            <p:cNvPr id="36926" name="Text Box 70"/>
            <p:cNvSpPr txBox="1">
              <a:spLocks noChangeArrowheads="1"/>
            </p:cNvSpPr>
            <p:nvPr/>
          </p:nvSpPr>
          <p:spPr bwMode="auto">
            <a:xfrm>
              <a:off x="4411" y="3159"/>
              <a:ext cx="224" cy="291"/>
            </a:xfrm>
            <a:prstGeom prst="rect">
              <a:avLst/>
            </a:prstGeom>
            <a:noFill/>
            <a:ln w="9525">
              <a:noFill/>
              <a:miter lim="800000"/>
              <a:headEnd/>
              <a:tailEnd/>
            </a:ln>
          </p:spPr>
          <p:txBody>
            <a:bodyPr wrap="none">
              <a:spAutoFit/>
            </a:bodyPr>
            <a:lstStyle/>
            <a:p>
              <a:pPr eaLnBrk="1" hangingPunct="1"/>
              <a:r>
                <a:rPr lang="en-US" altLang="en-US" i="1">
                  <a:solidFill>
                    <a:schemeClr val="hlink"/>
                  </a:solidFill>
                </a:rPr>
                <a:t>b</a:t>
              </a:r>
            </a:p>
          </p:txBody>
        </p:sp>
      </p:grpSp>
      <p:grpSp>
        <p:nvGrpSpPr>
          <p:cNvPr id="6" name="Group 71"/>
          <p:cNvGrpSpPr>
            <a:grpSpLocks/>
          </p:cNvGrpSpPr>
          <p:nvPr/>
        </p:nvGrpSpPr>
        <p:grpSpPr bwMode="auto">
          <a:xfrm>
            <a:off x="8748713" y="2535238"/>
            <a:ext cx="460375" cy="461962"/>
            <a:chOff x="5019" y="3158"/>
            <a:chExt cx="290" cy="291"/>
          </a:xfrm>
        </p:grpSpPr>
        <p:sp>
          <p:nvSpPr>
            <p:cNvPr id="36923" name="AutoShape 72"/>
            <p:cNvSpPr>
              <a:spLocks/>
            </p:cNvSpPr>
            <p:nvPr/>
          </p:nvSpPr>
          <p:spPr bwMode="auto">
            <a:xfrm>
              <a:off x="5019" y="3197"/>
              <a:ext cx="105" cy="161"/>
            </a:xfrm>
            <a:prstGeom prst="rightBrace">
              <a:avLst>
                <a:gd name="adj1" fmla="val 12778"/>
                <a:gd name="adj2" fmla="val 50000"/>
              </a:avLst>
            </a:prstGeom>
            <a:noFill/>
            <a:ln w="9525">
              <a:solidFill>
                <a:schemeClr val="tx1"/>
              </a:solidFill>
              <a:round/>
              <a:headEnd/>
              <a:tailEnd/>
            </a:ln>
          </p:spPr>
          <p:txBody>
            <a:bodyPr wrap="none" anchor="ctr"/>
            <a:lstStyle/>
            <a:p>
              <a:pPr eaLnBrk="1" hangingPunct="1"/>
              <a:endParaRPr lang="en-US" altLang="en-US"/>
            </a:p>
          </p:txBody>
        </p:sp>
        <p:sp>
          <p:nvSpPr>
            <p:cNvPr id="36924" name="Text Box 73"/>
            <p:cNvSpPr txBox="1">
              <a:spLocks noChangeArrowheads="1"/>
            </p:cNvSpPr>
            <p:nvPr/>
          </p:nvSpPr>
          <p:spPr bwMode="auto">
            <a:xfrm>
              <a:off x="5085" y="3158"/>
              <a:ext cx="224" cy="291"/>
            </a:xfrm>
            <a:prstGeom prst="rect">
              <a:avLst/>
            </a:prstGeom>
            <a:noFill/>
            <a:ln w="9525">
              <a:noFill/>
              <a:miter lim="800000"/>
              <a:headEnd/>
              <a:tailEnd/>
            </a:ln>
          </p:spPr>
          <p:txBody>
            <a:bodyPr wrap="none">
              <a:spAutoFit/>
            </a:bodyPr>
            <a:lstStyle/>
            <a:p>
              <a:pPr eaLnBrk="1" hangingPunct="1"/>
              <a:r>
                <a:rPr lang="en-US" altLang="en-US" i="1">
                  <a:solidFill>
                    <a:schemeClr val="hlink"/>
                  </a:solidFill>
                </a:rPr>
                <a:t>b</a:t>
              </a:r>
            </a:p>
          </p:txBody>
        </p:sp>
      </p:grpSp>
      <p:sp>
        <p:nvSpPr>
          <p:cNvPr id="36921"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12.1 – The interaction of matter with radiation</a:t>
            </a:r>
          </a:p>
        </p:txBody>
      </p:sp>
      <p:pic>
        <p:nvPicPr>
          <p:cNvPr id="36935" name="Picture 71"/>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5353050" y="1333500"/>
            <a:ext cx="3790950" cy="30099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93634">
                                            <p:txEl>
                                              <p:pRg st="1" end="1"/>
                                            </p:txEl>
                                          </p:spTgt>
                                        </p:tgtEl>
                                        <p:attrNameLst>
                                          <p:attrName>style.visibility</p:attrName>
                                        </p:attrNameLst>
                                      </p:cBhvr>
                                      <p:to>
                                        <p:strVal val="visible"/>
                                      </p:to>
                                    </p:set>
                                    <p:anim calcmode="lin" valueType="num">
                                      <p:cBhvr additive="base">
                                        <p:cTn id="7" dur="500" fill="hold"/>
                                        <p:tgtEl>
                                          <p:spTgt spid="109363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9363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36935"/>
                                        </p:tgtEl>
                                        <p:attrNameLst>
                                          <p:attrName>style.visibility</p:attrName>
                                        </p:attrNameLst>
                                      </p:cBhvr>
                                      <p:to>
                                        <p:strVal val="visible"/>
                                      </p:to>
                                    </p:set>
                                    <p:animEffect transition="in" filter="fade">
                                      <p:cBhvr>
                                        <p:cTn id="11" dur="2000"/>
                                        <p:tgtEl>
                                          <p:spTgt spid="3693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3"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subTnLst>
                                    <p:audio>
                                      <p:cMediaNode>
                                        <p:cTn display="0" masterRel="sameClick">
                                          <p:stCondLst>
                                            <p:cond evt="begin" delay="0">
                                              <p:tn val="14"/>
                                            </p:cond>
                                          </p:stCondLst>
                                          <p:endCondLst>
                                            <p:cond evt="onStopAudio" delay="0">
                                              <p:tgtEl>
                                                <p:sldTgt/>
                                              </p:tgtEl>
                                            </p:cond>
                                          </p:endCondLst>
                                        </p:cTn>
                                        <p:tgtEl>
                                          <p:sndTgt r:embed="rId5" name="cashreg.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53"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subTnLst>
                                    <p:audio>
                                      <p:cMediaNode>
                                        <p:cTn display="0" masterRel="sameClick">
                                          <p:stCondLst>
                                            <p:cond evt="begin" delay="0">
                                              <p:tn val="21"/>
                                            </p:cond>
                                          </p:stCondLst>
                                          <p:endCondLst>
                                            <p:cond evt="onStopAudio" delay="0">
                                              <p:tgtEl>
                                                <p:sldTgt/>
                                              </p:tgtEl>
                                            </p:cond>
                                          </p:endCondLst>
                                        </p:cTn>
                                        <p:tgtEl>
                                          <p:sndTgt r:embed="rId5" name="cashreg.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53" presetClass="entr" presetSubtype="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500" fill="hold"/>
                                        <p:tgtEl>
                                          <p:spTgt spid="6"/>
                                        </p:tgtEl>
                                        <p:attrNameLst>
                                          <p:attrName>ppt_w</p:attrName>
                                        </p:attrNameLst>
                                      </p:cBhvr>
                                      <p:tavLst>
                                        <p:tav tm="0">
                                          <p:val>
                                            <p:fltVal val="0"/>
                                          </p:val>
                                        </p:tav>
                                        <p:tav tm="100000">
                                          <p:val>
                                            <p:strVal val="#ppt_w"/>
                                          </p:val>
                                        </p:tav>
                                      </p:tavLst>
                                    </p:anim>
                                    <p:anim calcmode="lin" valueType="num">
                                      <p:cBhvr>
                                        <p:cTn id="31" dur="500" fill="hold"/>
                                        <p:tgtEl>
                                          <p:spTgt spid="6"/>
                                        </p:tgtEl>
                                        <p:attrNameLst>
                                          <p:attrName>ppt_h</p:attrName>
                                        </p:attrNameLst>
                                      </p:cBhvr>
                                      <p:tavLst>
                                        <p:tav tm="0">
                                          <p:val>
                                            <p:fltVal val="0"/>
                                          </p:val>
                                        </p:tav>
                                        <p:tav tm="100000">
                                          <p:val>
                                            <p:strVal val="#ppt_h"/>
                                          </p:val>
                                        </p:tav>
                                      </p:tavLst>
                                    </p:anim>
                                    <p:animEffect transition="in" filter="fade">
                                      <p:cBhvr>
                                        <p:cTn id="32" dur="500"/>
                                        <p:tgtEl>
                                          <p:spTgt spid="6"/>
                                        </p:tgtEl>
                                      </p:cBhvr>
                                    </p:animEffect>
                                  </p:childTnLst>
                                  <p:subTnLst>
                                    <p:audio>
                                      <p:cMediaNode>
                                        <p:cTn display="0" masterRel="sameClick">
                                          <p:stCondLst>
                                            <p:cond evt="begin" delay="0">
                                              <p:tn val="28"/>
                                            </p:cond>
                                          </p:stCondLst>
                                          <p:endCondLst>
                                            <p:cond evt="onStopAudio" delay="0">
                                              <p:tgtEl>
                                                <p:sldTgt/>
                                              </p:tgtEl>
                                            </p:cond>
                                          </p:endCondLst>
                                        </p:cTn>
                                        <p:tgtEl>
                                          <p:sndTgt r:embed="rId5" name="cashreg.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93659"/>
                                        </p:tgtEl>
                                        <p:attrNameLst>
                                          <p:attrName>style.visibility</p:attrName>
                                        </p:attrNameLst>
                                      </p:cBhvr>
                                      <p:to>
                                        <p:strVal val="visible"/>
                                      </p:to>
                                    </p:set>
                                    <p:animEffect transition="in" filter="fade">
                                      <p:cBhvr>
                                        <p:cTn id="37" dur="500"/>
                                        <p:tgtEl>
                                          <p:spTgt spid="1093659"/>
                                        </p:tgtEl>
                                      </p:cBhvr>
                                    </p:animEffect>
                                  </p:childTnLst>
                                  <p:subTnLst>
                                    <p:audio>
                                      <p:cMediaNode>
                                        <p:cTn display="0" masterRel="sameClick">
                                          <p:stCondLst>
                                            <p:cond evt="begin" delay="0">
                                              <p:tn val="35"/>
                                            </p:cond>
                                          </p:stCondLst>
                                          <p:endCondLst>
                                            <p:cond evt="onStopAudio" delay="0">
                                              <p:tgtEl>
                                                <p:sldTgt/>
                                              </p:tgtEl>
                                            </p:cond>
                                          </p:endCondLst>
                                        </p:cTn>
                                        <p:tgtEl>
                                          <p:sndTgt r:embed="rId6" name="click.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93660"/>
                                        </p:tgtEl>
                                        <p:attrNameLst>
                                          <p:attrName>style.visibility</p:attrName>
                                        </p:attrNameLst>
                                      </p:cBhvr>
                                      <p:to>
                                        <p:strVal val="visible"/>
                                      </p:to>
                                    </p:set>
                                    <p:animEffect transition="in" filter="fade">
                                      <p:cBhvr>
                                        <p:cTn id="42" dur="500"/>
                                        <p:tgtEl>
                                          <p:spTgt spid="1093660"/>
                                        </p:tgtEl>
                                      </p:cBhvr>
                                    </p:animEffect>
                                  </p:childTnLst>
                                  <p:subTnLst>
                                    <p:audio>
                                      <p:cMediaNode>
                                        <p:cTn display="0" masterRel="sameClick">
                                          <p:stCondLst>
                                            <p:cond evt="begin" delay="0">
                                              <p:tn val="40"/>
                                            </p:cond>
                                          </p:stCondLst>
                                          <p:endCondLst>
                                            <p:cond evt="onStopAudio" delay="0">
                                              <p:tgtEl>
                                                <p:sldTgt/>
                                              </p:tgtEl>
                                            </p:cond>
                                          </p:endCondLst>
                                        </p:cTn>
                                        <p:tgtEl>
                                          <p:sndTgt r:embed="rId6" name="click.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93661"/>
                                        </p:tgtEl>
                                        <p:attrNameLst>
                                          <p:attrName>style.visibility</p:attrName>
                                        </p:attrNameLst>
                                      </p:cBhvr>
                                      <p:to>
                                        <p:strVal val="visible"/>
                                      </p:to>
                                    </p:set>
                                    <p:animEffect transition="in" filter="fade">
                                      <p:cBhvr>
                                        <p:cTn id="47" dur="500"/>
                                        <p:tgtEl>
                                          <p:spTgt spid="1093661"/>
                                        </p:tgtEl>
                                      </p:cBhvr>
                                    </p:animEffect>
                                  </p:childTnLst>
                                  <p:subTnLst>
                                    <p:audio>
                                      <p:cMediaNode>
                                        <p:cTn display="0" masterRel="sameClick">
                                          <p:stCondLst>
                                            <p:cond evt="begin" delay="0">
                                              <p:tn val="45"/>
                                            </p:cond>
                                          </p:stCondLst>
                                          <p:endCondLst>
                                            <p:cond evt="onStopAudio" delay="0">
                                              <p:tgtEl>
                                                <p:sldTgt/>
                                              </p:tgtEl>
                                            </p:cond>
                                          </p:endCondLst>
                                        </p:cTn>
                                        <p:tgtEl>
                                          <p:sndTgt r:embed="rId6" name="click.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4234"/>
                                        </p:tgtEl>
                                        <p:attrNameLst>
                                          <p:attrName>style.visibility</p:attrName>
                                        </p:attrNameLst>
                                      </p:cBhvr>
                                      <p:to>
                                        <p:strVal val="visible"/>
                                      </p:to>
                                    </p:set>
                                    <p:animEffect transition="in" filter="fade">
                                      <p:cBhvr>
                                        <p:cTn id="52" dur="500"/>
                                        <p:tgtEl>
                                          <p:spTgt spid="134234"/>
                                        </p:tgtEl>
                                      </p:cBhvr>
                                    </p:animEffect>
                                  </p:childTnLst>
                                  <p:subTnLst>
                                    <p:audio>
                                      <p:cMediaNode>
                                        <p:cTn display="0" masterRel="sameClick">
                                          <p:stCondLst>
                                            <p:cond evt="begin" delay="0">
                                              <p:tn val="50"/>
                                            </p:cond>
                                          </p:stCondLst>
                                          <p:endCondLst>
                                            <p:cond evt="onStopAudio" delay="0">
                                              <p:tgtEl>
                                                <p:sldTgt/>
                                              </p:tgtEl>
                                            </p:cond>
                                          </p:endCondLst>
                                        </p:cTn>
                                        <p:tgtEl>
                                          <p:sndTgt r:embed="rId6" name="click.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093651"/>
                                        </p:tgtEl>
                                        <p:attrNameLst>
                                          <p:attrName>style.visibility</p:attrName>
                                        </p:attrNameLst>
                                      </p:cBhvr>
                                      <p:to>
                                        <p:strVal val="visible"/>
                                      </p:to>
                                    </p:set>
                                    <p:animEffect transition="in" filter="fade">
                                      <p:cBhvr>
                                        <p:cTn id="57" dur="500"/>
                                        <p:tgtEl>
                                          <p:spTgt spid="1093651"/>
                                        </p:tgtEl>
                                      </p:cBhvr>
                                    </p:animEffect>
                                  </p:childTnLst>
                                  <p:subTnLst>
                                    <p:audio>
                                      <p:cMediaNode>
                                        <p:cTn display="0" masterRel="sameClick">
                                          <p:stCondLst>
                                            <p:cond evt="begin" delay="0">
                                              <p:tn val="55"/>
                                            </p:cond>
                                          </p:stCondLst>
                                          <p:endCondLst>
                                            <p:cond evt="onStopAudio" delay="0">
                                              <p:tgtEl>
                                                <p:sldTgt/>
                                              </p:tgtEl>
                                            </p:cond>
                                          </p:endCondLst>
                                        </p:cTn>
                                        <p:tgtEl>
                                          <p:sndTgt r:embed="rId6" name="click.wav"/>
                                        </p:tgtEl>
                                      </p:cMediaNode>
                                    </p:audio>
                                  </p:subTnLst>
                                </p:cTn>
                              </p:par>
                              <p:par>
                                <p:cTn id="58" presetID="10" presetClass="entr" presetSubtype="0" fill="hold" grpId="0" nodeType="withEffect">
                                  <p:stCondLst>
                                    <p:cond delay="0"/>
                                  </p:stCondLst>
                                  <p:childTnLst>
                                    <p:set>
                                      <p:cBhvr>
                                        <p:cTn id="59" dur="1" fill="hold">
                                          <p:stCondLst>
                                            <p:cond delay="0"/>
                                          </p:stCondLst>
                                        </p:cTn>
                                        <p:tgtEl>
                                          <p:spTgt spid="1093655"/>
                                        </p:tgtEl>
                                        <p:attrNameLst>
                                          <p:attrName>style.visibility</p:attrName>
                                        </p:attrNameLst>
                                      </p:cBhvr>
                                      <p:to>
                                        <p:strVal val="visible"/>
                                      </p:to>
                                    </p:set>
                                    <p:animEffect transition="in" filter="fade">
                                      <p:cBhvr>
                                        <p:cTn id="60" dur="500"/>
                                        <p:tgtEl>
                                          <p:spTgt spid="1093655"/>
                                        </p:tgtEl>
                                      </p:cBhvr>
                                    </p:animEffect>
                                  </p:childTnLst>
                                  <p:subTnLst>
                                    <p:audio>
                                      <p:cMediaNode>
                                        <p:cTn display="0" masterRel="sameClick">
                                          <p:stCondLst>
                                            <p:cond evt="begin" delay="0">
                                              <p:tn val="58"/>
                                            </p:cond>
                                          </p:stCondLst>
                                          <p:endCondLst>
                                            <p:cond evt="onStopAudio" delay="0">
                                              <p:tgtEl>
                                                <p:sldTgt/>
                                              </p:tgtEl>
                                            </p:cond>
                                          </p:endCondLst>
                                        </p:cTn>
                                        <p:tgtEl>
                                          <p:sndTgt r:embed="rId6" name="click.wav"/>
                                        </p:tgtEl>
                                      </p:cMediaNode>
                                    </p:audio>
                                  </p:subTnLst>
                                </p:cTn>
                              </p:par>
                              <p:par>
                                <p:cTn id="61" presetID="10" presetClass="entr" presetSubtype="0" fill="hold" grpId="0" nodeType="withEffect">
                                  <p:stCondLst>
                                    <p:cond delay="0"/>
                                  </p:stCondLst>
                                  <p:childTnLst>
                                    <p:set>
                                      <p:cBhvr>
                                        <p:cTn id="62" dur="1" fill="hold">
                                          <p:stCondLst>
                                            <p:cond delay="0"/>
                                          </p:stCondLst>
                                        </p:cTn>
                                        <p:tgtEl>
                                          <p:spTgt spid="1093647"/>
                                        </p:tgtEl>
                                        <p:attrNameLst>
                                          <p:attrName>style.visibility</p:attrName>
                                        </p:attrNameLst>
                                      </p:cBhvr>
                                      <p:to>
                                        <p:strVal val="visible"/>
                                      </p:to>
                                    </p:set>
                                    <p:animEffect transition="in" filter="fade">
                                      <p:cBhvr>
                                        <p:cTn id="63" dur="500"/>
                                        <p:tgtEl>
                                          <p:spTgt spid="1093647"/>
                                        </p:tgtEl>
                                      </p:cBhvr>
                                    </p:animEffect>
                                  </p:childTnLst>
                                  <p:subTnLst>
                                    <p:audio>
                                      <p:cMediaNode>
                                        <p:cTn display="0" masterRel="sameClick">
                                          <p:stCondLst>
                                            <p:cond evt="begin" delay="0">
                                              <p:tn val="61"/>
                                            </p:cond>
                                          </p:stCondLst>
                                          <p:endCondLst>
                                            <p:cond evt="onStopAudio" delay="0">
                                              <p:tgtEl>
                                                <p:sldTgt/>
                                              </p:tgtEl>
                                            </p:cond>
                                          </p:endCondLst>
                                        </p:cTn>
                                        <p:tgtEl>
                                          <p:sndTgt r:embed="rId6" name="click.wav"/>
                                        </p:tgtEl>
                                      </p:cMediaNode>
                                    </p:audio>
                                  </p:subTnLst>
                                </p:cTn>
                              </p:par>
                            </p:childTnLst>
                          </p:cTn>
                        </p:par>
                      </p:childTnLst>
                    </p:cTn>
                  </p:par>
                  <p:par>
                    <p:cTn id="64" fill="hold" nodeType="clickPar">
                      <p:stCondLst>
                        <p:cond delay="indefinite"/>
                      </p:stCondLst>
                      <p:childTnLst>
                        <p:par>
                          <p:cTn id="65" fill="hold" nodeType="withGroup">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093646"/>
                                        </p:tgtEl>
                                        <p:attrNameLst>
                                          <p:attrName>style.visibility</p:attrName>
                                        </p:attrNameLst>
                                      </p:cBhvr>
                                      <p:to>
                                        <p:strVal val="visible"/>
                                      </p:to>
                                    </p:set>
                                    <p:animEffect transition="in" filter="fade">
                                      <p:cBhvr>
                                        <p:cTn id="68" dur="500"/>
                                        <p:tgtEl>
                                          <p:spTgt spid="1093646"/>
                                        </p:tgtEl>
                                      </p:cBhvr>
                                    </p:animEffect>
                                  </p:childTnLst>
                                  <p:subTnLst>
                                    <p:audio>
                                      <p:cMediaNode>
                                        <p:cTn display="0" masterRel="sameClick">
                                          <p:stCondLst>
                                            <p:cond evt="begin" delay="0">
                                              <p:tn val="66"/>
                                            </p:cond>
                                          </p:stCondLst>
                                          <p:endCondLst>
                                            <p:cond evt="onStopAudio" delay="0">
                                              <p:tgtEl>
                                                <p:sldTgt/>
                                              </p:tgtEl>
                                            </p:cond>
                                          </p:endCondLst>
                                        </p:cTn>
                                        <p:tgtEl>
                                          <p:sndTgt r:embed="rId6" name="click.wav"/>
                                        </p:tgtEl>
                                      </p:cMediaNode>
                                    </p:audio>
                                  </p:subTnLst>
                                </p:cTn>
                              </p:par>
                              <p:par>
                                <p:cTn id="69" presetID="10" presetClass="entr" presetSubtype="0" fill="hold" grpId="0" nodeType="withEffect">
                                  <p:stCondLst>
                                    <p:cond delay="0"/>
                                  </p:stCondLst>
                                  <p:childTnLst>
                                    <p:set>
                                      <p:cBhvr>
                                        <p:cTn id="70" dur="1" fill="hold">
                                          <p:stCondLst>
                                            <p:cond delay="0"/>
                                          </p:stCondLst>
                                        </p:cTn>
                                        <p:tgtEl>
                                          <p:spTgt spid="1093650"/>
                                        </p:tgtEl>
                                        <p:attrNameLst>
                                          <p:attrName>style.visibility</p:attrName>
                                        </p:attrNameLst>
                                      </p:cBhvr>
                                      <p:to>
                                        <p:strVal val="visible"/>
                                      </p:to>
                                    </p:set>
                                    <p:animEffect transition="in" filter="fade">
                                      <p:cBhvr>
                                        <p:cTn id="71" dur="500"/>
                                        <p:tgtEl>
                                          <p:spTgt spid="1093650"/>
                                        </p:tgtEl>
                                      </p:cBhvr>
                                    </p:animEffect>
                                  </p:childTnLst>
                                  <p:subTnLst>
                                    <p:audio>
                                      <p:cMediaNode>
                                        <p:cTn display="0" masterRel="sameClick">
                                          <p:stCondLst>
                                            <p:cond evt="begin" delay="0">
                                              <p:tn val="69"/>
                                            </p:cond>
                                          </p:stCondLst>
                                          <p:endCondLst>
                                            <p:cond evt="onStopAudio" delay="0">
                                              <p:tgtEl>
                                                <p:sldTgt/>
                                              </p:tgtEl>
                                            </p:cond>
                                          </p:endCondLst>
                                        </p:cTn>
                                        <p:tgtEl>
                                          <p:sndTgt r:embed="rId6" name="click.wav"/>
                                        </p:tgtEl>
                                      </p:cMediaNode>
                                    </p:audio>
                                  </p:subTnLst>
                                </p:cTn>
                              </p:par>
                              <p:par>
                                <p:cTn id="72" presetID="10" presetClass="entr" presetSubtype="0" fill="hold" grpId="0" nodeType="withEffect">
                                  <p:stCondLst>
                                    <p:cond delay="0"/>
                                  </p:stCondLst>
                                  <p:childTnLst>
                                    <p:set>
                                      <p:cBhvr>
                                        <p:cTn id="73" dur="1" fill="hold">
                                          <p:stCondLst>
                                            <p:cond delay="0"/>
                                          </p:stCondLst>
                                        </p:cTn>
                                        <p:tgtEl>
                                          <p:spTgt spid="1093654"/>
                                        </p:tgtEl>
                                        <p:attrNameLst>
                                          <p:attrName>style.visibility</p:attrName>
                                        </p:attrNameLst>
                                      </p:cBhvr>
                                      <p:to>
                                        <p:strVal val="visible"/>
                                      </p:to>
                                    </p:set>
                                    <p:animEffect transition="in" filter="fade">
                                      <p:cBhvr>
                                        <p:cTn id="74" dur="500"/>
                                        <p:tgtEl>
                                          <p:spTgt spid="1093654"/>
                                        </p:tgtEl>
                                      </p:cBhvr>
                                    </p:animEffect>
                                  </p:childTnLst>
                                  <p:subTnLst>
                                    <p:audio>
                                      <p:cMediaNode>
                                        <p:cTn display="0" masterRel="sameClick">
                                          <p:stCondLst>
                                            <p:cond evt="begin" delay="0">
                                              <p:tn val="72"/>
                                            </p:cond>
                                          </p:stCondLst>
                                          <p:endCondLst>
                                            <p:cond evt="onStopAudio" delay="0">
                                              <p:tgtEl>
                                                <p:sldTgt/>
                                              </p:tgtEl>
                                            </p:cond>
                                          </p:endCondLst>
                                        </p:cTn>
                                        <p:tgtEl>
                                          <p:sndTgt r:embed="rId6" name="click.wav"/>
                                        </p:tgtEl>
                                      </p:cMediaNode>
                                    </p:audio>
                                  </p:subTnLst>
                                </p:cTn>
                              </p:par>
                            </p:childTnLst>
                          </p:cTn>
                        </p:par>
                      </p:childTnLst>
                    </p:cTn>
                  </p:par>
                  <p:par>
                    <p:cTn id="75" fill="hold" nodeType="clickPar">
                      <p:stCondLst>
                        <p:cond delay="indefinite"/>
                      </p:stCondLst>
                      <p:childTnLst>
                        <p:par>
                          <p:cTn id="76" fill="hold" nodeType="withGroup">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1093656"/>
                                        </p:tgtEl>
                                        <p:attrNameLst>
                                          <p:attrName>style.visibility</p:attrName>
                                        </p:attrNameLst>
                                      </p:cBhvr>
                                      <p:to>
                                        <p:strVal val="visible"/>
                                      </p:to>
                                    </p:set>
                                    <p:animEffect transition="in" filter="fade">
                                      <p:cBhvr>
                                        <p:cTn id="79" dur="500"/>
                                        <p:tgtEl>
                                          <p:spTgt spid="1093656"/>
                                        </p:tgtEl>
                                      </p:cBhvr>
                                    </p:animEffect>
                                  </p:childTnLst>
                                  <p:subTnLst>
                                    <p:audio>
                                      <p:cMediaNode>
                                        <p:cTn display="0" masterRel="sameClick">
                                          <p:stCondLst>
                                            <p:cond evt="begin" delay="0">
                                              <p:tn val="77"/>
                                            </p:cond>
                                          </p:stCondLst>
                                          <p:endCondLst>
                                            <p:cond evt="onStopAudio" delay="0">
                                              <p:tgtEl>
                                                <p:sldTgt/>
                                              </p:tgtEl>
                                            </p:cond>
                                          </p:endCondLst>
                                        </p:cTn>
                                        <p:tgtEl>
                                          <p:sndTgt r:embed="rId6" name="click.wav"/>
                                        </p:tgtEl>
                                      </p:cMediaNode>
                                    </p:audio>
                                  </p:subTnLst>
                                </p:cTn>
                              </p:par>
                            </p:childTnLst>
                          </p:cTn>
                        </p:par>
                      </p:childTnLst>
                    </p:cTn>
                  </p:par>
                  <p:par>
                    <p:cTn id="80" fill="hold" nodeType="clickPar">
                      <p:stCondLst>
                        <p:cond delay="indefinite"/>
                      </p:stCondLst>
                      <p:childTnLst>
                        <p:par>
                          <p:cTn id="81" fill="hold" nodeType="withGroup">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1093645"/>
                                        </p:tgtEl>
                                        <p:attrNameLst>
                                          <p:attrName>style.visibility</p:attrName>
                                        </p:attrNameLst>
                                      </p:cBhvr>
                                      <p:to>
                                        <p:strVal val="visible"/>
                                      </p:to>
                                    </p:set>
                                    <p:animEffect transition="in" filter="fade">
                                      <p:cBhvr>
                                        <p:cTn id="84" dur="500"/>
                                        <p:tgtEl>
                                          <p:spTgt spid="1093645"/>
                                        </p:tgtEl>
                                      </p:cBhvr>
                                    </p:animEffect>
                                  </p:childTnLst>
                                  <p:subTnLst>
                                    <p:audio>
                                      <p:cMediaNode>
                                        <p:cTn display="0" masterRel="sameClick">
                                          <p:stCondLst>
                                            <p:cond evt="begin" delay="0">
                                              <p:tn val="82"/>
                                            </p:cond>
                                          </p:stCondLst>
                                          <p:endCondLst>
                                            <p:cond evt="onStopAudio" delay="0">
                                              <p:tgtEl>
                                                <p:sldTgt/>
                                              </p:tgtEl>
                                            </p:cond>
                                          </p:endCondLst>
                                        </p:cTn>
                                        <p:tgtEl>
                                          <p:sndTgt r:embed="rId6" name="click.wav"/>
                                        </p:tgtEl>
                                      </p:cMediaNode>
                                    </p:audio>
                                  </p:subTnLst>
                                </p:cTn>
                              </p:par>
                              <p:par>
                                <p:cTn id="85" presetID="10" presetClass="entr" presetSubtype="0" fill="hold" grpId="0" nodeType="withEffect">
                                  <p:stCondLst>
                                    <p:cond delay="0"/>
                                  </p:stCondLst>
                                  <p:childTnLst>
                                    <p:set>
                                      <p:cBhvr>
                                        <p:cTn id="86" dur="1" fill="hold">
                                          <p:stCondLst>
                                            <p:cond delay="0"/>
                                          </p:stCondLst>
                                        </p:cTn>
                                        <p:tgtEl>
                                          <p:spTgt spid="1093649"/>
                                        </p:tgtEl>
                                        <p:attrNameLst>
                                          <p:attrName>style.visibility</p:attrName>
                                        </p:attrNameLst>
                                      </p:cBhvr>
                                      <p:to>
                                        <p:strVal val="visible"/>
                                      </p:to>
                                    </p:set>
                                    <p:animEffect transition="in" filter="fade">
                                      <p:cBhvr>
                                        <p:cTn id="87" dur="500"/>
                                        <p:tgtEl>
                                          <p:spTgt spid="1093649"/>
                                        </p:tgtEl>
                                      </p:cBhvr>
                                    </p:animEffect>
                                  </p:childTnLst>
                                  <p:subTnLst>
                                    <p:audio>
                                      <p:cMediaNode>
                                        <p:cTn display="0" masterRel="sameClick">
                                          <p:stCondLst>
                                            <p:cond evt="begin" delay="0">
                                              <p:tn val="85"/>
                                            </p:cond>
                                          </p:stCondLst>
                                          <p:endCondLst>
                                            <p:cond evt="onStopAudio" delay="0">
                                              <p:tgtEl>
                                                <p:sldTgt/>
                                              </p:tgtEl>
                                            </p:cond>
                                          </p:endCondLst>
                                        </p:cTn>
                                        <p:tgtEl>
                                          <p:sndTgt r:embed="rId6" name="click.wav"/>
                                        </p:tgtEl>
                                      </p:cMediaNode>
                                    </p:audio>
                                  </p:subTnLst>
                                </p:cTn>
                              </p:par>
                              <p:par>
                                <p:cTn id="88" presetID="10" presetClass="entr" presetSubtype="0" fill="hold" grpId="0" nodeType="withEffect">
                                  <p:stCondLst>
                                    <p:cond delay="0"/>
                                  </p:stCondLst>
                                  <p:childTnLst>
                                    <p:set>
                                      <p:cBhvr>
                                        <p:cTn id="89" dur="1" fill="hold">
                                          <p:stCondLst>
                                            <p:cond delay="0"/>
                                          </p:stCondLst>
                                        </p:cTn>
                                        <p:tgtEl>
                                          <p:spTgt spid="1093653"/>
                                        </p:tgtEl>
                                        <p:attrNameLst>
                                          <p:attrName>style.visibility</p:attrName>
                                        </p:attrNameLst>
                                      </p:cBhvr>
                                      <p:to>
                                        <p:strVal val="visible"/>
                                      </p:to>
                                    </p:set>
                                    <p:animEffect transition="in" filter="fade">
                                      <p:cBhvr>
                                        <p:cTn id="90" dur="500"/>
                                        <p:tgtEl>
                                          <p:spTgt spid="1093653"/>
                                        </p:tgtEl>
                                      </p:cBhvr>
                                    </p:animEffect>
                                  </p:childTnLst>
                                  <p:subTnLst>
                                    <p:audio>
                                      <p:cMediaNode>
                                        <p:cTn display="0" masterRel="sameClick">
                                          <p:stCondLst>
                                            <p:cond evt="begin" delay="0">
                                              <p:tn val="88"/>
                                            </p:cond>
                                          </p:stCondLst>
                                          <p:endCondLst>
                                            <p:cond evt="onStopAudio" delay="0">
                                              <p:tgtEl>
                                                <p:sldTgt/>
                                              </p:tgtEl>
                                            </p:cond>
                                          </p:endCondLst>
                                        </p:cTn>
                                        <p:tgtEl>
                                          <p:sndTgt r:embed="rId6" name="click.wav"/>
                                        </p:tgtEl>
                                      </p:cMediaNode>
                                    </p:audio>
                                  </p:subTnLst>
                                </p:cTn>
                              </p:par>
                            </p:childTnLst>
                          </p:cTn>
                        </p:par>
                      </p:childTnLst>
                    </p:cTn>
                  </p:par>
                  <p:par>
                    <p:cTn id="91" fill="hold" nodeType="clickPar">
                      <p:stCondLst>
                        <p:cond delay="indefinite"/>
                      </p:stCondLst>
                      <p:childTnLst>
                        <p:par>
                          <p:cTn id="92" fill="hold" nodeType="withGroup">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1093657"/>
                                        </p:tgtEl>
                                        <p:attrNameLst>
                                          <p:attrName>style.visibility</p:attrName>
                                        </p:attrNameLst>
                                      </p:cBhvr>
                                      <p:to>
                                        <p:strVal val="visible"/>
                                      </p:to>
                                    </p:set>
                                    <p:animEffect transition="in" filter="fade">
                                      <p:cBhvr>
                                        <p:cTn id="95" dur="500"/>
                                        <p:tgtEl>
                                          <p:spTgt spid="1093657"/>
                                        </p:tgtEl>
                                      </p:cBhvr>
                                    </p:animEffect>
                                  </p:childTnLst>
                                  <p:subTnLst>
                                    <p:audio>
                                      <p:cMediaNode>
                                        <p:cTn display="0" masterRel="sameClick">
                                          <p:stCondLst>
                                            <p:cond evt="begin" delay="0">
                                              <p:tn val="93"/>
                                            </p:cond>
                                          </p:stCondLst>
                                          <p:endCondLst>
                                            <p:cond evt="onStopAudio" delay="0">
                                              <p:tgtEl>
                                                <p:sldTgt/>
                                              </p:tgtEl>
                                            </p:cond>
                                          </p:endCondLst>
                                        </p:cTn>
                                        <p:tgtEl>
                                          <p:sndTgt r:embed="rId6" name="click.wav"/>
                                        </p:tgtEl>
                                      </p:cMediaNode>
                                    </p:audio>
                                  </p:subTnLst>
                                </p:cTn>
                              </p:par>
                            </p:childTnLst>
                          </p:cTn>
                        </p:par>
                      </p:childTnLst>
                    </p:cTn>
                  </p:par>
                  <p:par>
                    <p:cTn id="96" fill="hold" nodeType="clickPar">
                      <p:stCondLst>
                        <p:cond delay="indefinite"/>
                      </p:stCondLst>
                      <p:childTnLst>
                        <p:par>
                          <p:cTn id="97" fill="hold" nodeType="withGroup">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1093644"/>
                                        </p:tgtEl>
                                        <p:attrNameLst>
                                          <p:attrName>style.visibility</p:attrName>
                                        </p:attrNameLst>
                                      </p:cBhvr>
                                      <p:to>
                                        <p:strVal val="visible"/>
                                      </p:to>
                                    </p:set>
                                    <p:animEffect transition="in" filter="fade">
                                      <p:cBhvr>
                                        <p:cTn id="100" dur="500"/>
                                        <p:tgtEl>
                                          <p:spTgt spid="1093644"/>
                                        </p:tgtEl>
                                      </p:cBhvr>
                                    </p:animEffect>
                                  </p:childTnLst>
                                  <p:subTnLst>
                                    <p:audio>
                                      <p:cMediaNode>
                                        <p:cTn display="0" masterRel="sameClick">
                                          <p:stCondLst>
                                            <p:cond evt="begin" delay="0">
                                              <p:tn val="98"/>
                                            </p:cond>
                                          </p:stCondLst>
                                          <p:endCondLst>
                                            <p:cond evt="onStopAudio" delay="0">
                                              <p:tgtEl>
                                                <p:sldTgt/>
                                              </p:tgtEl>
                                            </p:cond>
                                          </p:endCondLst>
                                        </p:cTn>
                                        <p:tgtEl>
                                          <p:sndTgt r:embed="rId6" name="click.wav"/>
                                        </p:tgtEl>
                                      </p:cMediaNode>
                                    </p:audio>
                                  </p:subTnLst>
                                </p:cTn>
                              </p:par>
                              <p:par>
                                <p:cTn id="101" presetID="10" presetClass="entr" presetSubtype="0" fill="hold" grpId="0" nodeType="withEffect">
                                  <p:stCondLst>
                                    <p:cond delay="0"/>
                                  </p:stCondLst>
                                  <p:childTnLst>
                                    <p:set>
                                      <p:cBhvr>
                                        <p:cTn id="102" dur="1" fill="hold">
                                          <p:stCondLst>
                                            <p:cond delay="0"/>
                                          </p:stCondLst>
                                        </p:cTn>
                                        <p:tgtEl>
                                          <p:spTgt spid="1093648"/>
                                        </p:tgtEl>
                                        <p:attrNameLst>
                                          <p:attrName>style.visibility</p:attrName>
                                        </p:attrNameLst>
                                      </p:cBhvr>
                                      <p:to>
                                        <p:strVal val="visible"/>
                                      </p:to>
                                    </p:set>
                                    <p:animEffect transition="in" filter="fade">
                                      <p:cBhvr>
                                        <p:cTn id="103" dur="500"/>
                                        <p:tgtEl>
                                          <p:spTgt spid="1093648"/>
                                        </p:tgtEl>
                                      </p:cBhvr>
                                    </p:animEffect>
                                  </p:childTnLst>
                                  <p:subTnLst>
                                    <p:audio>
                                      <p:cMediaNode>
                                        <p:cTn display="0" masterRel="sameClick">
                                          <p:stCondLst>
                                            <p:cond evt="begin" delay="0">
                                              <p:tn val="101"/>
                                            </p:cond>
                                          </p:stCondLst>
                                          <p:endCondLst>
                                            <p:cond evt="onStopAudio" delay="0">
                                              <p:tgtEl>
                                                <p:sldTgt/>
                                              </p:tgtEl>
                                            </p:cond>
                                          </p:endCondLst>
                                        </p:cTn>
                                        <p:tgtEl>
                                          <p:sndTgt r:embed="rId6" name="click.wav"/>
                                        </p:tgtEl>
                                      </p:cMediaNode>
                                    </p:audio>
                                  </p:subTnLst>
                                </p:cTn>
                              </p:par>
                              <p:par>
                                <p:cTn id="104" presetID="10" presetClass="entr" presetSubtype="0" fill="hold" grpId="0" nodeType="withEffect">
                                  <p:stCondLst>
                                    <p:cond delay="0"/>
                                  </p:stCondLst>
                                  <p:childTnLst>
                                    <p:set>
                                      <p:cBhvr>
                                        <p:cTn id="105" dur="1" fill="hold">
                                          <p:stCondLst>
                                            <p:cond delay="0"/>
                                          </p:stCondLst>
                                        </p:cTn>
                                        <p:tgtEl>
                                          <p:spTgt spid="1093652"/>
                                        </p:tgtEl>
                                        <p:attrNameLst>
                                          <p:attrName>style.visibility</p:attrName>
                                        </p:attrNameLst>
                                      </p:cBhvr>
                                      <p:to>
                                        <p:strVal val="visible"/>
                                      </p:to>
                                    </p:set>
                                    <p:animEffect transition="in" filter="fade">
                                      <p:cBhvr>
                                        <p:cTn id="106" dur="500"/>
                                        <p:tgtEl>
                                          <p:spTgt spid="1093652"/>
                                        </p:tgtEl>
                                      </p:cBhvr>
                                    </p:animEffect>
                                  </p:childTnLst>
                                  <p:subTnLst>
                                    <p:audio>
                                      <p:cMediaNode>
                                        <p:cTn display="0" masterRel="sameClick">
                                          <p:stCondLst>
                                            <p:cond evt="begin" delay="0">
                                              <p:tn val="104"/>
                                            </p:cond>
                                          </p:stCondLst>
                                          <p:endCondLst>
                                            <p:cond evt="onStopAudio" delay="0">
                                              <p:tgtEl>
                                                <p:sldTgt/>
                                              </p:tgtEl>
                                            </p:cond>
                                          </p:endCondLst>
                                        </p:cTn>
                                        <p:tgtEl>
                                          <p:sndTgt r:embed="rId6" name="click.wav"/>
                                        </p:tgtEl>
                                      </p:cMediaNode>
                                    </p:audio>
                                  </p:subTnLst>
                                </p:cTn>
                              </p:par>
                            </p:childTnLst>
                          </p:cTn>
                        </p:par>
                      </p:childTnLst>
                    </p:cTn>
                  </p:par>
                  <p:par>
                    <p:cTn id="107" fill="hold" nodeType="clickPar">
                      <p:stCondLst>
                        <p:cond delay="indefinite"/>
                      </p:stCondLst>
                      <p:childTnLst>
                        <p:par>
                          <p:cTn id="108" fill="hold" nodeType="withGroup">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1093658"/>
                                        </p:tgtEl>
                                        <p:attrNameLst>
                                          <p:attrName>style.visibility</p:attrName>
                                        </p:attrNameLst>
                                      </p:cBhvr>
                                      <p:to>
                                        <p:strVal val="visible"/>
                                      </p:to>
                                    </p:set>
                                    <p:animEffect transition="in" filter="fade">
                                      <p:cBhvr>
                                        <p:cTn id="111" dur="500"/>
                                        <p:tgtEl>
                                          <p:spTgt spid="1093658"/>
                                        </p:tgtEl>
                                      </p:cBhvr>
                                    </p:animEffect>
                                  </p:childTnLst>
                                  <p:subTnLst>
                                    <p:audio>
                                      <p:cMediaNode>
                                        <p:cTn display="0" masterRel="sameClick">
                                          <p:stCondLst>
                                            <p:cond evt="begin" delay="0">
                                              <p:tn val="109"/>
                                            </p:cond>
                                          </p:stCondLst>
                                          <p:endCondLst>
                                            <p:cond evt="onStopAudio" delay="0">
                                              <p:tgtEl>
                                                <p:sldTgt/>
                                              </p:tgtEl>
                                            </p:cond>
                                          </p:endCondLst>
                                        </p:cTn>
                                        <p:tgtEl>
                                          <p:sndTgt r:embed="rId6" name="click.wav"/>
                                        </p:tgtEl>
                                      </p:cMediaNode>
                                    </p:audio>
                                  </p:subTnLst>
                                </p:cTn>
                              </p:par>
                            </p:childTnLst>
                          </p:cTn>
                        </p:par>
                      </p:childTnLst>
                    </p:cTn>
                  </p:par>
                  <p:par>
                    <p:cTn id="112" fill="hold" nodeType="clickPar">
                      <p:stCondLst>
                        <p:cond delay="indefinite"/>
                      </p:stCondLst>
                      <p:childTnLst>
                        <p:par>
                          <p:cTn id="113" fill="hold" nodeType="withGroup">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1093676"/>
                                        </p:tgtEl>
                                        <p:attrNameLst>
                                          <p:attrName>style.visibility</p:attrName>
                                        </p:attrNameLst>
                                      </p:cBhvr>
                                      <p:to>
                                        <p:strVal val="visible"/>
                                      </p:to>
                                    </p:set>
                                    <p:animEffect transition="in" filter="fade">
                                      <p:cBhvr>
                                        <p:cTn id="116" dur="500"/>
                                        <p:tgtEl>
                                          <p:spTgt spid="1093676"/>
                                        </p:tgtEl>
                                      </p:cBhvr>
                                    </p:animEffect>
                                  </p:childTnLst>
                                  <p:subTnLst>
                                    <p:audio>
                                      <p:cMediaNode>
                                        <p:cTn display="0" masterRel="sameClick">
                                          <p:stCondLst>
                                            <p:cond evt="begin" delay="0">
                                              <p:tn val="114"/>
                                            </p:cond>
                                          </p:stCondLst>
                                          <p:endCondLst>
                                            <p:cond evt="onStopAudio" delay="0">
                                              <p:tgtEl>
                                                <p:sldTgt/>
                                              </p:tgtEl>
                                            </p:cond>
                                          </p:endCondLst>
                                        </p:cTn>
                                        <p:tgtEl>
                                          <p:sndTgt r:embed="rId6" name="click.wav"/>
                                        </p:tgtEl>
                                      </p:cMediaNode>
                                    </p:audio>
                                  </p:subTnLst>
                                </p:cTn>
                              </p:par>
                            </p:childTnLst>
                          </p:cTn>
                        </p:par>
                      </p:childTnLst>
                    </p:cTn>
                  </p:par>
                  <p:par>
                    <p:cTn id="117" fill="hold" nodeType="clickPar">
                      <p:stCondLst>
                        <p:cond delay="indefinite"/>
                      </p:stCondLst>
                      <p:childTnLst>
                        <p:par>
                          <p:cTn id="118" fill="hold" nodeType="withGroup">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1093677"/>
                                        </p:tgtEl>
                                        <p:attrNameLst>
                                          <p:attrName>style.visibility</p:attrName>
                                        </p:attrNameLst>
                                      </p:cBhvr>
                                      <p:to>
                                        <p:strVal val="visible"/>
                                      </p:to>
                                    </p:set>
                                    <p:animEffect transition="in" filter="fade">
                                      <p:cBhvr>
                                        <p:cTn id="121" dur="500"/>
                                        <p:tgtEl>
                                          <p:spTgt spid="1093677"/>
                                        </p:tgtEl>
                                      </p:cBhvr>
                                    </p:animEffect>
                                  </p:childTnLst>
                                  <p:subTnLst>
                                    <p:audio>
                                      <p:cMediaNode>
                                        <p:cTn display="0" masterRel="sameClick">
                                          <p:stCondLst>
                                            <p:cond evt="begin" delay="0">
                                              <p:tn val="119"/>
                                            </p:cond>
                                          </p:stCondLst>
                                          <p:endCondLst>
                                            <p:cond evt="onStopAudio" delay="0">
                                              <p:tgtEl>
                                                <p:sldTgt/>
                                              </p:tgtEl>
                                            </p:cond>
                                          </p:endCondLst>
                                        </p:cTn>
                                        <p:tgtEl>
                                          <p:sndTgt r:embed="rId6" name="click.wav"/>
                                        </p:tgtEl>
                                      </p:cMediaNode>
                                    </p:audio>
                                  </p:subTnLst>
                                </p:cTn>
                              </p:par>
                            </p:childTnLst>
                          </p:cTn>
                        </p:par>
                      </p:childTnLst>
                    </p:cTn>
                  </p:par>
                  <p:par>
                    <p:cTn id="122" fill="hold" nodeType="clickPar">
                      <p:stCondLst>
                        <p:cond delay="indefinite"/>
                      </p:stCondLst>
                      <p:childTnLst>
                        <p:par>
                          <p:cTn id="123" fill="hold" nodeType="withGroup">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1093678"/>
                                        </p:tgtEl>
                                        <p:attrNameLst>
                                          <p:attrName>style.visibility</p:attrName>
                                        </p:attrNameLst>
                                      </p:cBhvr>
                                      <p:to>
                                        <p:strVal val="visible"/>
                                      </p:to>
                                    </p:set>
                                    <p:animEffect transition="in" filter="fade">
                                      <p:cBhvr>
                                        <p:cTn id="126" dur="500"/>
                                        <p:tgtEl>
                                          <p:spTgt spid="1093678"/>
                                        </p:tgtEl>
                                      </p:cBhvr>
                                    </p:animEffect>
                                  </p:childTnLst>
                                  <p:subTnLst>
                                    <p:audio>
                                      <p:cMediaNode>
                                        <p:cTn display="0" masterRel="sameClick">
                                          <p:stCondLst>
                                            <p:cond evt="begin" delay="0">
                                              <p:tn val="124"/>
                                            </p:cond>
                                          </p:stCondLst>
                                          <p:endCondLst>
                                            <p:cond evt="onStopAudio" delay="0">
                                              <p:tgtEl>
                                                <p:sldTgt/>
                                              </p:tgtEl>
                                            </p:cond>
                                          </p:endCondLst>
                                        </p:cTn>
                                        <p:tgtEl>
                                          <p:sndTgt r:embed="rId6" name="click.wav"/>
                                        </p:tgtEl>
                                      </p:cMediaNode>
                                    </p:audio>
                                  </p:subTnLst>
                                </p:cTn>
                              </p:par>
                            </p:childTnLst>
                          </p:cTn>
                        </p:par>
                      </p:childTnLst>
                    </p:cTn>
                  </p:par>
                  <p:par>
                    <p:cTn id="127" fill="hold" nodeType="clickPar">
                      <p:stCondLst>
                        <p:cond delay="indefinite"/>
                      </p:stCondLst>
                      <p:childTnLst>
                        <p:par>
                          <p:cTn id="128" fill="hold" nodeType="withGroup">
                            <p:stCondLst>
                              <p:cond delay="0"/>
                            </p:stCondLst>
                            <p:childTnLst>
                              <p:par>
                                <p:cTn id="129" presetID="10" presetClass="entr" presetSubtype="0" fill="hold" grpId="0" nodeType="clickEffect">
                                  <p:stCondLst>
                                    <p:cond delay="0"/>
                                  </p:stCondLst>
                                  <p:childTnLst>
                                    <p:set>
                                      <p:cBhvr>
                                        <p:cTn id="130" dur="1" fill="hold">
                                          <p:stCondLst>
                                            <p:cond delay="0"/>
                                          </p:stCondLst>
                                        </p:cTn>
                                        <p:tgtEl>
                                          <p:spTgt spid="2"/>
                                        </p:tgtEl>
                                        <p:attrNameLst>
                                          <p:attrName>style.visibility</p:attrName>
                                        </p:attrNameLst>
                                      </p:cBhvr>
                                      <p:to>
                                        <p:strVal val="visible"/>
                                      </p:to>
                                    </p:set>
                                    <p:animEffect transition="in" filter="fade">
                                      <p:cBhvr>
                                        <p:cTn id="131" dur="500"/>
                                        <p:tgtEl>
                                          <p:spTgt spid="2"/>
                                        </p:tgtEl>
                                      </p:cBhvr>
                                    </p:animEffect>
                                  </p:childTnLst>
                                  <p:subTnLst>
                                    <p:audio>
                                      <p:cMediaNode>
                                        <p:cTn display="0" masterRel="sameClick">
                                          <p:stCondLst>
                                            <p:cond evt="begin" delay="0">
                                              <p:tn val="129"/>
                                            </p:cond>
                                          </p:stCondLst>
                                          <p:endCondLst>
                                            <p:cond evt="onStopAudio" delay="0">
                                              <p:tgtEl>
                                                <p:sldTgt/>
                                              </p:tgtEl>
                                            </p:cond>
                                          </p:endCondLst>
                                        </p:cTn>
                                        <p:tgtEl>
                                          <p:sndTgt r:embed="rId6" name="click.wav"/>
                                        </p:tgtEl>
                                      </p:cMediaNode>
                                    </p:audio>
                                  </p:subTnLst>
                                </p:cTn>
                              </p:par>
                            </p:childTnLst>
                          </p:cTn>
                        </p:par>
                      </p:childTnLst>
                    </p:cTn>
                  </p:par>
                  <p:par>
                    <p:cTn id="132" fill="hold" nodeType="clickPar">
                      <p:stCondLst>
                        <p:cond delay="indefinite"/>
                      </p:stCondLst>
                      <p:childTnLst>
                        <p:par>
                          <p:cTn id="133" fill="hold" nodeType="withGroup">
                            <p:stCondLst>
                              <p:cond delay="0"/>
                            </p:stCondLst>
                            <p:childTnLst>
                              <p:par>
                                <p:cTn id="134" presetID="10" presetClass="entr" presetSubtype="0" fill="hold" grpId="0" nodeType="clickEffect">
                                  <p:stCondLst>
                                    <p:cond delay="0"/>
                                  </p:stCondLst>
                                  <p:childTnLst>
                                    <p:set>
                                      <p:cBhvr>
                                        <p:cTn id="135" dur="1" fill="hold">
                                          <p:stCondLst>
                                            <p:cond delay="0"/>
                                          </p:stCondLst>
                                        </p:cTn>
                                        <p:tgtEl>
                                          <p:spTgt spid="1093666"/>
                                        </p:tgtEl>
                                        <p:attrNameLst>
                                          <p:attrName>style.visibility</p:attrName>
                                        </p:attrNameLst>
                                      </p:cBhvr>
                                      <p:to>
                                        <p:strVal val="visible"/>
                                      </p:to>
                                    </p:set>
                                    <p:animEffect transition="in" filter="fade">
                                      <p:cBhvr>
                                        <p:cTn id="136" dur="500"/>
                                        <p:tgtEl>
                                          <p:spTgt spid="1093666"/>
                                        </p:tgtEl>
                                      </p:cBhvr>
                                    </p:animEffect>
                                  </p:childTnLst>
                                  <p:subTnLst>
                                    <p:audio>
                                      <p:cMediaNode>
                                        <p:cTn display="0" masterRel="sameClick">
                                          <p:stCondLst>
                                            <p:cond evt="begin" delay="0">
                                              <p:tn val="134"/>
                                            </p:cond>
                                          </p:stCondLst>
                                          <p:endCondLst>
                                            <p:cond evt="onStopAudio" delay="0">
                                              <p:tgtEl>
                                                <p:sldTgt/>
                                              </p:tgtEl>
                                            </p:cond>
                                          </p:endCondLst>
                                        </p:cTn>
                                        <p:tgtEl>
                                          <p:sndTgt r:embed="rId6" name="click.wav"/>
                                        </p:tgtEl>
                                      </p:cMediaNode>
                                    </p:audio>
                                  </p:subTnLst>
                                </p:cTn>
                              </p:par>
                              <p:par>
                                <p:cTn id="137" presetID="10" presetClass="entr" presetSubtype="0" fill="hold" grpId="0" nodeType="withEffect">
                                  <p:stCondLst>
                                    <p:cond delay="0"/>
                                  </p:stCondLst>
                                  <p:childTnLst>
                                    <p:set>
                                      <p:cBhvr>
                                        <p:cTn id="138" dur="1" fill="hold">
                                          <p:stCondLst>
                                            <p:cond delay="0"/>
                                          </p:stCondLst>
                                        </p:cTn>
                                        <p:tgtEl>
                                          <p:spTgt spid="1093670"/>
                                        </p:tgtEl>
                                        <p:attrNameLst>
                                          <p:attrName>style.visibility</p:attrName>
                                        </p:attrNameLst>
                                      </p:cBhvr>
                                      <p:to>
                                        <p:strVal val="visible"/>
                                      </p:to>
                                    </p:set>
                                    <p:animEffect transition="in" filter="fade">
                                      <p:cBhvr>
                                        <p:cTn id="139" dur="500"/>
                                        <p:tgtEl>
                                          <p:spTgt spid="1093670"/>
                                        </p:tgtEl>
                                      </p:cBhvr>
                                    </p:animEffect>
                                  </p:childTnLst>
                                  <p:subTnLst>
                                    <p:audio>
                                      <p:cMediaNode>
                                        <p:cTn display="0" masterRel="sameClick">
                                          <p:stCondLst>
                                            <p:cond evt="begin" delay="0">
                                              <p:tn val="137"/>
                                            </p:cond>
                                          </p:stCondLst>
                                          <p:endCondLst>
                                            <p:cond evt="onStopAudio" delay="0">
                                              <p:tgtEl>
                                                <p:sldTgt/>
                                              </p:tgtEl>
                                            </p:cond>
                                          </p:endCondLst>
                                        </p:cTn>
                                        <p:tgtEl>
                                          <p:sndTgt r:embed="rId6" name="click.wav"/>
                                        </p:tgtEl>
                                      </p:cMediaNode>
                                    </p:audio>
                                  </p:subTnLst>
                                </p:cTn>
                              </p:par>
                            </p:childTnLst>
                          </p:cTn>
                        </p:par>
                      </p:childTnLst>
                    </p:cTn>
                  </p:par>
                  <p:par>
                    <p:cTn id="140" fill="hold" nodeType="clickPar">
                      <p:stCondLst>
                        <p:cond delay="indefinite"/>
                      </p:stCondLst>
                      <p:childTnLst>
                        <p:par>
                          <p:cTn id="141" fill="hold" nodeType="withGroup">
                            <p:stCondLst>
                              <p:cond delay="0"/>
                            </p:stCondLst>
                            <p:childTnLst>
                              <p:par>
                                <p:cTn id="142" presetID="10" presetClass="entr" presetSubtype="0" fill="hold" grpId="0" nodeType="clickEffect">
                                  <p:stCondLst>
                                    <p:cond delay="0"/>
                                  </p:stCondLst>
                                  <p:childTnLst>
                                    <p:set>
                                      <p:cBhvr>
                                        <p:cTn id="143" dur="1" fill="hold">
                                          <p:stCondLst>
                                            <p:cond delay="0"/>
                                          </p:stCondLst>
                                        </p:cTn>
                                        <p:tgtEl>
                                          <p:spTgt spid="1093665"/>
                                        </p:tgtEl>
                                        <p:attrNameLst>
                                          <p:attrName>style.visibility</p:attrName>
                                        </p:attrNameLst>
                                      </p:cBhvr>
                                      <p:to>
                                        <p:strVal val="visible"/>
                                      </p:to>
                                    </p:set>
                                    <p:animEffect transition="in" filter="fade">
                                      <p:cBhvr>
                                        <p:cTn id="144" dur="500"/>
                                        <p:tgtEl>
                                          <p:spTgt spid="1093665"/>
                                        </p:tgtEl>
                                      </p:cBhvr>
                                    </p:animEffect>
                                  </p:childTnLst>
                                  <p:subTnLst>
                                    <p:audio>
                                      <p:cMediaNode>
                                        <p:cTn display="0" masterRel="sameClick">
                                          <p:stCondLst>
                                            <p:cond evt="begin" delay="0">
                                              <p:tn val="142"/>
                                            </p:cond>
                                          </p:stCondLst>
                                          <p:endCondLst>
                                            <p:cond evt="onStopAudio" delay="0">
                                              <p:tgtEl>
                                                <p:sldTgt/>
                                              </p:tgtEl>
                                            </p:cond>
                                          </p:endCondLst>
                                        </p:cTn>
                                        <p:tgtEl>
                                          <p:sndTgt r:embed="rId6" name="click.wav"/>
                                        </p:tgtEl>
                                      </p:cMediaNode>
                                    </p:audio>
                                  </p:subTnLst>
                                </p:cTn>
                              </p:par>
                              <p:par>
                                <p:cTn id="145" presetID="10" presetClass="entr" presetSubtype="0" fill="hold" grpId="0" nodeType="withEffect">
                                  <p:stCondLst>
                                    <p:cond delay="0"/>
                                  </p:stCondLst>
                                  <p:childTnLst>
                                    <p:set>
                                      <p:cBhvr>
                                        <p:cTn id="146" dur="1" fill="hold">
                                          <p:stCondLst>
                                            <p:cond delay="0"/>
                                          </p:stCondLst>
                                        </p:cTn>
                                        <p:tgtEl>
                                          <p:spTgt spid="1093669"/>
                                        </p:tgtEl>
                                        <p:attrNameLst>
                                          <p:attrName>style.visibility</p:attrName>
                                        </p:attrNameLst>
                                      </p:cBhvr>
                                      <p:to>
                                        <p:strVal val="visible"/>
                                      </p:to>
                                    </p:set>
                                    <p:animEffect transition="in" filter="fade">
                                      <p:cBhvr>
                                        <p:cTn id="147" dur="500"/>
                                        <p:tgtEl>
                                          <p:spTgt spid="1093669"/>
                                        </p:tgtEl>
                                      </p:cBhvr>
                                    </p:animEffect>
                                  </p:childTnLst>
                                  <p:subTnLst>
                                    <p:audio>
                                      <p:cMediaNode>
                                        <p:cTn display="0" masterRel="sameClick">
                                          <p:stCondLst>
                                            <p:cond evt="begin" delay="0">
                                              <p:tn val="145"/>
                                            </p:cond>
                                          </p:stCondLst>
                                          <p:endCondLst>
                                            <p:cond evt="onStopAudio" delay="0">
                                              <p:tgtEl>
                                                <p:sldTgt/>
                                              </p:tgtEl>
                                            </p:cond>
                                          </p:endCondLst>
                                        </p:cTn>
                                        <p:tgtEl>
                                          <p:sndTgt r:embed="rId6" name="click.wav"/>
                                        </p:tgtEl>
                                      </p:cMediaNode>
                                    </p:audio>
                                  </p:subTnLst>
                                </p:cTn>
                              </p:par>
                            </p:childTnLst>
                          </p:cTn>
                        </p:par>
                      </p:childTnLst>
                    </p:cTn>
                  </p:par>
                  <p:par>
                    <p:cTn id="148" fill="hold" nodeType="clickPar">
                      <p:stCondLst>
                        <p:cond delay="indefinite"/>
                      </p:stCondLst>
                      <p:childTnLst>
                        <p:par>
                          <p:cTn id="149" fill="hold" nodeType="withGroup">
                            <p:stCondLst>
                              <p:cond delay="0"/>
                            </p:stCondLst>
                            <p:childTnLst>
                              <p:par>
                                <p:cTn id="150" presetID="10" presetClass="entr" presetSubtype="0" fill="hold" grpId="0" nodeType="clickEffect">
                                  <p:stCondLst>
                                    <p:cond delay="0"/>
                                  </p:stCondLst>
                                  <p:childTnLst>
                                    <p:set>
                                      <p:cBhvr>
                                        <p:cTn id="151" dur="1" fill="hold">
                                          <p:stCondLst>
                                            <p:cond delay="0"/>
                                          </p:stCondLst>
                                        </p:cTn>
                                        <p:tgtEl>
                                          <p:spTgt spid="1093671"/>
                                        </p:tgtEl>
                                        <p:attrNameLst>
                                          <p:attrName>style.visibility</p:attrName>
                                        </p:attrNameLst>
                                      </p:cBhvr>
                                      <p:to>
                                        <p:strVal val="visible"/>
                                      </p:to>
                                    </p:set>
                                    <p:animEffect transition="in" filter="fade">
                                      <p:cBhvr>
                                        <p:cTn id="152" dur="500"/>
                                        <p:tgtEl>
                                          <p:spTgt spid="1093671"/>
                                        </p:tgtEl>
                                      </p:cBhvr>
                                    </p:animEffect>
                                  </p:childTnLst>
                                  <p:subTnLst>
                                    <p:audio>
                                      <p:cMediaNode>
                                        <p:cTn display="0" masterRel="sameClick">
                                          <p:stCondLst>
                                            <p:cond evt="begin" delay="0">
                                              <p:tn val="150"/>
                                            </p:cond>
                                          </p:stCondLst>
                                          <p:endCondLst>
                                            <p:cond evt="onStopAudio" delay="0">
                                              <p:tgtEl>
                                                <p:sldTgt/>
                                              </p:tgtEl>
                                            </p:cond>
                                          </p:endCondLst>
                                        </p:cTn>
                                        <p:tgtEl>
                                          <p:sndTgt r:embed="rId6" name="click.wav"/>
                                        </p:tgtEl>
                                      </p:cMediaNode>
                                    </p:audio>
                                  </p:subTnLst>
                                </p:cTn>
                              </p:par>
                            </p:childTnLst>
                          </p:cTn>
                        </p:par>
                      </p:childTnLst>
                    </p:cTn>
                  </p:par>
                  <p:par>
                    <p:cTn id="153" fill="hold" nodeType="clickPar">
                      <p:stCondLst>
                        <p:cond delay="indefinite"/>
                      </p:stCondLst>
                      <p:childTnLst>
                        <p:par>
                          <p:cTn id="154" fill="hold" nodeType="withGroup">
                            <p:stCondLst>
                              <p:cond delay="0"/>
                            </p:stCondLst>
                            <p:childTnLst>
                              <p:par>
                                <p:cTn id="155" presetID="10" presetClass="entr" presetSubtype="0" fill="hold" grpId="0" nodeType="clickEffect">
                                  <p:stCondLst>
                                    <p:cond delay="0"/>
                                  </p:stCondLst>
                                  <p:childTnLst>
                                    <p:set>
                                      <p:cBhvr>
                                        <p:cTn id="156" dur="1" fill="hold">
                                          <p:stCondLst>
                                            <p:cond delay="0"/>
                                          </p:stCondLst>
                                        </p:cTn>
                                        <p:tgtEl>
                                          <p:spTgt spid="1093664"/>
                                        </p:tgtEl>
                                        <p:attrNameLst>
                                          <p:attrName>style.visibility</p:attrName>
                                        </p:attrNameLst>
                                      </p:cBhvr>
                                      <p:to>
                                        <p:strVal val="visible"/>
                                      </p:to>
                                    </p:set>
                                    <p:animEffect transition="in" filter="fade">
                                      <p:cBhvr>
                                        <p:cTn id="157" dur="500"/>
                                        <p:tgtEl>
                                          <p:spTgt spid="1093664"/>
                                        </p:tgtEl>
                                      </p:cBhvr>
                                    </p:animEffect>
                                  </p:childTnLst>
                                  <p:subTnLst>
                                    <p:audio>
                                      <p:cMediaNode>
                                        <p:cTn display="0" masterRel="sameClick">
                                          <p:stCondLst>
                                            <p:cond evt="begin" delay="0">
                                              <p:tn val="155"/>
                                            </p:cond>
                                          </p:stCondLst>
                                          <p:endCondLst>
                                            <p:cond evt="onStopAudio" delay="0">
                                              <p:tgtEl>
                                                <p:sldTgt/>
                                              </p:tgtEl>
                                            </p:cond>
                                          </p:endCondLst>
                                        </p:cTn>
                                        <p:tgtEl>
                                          <p:sndTgt r:embed="rId6" name="click.wav"/>
                                        </p:tgtEl>
                                      </p:cMediaNode>
                                    </p:audio>
                                  </p:subTnLst>
                                </p:cTn>
                              </p:par>
                              <p:par>
                                <p:cTn id="158" presetID="10" presetClass="entr" presetSubtype="0" fill="hold" grpId="0" nodeType="withEffect">
                                  <p:stCondLst>
                                    <p:cond delay="0"/>
                                  </p:stCondLst>
                                  <p:childTnLst>
                                    <p:set>
                                      <p:cBhvr>
                                        <p:cTn id="159" dur="1" fill="hold">
                                          <p:stCondLst>
                                            <p:cond delay="0"/>
                                          </p:stCondLst>
                                        </p:cTn>
                                        <p:tgtEl>
                                          <p:spTgt spid="1093668"/>
                                        </p:tgtEl>
                                        <p:attrNameLst>
                                          <p:attrName>style.visibility</p:attrName>
                                        </p:attrNameLst>
                                      </p:cBhvr>
                                      <p:to>
                                        <p:strVal val="visible"/>
                                      </p:to>
                                    </p:set>
                                    <p:animEffect transition="in" filter="fade">
                                      <p:cBhvr>
                                        <p:cTn id="160" dur="500"/>
                                        <p:tgtEl>
                                          <p:spTgt spid="1093668"/>
                                        </p:tgtEl>
                                      </p:cBhvr>
                                    </p:animEffect>
                                  </p:childTnLst>
                                  <p:subTnLst>
                                    <p:audio>
                                      <p:cMediaNode>
                                        <p:cTn display="0" masterRel="sameClick">
                                          <p:stCondLst>
                                            <p:cond evt="begin" delay="0">
                                              <p:tn val="158"/>
                                            </p:cond>
                                          </p:stCondLst>
                                          <p:endCondLst>
                                            <p:cond evt="onStopAudio" delay="0">
                                              <p:tgtEl>
                                                <p:sldTgt/>
                                              </p:tgtEl>
                                            </p:cond>
                                          </p:endCondLst>
                                        </p:cTn>
                                        <p:tgtEl>
                                          <p:sndTgt r:embed="rId6" name="click.wav"/>
                                        </p:tgtEl>
                                      </p:cMediaNode>
                                    </p:audio>
                                  </p:subTnLst>
                                </p:cTn>
                              </p:par>
                            </p:childTnLst>
                          </p:cTn>
                        </p:par>
                      </p:childTnLst>
                    </p:cTn>
                  </p:par>
                  <p:par>
                    <p:cTn id="161" fill="hold" nodeType="clickPar">
                      <p:stCondLst>
                        <p:cond delay="indefinite"/>
                      </p:stCondLst>
                      <p:childTnLst>
                        <p:par>
                          <p:cTn id="162" fill="hold" nodeType="withGroup">
                            <p:stCondLst>
                              <p:cond delay="0"/>
                            </p:stCondLst>
                            <p:childTnLst>
                              <p:par>
                                <p:cTn id="163" presetID="10" presetClass="entr" presetSubtype="0" fill="hold" grpId="0" nodeType="clickEffect">
                                  <p:stCondLst>
                                    <p:cond delay="0"/>
                                  </p:stCondLst>
                                  <p:childTnLst>
                                    <p:set>
                                      <p:cBhvr>
                                        <p:cTn id="164" dur="1" fill="hold">
                                          <p:stCondLst>
                                            <p:cond delay="0"/>
                                          </p:stCondLst>
                                        </p:cTn>
                                        <p:tgtEl>
                                          <p:spTgt spid="1093672"/>
                                        </p:tgtEl>
                                        <p:attrNameLst>
                                          <p:attrName>style.visibility</p:attrName>
                                        </p:attrNameLst>
                                      </p:cBhvr>
                                      <p:to>
                                        <p:strVal val="visible"/>
                                      </p:to>
                                    </p:set>
                                    <p:animEffect transition="in" filter="fade">
                                      <p:cBhvr>
                                        <p:cTn id="165" dur="500"/>
                                        <p:tgtEl>
                                          <p:spTgt spid="1093672"/>
                                        </p:tgtEl>
                                      </p:cBhvr>
                                    </p:animEffect>
                                  </p:childTnLst>
                                  <p:subTnLst>
                                    <p:audio>
                                      <p:cMediaNode>
                                        <p:cTn display="0" masterRel="sameClick">
                                          <p:stCondLst>
                                            <p:cond evt="begin" delay="0">
                                              <p:tn val="163"/>
                                            </p:cond>
                                          </p:stCondLst>
                                          <p:endCondLst>
                                            <p:cond evt="onStopAudio" delay="0">
                                              <p:tgtEl>
                                                <p:sldTgt/>
                                              </p:tgtEl>
                                            </p:cond>
                                          </p:endCondLst>
                                        </p:cTn>
                                        <p:tgtEl>
                                          <p:sndTgt r:embed="rId6" name="click.wav"/>
                                        </p:tgtEl>
                                      </p:cMediaNode>
                                    </p:audio>
                                  </p:subTnLst>
                                </p:cTn>
                              </p:par>
                            </p:childTnLst>
                          </p:cTn>
                        </p:par>
                      </p:childTnLst>
                    </p:cTn>
                  </p:par>
                  <p:par>
                    <p:cTn id="166" fill="hold" nodeType="clickPar">
                      <p:stCondLst>
                        <p:cond delay="indefinite"/>
                      </p:stCondLst>
                      <p:childTnLst>
                        <p:par>
                          <p:cTn id="167" fill="hold" nodeType="withGroup">
                            <p:stCondLst>
                              <p:cond delay="0"/>
                            </p:stCondLst>
                            <p:childTnLst>
                              <p:par>
                                <p:cTn id="168" presetID="10" presetClass="entr" presetSubtype="0" fill="hold" grpId="0" nodeType="clickEffect">
                                  <p:stCondLst>
                                    <p:cond delay="0"/>
                                  </p:stCondLst>
                                  <p:childTnLst>
                                    <p:set>
                                      <p:cBhvr>
                                        <p:cTn id="169" dur="1" fill="hold">
                                          <p:stCondLst>
                                            <p:cond delay="0"/>
                                          </p:stCondLst>
                                        </p:cTn>
                                        <p:tgtEl>
                                          <p:spTgt spid="1093663"/>
                                        </p:tgtEl>
                                        <p:attrNameLst>
                                          <p:attrName>style.visibility</p:attrName>
                                        </p:attrNameLst>
                                      </p:cBhvr>
                                      <p:to>
                                        <p:strVal val="visible"/>
                                      </p:to>
                                    </p:set>
                                    <p:animEffect transition="in" filter="fade">
                                      <p:cBhvr>
                                        <p:cTn id="170" dur="500"/>
                                        <p:tgtEl>
                                          <p:spTgt spid="1093663"/>
                                        </p:tgtEl>
                                      </p:cBhvr>
                                    </p:animEffect>
                                  </p:childTnLst>
                                  <p:subTnLst>
                                    <p:audio>
                                      <p:cMediaNode>
                                        <p:cTn display="0" masterRel="sameClick">
                                          <p:stCondLst>
                                            <p:cond evt="begin" delay="0">
                                              <p:tn val="168"/>
                                            </p:cond>
                                          </p:stCondLst>
                                          <p:endCondLst>
                                            <p:cond evt="onStopAudio" delay="0">
                                              <p:tgtEl>
                                                <p:sldTgt/>
                                              </p:tgtEl>
                                            </p:cond>
                                          </p:endCondLst>
                                        </p:cTn>
                                        <p:tgtEl>
                                          <p:sndTgt r:embed="rId6" name="click.wav"/>
                                        </p:tgtEl>
                                      </p:cMediaNode>
                                    </p:audio>
                                  </p:subTnLst>
                                </p:cTn>
                              </p:par>
                              <p:par>
                                <p:cTn id="171" presetID="10" presetClass="entr" presetSubtype="0" fill="hold" grpId="0" nodeType="withEffect">
                                  <p:stCondLst>
                                    <p:cond delay="0"/>
                                  </p:stCondLst>
                                  <p:childTnLst>
                                    <p:set>
                                      <p:cBhvr>
                                        <p:cTn id="172" dur="1" fill="hold">
                                          <p:stCondLst>
                                            <p:cond delay="0"/>
                                          </p:stCondLst>
                                        </p:cTn>
                                        <p:tgtEl>
                                          <p:spTgt spid="1093667"/>
                                        </p:tgtEl>
                                        <p:attrNameLst>
                                          <p:attrName>style.visibility</p:attrName>
                                        </p:attrNameLst>
                                      </p:cBhvr>
                                      <p:to>
                                        <p:strVal val="visible"/>
                                      </p:to>
                                    </p:set>
                                    <p:animEffect transition="in" filter="fade">
                                      <p:cBhvr>
                                        <p:cTn id="173" dur="500"/>
                                        <p:tgtEl>
                                          <p:spTgt spid="1093667"/>
                                        </p:tgtEl>
                                      </p:cBhvr>
                                    </p:animEffect>
                                  </p:childTnLst>
                                  <p:subTnLst>
                                    <p:audio>
                                      <p:cMediaNode>
                                        <p:cTn display="0" masterRel="sameClick">
                                          <p:stCondLst>
                                            <p:cond evt="begin" delay="0">
                                              <p:tn val="171"/>
                                            </p:cond>
                                          </p:stCondLst>
                                          <p:endCondLst>
                                            <p:cond evt="onStopAudio" delay="0">
                                              <p:tgtEl>
                                                <p:sldTgt/>
                                              </p:tgtEl>
                                            </p:cond>
                                          </p:endCondLst>
                                        </p:cTn>
                                        <p:tgtEl>
                                          <p:sndTgt r:embed="rId6" name="click.wav"/>
                                        </p:tgtEl>
                                      </p:cMediaNode>
                                    </p:audio>
                                  </p:subTnLst>
                                </p:cTn>
                              </p:par>
                            </p:childTnLst>
                          </p:cTn>
                        </p:par>
                      </p:childTnLst>
                    </p:cTn>
                  </p:par>
                  <p:par>
                    <p:cTn id="174" fill="hold" nodeType="clickPar">
                      <p:stCondLst>
                        <p:cond delay="indefinite"/>
                      </p:stCondLst>
                      <p:childTnLst>
                        <p:par>
                          <p:cTn id="175" fill="hold" nodeType="withGroup">
                            <p:stCondLst>
                              <p:cond delay="0"/>
                            </p:stCondLst>
                            <p:childTnLst>
                              <p:par>
                                <p:cTn id="176" presetID="10" presetClass="entr" presetSubtype="0" fill="hold" grpId="0" nodeType="clickEffect">
                                  <p:stCondLst>
                                    <p:cond delay="0"/>
                                  </p:stCondLst>
                                  <p:childTnLst>
                                    <p:set>
                                      <p:cBhvr>
                                        <p:cTn id="177" dur="1" fill="hold">
                                          <p:stCondLst>
                                            <p:cond delay="0"/>
                                          </p:stCondLst>
                                        </p:cTn>
                                        <p:tgtEl>
                                          <p:spTgt spid="1093673"/>
                                        </p:tgtEl>
                                        <p:attrNameLst>
                                          <p:attrName>style.visibility</p:attrName>
                                        </p:attrNameLst>
                                      </p:cBhvr>
                                      <p:to>
                                        <p:strVal val="visible"/>
                                      </p:to>
                                    </p:set>
                                    <p:animEffect transition="in" filter="fade">
                                      <p:cBhvr>
                                        <p:cTn id="178" dur="500"/>
                                        <p:tgtEl>
                                          <p:spTgt spid="1093673"/>
                                        </p:tgtEl>
                                      </p:cBhvr>
                                    </p:animEffect>
                                  </p:childTnLst>
                                  <p:subTnLst>
                                    <p:audio>
                                      <p:cMediaNode>
                                        <p:cTn display="0" masterRel="sameClick">
                                          <p:stCondLst>
                                            <p:cond evt="begin" delay="0">
                                              <p:tn val="176"/>
                                            </p:cond>
                                          </p:stCondLst>
                                          <p:endCondLst>
                                            <p:cond evt="onStopAudio" delay="0">
                                              <p:tgtEl>
                                                <p:sldTgt/>
                                              </p:tgtEl>
                                            </p:cond>
                                          </p:endCondLst>
                                        </p:cTn>
                                        <p:tgtEl>
                                          <p:sndTgt r:embed="rId6" name="click.wav"/>
                                        </p:tgtEl>
                                      </p:cMediaNode>
                                    </p:audio>
                                  </p:subTnLst>
                                </p:cTn>
                              </p:par>
                            </p:childTnLst>
                          </p:cTn>
                        </p:par>
                      </p:childTnLst>
                    </p:cTn>
                  </p:par>
                  <p:par>
                    <p:cTn id="179" fill="hold" nodeType="clickPar">
                      <p:stCondLst>
                        <p:cond delay="indefinite"/>
                      </p:stCondLst>
                      <p:childTnLst>
                        <p:par>
                          <p:cTn id="180" fill="hold" nodeType="withGroup">
                            <p:stCondLst>
                              <p:cond delay="0"/>
                            </p:stCondLst>
                            <p:childTnLst>
                              <p:par>
                                <p:cTn id="181" presetID="10" presetClass="entr" presetSubtype="0" fill="hold" grpId="0" nodeType="clickEffect">
                                  <p:stCondLst>
                                    <p:cond delay="0"/>
                                  </p:stCondLst>
                                  <p:childTnLst>
                                    <p:set>
                                      <p:cBhvr>
                                        <p:cTn id="182" dur="1" fill="hold">
                                          <p:stCondLst>
                                            <p:cond delay="0"/>
                                          </p:stCondLst>
                                        </p:cTn>
                                        <p:tgtEl>
                                          <p:spTgt spid="1093689"/>
                                        </p:tgtEl>
                                        <p:attrNameLst>
                                          <p:attrName>style.visibility</p:attrName>
                                        </p:attrNameLst>
                                      </p:cBhvr>
                                      <p:to>
                                        <p:strVal val="visible"/>
                                      </p:to>
                                    </p:set>
                                    <p:animEffect transition="in" filter="fade">
                                      <p:cBhvr>
                                        <p:cTn id="183" dur="500"/>
                                        <p:tgtEl>
                                          <p:spTgt spid="1093689"/>
                                        </p:tgtEl>
                                      </p:cBhvr>
                                    </p:animEffect>
                                  </p:childTnLst>
                                  <p:subTnLst>
                                    <p:audio>
                                      <p:cMediaNode>
                                        <p:cTn display="0" masterRel="sameClick">
                                          <p:stCondLst>
                                            <p:cond evt="begin" delay="0">
                                              <p:tn val="181"/>
                                            </p:cond>
                                          </p:stCondLst>
                                          <p:endCondLst>
                                            <p:cond evt="onStopAudio" delay="0">
                                              <p:tgtEl>
                                                <p:sldTgt/>
                                              </p:tgtEl>
                                            </p:cond>
                                          </p:endCondLst>
                                        </p:cTn>
                                        <p:tgtEl>
                                          <p:sndTgt r:embed="rId6" name="click.wav"/>
                                        </p:tgtEl>
                                      </p:cMediaNode>
                                    </p:audio>
                                  </p:subTnLst>
                                </p:cTn>
                              </p:par>
                            </p:childTnLst>
                          </p:cTn>
                        </p:par>
                      </p:childTnLst>
                    </p:cTn>
                  </p:par>
                  <p:par>
                    <p:cTn id="184" fill="hold" nodeType="clickPar">
                      <p:stCondLst>
                        <p:cond delay="indefinite"/>
                      </p:stCondLst>
                      <p:childTnLst>
                        <p:par>
                          <p:cTn id="185" fill="hold" nodeType="withGroup">
                            <p:stCondLst>
                              <p:cond delay="0"/>
                            </p:stCondLst>
                            <p:childTnLst>
                              <p:par>
                                <p:cTn id="186" presetID="10" presetClass="entr" presetSubtype="0" fill="hold" grpId="0" nodeType="clickEffect">
                                  <p:stCondLst>
                                    <p:cond delay="0"/>
                                  </p:stCondLst>
                                  <p:childTnLst>
                                    <p:set>
                                      <p:cBhvr>
                                        <p:cTn id="187" dur="1" fill="hold">
                                          <p:stCondLst>
                                            <p:cond delay="0"/>
                                          </p:stCondLst>
                                        </p:cTn>
                                        <p:tgtEl>
                                          <p:spTgt spid="1093690"/>
                                        </p:tgtEl>
                                        <p:attrNameLst>
                                          <p:attrName>style.visibility</p:attrName>
                                        </p:attrNameLst>
                                      </p:cBhvr>
                                      <p:to>
                                        <p:strVal val="visible"/>
                                      </p:to>
                                    </p:set>
                                    <p:animEffect transition="in" filter="fade">
                                      <p:cBhvr>
                                        <p:cTn id="188" dur="500"/>
                                        <p:tgtEl>
                                          <p:spTgt spid="1093690"/>
                                        </p:tgtEl>
                                      </p:cBhvr>
                                    </p:animEffect>
                                  </p:childTnLst>
                                  <p:subTnLst>
                                    <p:audio>
                                      <p:cMediaNode>
                                        <p:cTn display="0" masterRel="sameClick">
                                          <p:stCondLst>
                                            <p:cond evt="begin" delay="0">
                                              <p:tn val="186"/>
                                            </p:cond>
                                          </p:stCondLst>
                                          <p:endCondLst>
                                            <p:cond evt="onStopAudio" delay="0">
                                              <p:tgtEl>
                                                <p:sldTgt/>
                                              </p:tgtEl>
                                            </p:cond>
                                          </p:endCondLst>
                                        </p:cTn>
                                        <p:tgtEl>
                                          <p:sndTgt r:embed="rId6" name="click.wav"/>
                                        </p:tgtEl>
                                      </p:cMediaNode>
                                    </p:audio>
                                  </p:subTnLst>
                                </p:cTn>
                              </p:par>
                            </p:childTnLst>
                          </p:cTn>
                        </p:par>
                      </p:childTnLst>
                    </p:cTn>
                  </p:par>
                  <p:par>
                    <p:cTn id="189" fill="hold" nodeType="clickPar">
                      <p:stCondLst>
                        <p:cond delay="indefinite"/>
                      </p:stCondLst>
                      <p:childTnLst>
                        <p:par>
                          <p:cTn id="190" fill="hold" nodeType="withGroup">
                            <p:stCondLst>
                              <p:cond delay="0"/>
                            </p:stCondLst>
                            <p:childTnLst>
                              <p:par>
                                <p:cTn id="191" presetID="10" presetClass="entr" presetSubtype="0" fill="hold" grpId="0" nodeType="clickEffect">
                                  <p:stCondLst>
                                    <p:cond delay="0"/>
                                  </p:stCondLst>
                                  <p:childTnLst>
                                    <p:set>
                                      <p:cBhvr>
                                        <p:cTn id="192" dur="1" fill="hold">
                                          <p:stCondLst>
                                            <p:cond delay="0"/>
                                          </p:stCondLst>
                                        </p:cTn>
                                        <p:tgtEl>
                                          <p:spTgt spid="1093691"/>
                                        </p:tgtEl>
                                        <p:attrNameLst>
                                          <p:attrName>style.visibility</p:attrName>
                                        </p:attrNameLst>
                                      </p:cBhvr>
                                      <p:to>
                                        <p:strVal val="visible"/>
                                      </p:to>
                                    </p:set>
                                    <p:animEffect transition="in" filter="fade">
                                      <p:cBhvr>
                                        <p:cTn id="193" dur="500"/>
                                        <p:tgtEl>
                                          <p:spTgt spid="1093691"/>
                                        </p:tgtEl>
                                      </p:cBhvr>
                                    </p:animEffect>
                                  </p:childTnLst>
                                  <p:subTnLst>
                                    <p:audio>
                                      <p:cMediaNode>
                                        <p:cTn display="0" masterRel="sameClick">
                                          <p:stCondLst>
                                            <p:cond evt="begin" delay="0">
                                              <p:tn val="191"/>
                                            </p:cond>
                                          </p:stCondLst>
                                          <p:endCondLst>
                                            <p:cond evt="onStopAudio" delay="0">
                                              <p:tgtEl>
                                                <p:sldTgt/>
                                              </p:tgtEl>
                                            </p:cond>
                                          </p:endCondLst>
                                        </p:cTn>
                                        <p:tgtEl>
                                          <p:sndTgt r:embed="rId6" name="click.wav"/>
                                        </p:tgtEl>
                                      </p:cMediaNode>
                                    </p:audio>
                                  </p:subTnLst>
                                </p:cTn>
                              </p:par>
                            </p:childTnLst>
                          </p:cTn>
                        </p:par>
                      </p:childTnLst>
                    </p:cTn>
                  </p:par>
                  <p:par>
                    <p:cTn id="194" fill="hold" nodeType="clickPar">
                      <p:stCondLst>
                        <p:cond delay="indefinite"/>
                      </p:stCondLst>
                      <p:childTnLst>
                        <p:par>
                          <p:cTn id="195" fill="hold" nodeType="withGroup">
                            <p:stCondLst>
                              <p:cond delay="0"/>
                            </p:stCondLst>
                            <p:childTnLst>
                              <p:par>
                                <p:cTn id="196" presetID="10" presetClass="entr" presetSubtype="0" fill="hold" grpId="0" nodeType="clickEffect">
                                  <p:stCondLst>
                                    <p:cond delay="0"/>
                                  </p:stCondLst>
                                  <p:childTnLst>
                                    <p:set>
                                      <p:cBhvr>
                                        <p:cTn id="197" dur="1" fill="hold">
                                          <p:stCondLst>
                                            <p:cond delay="0"/>
                                          </p:stCondLst>
                                        </p:cTn>
                                        <p:tgtEl>
                                          <p:spTgt spid="3"/>
                                        </p:tgtEl>
                                        <p:attrNameLst>
                                          <p:attrName>style.visibility</p:attrName>
                                        </p:attrNameLst>
                                      </p:cBhvr>
                                      <p:to>
                                        <p:strVal val="visible"/>
                                      </p:to>
                                    </p:set>
                                    <p:animEffect transition="in" filter="fade">
                                      <p:cBhvr>
                                        <p:cTn id="198" dur="500"/>
                                        <p:tgtEl>
                                          <p:spTgt spid="3"/>
                                        </p:tgtEl>
                                      </p:cBhvr>
                                    </p:animEffect>
                                  </p:childTnLst>
                                  <p:subTnLst>
                                    <p:audio>
                                      <p:cMediaNode>
                                        <p:cTn display="0" masterRel="sameClick">
                                          <p:stCondLst>
                                            <p:cond evt="begin" delay="0">
                                              <p:tn val="196"/>
                                            </p:cond>
                                          </p:stCondLst>
                                          <p:endCondLst>
                                            <p:cond evt="onStopAudio" delay="0">
                                              <p:tgtEl>
                                                <p:sldTgt/>
                                              </p:tgtEl>
                                            </p:cond>
                                          </p:endCondLst>
                                        </p:cTn>
                                        <p:tgtEl>
                                          <p:sndTgt r:embed="rId6" name="click.wav"/>
                                        </p:tgtEl>
                                      </p:cMediaNode>
                                    </p:audio>
                                  </p:subTnLst>
                                </p:cTn>
                              </p:par>
                            </p:childTnLst>
                          </p:cTn>
                        </p:par>
                      </p:childTnLst>
                    </p:cTn>
                  </p:par>
                  <p:par>
                    <p:cTn id="199" fill="hold" nodeType="clickPar">
                      <p:stCondLst>
                        <p:cond delay="indefinite"/>
                      </p:stCondLst>
                      <p:childTnLst>
                        <p:par>
                          <p:cTn id="200" fill="hold" nodeType="withGroup">
                            <p:stCondLst>
                              <p:cond delay="0"/>
                            </p:stCondLst>
                            <p:childTnLst>
                              <p:par>
                                <p:cTn id="201" presetID="10" presetClass="entr" presetSubtype="0" fill="hold" grpId="0" nodeType="clickEffect">
                                  <p:stCondLst>
                                    <p:cond delay="0"/>
                                  </p:stCondLst>
                                  <p:childTnLst>
                                    <p:set>
                                      <p:cBhvr>
                                        <p:cTn id="202" dur="1" fill="hold">
                                          <p:stCondLst>
                                            <p:cond delay="0"/>
                                          </p:stCondLst>
                                        </p:cTn>
                                        <p:tgtEl>
                                          <p:spTgt spid="1093685"/>
                                        </p:tgtEl>
                                        <p:attrNameLst>
                                          <p:attrName>style.visibility</p:attrName>
                                        </p:attrNameLst>
                                      </p:cBhvr>
                                      <p:to>
                                        <p:strVal val="visible"/>
                                      </p:to>
                                    </p:set>
                                    <p:animEffect transition="in" filter="fade">
                                      <p:cBhvr>
                                        <p:cTn id="203" dur="500"/>
                                        <p:tgtEl>
                                          <p:spTgt spid="1093685"/>
                                        </p:tgtEl>
                                      </p:cBhvr>
                                    </p:animEffect>
                                  </p:childTnLst>
                                  <p:subTnLst>
                                    <p:audio>
                                      <p:cMediaNode>
                                        <p:cTn display="0" masterRel="sameClick">
                                          <p:stCondLst>
                                            <p:cond evt="begin" delay="0">
                                              <p:tn val="201"/>
                                            </p:cond>
                                          </p:stCondLst>
                                          <p:endCondLst>
                                            <p:cond evt="onStopAudio" delay="0">
                                              <p:tgtEl>
                                                <p:sldTgt/>
                                              </p:tgtEl>
                                            </p:cond>
                                          </p:endCondLst>
                                        </p:cTn>
                                        <p:tgtEl>
                                          <p:sndTgt r:embed="rId6" name="click.wav"/>
                                        </p:tgtEl>
                                      </p:cMediaNode>
                                    </p:audio>
                                  </p:subTnLst>
                                </p:cTn>
                              </p:par>
                            </p:childTnLst>
                          </p:cTn>
                        </p:par>
                      </p:childTnLst>
                    </p:cTn>
                  </p:par>
                  <p:par>
                    <p:cTn id="204" fill="hold" nodeType="clickPar">
                      <p:stCondLst>
                        <p:cond delay="indefinite"/>
                      </p:stCondLst>
                      <p:childTnLst>
                        <p:par>
                          <p:cTn id="205" fill="hold" nodeType="withGroup">
                            <p:stCondLst>
                              <p:cond delay="0"/>
                            </p:stCondLst>
                            <p:childTnLst>
                              <p:par>
                                <p:cTn id="206" presetID="10" presetClass="entr" presetSubtype="0" fill="hold" grpId="0" nodeType="clickEffect">
                                  <p:stCondLst>
                                    <p:cond delay="0"/>
                                  </p:stCondLst>
                                  <p:childTnLst>
                                    <p:set>
                                      <p:cBhvr>
                                        <p:cTn id="207" dur="1" fill="hold">
                                          <p:stCondLst>
                                            <p:cond delay="0"/>
                                          </p:stCondLst>
                                        </p:cTn>
                                        <p:tgtEl>
                                          <p:spTgt spid="1093684"/>
                                        </p:tgtEl>
                                        <p:attrNameLst>
                                          <p:attrName>style.visibility</p:attrName>
                                        </p:attrNameLst>
                                      </p:cBhvr>
                                      <p:to>
                                        <p:strVal val="visible"/>
                                      </p:to>
                                    </p:set>
                                    <p:animEffect transition="in" filter="fade">
                                      <p:cBhvr>
                                        <p:cTn id="208" dur="500"/>
                                        <p:tgtEl>
                                          <p:spTgt spid="1093684"/>
                                        </p:tgtEl>
                                      </p:cBhvr>
                                    </p:animEffect>
                                  </p:childTnLst>
                                  <p:subTnLst>
                                    <p:audio>
                                      <p:cMediaNode>
                                        <p:cTn display="0" masterRel="sameClick">
                                          <p:stCondLst>
                                            <p:cond evt="begin" delay="0">
                                              <p:tn val="206"/>
                                            </p:cond>
                                          </p:stCondLst>
                                          <p:endCondLst>
                                            <p:cond evt="onStopAudio" delay="0">
                                              <p:tgtEl>
                                                <p:sldTgt/>
                                              </p:tgtEl>
                                            </p:cond>
                                          </p:endCondLst>
                                        </p:cTn>
                                        <p:tgtEl>
                                          <p:sndTgt r:embed="rId6" name="click.wav"/>
                                        </p:tgtEl>
                                      </p:cMediaNode>
                                    </p:audio>
                                  </p:subTnLst>
                                </p:cTn>
                              </p:par>
                            </p:childTnLst>
                          </p:cTn>
                        </p:par>
                      </p:childTnLst>
                    </p:cTn>
                  </p:par>
                  <p:par>
                    <p:cTn id="209" fill="hold" nodeType="clickPar">
                      <p:stCondLst>
                        <p:cond delay="indefinite"/>
                      </p:stCondLst>
                      <p:childTnLst>
                        <p:par>
                          <p:cTn id="210" fill="hold" nodeType="withGroup">
                            <p:stCondLst>
                              <p:cond delay="0"/>
                            </p:stCondLst>
                            <p:childTnLst>
                              <p:par>
                                <p:cTn id="211" presetID="10" presetClass="entr" presetSubtype="0" fill="hold" grpId="0" nodeType="clickEffect">
                                  <p:stCondLst>
                                    <p:cond delay="0"/>
                                  </p:stCondLst>
                                  <p:childTnLst>
                                    <p:set>
                                      <p:cBhvr>
                                        <p:cTn id="212" dur="1" fill="hold">
                                          <p:stCondLst>
                                            <p:cond delay="0"/>
                                          </p:stCondLst>
                                        </p:cTn>
                                        <p:tgtEl>
                                          <p:spTgt spid="1093686"/>
                                        </p:tgtEl>
                                        <p:attrNameLst>
                                          <p:attrName>style.visibility</p:attrName>
                                        </p:attrNameLst>
                                      </p:cBhvr>
                                      <p:to>
                                        <p:strVal val="visible"/>
                                      </p:to>
                                    </p:set>
                                    <p:animEffect transition="in" filter="fade">
                                      <p:cBhvr>
                                        <p:cTn id="213" dur="500"/>
                                        <p:tgtEl>
                                          <p:spTgt spid="1093686"/>
                                        </p:tgtEl>
                                      </p:cBhvr>
                                    </p:animEffect>
                                  </p:childTnLst>
                                  <p:subTnLst>
                                    <p:audio>
                                      <p:cMediaNode>
                                        <p:cTn display="0" masterRel="sameClick">
                                          <p:stCondLst>
                                            <p:cond evt="begin" delay="0">
                                              <p:tn val="211"/>
                                            </p:cond>
                                          </p:stCondLst>
                                          <p:endCondLst>
                                            <p:cond evt="onStopAudio" delay="0">
                                              <p:tgtEl>
                                                <p:sldTgt/>
                                              </p:tgtEl>
                                            </p:cond>
                                          </p:endCondLst>
                                        </p:cTn>
                                        <p:tgtEl>
                                          <p:sndTgt r:embed="rId6" name="click.wav"/>
                                        </p:tgtEl>
                                      </p:cMediaNode>
                                    </p:audio>
                                  </p:subTnLst>
                                </p:cTn>
                              </p:par>
                            </p:childTnLst>
                          </p:cTn>
                        </p:par>
                      </p:childTnLst>
                    </p:cTn>
                  </p:par>
                  <p:par>
                    <p:cTn id="214" fill="hold" nodeType="clickPar">
                      <p:stCondLst>
                        <p:cond delay="indefinite"/>
                      </p:stCondLst>
                      <p:childTnLst>
                        <p:par>
                          <p:cTn id="215" fill="hold" nodeType="withGroup">
                            <p:stCondLst>
                              <p:cond delay="0"/>
                            </p:stCondLst>
                            <p:childTnLst>
                              <p:par>
                                <p:cTn id="216" presetID="10" presetClass="entr" presetSubtype="0" fill="hold" grpId="0" nodeType="clickEffect">
                                  <p:stCondLst>
                                    <p:cond delay="0"/>
                                  </p:stCondLst>
                                  <p:childTnLst>
                                    <p:set>
                                      <p:cBhvr>
                                        <p:cTn id="217" dur="1" fill="hold">
                                          <p:stCondLst>
                                            <p:cond delay="0"/>
                                          </p:stCondLst>
                                        </p:cTn>
                                        <p:tgtEl>
                                          <p:spTgt spid="1093683"/>
                                        </p:tgtEl>
                                        <p:attrNameLst>
                                          <p:attrName>style.visibility</p:attrName>
                                        </p:attrNameLst>
                                      </p:cBhvr>
                                      <p:to>
                                        <p:strVal val="visible"/>
                                      </p:to>
                                    </p:set>
                                    <p:animEffect transition="in" filter="fade">
                                      <p:cBhvr>
                                        <p:cTn id="218" dur="500"/>
                                        <p:tgtEl>
                                          <p:spTgt spid="1093683"/>
                                        </p:tgtEl>
                                      </p:cBhvr>
                                    </p:animEffect>
                                  </p:childTnLst>
                                  <p:subTnLst>
                                    <p:audio>
                                      <p:cMediaNode>
                                        <p:cTn display="0" masterRel="sameClick">
                                          <p:stCondLst>
                                            <p:cond evt="begin" delay="0">
                                              <p:tn val="216"/>
                                            </p:cond>
                                          </p:stCondLst>
                                          <p:endCondLst>
                                            <p:cond evt="onStopAudio" delay="0">
                                              <p:tgtEl>
                                                <p:sldTgt/>
                                              </p:tgtEl>
                                            </p:cond>
                                          </p:endCondLst>
                                        </p:cTn>
                                        <p:tgtEl>
                                          <p:sndTgt r:embed="rId6" name="click.wav"/>
                                        </p:tgtEl>
                                      </p:cMediaNode>
                                    </p:audio>
                                  </p:subTnLst>
                                </p:cTn>
                              </p:par>
                            </p:childTnLst>
                          </p:cTn>
                        </p:par>
                      </p:childTnLst>
                    </p:cTn>
                  </p:par>
                  <p:par>
                    <p:cTn id="219" fill="hold" nodeType="clickPar">
                      <p:stCondLst>
                        <p:cond delay="indefinite"/>
                      </p:stCondLst>
                      <p:childTnLst>
                        <p:par>
                          <p:cTn id="220" fill="hold" nodeType="withGroup">
                            <p:stCondLst>
                              <p:cond delay="0"/>
                            </p:stCondLst>
                            <p:childTnLst>
                              <p:par>
                                <p:cTn id="221" presetID="10" presetClass="entr" presetSubtype="0" fill="hold" grpId="0" nodeType="clickEffect">
                                  <p:stCondLst>
                                    <p:cond delay="0"/>
                                  </p:stCondLst>
                                  <p:childTnLst>
                                    <p:set>
                                      <p:cBhvr>
                                        <p:cTn id="222" dur="1" fill="hold">
                                          <p:stCondLst>
                                            <p:cond delay="0"/>
                                          </p:stCondLst>
                                        </p:cTn>
                                        <p:tgtEl>
                                          <p:spTgt spid="1093687"/>
                                        </p:tgtEl>
                                        <p:attrNameLst>
                                          <p:attrName>style.visibility</p:attrName>
                                        </p:attrNameLst>
                                      </p:cBhvr>
                                      <p:to>
                                        <p:strVal val="visible"/>
                                      </p:to>
                                    </p:set>
                                    <p:animEffect transition="in" filter="fade">
                                      <p:cBhvr>
                                        <p:cTn id="223" dur="500"/>
                                        <p:tgtEl>
                                          <p:spTgt spid="1093687"/>
                                        </p:tgtEl>
                                      </p:cBhvr>
                                    </p:animEffect>
                                  </p:childTnLst>
                                  <p:subTnLst>
                                    <p:audio>
                                      <p:cMediaNode>
                                        <p:cTn display="0" masterRel="sameClick">
                                          <p:stCondLst>
                                            <p:cond evt="begin" delay="0">
                                              <p:tn val="221"/>
                                            </p:cond>
                                          </p:stCondLst>
                                          <p:endCondLst>
                                            <p:cond evt="onStopAudio" delay="0">
                                              <p:tgtEl>
                                                <p:sldTgt/>
                                              </p:tgtEl>
                                            </p:cond>
                                          </p:endCondLst>
                                        </p:cTn>
                                        <p:tgtEl>
                                          <p:sndTgt r:embed="rId6" name="click.wav"/>
                                        </p:tgtEl>
                                      </p:cMediaNode>
                                    </p:audio>
                                  </p:subTnLst>
                                </p:cTn>
                              </p:par>
                            </p:childTnLst>
                          </p:cTn>
                        </p:par>
                      </p:childTnLst>
                    </p:cTn>
                  </p:par>
                  <p:par>
                    <p:cTn id="224" fill="hold" nodeType="clickPar">
                      <p:stCondLst>
                        <p:cond delay="indefinite"/>
                      </p:stCondLst>
                      <p:childTnLst>
                        <p:par>
                          <p:cTn id="225" fill="hold" nodeType="withGroup">
                            <p:stCondLst>
                              <p:cond delay="0"/>
                            </p:stCondLst>
                            <p:childTnLst>
                              <p:par>
                                <p:cTn id="226" presetID="10" presetClass="entr" presetSubtype="0" fill="hold" grpId="0" nodeType="clickEffect">
                                  <p:stCondLst>
                                    <p:cond delay="0"/>
                                  </p:stCondLst>
                                  <p:childTnLst>
                                    <p:set>
                                      <p:cBhvr>
                                        <p:cTn id="227" dur="1" fill="hold">
                                          <p:stCondLst>
                                            <p:cond delay="0"/>
                                          </p:stCondLst>
                                        </p:cTn>
                                        <p:tgtEl>
                                          <p:spTgt spid="1093682"/>
                                        </p:tgtEl>
                                        <p:attrNameLst>
                                          <p:attrName>style.visibility</p:attrName>
                                        </p:attrNameLst>
                                      </p:cBhvr>
                                      <p:to>
                                        <p:strVal val="visible"/>
                                      </p:to>
                                    </p:set>
                                    <p:animEffect transition="in" filter="fade">
                                      <p:cBhvr>
                                        <p:cTn id="228" dur="500"/>
                                        <p:tgtEl>
                                          <p:spTgt spid="1093682"/>
                                        </p:tgtEl>
                                      </p:cBhvr>
                                    </p:animEffect>
                                  </p:childTnLst>
                                  <p:subTnLst>
                                    <p:audio>
                                      <p:cMediaNode>
                                        <p:cTn display="0" masterRel="sameClick">
                                          <p:stCondLst>
                                            <p:cond evt="begin" delay="0">
                                              <p:tn val="226"/>
                                            </p:cond>
                                          </p:stCondLst>
                                          <p:endCondLst>
                                            <p:cond evt="onStopAudio" delay="0">
                                              <p:tgtEl>
                                                <p:sldTgt/>
                                              </p:tgtEl>
                                            </p:cond>
                                          </p:endCondLst>
                                        </p:cTn>
                                        <p:tgtEl>
                                          <p:sndTgt r:embed="rId6" name="click.wav"/>
                                        </p:tgtEl>
                                      </p:cMediaNode>
                                    </p:audio>
                                  </p:subTnLst>
                                </p:cTn>
                              </p:par>
                            </p:childTnLst>
                          </p:cTn>
                        </p:par>
                      </p:childTnLst>
                    </p:cTn>
                  </p:par>
                  <p:par>
                    <p:cTn id="229" fill="hold" nodeType="clickPar">
                      <p:stCondLst>
                        <p:cond delay="indefinite"/>
                      </p:stCondLst>
                      <p:childTnLst>
                        <p:par>
                          <p:cTn id="230" fill="hold" nodeType="withGroup">
                            <p:stCondLst>
                              <p:cond delay="0"/>
                            </p:stCondLst>
                            <p:childTnLst>
                              <p:par>
                                <p:cTn id="231" presetID="10" presetClass="entr" presetSubtype="0" fill="hold" grpId="0" nodeType="clickEffect">
                                  <p:stCondLst>
                                    <p:cond delay="0"/>
                                  </p:stCondLst>
                                  <p:childTnLst>
                                    <p:set>
                                      <p:cBhvr>
                                        <p:cTn id="232" dur="1" fill="hold">
                                          <p:stCondLst>
                                            <p:cond delay="0"/>
                                          </p:stCondLst>
                                        </p:cTn>
                                        <p:tgtEl>
                                          <p:spTgt spid="1093688"/>
                                        </p:tgtEl>
                                        <p:attrNameLst>
                                          <p:attrName>style.visibility</p:attrName>
                                        </p:attrNameLst>
                                      </p:cBhvr>
                                      <p:to>
                                        <p:strVal val="visible"/>
                                      </p:to>
                                    </p:set>
                                    <p:animEffect transition="in" filter="fade">
                                      <p:cBhvr>
                                        <p:cTn id="233" dur="500"/>
                                        <p:tgtEl>
                                          <p:spTgt spid="1093688"/>
                                        </p:tgtEl>
                                      </p:cBhvr>
                                    </p:animEffect>
                                  </p:childTnLst>
                                  <p:subTnLst>
                                    <p:audio>
                                      <p:cMediaNode>
                                        <p:cTn display="0" masterRel="sameClick">
                                          <p:stCondLst>
                                            <p:cond evt="begin" delay="0">
                                              <p:tn val="231"/>
                                            </p:cond>
                                          </p:stCondLst>
                                          <p:endCondLst>
                                            <p:cond evt="onStopAudio" delay="0">
                                              <p:tgtEl>
                                                <p:sldTgt/>
                                              </p:tgtEl>
                                            </p:cond>
                                          </p:endCondLst>
                                        </p:cTn>
                                        <p:tgtEl>
                                          <p:sndTgt r:embed="rId6" name="click.wav"/>
                                        </p:tgtEl>
                                      </p:cMediaNode>
                                    </p:audio>
                                  </p:subTnLst>
                                </p:cTn>
                              </p:par>
                            </p:childTnLst>
                          </p:cTn>
                        </p:par>
                      </p:childTnLst>
                    </p:cTn>
                  </p:par>
                  <p:par>
                    <p:cTn id="234" fill="hold" nodeType="clickPar">
                      <p:stCondLst>
                        <p:cond delay="indefinite"/>
                      </p:stCondLst>
                      <p:childTnLst>
                        <p:par>
                          <p:cTn id="235" fill="hold" nodeType="withGroup">
                            <p:stCondLst>
                              <p:cond delay="0"/>
                            </p:stCondLst>
                            <p:childTnLst>
                              <p:par>
                                <p:cTn id="236" presetID="53" presetClass="entr" presetSubtype="0" fill="hold" grpId="0" nodeType="clickEffect">
                                  <p:stCondLst>
                                    <p:cond delay="0"/>
                                  </p:stCondLst>
                                  <p:childTnLst>
                                    <p:set>
                                      <p:cBhvr>
                                        <p:cTn id="237" dur="1" fill="hold">
                                          <p:stCondLst>
                                            <p:cond delay="0"/>
                                          </p:stCondLst>
                                        </p:cTn>
                                        <p:tgtEl>
                                          <p:spTgt spid="1093694"/>
                                        </p:tgtEl>
                                        <p:attrNameLst>
                                          <p:attrName>style.visibility</p:attrName>
                                        </p:attrNameLst>
                                      </p:cBhvr>
                                      <p:to>
                                        <p:strVal val="visible"/>
                                      </p:to>
                                    </p:set>
                                    <p:anim calcmode="lin" valueType="num">
                                      <p:cBhvr>
                                        <p:cTn id="238" dur="500" fill="hold"/>
                                        <p:tgtEl>
                                          <p:spTgt spid="1093694"/>
                                        </p:tgtEl>
                                        <p:attrNameLst>
                                          <p:attrName>ppt_w</p:attrName>
                                        </p:attrNameLst>
                                      </p:cBhvr>
                                      <p:tavLst>
                                        <p:tav tm="0">
                                          <p:val>
                                            <p:fltVal val="0"/>
                                          </p:val>
                                        </p:tav>
                                        <p:tav tm="100000">
                                          <p:val>
                                            <p:strVal val="#ppt_w"/>
                                          </p:val>
                                        </p:tav>
                                      </p:tavLst>
                                    </p:anim>
                                    <p:anim calcmode="lin" valueType="num">
                                      <p:cBhvr>
                                        <p:cTn id="239" dur="500" fill="hold"/>
                                        <p:tgtEl>
                                          <p:spTgt spid="1093694"/>
                                        </p:tgtEl>
                                        <p:attrNameLst>
                                          <p:attrName>ppt_h</p:attrName>
                                        </p:attrNameLst>
                                      </p:cBhvr>
                                      <p:tavLst>
                                        <p:tav tm="0">
                                          <p:val>
                                            <p:fltVal val="0"/>
                                          </p:val>
                                        </p:tav>
                                        <p:tav tm="100000">
                                          <p:val>
                                            <p:strVal val="#ppt_h"/>
                                          </p:val>
                                        </p:tav>
                                      </p:tavLst>
                                    </p:anim>
                                    <p:animEffect transition="in" filter="fade">
                                      <p:cBhvr>
                                        <p:cTn id="240" dur="500"/>
                                        <p:tgtEl>
                                          <p:spTgt spid="1093694"/>
                                        </p:tgtEl>
                                      </p:cBhvr>
                                    </p:animEffect>
                                  </p:childTnLst>
                                  <p:subTnLst>
                                    <p:audio>
                                      <p:cMediaNode>
                                        <p:cTn display="0" masterRel="sameClick">
                                          <p:stCondLst>
                                            <p:cond evt="begin" delay="0">
                                              <p:tn val="236"/>
                                            </p:cond>
                                          </p:stCondLst>
                                          <p:endCondLst>
                                            <p:cond evt="onStopAudio" delay="0">
                                              <p:tgtEl>
                                                <p:sldTgt/>
                                              </p:tgtEl>
                                            </p:cond>
                                          </p:endCondLst>
                                        </p:cTn>
                                        <p:tgtEl>
                                          <p:sndTgt r:embed="rId5" name="cashreg.wav"/>
                                        </p:tgtEl>
                                      </p:cMediaNode>
                                    </p:audio>
                                  </p:subTnLst>
                                </p:cTn>
                              </p:par>
                            </p:childTnLst>
                          </p:cTn>
                        </p:par>
                      </p:childTnLst>
                    </p:cTn>
                  </p:par>
                  <p:par>
                    <p:cTn id="241" fill="hold" nodeType="clickPar">
                      <p:stCondLst>
                        <p:cond delay="indefinite"/>
                      </p:stCondLst>
                      <p:childTnLst>
                        <p:par>
                          <p:cTn id="242" fill="hold" nodeType="withGroup">
                            <p:stCondLst>
                              <p:cond delay="0"/>
                            </p:stCondLst>
                            <p:childTnLst>
                              <p:par>
                                <p:cTn id="243" presetID="53" presetClass="entr" presetSubtype="0" fill="hold" grpId="0" nodeType="clickEffect">
                                  <p:stCondLst>
                                    <p:cond delay="0"/>
                                  </p:stCondLst>
                                  <p:childTnLst>
                                    <p:set>
                                      <p:cBhvr>
                                        <p:cTn id="244" dur="1" fill="hold">
                                          <p:stCondLst>
                                            <p:cond delay="0"/>
                                          </p:stCondLst>
                                        </p:cTn>
                                        <p:tgtEl>
                                          <p:spTgt spid="1093695"/>
                                        </p:tgtEl>
                                        <p:attrNameLst>
                                          <p:attrName>style.visibility</p:attrName>
                                        </p:attrNameLst>
                                      </p:cBhvr>
                                      <p:to>
                                        <p:strVal val="visible"/>
                                      </p:to>
                                    </p:set>
                                    <p:anim calcmode="lin" valueType="num">
                                      <p:cBhvr>
                                        <p:cTn id="245" dur="500" fill="hold"/>
                                        <p:tgtEl>
                                          <p:spTgt spid="1093695"/>
                                        </p:tgtEl>
                                        <p:attrNameLst>
                                          <p:attrName>ppt_w</p:attrName>
                                        </p:attrNameLst>
                                      </p:cBhvr>
                                      <p:tavLst>
                                        <p:tav tm="0">
                                          <p:val>
                                            <p:fltVal val="0"/>
                                          </p:val>
                                        </p:tav>
                                        <p:tav tm="100000">
                                          <p:val>
                                            <p:strVal val="#ppt_w"/>
                                          </p:val>
                                        </p:tav>
                                      </p:tavLst>
                                    </p:anim>
                                    <p:anim calcmode="lin" valueType="num">
                                      <p:cBhvr>
                                        <p:cTn id="246" dur="500" fill="hold"/>
                                        <p:tgtEl>
                                          <p:spTgt spid="1093695"/>
                                        </p:tgtEl>
                                        <p:attrNameLst>
                                          <p:attrName>ppt_h</p:attrName>
                                        </p:attrNameLst>
                                      </p:cBhvr>
                                      <p:tavLst>
                                        <p:tav tm="0">
                                          <p:val>
                                            <p:fltVal val="0"/>
                                          </p:val>
                                        </p:tav>
                                        <p:tav tm="100000">
                                          <p:val>
                                            <p:strVal val="#ppt_h"/>
                                          </p:val>
                                        </p:tav>
                                      </p:tavLst>
                                    </p:anim>
                                    <p:animEffect transition="in" filter="fade">
                                      <p:cBhvr>
                                        <p:cTn id="247" dur="500"/>
                                        <p:tgtEl>
                                          <p:spTgt spid="1093695"/>
                                        </p:tgtEl>
                                      </p:cBhvr>
                                    </p:animEffect>
                                  </p:childTnLst>
                                  <p:subTnLst>
                                    <p:audio>
                                      <p:cMediaNode>
                                        <p:cTn display="0" masterRel="sameClick">
                                          <p:stCondLst>
                                            <p:cond evt="begin" delay="0">
                                              <p:tn val="243"/>
                                            </p:cond>
                                          </p:stCondLst>
                                          <p:endCondLst>
                                            <p:cond evt="onStopAudio" delay="0">
                                              <p:tgtEl>
                                                <p:sldTgt/>
                                              </p:tgtEl>
                                            </p:cond>
                                          </p:endCondLst>
                                        </p:cTn>
                                        <p:tgtEl>
                                          <p:sndTgt r:embed="rId5" name="cashreg.wav"/>
                                        </p:tgtEl>
                                      </p:cMediaNode>
                                    </p:audio>
                                  </p:subTnLst>
                                </p:cTn>
                              </p:par>
                            </p:childTnLst>
                          </p:cTn>
                        </p:par>
                      </p:childTnLst>
                    </p:cTn>
                  </p:par>
                  <p:par>
                    <p:cTn id="248" fill="hold" nodeType="clickPar">
                      <p:stCondLst>
                        <p:cond delay="indefinite"/>
                      </p:stCondLst>
                      <p:childTnLst>
                        <p:par>
                          <p:cTn id="249" fill="hold" nodeType="withGroup">
                            <p:stCondLst>
                              <p:cond delay="0"/>
                            </p:stCondLst>
                            <p:childTnLst>
                              <p:par>
                                <p:cTn id="250" presetID="53" presetClass="entr" presetSubtype="0" fill="hold" grpId="0" nodeType="clickEffect">
                                  <p:stCondLst>
                                    <p:cond delay="0"/>
                                  </p:stCondLst>
                                  <p:childTnLst>
                                    <p:set>
                                      <p:cBhvr>
                                        <p:cTn id="251" dur="1" fill="hold">
                                          <p:stCondLst>
                                            <p:cond delay="0"/>
                                          </p:stCondLst>
                                        </p:cTn>
                                        <p:tgtEl>
                                          <p:spTgt spid="1093696"/>
                                        </p:tgtEl>
                                        <p:attrNameLst>
                                          <p:attrName>style.visibility</p:attrName>
                                        </p:attrNameLst>
                                      </p:cBhvr>
                                      <p:to>
                                        <p:strVal val="visible"/>
                                      </p:to>
                                    </p:set>
                                    <p:anim calcmode="lin" valueType="num">
                                      <p:cBhvr>
                                        <p:cTn id="252" dur="500" fill="hold"/>
                                        <p:tgtEl>
                                          <p:spTgt spid="1093696"/>
                                        </p:tgtEl>
                                        <p:attrNameLst>
                                          <p:attrName>ppt_w</p:attrName>
                                        </p:attrNameLst>
                                      </p:cBhvr>
                                      <p:tavLst>
                                        <p:tav tm="0">
                                          <p:val>
                                            <p:fltVal val="0"/>
                                          </p:val>
                                        </p:tav>
                                        <p:tav tm="100000">
                                          <p:val>
                                            <p:strVal val="#ppt_w"/>
                                          </p:val>
                                        </p:tav>
                                      </p:tavLst>
                                    </p:anim>
                                    <p:anim calcmode="lin" valueType="num">
                                      <p:cBhvr>
                                        <p:cTn id="253" dur="500" fill="hold"/>
                                        <p:tgtEl>
                                          <p:spTgt spid="1093696"/>
                                        </p:tgtEl>
                                        <p:attrNameLst>
                                          <p:attrName>ppt_h</p:attrName>
                                        </p:attrNameLst>
                                      </p:cBhvr>
                                      <p:tavLst>
                                        <p:tav tm="0">
                                          <p:val>
                                            <p:fltVal val="0"/>
                                          </p:val>
                                        </p:tav>
                                        <p:tav tm="100000">
                                          <p:val>
                                            <p:strVal val="#ppt_h"/>
                                          </p:val>
                                        </p:tav>
                                      </p:tavLst>
                                    </p:anim>
                                    <p:animEffect transition="in" filter="fade">
                                      <p:cBhvr>
                                        <p:cTn id="254" dur="500"/>
                                        <p:tgtEl>
                                          <p:spTgt spid="1093696"/>
                                        </p:tgtEl>
                                      </p:cBhvr>
                                    </p:animEffect>
                                  </p:childTnLst>
                                  <p:subTnLst>
                                    <p:audio>
                                      <p:cMediaNode>
                                        <p:cTn display="0" masterRel="sameClick">
                                          <p:stCondLst>
                                            <p:cond evt="begin" delay="0">
                                              <p:tn val="250"/>
                                            </p:cond>
                                          </p:stCondLst>
                                          <p:endCondLst>
                                            <p:cond evt="onStopAudio" delay="0">
                                              <p:tgtEl>
                                                <p:sldTgt/>
                                              </p:tgtEl>
                                            </p:cond>
                                          </p:endCondLst>
                                        </p:cTn>
                                        <p:tgtEl>
                                          <p:sndTgt r:embed="rId5" name="cashreg.wav"/>
                                        </p:tgtEl>
                                      </p:cMediaNode>
                                    </p:audio>
                                  </p:subTnLst>
                                </p:cTn>
                              </p:par>
                            </p:childTnLst>
                          </p:cTn>
                        </p:par>
                      </p:childTnLst>
                    </p:cTn>
                  </p:par>
                  <p:par>
                    <p:cTn id="255" fill="hold" nodeType="clickPar">
                      <p:stCondLst>
                        <p:cond delay="indefinite"/>
                      </p:stCondLst>
                      <p:childTnLst>
                        <p:par>
                          <p:cTn id="256" fill="hold" nodeType="withGroup">
                            <p:stCondLst>
                              <p:cond delay="0"/>
                            </p:stCondLst>
                            <p:childTnLst>
                              <p:par>
                                <p:cTn id="257" presetID="2" presetClass="entr" presetSubtype="4" fill="hold" nodeType="clickEffect">
                                  <p:stCondLst>
                                    <p:cond delay="0"/>
                                  </p:stCondLst>
                                  <p:childTnLst>
                                    <p:set>
                                      <p:cBhvr>
                                        <p:cTn id="258" dur="1" fill="hold">
                                          <p:stCondLst>
                                            <p:cond delay="0"/>
                                          </p:stCondLst>
                                        </p:cTn>
                                        <p:tgtEl>
                                          <p:spTgt spid="1093634">
                                            <p:txEl>
                                              <p:pRg st="2" end="2"/>
                                            </p:txEl>
                                          </p:spTgt>
                                        </p:tgtEl>
                                        <p:attrNameLst>
                                          <p:attrName>style.visibility</p:attrName>
                                        </p:attrNameLst>
                                      </p:cBhvr>
                                      <p:to>
                                        <p:strVal val="visible"/>
                                      </p:to>
                                    </p:set>
                                    <p:anim calcmode="lin" valueType="num">
                                      <p:cBhvr additive="base">
                                        <p:cTn id="259" dur="500" fill="hold"/>
                                        <p:tgtEl>
                                          <p:spTgt spid="1093634">
                                            <p:txEl>
                                              <p:pRg st="2" end="2"/>
                                            </p:txEl>
                                          </p:spTgt>
                                        </p:tgtEl>
                                        <p:attrNameLst>
                                          <p:attrName>ppt_x</p:attrName>
                                        </p:attrNameLst>
                                      </p:cBhvr>
                                      <p:tavLst>
                                        <p:tav tm="0">
                                          <p:val>
                                            <p:strVal val="#ppt_x"/>
                                          </p:val>
                                        </p:tav>
                                        <p:tav tm="100000">
                                          <p:val>
                                            <p:strVal val="#ppt_x"/>
                                          </p:val>
                                        </p:tav>
                                      </p:tavLst>
                                    </p:anim>
                                    <p:anim calcmode="lin" valueType="num">
                                      <p:cBhvr additive="base">
                                        <p:cTn id="260" dur="500" fill="hold"/>
                                        <p:tgtEl>
                                          <p:spTgt spid="109363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7"/>
                                            </p:cond>
                                          </p:stCondLst>
                                          <p:endCondLst>
                                            <p:cond evt="onStopAudio" delay="0">
                                              <p:tgtEl>
                                                <p:sldTgt/>
                                              </p:tgtEl>
                                            </p:cond>
                                          </p:endCondLst>
                                        </p:cTn>
                                        <p:tgtEl>
                                          <p:sndTgt r:embed="rId4" name="arrow.wav"/>
                                        </p:tgtEl>
                                      </p:cMediaNode>
                                    </p:audio>
                                  </p:subTnLst>
                                </p:cTn>
                              </p:par>
                              <p:par>
                                <p:cTn id="261" presetID="53" presetClass="entr" presetSubtype="0" fill="hold" nodeType="withEffect">
                                  <p:stCondLst>
                                    <p:cond delay="0"/>
                                  </p:stCondLst>
                                  <p:childTnLst>
                                    <p:set>
                                      <p:cBhvr>
                                        <p:cTn id="262" dur="1" fill="hold">
                                          <p:stCondLst>
                                            <p:cond delay="0"/>
                                          </p:stCondLst>
                                        </p:cTn>
                                        <p:tgtEl>
                                          <p:spTgt spid="1093637"/>
                                        </p:tgtEl>
                                        <p:attrNameLst>
                                          <p:attrName>style.visibility</p:attrName>
                                        </p:attrNameLst>
                                      </p:cBhvr>
                                      <p:to>
                                        <p:strVal val="visible"/>
                                      </p:to>
                                    </p:set>
                                    <p:anim calcmode="lin" valueType="num">
                                      <p:cBhvr>
                                        <p:cTn id="263" dur="500" fill="hold"/>
                                        <p:tgtEl>
                                          <p:spTgt spid="1093637"/>
                                        </p:tgtEl>
                                        <p:attrNameLst>
                                          <p:attrName>ppt_w</p:attrName>
                                        </p:attrNameLst>
                                      </p:cBhvr>
                                      <p:tavLst>
                                        <p:tav tm="0">
                                          <p:val>
                                            <p:fltVal val="0"/>
                                          </p:val>
                                        </p:tav>
                                        <p:tav tm="100000">
                                          <p:val>
                                            <p:strVal val="#ppt_w"/>
                                          </p:val>
                                        </p:tav>
                                      </p:tavLst>
                                    </p:anim>
                                    <p:anim calcmode="lin" valueType="num">
                                      <p:cBhvr>
                                        <p:cTn id="264" dur="500" fill="hold"/>
                                        <p:tgtEl>
                                          <p:spTgt spid="1093637"/>
                                        </p:tgtEl>
                                        <p:attrNameLst>
                                          <p:attrName>ppt_h</p:attrName>
                                        </p:attrNameLst>
                                      </p:cBhvr>
                                      <p:tavLst>
                                        <p:tav tm="0">
                                          <p:val>
                                            <p:fltVal val="0"/>
                                          </p:val>
                                        </p:tav>
                                        <p:tav tm="100000">
                                          <p:val>
                                            <p:strVal val="#ppt_h"/>
                                          </p:val>
                                        </p:tav>
                                      </p:tavLst>
                                    </p:anim>
                                    <p:animEffect transition="in" filter="fade">
                                      <p:cBhvr>
                                        <p:cTn id="265" dur="500"/>
                                        <p:tgtEl>
                                          <p:spTgt spid="1093637"/>
                                        </p:tgtEl>
                                      </p:cBhvr>
                                    </p:animEffect>
                                  </p:childTnLst>
                                </p:cTn>
                              </p:par>
                            </p:childTnLst>
                          </p:cTn>
                        </p:par>
                      </p:childTnLst>
                    </p:cTn>
                  </p:par>
                  <p:par>
                    <p:cTn id="266" fill="hold" nodeType="clickPar">
                      <p:stCondLst>
                        <p:cond delay="indefinite"/>
                      </p:stCondLst>
                      <p:childTnLst>
                        <p:par>
                          <p:cTn id="267" fill="hold" nodeType="withGroup">
                            <p:stCondLst>
                              <p:cond delay="0"/>
                            </p:stCondLst>
                            <p:childTnLst>
                              <p:par>
                                <p:cTn id="268" presetID="2" presetClass="entr" presetSubtype="4" fill="hold" nodeType="clickEffect">
                                  <p:stCondLst>
                                    <p:cond delay="0"/>
                                  </p:stCondLst>
                                  <p:childTnLst>
                                    <p:set>
                                      <p:cBhvr>
                                        <p:cTn id="269" dur="1" fill="hold">
                                          <p:stCondLst>
                                            <p:cond delay="0"/>
                                          </p:stCondLst>
                                        </p:cTn>
                                        <p:tgtEl>
                                          <p:spTgt spid="1093706">
                                            <p:txEl>
                                              <p:pRg st="1" end="1"/>
                                            </p:txEl>
                                          </p:spTgt>
                                        </p:tgtEl>
                                        <p:attrNameLst>
                                          <p:attrName>style.visibility</p:attrName>
                                        </p:attrNameLst>
                                      </p:cBhvr>
                                      <p:to>
                                        <p:strVal val="visible"/>
                                      </p:to>
                                    </p:set>
                                    <p:anim calcmode="lin" valueType="num">
                                      <p:cBhvr additive="base">
                                        <p:cTn id="270" dur="500" fill="hold"/>
                                        <p:tgtEl>
                                          <p:spTgt spid="1093706">
                                            <p:txEl>
                                              <p:pRg st="1" end="1"/>
                                            </p:txEl>
                                          </p:spTgt>
                                        </p:tgtEl>
                                        <p:attrNameLst>
                                          <p:attrName>ppt_x</p:attrName>
                                        </p:attrNameLst>
                                      </p:cBhvr>
                                      <p:tavLst>
                                        <p:tav tm="0">
                                          <p:val>
                                            <p:strVal val="#ppt_x"/>
                                          </p:val>
                                        </p:tav>
                                        <p:tav tm="100000">
                                          <p:val>
                                            <p:strVal val="#ppt_x"/>
                                          </p:val>
                                        </p:tav>
                                      </p:tavLst>
                                    </p:anim>
                                    <p:anim calcmode="lin" valueType="num">
                                      <p:cBhvr additive="base">
                                        <p:cTn id="271" dur="500" fill="hold"/>
                                        <p:tgtEl>
                                          <p:spTgt spid="109370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8"/>
                                            </p:cond>
                                          </p:stCondLst>
                                          <p:endCondLst>
                                            <p:cond evt="onStopAudio" delay="0">
                                              <p:tgtEl>
                                                <p:sldTgt/>
                                              </p:tgtEl>
                                            </p:cond>
                                          </p:endCondLst>
                                        </p:cTn>
                                        <p:tgtEl>
                                          <p:sndTgt r:embed="rId4" name="arrow.wav"/>
                                        </p:tgtEl>
                                      </p:cMediaNode>
                                    </p:audio>
                                  </p:subTnLst>
                                </p:cTn>
                              </p:par>
                              <p:par>
                                <p:cTn id="272" presetID="10" presetClass="entr" presetSubtype="0" fill="hold" nodeType="withEffect">
                                  <p:stCondLst>
                                    <p:cond delay="0"/>
                                  </p:stCondLst>
                                  <p:childTnLst>
                                    <p:set>
                                      <p:cBhvr>
                                        <p:cTn id="273" dur="1" fill="hold">
                                          <p:stCondLst>
                                            <p:cond delay="0"/>
                                          </p:stCondLst>
                                        </p:cTn>
                                        <p:tgtEl>
                                          <p:spTgt spid="1093641"/>
                                        </p:tgtEl>
                                        <p:attrNameLst>
                                          <p:attrName>style.visibility</p:attrName>
                                        </p:attrNameLst>
                                      </p:cBhvr>
                                      <p:to>
                                        <p:strVal val="visible"/>
                                      </p:to>
                                    </p:set>
                                    <p:animEffect transition="in" filter="fade">
                                      <p:cBhvr>
                                        <p:cTn id="274" dur="2000"/>
                                        <p:tgtEl>
                                          <p:spTgt spid="10936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234" grpId="0" animBg="1"/>
      <p:bldP spid="1093644" grpId="0" animBg="1"/>
      <p:bldP spid="1093645" grpId="0" animBg="1"/>
      <p:bldP spid="1093646" grpId="0" animBg="1"/>
      <p:bldP spid="1093647" grpId="0" animBg="1"/>
      <p:bldP spid="1093648" grpId="0" animBg="1"/>
      <p:bldP spid="1093649" grpId="0" animBg="1"/>
      <p:bldP spid="1093650" grpId="0" animBg="1"/>
      <p:bldP spid="1093651" grpId="0" animBg="1"/>
      <p:bldP spid="1093652" grpId="0" animBg="1"/>
      <p:bldP spid="1093653" grpId="0" animBg="1"/>
      <p:bldP spid="1093654" grpId="0" animBg="1"/>
      <p:bldP spid="1093655" grpId="0" animBg="1"/>
      <p:bldP spid="1093656" grpId="0" animBg="1"/>
      <p:bldP spid="1093657" grpId="0" animBg="1"/>
      <p:bldP spid="1093658" grpId="0" animBg="1"/>
      <p:bldP spid="1093659" grpId="0" animBg="1"/>
      <p:bldP spid="1093660" grpId="0" animBg="1"/>
      <p:bldP spid="1093661" grpId="0" animBg="1"/>
      <p:bldP spid="2" grpId="0" animBg="1"/>
      <p:bldP spid="1093663" grpId="0" animBg="1"/>
      <p:bldP spid="1093664" grpId="0" animBg="1"/>
      <p:bldP spid="1093665" grpId="0" animBg="1"/>
      <p:bldP spid="1093666" grpId="0" animBg="1"/>
      <p:bldP spid="1093667" grpId="0" animBg="1"/>
      <p:bldP spid="1093668" grpId="0" animBg="1"/>
      <p:bldP spid="1093669" grpId="0" animBg="1"/>
      <p:bldP spid="1093670" grpId="0" animBg="1"/>
      <p:bldP spid="1093671" grpId="0" animBg="1"/>
      <p:bldP spid="1093672" grpId="0" animBg="1"/>
      <p:bldP spid="1093673" grpId="0" animBg="1"/>
      <p:bldP spid="1093676" grpId="0" animBg="1"/>
      <p:bldP spid="1093677" grpId="0" animBg="1"/>
      <p:bldP spid="1093678" grpId="0" animBg="1"/>
      <p:bldP spid="3" grpId="0" animBg="1"/>
      <p:bldP spid="1093682" grpId="0" animBg="1"/>
      <p:bldP spid="1093683" grpId="0" animBg="1"/>
      <p:bldP spid="1093684" grpId="0" animBg="1"/>
      <p:bldP spid="1093685" grpId="0" animBg="1"/>
      <p:bldP spid="1093686" grpId="0" animBg="1"/>
      <p:bldP spid="1093687" grpId="0" animBg="1"/>
      <p:bldP spid="1093688" grpId="0" animBg="1"/>
      <p:bldP spid="1093689" grpId="0" animBg="1"/>
      <p:bldP spid="1093690" grpId="0" animBg="1"/>
      <p:bldP spid="1093691" grpId="0" animBg="1"/>
      <p:bldP spid="1093694" grpId="0"/>
      <p:bldP spid="1093695" grpId="0"/>
      <p:bldP spid="109369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7730" name="Rectangle 2"/>
          <p:cNvSpPr>
            <a:spLocks noChangeArrowheads="1"/>
          </p:cNvSpPr>
          <p:nvPr/>
        </p:nvSpPr>
        <p:spPr bwMode="auto">
          <a:xfrm>
            <a:off x="685800" y="1343025"/>
            <a:ext cx="7772400" cy="5456238"/>
          </a:xfrm>
          <a:prstGeom prst="rect">
            <a:avLst/>
          </a:prstGeom>
          <a:solidFill>
            <a:srgbClr val="EAEAEA"/>
          </a:solidFill>
          <a:ln w="9525">
            <a:noFill/>
            <a:miter lim="800000"/>
            <a:headEnd/>
            <a:tailEnd/>
          </a:ln>
        </p:spPr>
        <p:txBody>
          <a:bodyPr/>
          <a:lstStyle/>
          <a:p>
            <a:pPr eaLnBrk="1" hangingPunct="1">
              <a:spcBef>
                <a:spcPct val="20000"/>
              </a:spcBef>
            </a:pPr>
            <a:r>
              <a:rPr lang="en-US" altLang="en-US" i="1">
                <a:solidFill>
                  <a:srgbClr val="333399"/>
                </a:solidFill>
                <a:cs typeface="Times New Roman" pitchFamily="18" charset="0"/>
              </a:rPr>
              <a:t>The de Broglie hypothesis </a:t>
            </a:r>
          </a:p>
          <a:p>
            <a:pPr eaLnBrk="1" hangingPunct="1">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By varying the voltage and                                              hence the velocity (and hence                                          the de Broglie wavelength)                                                    their data showed that                                                  diffraction of an electron                                                      beam actually occurred in                                                        accordance with de Broglie!</a:t>
            </a:r>
          </a:p>
        </p:txBody>
      </p:sp>
      <p:pic>
        <p:nvPicPr>
          <p:cNvPr id="1097800" name="Picture 72" descr="davissongermer"/>
          <p:cNvPicPr>
            <a:picLocks noChangeAspect="1" noChangeArrowheads="1"/>
          </p:cNvPicPr>
          <p:nvPr/>
        </p:nvPicPr>
        <p:blipFill>
          <a:blip r:embed="rId5" cstate="print"/>
          <a:srcRect/>
          <a:stretch>
            <a:fillRect/>
          </a:stretch>
        </p:blipFill>
        <p:spPr bwMode="auto">
          <a:xfrm>
            <a:off x="334963" y="4797425"/>
            <a:ext cx="8518525" cy="1865313"/>
          </a:xfrm>
          <a:prstGeom prst="rect">
            <a:avLst/>
          </a:prstGeom>
          <a:ln>
            <a:noFill/>
          </a:ln>
          <a:effectLst>
            <a:outerShdw blurRad="292100" dist="139700" dir="2700000" algn="tl" rotWithShape="0">
              <a:srgbClr val="333333">
                <a:alpha val="65000"/>
              </a:srgbClr>
            </a:outerShdw>
          </a:effectLst>
        </p:spPr>
      </p:pic>
      <p:sp>
        <p:nvSpPr>
          <p:cNvPr id="37892"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12.1 – The interaction of matter with radiation</a:t>
            </a:r>
          </a:p>
        </p:txBody>
      </p:sp>
      <p:sp>
        <p:nvSpPr>
          <p:cNvPr id="37893" name="Line 90"/>
          <p:cNvSpPr>
            <a:spLocks noChangeShapeType="1"/>
          </p:cNvSpPr>
          <p:nvPr/>
        </p:nvSpPr>
        <p:spPr bwMode="auto">
          <a:xfrm>
            <a:off x="5930900" y="2024063"/>
            <a:ext cx="0" cy="1401762"/>
          </a:xfrm>
          <a:prstGeom prst="line">
            <a:avLst/>
          </a:prstGeom>
          <a:noFill/>
          <a:ln w="38100">
            <a:solidFill>
              <a:schemeClr val="accent2"/>
            </a:solidFill>
            <a:round/>
            <a:headEnd/>
            <a:tailEnd/>
          </a:ln>
        </p:spPr>
        <p:txBody>
          <a:bodyPr/>
          <a:lstStyle/>
          <a:p>
            <a:endParaRPr lang="en-US"/>
          </a:p>
        </p:txBody>
      </p:sp>
      <p:sp>
        <p:nvSpPr>
          <p:cNvPr id="37894" name="Oval 12"/>
          <p:cNvSpPr>
            <a:spLocks noChangeArrowheads="1"/>
          </p:cNvSpPr>
          <p:nvPr/>
        </p:nvSpPr>
        <p:spPr bwMode="auto">
          <a:xfrm>
            <a:off x="5592763" y="1709738"/>
            <a:ext cx="674687" cy="674687"/>
          </a:xfrm>
          <a:prstGeom prst="ellipse">
            <a:avLst/>
          </a:prstGeom>
          <a:noFill/>
          <a:ln w="19050">
            <a:solidFill>
              <a:srgbClr val="FF0000"/>
            </a:solidFill>
            <a:round/>
            <a:headEnd/>
            <a:tailEnd/>
          </a:ln>
        </p:spPr>
        <p:txBody>
          <a:bodyPr wrap="none" anchor="ctr"/>
          <a:lstStyle/>
          <a:p>
            <a:pPr eaLnBrk="1" hangingPunct="1"/>
            <a:endParaRPr lang="en-US" altLang="en-US"/>
          </a:p>
        </p:txBody>
      </p:sp>
      <p:sp>
        <p:nvSpPr>
          <p:cNvPr id="37895" name="Oval 13"/>
          <p:cNvSpPr>
            <a:spLocks noChangeArrowheads="1"/>
          </p:cNvSpPr>
          <p:nvPr/>
        </p:nvSpPr>
        <p:spPr bwMode="auto">
          <a:xfrm>
            <a:off x="5702300" y="1814513"/>
            <a:ext cx="460375" cy="460375"/>
          </a:xfrm>
          <a:prstGeom prst="ellipse">
            <a:avLst/>
          </a:prstGeom>
          <a:noFill/>
          <a:ln w="19050">
            <a:solidFill>
              <a:srgbClr val="FF0000"/>
            </a:solidFill>
            <a:round/>
            <a:headEnd/>
            <a:tailEnd/>
          </a:ln>
        </p:spPr>
        <p:txBody>
          <a:bodyPr wrap="none" anchor="ctr"/>
          <a:lstStyle/>
          <a:p>
            <a:pPr eaLnBrk="1" hangingPunct="1"/>
            <a:endParaRPr lang="en-US" altLang="en-US"/>
          </a:p>
        </p:txBody>
      </p:sp>
      <p:sp>
        <p:nvSpPr>
          <p:cNvPr id="37896" name="Oval 14"/>
          <p:cNvSpPr>
            <a:spLocks noChangeArrowheads="1"/>
          </p:cNvSpPr>
          <p:nvPr/>
        </p:nvSpPr>
        <p:spPr bwMode="auto">
          <a:xfrm>
            <a:off x="5802313" y="1912938"/>
            <a:ext cx="254000" cy="254000"/>
          </a:xfrm>
          <a:prstGeom prst="ellipse">
            <a:avLst/>
          </a:prstGeom>
          <a:noFill/>
          <a:ln w="19050">
            <a:solidFill>
              <a:srgbClr val="FF0000"/>
            </a:solidFill>
            <a:round/>
            <a:headEnd/>
            <a:tailEnd/>
          </a:ln>
        </p:spPr>
        <p:txBody>
          <a:bodyPr wrap="none" anchor="ctr"/>
          <a:lstStyle/>
          <a:p>
            <a:pPr eaLnBrk="1" hangingPunct="1"/>
            <a:endParaRPr lang="en-US" altLang="en-US"/>
          </a:p>
        </p:txBody>
      </p:sp>
      <p:sp>
        <p:nvSpPr>
          <p:cNvPr id="37897" name="Oval 15"/>
          <p:cNvSpPr>
            <a:spLocks noChangeArrowheads="1"/>
          </p:cNvSpPr>
          <p:nvPr/>
        </p:nvSpPr>
        <p:spPr bwMode="auto">
          <a:xfrm>
            <a:off x="5870575" y="1978025"/>
            <a:ext cx="107950" cy="107950"/>
          </a:xfrm>
          <a:prstGeom prst="ellipse">
            <a:avLst/>
          </a:prstGeom>
          <a:solidFill>
            <a:srgbClr val="FF0000"/>
          </a:solidFill>
          <a:ln w="9525">
            <a:noFill/>
            <a:round/>
            <a:headEnd/>
            <a:tailEnd/>
          </a:ln>
        </p:spPr>
        <p:txBody>
          <a:bodyPr wrap="none" anchor="ctr"/>
          <a:lstStyle/>
          <a:p>
            <a:pPr eaLnBrk="1" hangingPunct="1"/>
            <a:endParaRPr lang="en-US" altLang="en-US"/>
          </a:p>
        </p:txBody>
      </p:sp>
      <p:sp>
        <p:nvSpPr>
          <p:cNvPr id="37898" name="Oval 16"/>
          <p:cNvSpPr>
            <a:spLocks noChangeArrowheads="1"/>
          </p:cNvSpPr>
          <p:nvPr/>
        </p:nvSpPr>
        <p:spPr bwMode="auto">
          <a:xfrm>
            <a:off x="5595938" y="2384425"/>
            <a:ext cx="674687" cy="674688"/>
          </a:xfrm>
          <a:prstGeom prst="ellipse">
            <a:avLst/>
          </a:prstGeom>
          <a:noFill/>
          <a:ln w="19050">
            <a:solidFill>
              <a:srgbClr val="FF0000"/>
            </a:solidFill>
            <a:round/>
            <a:headEnd/>
            <a:tailEnd/>
          </a:ln>
        </p:spPr>
        <p:txBody>
          <a:bodyPr wrap="none" anchor="ctr"/>
          <a:lstStyle/>
          <a:p>
            <a:pPr eaLnBrk="1" hangingPunct="1"/>
            <a:endParaRPr lang="en-US" altLang="en-US"/>
          </a:p>
        </p:txBody>
      </p:sp>
      <p:sp>
        <p:nvSpPr>
          <p:cNvPr id="37899" name="Oval 17"/>
          <p:cNvSpPr>
            <a:spLocks noChangeArrowheads="1"/>
          </p:cNvSpPr>
          <p:nvPr/>
        </p:nvSpPr>
        <p:spPr bwMode="auto">
          <a:xfrm>
            <a:off x="5705475" y="2489200"/>
            <a:ext cx="460375" cy="460375"/>
          </a:xfrm>
          <a:prstGeom prst="ellipse">
            <a:avLst/>
          </a:prstGeom>
          <a:noFill/>
          <a:ln w="19050">
            <a:solidFill>
              <a:srgbClr val="FF0000"/>
            </a:solidFill>
            <a:round/>
            <a:headEnd/>
            <a:tailEnd/>
          </a:ln>
        </p:spPr>
        <p:txBody>
          <a:bodyPr wrap="none" anchor="ctr"/>
          <a:lstStyle/>
          <a:p>
            <a:pPr eaLnBrk="1" hangingPunct="1"/>
            <a:endParaRPr lang="en-US" altLang="en-US"/>
          </a:p>
        </p:txBody>
      </p:sp>
      <p:sp>
        <p:nvSpPr>
          <p:cNvPr id="37900" name="Oval 18"/>
          <p:cNvSpPr>
            <a:spLocks noChangeArrowheads="1"/>
          </p:cNvSpPr>
          <p:nvPr/>
        </p:nvSpPr>
        <p:spPr bwMode="auto">
          <a:xfrm>
            <a:off x="5805488" y="2587625"/>
            <a:ext cx="254000" cy="254000"/>
          </a:xfrm>
          <a:prstGeom prst="ellipse">
            <a:avLst/>
          </a:prstGeom>
          <a:noFill/>
          <a:ln w="19050">
            <a:solidFill>
              <a:srgbClr val="FF0000"/>
            </a:solidFill>
            <a:round/>
            <a:headEnd/>
            <a:tailEnd/>
          </a:ln>
        </p:spPr>
        <p:txBody>
          <a:bodyPr wrap="none" anchor="ctr"/>
          <a:lstStyle/>
          <a:p>
            <a:pPr eaLnBrk="1" hangingPunct="1"/>
            <a:endParaRPr lang="en-US" altLang="en-US"/>
          </a:p>
        </p:txBody>
      </p:sp>
      <p:sp>
        <p:nvSpPr>
          <p:cNvPr id="37901" name="Oval 19"/>
          <p:cNvSpPr>
            <a:spLocks noChangeArrowheads="1"/>
          </p:cNvSpPr>
          <p:nvPr/>
        </p:nvSpPr>
        <p:spPr bwMode="auto">
          <a:xfrm>
            <a:off x="5873750" y="2652713"/>
            <a:ext cx="107950" cy="107950"/>
          </a:xfrm>
          <a:prstGeom prst="ellipse">
            <a:avLst/>
          </a:prstGeom>
          <a:solidFill>
            <a:srgbClr val="FF0000"/>
          </a:solidFill>
          <a:ln w="9525">
            <a:noFill/>
            <a:round/>
            <a:headEnd/>
            <a:tailEnd/>
          </a:ln>
        </p:spPr>
        <p:txBody>
          <a:bodyPr wrap="none" anchor="ctr"/>
          <a:lstStyle/>
          <a:p>
            <a:pPr eaLnBrk="1" hangingPunct="1"/>
            <a:endParaRPr lang="en-US" altLang="en-US"/>
          </a:p>
        </p:txBody>
      </p:sp>
      <p:sp>
        <p:nvSpPr>
          <p:cNvPr id="37902" name="Oval 20"/>
          <p:cNvSpPr>
            <a:spLocks noChangeArrowheads="1"/>
          </p:cNvSpPr>
          <p:nvPr/>
        </p:nvSpPr>
        <p:spPr bwMode="auto">
          <a:xfrm>
            <a:off x="5597525" y="3068638"/>
            <a:ext cx="674688" cy="674687"/>
          </a:xfrm>
          <a:prstGeom prst="ellipse">
            <a:avLst/>
          </a:prstGeom>
          <a:noFill/>
          <a:ln w="19050">
            <a:solidFill>
              <a:srgbClr val="FF0000"/>
            </a:solidFill>
            <a:round/>
            <a:headEnd/>
            <a:tailEnd/>
          </a:ln>
        </p:spPr>
        <p:txBody>
          <a:bodyPr wrap="none" anchor="ctr"/>
          <a:lstStyle/>
          <a:p>
            <a:pPr eaLnBrk="1" hangingPunct="1"/>
            <a:endParaRPr lang="en-US" altLang="en-US"/>
          </a:p>
        </p:txBody>
      </p:sp>
      <p:sp>
        <p:nvSpPr>
          <p:cNvPr id="37903" name="Oval 21"/>
          <p:cNvSpPr>
            <a:spLocks noChangeArrowheads="1"/>
          </p:cNvSpPr>
          <p:nvPr/>
        </p:nvSpPr>
        <p:spPr bwMode="auto">
          <a:xfrm>
            <a:off x="5707063" y="3173413"/>
            <a:ext cx="460375" cy="460375"/>
          </a:xfrm>
          <a:prstGeom prst="ellipse">
            <a:avLst/>
          </a:prstGeom>
          <a:noFill/>
          <a:ln w="19050">
            <a:solidFill>
              <a:srgbClr val="FF0000"/>
            </a:solidFill>
            <a:round/>
            <a:headEnd/>
            <a:tailEnd/>
          </a:ln>
        </p:spPr>
        <p:txBody>
          <a:bodyPr wrap="none" anchor="ctr"/>
          <a:lstStyle/>
          <a:p>
            <a:pPr eaLnBrk="1" hangingPunct="1"/>
            <a:endParaRPr lang="en-US" altLang="en-US"/>
          </a:p>
        </p:txBody>
      </p:sp>
      <p:sp>
        <p:nvSpPr>
          <p:cNvPr id="37904" name="Oval 22"/>
          <p:cNvSpPr>
            <a:spLocks noChangeArrowheads="1"/>
          </p:cNvSpPr>
          <p:nvPr/>
        </p:nvSpPr>
        <p:spPr bwMode="auto">
          <a:xfrm>
            <a:off x="5807075" y="3271838"/>
            <a:ext cx="254000" cy="254000"/>
          </a:xfrm>
          <a:prstGeom prst="ellipse">
            <a:avLst/>
          </a:prstGeom>
          <a:noFill/>
          <a:ln w="19050">
            <a:solidFill>
              <a:srgbClr val="FF0000"/>
            </a:solidFill>
            <a:round/>
            <a:headEnd/>
            <a:tailEnd/>
          </a:ln>
        </p:spPr>
        <p:txBody>
          <a:bodyPr wrap="none" anchor="ctr"/>
          <a:lstStyle/>
          <a:p>
            <a:pPr eaLnBrk="1" hangingPunct="1"/>
            <a:endParaRPr lang="en-US" altLang="en-US"/>
          </a:p>
        </p:txBody>
      </p:sp>
      <p:sp>
        <p:nvSpPr>
          <p:cNvPr id="37905" name="Oval 23"/>
          <p:cNvSpPr>
            <a:spLocks noChangeArrowheads="1"/>
          </p:cNvSpPr>
          <p:nvPr/>
        </p:nvSpPr>
        <p:spPr bwMode="auto">
          <a:xfrm>
            <a:off x="5875338" y="3336925"/>
            <a:ext cx="107950" cy="107950"/>
          </a:xfrm>
          <a:prstGeom prst="ellipse">
            <a:avLst/>
          </a:prstGeom>
          <a:solidFill>
            <a:srgbClr val="FF0000"/>
          </a:solidFill>
          <a:ln w="9525">
            <a:noFill/>
            <a:round/>
            <a:headEnd/>
            <a:tailEnd/>
          </a:ln>
        </p:spPr>
        <p:txBody>
          <a:bodyPr wrap="none" anchor="ctr"/>
          <a:lstStyle/>
          <a:p>
            <a:pPr eaLnBrk="1" hangingPunct="1"/>
            <a:endParaRPr lang="en-US" altLang="en-US"/>
          </a:p>
        </p:txBody>
      </p:sp>
      <p:sp>
        <p:nvSpPr>
          <p:cNvPr id="37906" name="Freeform 24"/>
          <p:cNvSpPr>
            <a:spLocks/>
          </p:cNvSpPr>
          <p:nvPr/>
        </p:nvSpPr>
        <p:spPr bwMode="auto">
          <a:xfrm>
            <a:off x="5775325" y="1905000"/>
            <a:ext cx="157163" cy="1619250"/>
          </a:xfrm>
          <a:custGeom>
            <a:avLst/>
            <a:gdLst>
              <a:gd name="T0" fmla="*/ 2147483647 w 99"/>
              <a:gd name="T1" fmla="*/ 0 h 1020"/>
              <a:gd name="T2" fmla="*/ 2147483647 w 99"/>
              <a:gd name="T3" fmla="*/ 2147483647 h 1020"/>
              <a:gd name="T4" fmla="*/ 2147483647 w 99"/>
              <a:gd name="T5" fmla="*/ 2147483647 h 1020"/>
              <a:gd name="T6" fmla="*/ 2147483647 w 99"/>
              <a:gd name="T7" fmla="*/ 2147483647 h 1020"/>
              <a:gd name="T8" fmla="*/ 2147483647 w 99"/>
              <a:gd name="T9" fmla="*/ 2147483647 h 1020"/>
              <a:gd name="T10" fmla="*/ 0 60000 65536"/>
              <a:gd name="T11" fmla="*/ 0 60000 65536"/>
              <a:gd name="T12" fmla="*/ 0 60000 65536"/>
              <a:gd name="T13" fmla="*/ 0 60000 65536"/>
              <a:gd name="T14" fmla="*/ 0 60000 65536"/>
              <a:gd name="T15" fmla="*/ 0 w 99"/>
              <a:gd name="T16" fmla="*/ 0 h 1020"/>
              <a:gd name="T17" fmla="*/ 99 w 99"/>
              <a:gd name="T18" fmla="*/ 1020 h 1020"/>
            </a:gdLst>
            <a:ahLst/>
            <a:cxnLst>
              <a:cxn ang="T10">
                <a:pos x="T0" y="T1"/>
              </a:cxn>
              <a:cxn ang="T11">
                <a:pos x="T2" y="T3"/>
              </a:cxn>
              <a:cxn ang="T12">
                <a:pos x="T4" y="T5"/>
              </a:cxn>
              <a:cxn ang="T13">
                <a:pos x="T6" y="T7"/>
              </a:cxn>
              <a:cxn ang="T14">
                <a:pos x="T8" y="T9"/>
              </a:cxn>
            </a:cxnLst>
            <a:rect l="T15" t="T16" r="T17" b="T18"/>
            <a:pathLst>
              <a:path w="99" h="1020">
                <a:moveTo>
                  <a:pt x="93" y="0"/>
                </a:moveTo>
                <a:cubicBezTo>
                  <a:pt x="80" y="15"/>
                  <a:pt x="26" y="8"/>
                  <a:pt x="13" y="92"/>
                </a:cubicBezTo>
                <a:cubicBezTo>
                  <a:pt x="0" y="176"/>
                  <a:pt x="12" y="369"/>
                  <a:pt x="13" y="507"/>
                </a:cubicBezTo>
                <a:cubicBezTo>
                  <a:pt x="14" y="645"/>
                  <a:pt x="5" y="837"/>
                  <a:pt x="19" y="922"/>
                </a:cubicBezTo>
                <a:cubicBezTo>
                  <a:pt x="33" y="1007"/>
                  <a:pt x="82" y="1000"/>
                  <a:pt x="99" y="1020"/>
                </a:cubicBezTo>
              </a:path>
            </a:pathLst>
          </a:custGeom>
          <a:noFill/>
          <a:ln w="28575" cmpd="sng">
            <a:solidFill>
              <a:schemeClr val="accent2"/>
            </a:solidFill>
            <a:round/>
            <a:headEnd/>
            <a:tailEnd/>
          </a:ln>
        </p:spPr>
        <p:txBody>
          <a:bodyPr/>
          <a:lstStyle/>
          <a:p>
            <a:endParaRPr lang="en-US"/>
          </a:p>
        </p:txBody>
      </p:sp>
      <p:sp>
        <p:nvSpPr>
          <p:cNvPr id="37907" name="Freeform 25"/>
          <p:cNvSpPr>
            <a:spLocks/>
          </p:cNvSpPr>
          <p:nvPr/>
        </p:nvSpPr>
        <p:spPr bwMode="auto">
          <a:xfrm>
            <a:off x="5649913" y="1804988"/>
            <a:ext cx="301625" cy="1822450"/>
          </a:xfrm>
          <a:custGeom>
            <a:avLst/>
            <a:gdLst>
              <a:gd name="T0" fmla="*/ 2147483647 w 190"/>
              <a:gd name="T1" fmla="*/ 0 h 1148"/>
              <a:gd name="T2" fmla="*/ 2147483647 w 190"/>
              <a:gd name="T3" fmla="*/ 2147483647 h 1148"/>
              <a:gd name="T4" fmla="*/ 2147483647 w 190"/>
              <a:gd name="T5" fmla="*/ 2147483647 h 1148"/>
              <a:gd name="T6" fmla="*/ 2147483647 w 190"/>
              <a:gd name="T7" fmla="*/ 2147483647 h 1148"/>
              <a:gd name="T8" fmla="*/ 2147483647 w 190"/>
              <a:gd name="T9" fmla="*/ 2147483647 h 1148"/>
              <a:gd name="T10" fmla="*/ 0 60000 65536"/>
              <a:gd name="T11" fmla="*/ 0 60000 65536"/>
              <a:gd name="T12" fmla="*/ 0 60000 65536"/>
              <a:gd name="T13" fmla="*/ 0 60000 65536"/>
              <a:gd name="T14" fmla="*/ 0 60000 65536"/>
              <a:gd name="T15" fmla="*/ 0 w 190"/>
              <a:gd name="T16" fmla="*/ 0 h 1148"/>
              <a:gd name="T17" fmla="*/ 190 w 190"/>
              <a:gd name="T18" fmla="*/ 1148 h 1148"/>
            </a:gdLst>
            <a:ahLst/>
            <a:cxnLst>
              <a:cxn ang="T10">
                <a:pos x="T0" y="T1"/>
              </a:cxn>
              <a:cxn ang="T11">
                <a:pos x="T2" y="T3"/>
              </a:cxn>
              <a:cxn ang="T12">
                <a:pos x="T4" y="T5"/>
              </a:cxn>
              <a:cxn ang="T13">
                <a:pos x="T6" y="T7"/>
              </a:cxn>
              <a:cxn ang="T14">
                <a:pos x="T8" y="T9"/>
              </a:cxn>
            </a:cxnLst>
            <a:rect l="T15" t="T16" r="T17" b="T18"/>
            <a:pathLst>
              <a:path w="190" h="1148">
                <a:moveTo>
                  <a:pt x="167" y="0"/>
                </a:moveTo>
                <a:cubicBezTo>
                  <a:pt x="106" y="23"/>
                  <a:pt x="46" y="47"/>
                  <a:pt x="23" y="144"/>
                </a:cubicBezTo>
                <a:cubicBezTo>
                  <a:pt x="0" y="241"/>
                  <a:pt x="25" y="430"/>
                  <a:pt x="28" y="582"/>
                </a:cubicBezTo>
                <a:cubicBezTo>
                  <a:pt x="31" y="734"/>
                  <a:pt x="13" y="960"/>
                  <a:pt x="40" y="1054"/>
                </a:cubicBezTo>
                <a:cubicBezTo>
                  <a:pt x="67" y="1148"/>
                  <a:pt x="128" y="1147"/>
                  <a:pt x="190" y="1146"/>
                </a:cubicBezTo>
              </a:path>
            </a:pathLst>
          </a:custGeom>
          <a:noFill/>
          <a:ln w="28575" cmpd="sng">
            <a:solidFill>
              <a:schemeClr val="accent2"/>
            </a:solidFill>
            <a:round/>
            <a:headEnd/>
            <a:tailEnd/>
          </a:ln>
        </p:spPr>
        <p:txBody>
          <a:bodyPr/>
          <a:lstStyle/>
          <a:p>
            <a:endParaRPr lang="en-US"/>
          </a:p>
        </p:txBody>
      </p:sp>
      <p:sp>
        <p:nvSpPr>
          <p:cNvPr id="37908" name="Freeform 26"/>
          <p:cNvSpPr>
            <a:spLocks/>
          </p:cNvSpPr>
          <p:nvPr/>
        </p:nvSpPr>
        <p:spPr bwMode="auto">
          <a:xfrm>
            <a:off x="5548313" y="1695450"/>
            <a:ext cx="412750" cy="2057400"/>
          </a:xfrm>
          <a:custGeom>
            <a:avLst/>
            <a:gdLst>
              <a:gd name="T0" fmla="*/ 2147483647 w 260"/>
              <a:gd name="T1" fmla="*/ 0 h 1296"/>
              <a:gd name="T2" fmla="*/ 2147483647 w 260"/>
              <a:gd name="T3" fmla="*/ 2147483647 h 1296"/>
              <a:gd name="T4" fmla="*/ 2147483647 w 260"/>
              <a:gd name="T5" fmla="*/ 2147483647 h 1296"/>
              <a:gd name="T6" fmla="*/ 2147483647 w 260"/>
              <a:gd name="T7" fmla="*/ 2147483647 h 1296"/>
              <a:gd name="T8" fmla="*/ 2147483647 w 260"/>
              <a:gd name="T9" fmla="*/ 2147483647 h 1296"/>
              <a:gd name="T10" fmla="*/ 0 60000 65536"/>
              <a:gd name="T11" fmla="*/ 0 60000 65536"/>
              <a:gd name="T12" fmla="*/ 0 60000 65536"/>
              <a:gd name="T13" fmla="*/ 0 60000 65536"/>
              <a:gd name="T14" fmla="*/ 0 60000 65536"/>
              <a:gd name="T15" fmla="*/ 0 w 260"/>
              <a:gd name="T16" fmla="*/ 0 h 1296"/>
              <a:gd name="T17" fmla="*/ 260 w 260"/>
              <a:gd name="T18" fmla="*/ 1296 h 1296"/>
            </a:gdLst>
            <a:ahLst/>
            <a:cxnLst>
              <a:cxn ang="T10">
                <a:pos x="T0" y="T1"/>
              </a:cxn>
              <a:cxn ang="T11">
                <a:pos x="T2" y="T3"/>
              </a:cxn>
              <a:cxn ang="T12">
                <a:pos x="T4" y="T5"/>
              </a:cxn>
              <a:cxn ang="T13">
                <a:pos x="T6" y="T7"/>
              </a:cxn>
              <a:cxn ang="T14">
                <a:pos x="T8" y="T9"/>
              </a:cxn>
            </a:cxnLst>
            <a:rect l="T15" t="T16" r="T17" b="T18"/>
            <a:pathLst>
              <a:path w="260" h="1296">
                <a:moveTo>
                  <a:pt x="231" y="0"/>
                </a:moveTo>
                <a:cubicBezTo>
                  <a:pt x="198" y="24"/>
                  <a:pt x="70" y="35"/>
                  <a:pt x="35" y="144"/>
                </a:cubicBezTo>
                <a:cubicBezTo>
                  <a:pt x="0" y="253"/>
                  <a:pt x="19" y="483"/>
                  <a:pt x="23" y="656"/>
                </a:cubicBezTo>
                <a:cubicBezTo>
                  <a:pt x="27" y="829"/>
                  <a:pt x="19" y="1074"/>
                  <a:pt x="58" y="1181"/>
                </a:cubicBezTo>
                <a:cubicBezTo>
                  <a:pt x="97" y="1288"/>
                  <a:pt x="218" y="1272"/>
                  <a:pt x="260" y="1296"/>
                </a:cubicBezTo>
              </a:path>
            </a:pathLst>
          </a:custGeom>
          <a:noFill/>
          <a:ln w="28575" cmpd="sng">
            <a:solidFill>
              <a:schemeClr val="accent2"/>
            </a:solidFill>
            <a:round/>
            <a:headEnd/>
            <a:tailEnd/>
          </a:ln>
        </p:spPr>
        <p:txBody>
          <a:bodyPr/>
          <a:lstStyle/>
          <a:p>
            <a:endParaRPr lang="en-US"/>
          </a:p>
        </p:txBody>
      </p:sp>
      <p:sp>
        <p:nvSpPr>
          <p:cNvPr id="37909" name="Line 27"/>
          <p:cNvSpPr>
            <a:spLocks noChangeShapeType="1"/>
          </p:cNvSpPr>
          <p:nvPr/>
        </p:nvSpPr>
        <p:spPr bwMode="auto">
          <a:xfrm>
            <a:off x="6272213" y="1379538"/>
            <a:ext cx="0" cy="2613025"/>
          </a:xfrm>
          <a:prstGeom prst="line">
            <a:avLst/>
          </a:prstGeom>
          <a:noFill/>
          <a:ln w="28575">
            <a:solidFill>
              <a:schemeClr val="accent2"/>
            </a:solidFill>
            <a:round/>
            <a:headEnd/>
            <a:tailEnd/>
          </a:ln>
        </p:spPr>
        <p:txBody>
          <a:bodyPr/>
          <a:lstStyle/>
          <a:p>
            <a:endParaRPr lang="en-US"/>
          </a:p>
        </p:txBody>
      </p:sp>
      <p:sp>
        <p:nvSpPr>
          <p:cNvPr id="37910" name="Line 28"/>
          <p:cNvSpPr>
            <a:spLocks noChangeShapeType="1"/>
          </p:cNvSpPr>
          <p:nvPr/>
        </p:nvSpPr>
        <p:spPr bwMode="auto">
          <a:xfrm>
            <a:off x="6173788" y="1412875"/>
            <a:ext cx="0" cy="2581275"/>
          </a:xfrm>
          <a:prstGeom prst="line">
            <a:avLst/>
          </a:prstGeom>
          <a:noFill/>
          <a:ln w="28575">
            <a:solidFill>
              <a:schemeClr val="accent2"/>
            </a:solidFill>
            <a:round/>
            <a:headEnd/>
            <a:tailEnd/>
          </a:ln>
        </p:spPr>
        <p:txBody>
          <a:bodyPr/>
          <a:lstStyle/>
          <a:p>
            <a:endParaRPr lang="en-US"/>
          </a:p>
        </p:txBody>
      </p:sp>
      <p:sp>
        <p:nvSpPr>
          <p:cNvPr id="37911" name="Line 29"/>
          <p:cNvSpPr>
            <a:spLocks noChangeShapeType="1"/>
          </p:cNvSpPr>
          <p:nvPr/>
        </p:nvSpPr>
        <p:spPr bwMode="auto">
          <a:xfrm>
            <a:off x="6053138" y="2011363"/>
            <a:ext cx="0" cy="1398587"/>
          </a:xfrm>
          <a:prstGeom prst="line">
            <a:avLst/>
          </a:prstGeom>
          <a:noFill/>
          <a:ln w="28575">
            <a:solidFill>
              <a:schemeClr val="accent2"/>
            </a:solidFill>
            <a:round/>
            <a:headEnd/>
            <a:tailEnd/>
          </a:ln>
        </p:spPr>
        <p:txBody>
          <a:bodyPr/>
          <a:lstStyle/>
          <a:p>
            <a:endParaRPr lang="en-US"/>
          </a:p>
        </p:txBody>
      </p:sp>
      <p:sp>
        <p:nvSpPr>
          <p:cNvPr id="37912" name="Line 90"/>
          <p:cNvSpPr>
            <a:spLocks noChangeShapeType="1"/>
          </p:cNvSpPr>
          <p:nvPr/>
        </p:nvSpPr>
        <p:spPr bwMode="auto">
          <a:xfrm>
            <a:off x="7175500" y="2381250"/>
            <a:ext cx="0" cy="723900"/>
          </a:xfrm>
          <a:prstGeom prst="line">
            <a:avLst/>
          </a:prstGeom>
          <a:noFill/>
          <a:ln w="38100">
            <a:solidFill>
              <a:schemeClr val="accent2"/>
            </a:solidFill>
            <a:round/>
            <a:headEnd/>
            <a:tailEnd/>
          </a:ln>
        </p:spPr>
        <p:txBody>
          <a:bodyPr/>
          <a:lstStyle/>
          <a:p>
            <a:endParaRPr lang="en-US"/>
          </a:p>
        </p:txBody>
      </p:sp>
      <p:sp>
        <p:nvSpPr>
          <p:cNvPr id="37913" name="Oval 31"/>
          <p:cNvSpPr>
            <a:spLocks noChangeArrowheads="1"/>
          </p:cNvSpPr>
          <p:nvPr/>
        </p:nvSpPr>
        <p:spPr bwMode="auto">
          <a:xfrm>
            <a:off x="6840538" y="2063750"/>
            <a:ext cx="674687" cy="674688"/>
          </a:xfrm>
          <a:prstGeom prst="ellipse">
            <a:avLst/>
          </a:prstGeom>
          <a:noFill/>
          <a:ln w="19050">
            <a:solidFill>
              <a:srgbClr val="FF0000"/>
            </a:solidFill>
            <a:round/>
            <a:headEnd/>
            <a:tailEnd/>
          </a:ln>
        </p:spPr>
        <p:txBody>
          <a:bodyPr wrap="none" anchor="ctr"/>
          <a:lstStyle/>
          <a:p>
            <a:pPr eaLnBrk="1" hangingPunct="1"/>
            <a:endParaRPr lang="en-US" altLang="en-US"/>
          </a:p>
        </p:txBody>
      </p:sp>
      <p:sp>
        <p:nvSpPr>
          <p:cNvPr id="37914" name="Oval 32"/>
          <p:cNvSpPr>
            <a:spLocks noChangeArrowheads="1"/>
          </p:cNvSpPr>
          <p:nvPr/>
        </p:nvSpPr>
        <p:spPr bwMode="auto">
          <a:xfrm>
            <a:off x="6950075" y="2168525"/>
            <a:ext cx="460375" cy="460375"/>
          </a:xfrm>
          <a:prstGeom prst="ellipse">
            <a:avLst/>
          </a:prstGeom>
          <a:noFill/>
          <a:ln w="19050">
            <a:solidFill>
              <a:srgbClr val="FF0000"/>
            </a:solidFill>
            <a:round/>
            <a:headEnd/>
            <a:tailEnd/>
          </a:ln>
        </p:spPr>
        <p:txBody>
          <a:bodyPr wrap="none" anchor="ctr"/>
          <a:lstStyle/>
          <a:p>
            <a:pPr eaLnBrk="1" hangingPunct="1"/>
            <a:endParaRPr lang="en-US" altLang="en-US"/>
          </a:p>
        </p:txBody>
      </p:sp>
      <p:sp>
        <p:nvSpPr>
          <p:cNvPr id="37915" name="Oval 33"/>
          <p:cNvSpPr>
            <a:spLocks noChangeArrowheads="1"/>
          </p:cNvSpPr>
          <p:nvPr/>
        </p:nvSpPr>
        <p:spPr bwMode="auto">
          <a:xfrm>
            <a:off x="7050088" y="2266950"/>
            <a:ext cx="254000" cy="254000"/>
          </a:xfrm>
          <a:prstGeom prst="ellipse">
            <a:avLst/>
          </a:prstGeom>
          <a:noFill/>
          <a:ln w="19050">
            <a:solidFill>
              <a:srgbClr val="FF0000"/>
            </a:solidFill>
            <a:round/>
            <a:headEnd/>
            <a:tailEnd/>
          </a:ln>
        </p:spPr>
        <p:txBody>
          <a:bodyPr wrap="none" anchor="ctr"/>
          <a:lstStyle/>
          <a:p>
            <a:pPr eaLnBrk="1" hangingPunct="1"/>
            <a:endParaRPr lang="en-US" altLang="en-US"/>
          </a:p>
        </p:txBody>
      </p:sp>
      <p:sp>
        <p:nvSpPr>
          <p:cNvPr id="37916" name="Oval 34"/>
          <p:cNvSpPr>
            <a:spLocks noChangeArrowheads="1"/>
          </p:cNvSpPr>
          <p:nvPr/>
        </p:nvSpPr>
        <p:spPr bwMode="auto">
          <a:xfrm>
            <a:off x="7118350" y="2332038"/>
            <a:ext cx="107950" cy="107950"/>
          </a:xfrm>
          <a:prstGeom prst="ellipse">
            <a:avLst/>
          </a:prstGeom>
          <a:solidFill>
            <a:srgbClr val="FF0000"/>
          </a:solidFill>
          <a:ln w="9525">
            <a:noFill/>
            <a:round/>
            <a:headEnd/>
            <a:tailEnd/>
          </a:ln>
        </p:spPr>
        <p:txBody>
          <a:bodyPr wrap="none" anchor="ctr"/>
          <a:lstStyle/>
          <a:p>
            <a:pPr eaLnBrk="1" hangingPunct="1"/>
            <a:endParaRPr lang="en-US" altLang="en-US"/>
          </a:p>
        </p:txBody>
      </p:sp>
      <p:sp>
        <p:nvSpPr>
          <p:cNvPr id="37917" name="Oval 35"/>
          <p:cNvSpPr>
            <a:spLocks noChangeArrowheads="1"/>
          </p:cNvSpPr>
          <p:nvPr/>
        </p:nvSpPr>
        <p:spPr bwMode="auto">
          <a:xfrm>
            <a:off x="6842125" y="2747963"/>
            <a:ext cx="674688" cy="674687"/>
          </a:xfrm>
          <a:prstGeom prst="ellipse">
            <a:avLst/>
          </a:prstGeom>
          <a:noFill/>
          <a:ln w="19050">
            <a:solidFill>
              <a:srgbClr val="FF0000"/>
            </a:solidFill>
            <a:round/>
            <a:headEnd/>
            <a:tailEnd/>
          </a:ln>
        </p:spPr>
        <p:txBody>
          <a:bodyPr wrap="none" anchor="ctr"/>
          <a:lstStyle/>
          <a:p>
            <a:pPr eaLnBrk="1" hangingPunct="1"/>
            <a:endParaRPr lang="en-US" altLang="en-US"/>
          </a:p>
        </p:txBody>
      </p:sp>
      <p:sp>
        <p:nvSpPr>
          <p:cNvPr id="37918" name="Oval 36"/>
          <p:cNvSpPr>
            <a:spLocks noChangeArrowheads="1"/>
          </p:cNvSpPr>
          <p:nvPr/>
        </p:nvSpPr>
        <p:spPr bwMode="auto">
          <a:xfrm>
            <a:off x="6951663" y="2852738"/>
            <a:ext cx="460375" cy="460375"/>
          </a:xfrm>
          <a:prstGeom prst="ellipse">
            <a:avLst/>
          </a:prstGeom>
          <a:noFill/>
          <a:ln w="19050">
            <a:solidFill>
              <a:srgbClr val="FF0000"/>
            </a:solidFill>
            <a:round/>
            <a:headEnd/>
            <a:tailEnd/>
          </a:ln>
        </p:spPr>
        <p:txBody>
          <a:bodyPr wrap="none" anchor="ctr"/>
          <a:lstStyle/>
          <a:p>
            <a:pPr eaLnBrk="1" hangingPunct="1"/>
            <a:endParaRPr lang="en-US" altLang="en-US"/>
          </a:p>
        </p:txBody>
      </p:sp>
      <p:sp>
        <p:nvSpPr>
          <p:cNvPr id="37919" name="Oval 37"/>
          <p:cNvSpPr>
            <a:spLocks noChangeArrowheads="1"/>
          </p:cNvSpPr>
          <p:nvPr/>
        </p:nvSpPr>
        <p:spPr bwMode="auto">
          <a:xfrm>
            <a:off x="7051675" y="2951163"/>
            <a:ext cx="254000" cy="254000"/>
          </a:xfrm>
          <a:prstGeom prst="ellipse">
            <a:avLst/>
          </a:prstGeom>
          <a:noFill/>
          <a:ln w="19050">
            <a:solidFill>
              <a:srgbClr val="FF0000"/>
            </a:solidFill>
            <a:round/>
            <a:headEnd/>
            <a:tailEnd/>
          </a:ln>
        </p:spPr>
        <p:txBody>
          <a:bodyPr wrap="none" anchor="ctr"/>
          <a:lstStyle/>
          <a:p>
            <a:pPr eaLnBrk="1" hangingPunct="1"/>
            <a:endParaRPr lang="en-US" altLang="en-US"/>
          </a:p>
        </p:txBody>
      </p:sp>
      <p:sp>
        <p:nvSpPr>
          <p:cNvPr id="37920" name="Oval 38"/>
          <p:cNvSpPr>
            <a:spLocks noChangeArrowheads="1"/>
          </p:cNvSpPr>
          <p:nvPr/>
        </p:nvSpPr>
        <p:spPr bwMode="auto">
          <a:xfrm>
            <a:off x="7119938" y="3016250"/>
            <a:ext cx="107950" cy="107950"/>
          </a:xfrm>
          <a:prstGeom prst="ellipse">
            <a:avLst/>
          </a:prstGeom>
          <a:solidFill>
            <a:srgbClr val="FF0000"/>
          </a:solidFill>
          <a:ln w="9525">
            <a:noFill/>
            <a:round/>
            <a:headEnd/>
            <a:tailEnd/>
          </a:ln>
        </p:spPr>
        <p:txBody>
          <a:bodyPr wrap="none" anchor="ctr"/>
          <a:lstStyle/>
          <a:p>
            <a:pPr eaLnBrk="1" hangingPunct="1"/>
            <a:endParaRPr lang="en-US" altLang="en-US"/>
          </a:p>
        </p:txBody>
      </p:sp>
      <p:sp>
        <p:nvSpPr>
          <p:cNvPr id="37921" name="Freeform 39"/>
          <p:cNvSpPr>
            <a:spLocks/>
          </p:cNvSpPr>
          <p:nvPr/>
        </p:nvSpPr>
        <p:spPr bwMode="auto">
          <a:xfrm>
            <a:off x="7015163" y="2270125"/>
            <a:ext cx="171450" cy="933450"/>
          </a:xfrm>
          <a:custGeom>
            <a:avLst/>
            <a:gdLst>
              <a:gd name="T0" fmla="*/ 2147483647 w 108"/>
              <a:gd name="T1" fmla="*/ 0 h 588"/>
              <a:gd name="T2" fmla="*/ 2147483647 w 108"/>
              <a:gd name="T3" fmla="*/ 2147483647 h 588"/>
              <a:gd name="T4" fmla="*/ 2147483647 w 108"/>
              <a:gd name="T5" fmla="*/ 2147483647 h 588"/>
              <a:gd name="T6" fmla="*/ 2147483647 w 108"/>
              <a:gd name="T7" fmla="*/ 2147483647 h 588"/>
              <a:gd name="T8" fmla="*/ 2147483647 w 108"/>
              <a:gd name="T9" fmla="*/ 2147483647 h 588"/>
              <a:gd name="T10" fmla="*/ 0 60000 65536"/>
              <a:gd name="T11" fmla="*/ 0 60000 65536"/>
              <a:gd name="T12" fmla="*/ 0 60000 65536"/>
              <a:gd name="T13" fmla="*/ 0 60000 65536"/>
              <a:gd name="T14" fmla="*/ 0 60000 65536"/>
              <a:gd name="T15" fmla="*/ 0 w 108"/>
              <a:gd name="T16" fmla="*/ 0 h 588"/>
              <a:gd name="T17" fmla="*/ 108 w 108"/>
              <a:gd name="T18" fmla="*/ 588 h 588"/>
            </a:gdLst>
            <a:ahLst/>
            <a:cxnLst>
              <a:cxn ang="T10">
                <a:pos x="T0" y="T1"/>
              </a:cxn>
              <a:cxn ang="T11">
                <a:pos x="T2" y="T3"/>
              </a:cxn>
              <a:cxn ang="T12">
                <a:pos x="T4" y="T5"/>
              </a:cxn>
              <a:cxn ang="T13">
                <a:pos x="T6" y="T7"/>
              </a:cxn>
              <a:cxn ang="T14">
                <a:pos x="T8" y="T9"/>
              </a:cxn>
            </a:cxnLst>
            <a:rect l="T15" t="T16" r="T17" b="T18"/>
            <a:pathLst>
              <a:path w="108" h="588">
                <a:moveTo>
                  <a:pt x="102" y="0"/>
                </a:moveTo>
                <a:cubicBezTo>
                  <a:pt x="87" y="10"/>
                  <a:pt x="28" y="10"/>
                  <a:pt x="14" y="59"/>
                </a:cubicBezTo>
                <a:cubicBezTo>
                  <a:pt x="0" y="108"/>
                  <a:pt x="14" y="212"/>
                  <a:pt x="17" y="292"/>
                </a:cubicBezTo>
                <a:cubicBezTo>
                  <a:pt x="20" y="372"/>
                  <a:pt x="17" y="488"/>
                  <a:pt x="32" y="537"/>
                </a:cubicBezTo>
                <a:cubicBezTo>
                  <a:pt x="47" y="586"/>
                  <a:pt x="92" y="578"/>
                  <a:pt x="108" y="588"/>
                </a:cubicBezTo>
              </a:path>
            </a:pathLst>
          </a:custGeom>
          <a:noFill/>
          <a:ln w="28575" cmpd="sng">
            <a:solidFill>
              <a:schemeClr val="accent2"/>
            </a:solidFill>
            <a:round/>
            <a:headEnd/>
            <a:tailEnd/>
          </a:ln>
        </p:spPr>
        <p:txBody>
          <a:bodyPr/>
          <a:lstStyle/>
          <a:p>
            <a:endParaRPr lang="en-US"/>
          </a:p>
        </p:txBody>
      </p:sp>
      <p:sp>
        <p:nvSpPr>
          <p:cNvPr id="37922" name="Freeform 40"/>
          <p:cNvSpPr>
            <a:spLocks/>
          </p:cNvSpPr>
          <p:nvPr/>
        </p:nvSpPr>
        <p:spPr bwMode="auto">
          <a:xfrm>
            <a:off x="6910388" y="2160588"/>
            <a:ext cx="285750" cy="1144587"/>
          </a:xfrm>
          <a:custGeom>
            <a:avLst/>
            <a:gdLst>
              <a:gd name="T0" fmla="*/ 2147483647 w 180"/>
              <a:gd name="T1" fmla="*/ 0 h 721"/>
              <a:gd name="T2" fmla="*/ 2147483647 w 180"/>
              <a:gd name="T3" fmla="*/ 2147483647 h 721"/>
              <a:gd name="T4" fmla="*/ 2147483647 w 180"/>
              <a:gd name="T5" fmla="*/ 2147483647 h 721"/>
              <a:gd name="T6" fmla="*/ 2147483647 w 180"/>
              <a:gd name="T7" fmla="*/ 2147483647 h 721"/>
              <a:gd name="T8" fmla="*/ 2147483647 w 180"/>
              <a:gd name="T9" fmla="*/ 2147483647 h 721"/>
              <a:gd name="T10" fmla="*/ 0 60000 65536"/>
              <a:gd name="T11" fmla="*/ 0 60000 65536"/>
              <a:gd name="T12" fmla="*/ 0 60000 65536"/>
              <a:gd name="T13" fmla="*/ 0 60000 65536"/>
              <a:gd name="T14" fmla="*/ 0 60000 65536"/>
              <a:gd name="T15" fmla="*/ 0 w 180"/>
              <a:gd name="T16" fmla="*/ 0 h 721"/>
              <a:gd name="T17" fmla="*/ 180 w 180"/>
              <a:gd name="T18" fmla="*/ 721 h 721"/>
            </a:gdLst>
            <a:ahLst/>
            <a:cxnLst>
              <a:cxn ang="T10">
                <a:pos x="T0" y="T1"/>
              </a:cxn>
              <a:cxn ang="T11">
                <a:pos x="T2" y="T3"/>
              </a:cxn>
              <a:cxn ang="T12">
                <a:pos x="T4" y="T5"/>
              </a:cxn>
              <a:cxn ang="T13">
                <a:pos x="T6" y="T7"/>
              </a:cxn>
              <a:cxn ang="T14">
                <a:pos x="T8" y="T9"/>
              </a:cxn>
            </a:cxnLst>
            <a:rect l="T15" t="T16" r="T17" b="T18"/>
            <a:pathLst>
              <a:path w="180" h="721">
                <a:moveTo>
                  <a:pt x="157" y="0"/>
                </a:moveTo>
                <a:cubicBezTo>
                  <a:pt x="135" y="17"/>
                  <a:pt x="46" y="39"/>
                  <a:pt x="23" y="100"/>
                </a:cubicBezTo>
                <a:cubicBezTo>
                  <a:pt x="0" y="161"/>
                  <a:pt x="15" y="275"/>
                  <a:pt x="18" y="366"/>
                </a:cubicBezTo>
                <a:cubicBezTo>
                  <a:pt x="21" y="457"/>
                  <a:pt x="13" y="588"/>
                  <a:pt x="40" y="647"/>
                </a:cubicBezTo>
                <a:cubicBezTo>
                  <a:pt x="67" y="706"/>
                  <a:pt x="151" y="706"/>
                  <a:pt x="180" y="721"/>
                </a:cubicBezTo>
              </a:path>
            </a:pathLst>
          </a:custGeom>
          <a:noFill/>
          <a:ln w="28575" cmpd="sng">
            <a:solidFill>
              <a:schemeClr val="accent2"/>
            </a:solidFill>
            <a:round/>
            <a:headEnd/>
            <a:tailEnd/>
          </a:ln>
        </p:spPr>
        <p:txBody>
          <a:bodyPr/>
          <a:lstStyle/>
          <a:p>
            <a:endParaRPr lang="en-US"/>
          </a:p>
        </p:txBody>
      </p:sp>
      <p:sp>
        <p:nvSpPr>
          <p:cNvPr id="37923" name="Freeform 41"/>
          <p:cNvSpPr>
            <a:spLocks/>
          </p:cNvSpPr>
          <p:nvPr/>
        </p:nvSpPr>
        <p:spPr bwMode="auto">
          <a:xfrm>
            <a:off x="6827838" y="2060575"/>
            <a:ext cx="377825" cy="1371600"/>
          </a:xfrm>
          <a:custGeom>
            <a:avLst/>
            <a:gdLst>
              <a:gd name="T0" fmla="*/ 2147483647 w 238"/>
              <a:gd name="T1" fmla="*/ 0 h 864"/>
              <a:gd name="T2" fmla="*/ 2147483647 w 238"/>
              <a:gd name="T3" fmla="*/ 2147483647 h 864"/>
              <a:gd name="T4" fmla="*/ 2147483647 w 238"/>
              <a:gd name="T5" fmla="*/ 2147483647 h 864"/>
              <a:gd name="T6" fmla="*/ 2147483647 w 238"/>
              <a:gd name="T7" fmla="*/ 2147483647 h 864"/>
              <a:gd name="T8" fmla="*/ 2147483647 w 238"/>
              <a:gd name="T9" fmla="*/ 2147483647 h 864"/>
              <a:gd name="T10" fmla="*/ 0 60000 65536"/>
              <a:gd name="T11" fmla="*/ 0 60000 65536"/>
              <a:gd name="T12" fmla="*/ 0 60000 65536"/>
              <a:gd name="T13" fmla="*/ 0 60000 65536"/>
              <a:gd name="T14" fmla="*/ 0 60000 65536"/>
              <a:gd name="T15" fmla="*/ 0 w 238"/>
              <a:gd name="T16" fmla="*/ 0 h 864"/>
              <a:gd name="T17" fmla="*/ 238 w 238"/>
              <a:gd name="T18" fmla="*/ 864 h 864"/>
            </a:gdLst>
            <a:ahLst/>
            <a:cxnLst>
              <a:cxn ang="T10">
                <a:pos x="T0" y="T1"/>
              </a:cxn>
              <a:cxn ang="T11">
                <a:pos x="T2" y="T3"/>
              </a:cxn>
              <a:cxn ang="T12">
                <a:pos x="T4" y="T5"/>
              </a:cxn>
              <a:cxn ang="T13">
                <a:pos x="T6" y="T7"/>
              </a:cxn>
              <a:cxn ang="T14">
                <a:pos x="T8" y="T9"/>
              </a:cxn>
            </a:cxnLst>
            <a:rect l="T15" t="T16" r="T17" b="T18"/>
            <a:pathLst>
              <a:path w="238" h="864">
                <a:moveTo>
                  <a:pt x="209" y="0"/>
                </a:moveTo>
                <a:cubicBezTo>
                  <a:pt x="181" y="15"/>
                  <a:pt x="75" y="20"/>
                  <a:pt x="40" y="93"/>
                </a:cubicBezTo>
                <a:cubicBezTo>
                  <a:pt x="5" y="166"/>
                  <a:pt x="0" y="326"/>
                  <a:pt x="1" y="437"/>
                </a:cubicBezTo>
                <a:cubicBezTo>
                  <a:pt x="2" y="548"/>
                  <a:pt x="6" y="691"/>
                  <a:pt x="46" y="762"/>
                </a:cubicBezTo>
                <a:cubicBezTo>
                  <a:pt x="86" y="833"/>
                  <a:pt x="198" y="843"/>
                  <a:pt x="238" y="864"/>
                </a:cubicBezTo>
              </a:path>
            </a:pathLst>
          </a:custGeom>
          <a:noFill/>
          <a:ln w="28575" cmpd="sng">
            <a:solidFill>
              <a:schemeClr val="accent2"/>
            </a:solidFill>
            <a:round/>
            <a:headEnd/>
            <a:tailEnd/>
          </a:ln>
        </p:spPr>
        <p:txBody>
          <a:bodyPr/>
          <a:lstStyle/>
          <a:p>
            <a:endParaRPr lang="en-US"/>
          </a:p>
        </p:txBody>
      </p:sp>
      <p:sp>
        <p:nvSpPr>
          <p:cNvPr id="37924" name="Line 44"/>
          <p:cNvSpPr>
            <a:spLocks noChangeShapeType="1"/>
          </p:cNvSpPr>
          <p:nvPr/>
        </p:nvSpPr>
        <p:spPr bwMode="auto">
          <a:xfrm>
            <a:off x="7516813" y="1782763"/>
            <a:ext cx="0" cy="1890712"/>
          </a:xfrm>
          <a:prstGeom prst="line">
            <a:avLst/>
          </a:prstGeom>
          <a:noFill/>
          <a:ln w="28575">
            <a:solidFill>
              <a:schemeClr val="accent2"/>
            </a:solidFill>
            <a:round/>
            <a:headEnd/>
            <a:tailEnd/>
          </a:ln>
        </p:spPr>
        <p:txBody>
          <a:bodyPr/>
          <a:lstStyle/>
          <a:p>
            <a:endParaRPr lang="en-US"/>
          </a:p>
        </p:txBody>
      </p:sp>
      <p:sp>
        <p:nvSpPr>
          <p:cNvPr id="37925" name="Line 45"/>
          <p:cNvSpPr>
            <a:spLocks noChangeShapeType="1"/>
          </p:cNvSpPr>
          <p:nvPr/>
        </p:nvSpPr>
        <p:spPr bwMode="auto">
          <a:xfrm>
            <a:off x="7418388" y="1779588"/>
            <a:ext cx="0" cy="1895475"/>
          </a:xfrm>
          <a:prstGeom prst="line">
            <a:avLst/>
          </a:prstGeom>
          <a:noFill/>
          <a:ln w="28575">
            <a:solidFill>
              <a:schemeClr val="accent2"/>
            </a:solidFill>
            <a:round/>
            <a:headEnd/>
            <a:tailEnd/>
          </a:ln>
        </p:spPr>
        <p:txBody>
          <a:bodyPr/>
          <a:lstStyle/>
          <a:p>
            <a:endParaRPr lang="en-US"/>
          </a:p>
        </p:txBody>
      </p:sp>
      <p:sp>
        <p:nvSpPr>
          <p:cNvPr id="37926" name="Line 46"/>
          <p:cNvSpPr>
            <a:spLocks noChangeShapeType="1"/>
          </p:cNvSpPr>
          <p:nvPr/>
        </p:nvSpPr>
        <p:spPr bwMode="auto">
          <a:xfrm>
            <a:off x="7297738" y="2366963"/>
            <a:ext cx="0" cy="722312"/>
          </a:xfrm>
          <a:prstGeom prst="line">
            <a:avLst/>
          </a:prstGeom>
          <a:noFill/>
          <a:ln w="28575">
            <a:solidFill>
              <a:schemeClr val="accent2"/>
            </a:solidFill>
            <a:round/>
            <a:headEnd/>
            <a:tailEnd/>
          </a:ln>
        </p:spPr>
        <p:txBody>
          <a:bodyPr/>
          <a:lstStyle/>
          <a:p>
            <a:endParaRPr lang="en-US"/>
          </a:p>
        </p:txBody>
      </p:sp>
      <p:sp>
        <p:nvSpPr>
          <p:cNvPr id="37927" name="Line 90"/>
          <p:cNvSpPr>
            <a:spLocks noChangeShapeType="1"/>
          </p:cNvSpPr>
          <p:nvPr/>
        </p:nvSpPr>
        <p:spPr bwMode="auto">
          <a:xfrm>
            <a:off x="8355013" y="2181225"/>
            <a:ext cx="0" cy="723900"/>
          </a:xfrm>
          <a:prstGeom prst="line">
            <a:avLst/>
          </a:prstGeom>
          <a:noFill/>
          <a:ln w="38100">
            <a:solidFill>
              <a:schemeClr val="accent2"/>
            </a:solidFill>
            <a:round/>
            <a:headEnd/>
            <a:tailEnd/>
          </a:ln>
        </p:spPr>
        <p:txBody>
          <a:bodyPr/>
          <a:lstStyle/>
          <a:p>
            <a:endParaRPr lang="en-US"/>
          </a:p>
        </p:txBody>
      </p:sp>
      <p:sp>
        <p:nvSpPr>
          <p:cNvPr id="37928" name="Oval 50"/>
          <p:cNvSpPr>
            <a:spLocks noChangeArrowheads="1"/>
          </p:cNvSpPr>
          <p:nvPr/>
        </p:nvSpPr>
        <p:spPr bwMode="auto">
          <a:xfrm>
            <a:off x="8021638" y="2405063"/>
            <a:ext cx="674687" cy="674687"/>
          </a:xfrm>
          <a:prstGeom prst="ellipse">
            <a:avLst/>
          </a:prstGeom>
          <a:noFill/>
          <a:ln w="19050">
            <a:solidFill>
              <a:srgbClr val="FF0000"/>
            </a:solidFill>
            <a:round/>
            <a:headEnd/>
            <a:tailEnd/>
          </a:ln>
        </p:spPr>
        <p:txBody>
          <a:bodyPr wrap="none" anchor="ctr"/>
          <a:lstStyle/>
          <a:p>
            <a:pPr eaLnBrk="1" hangingPunct="1"/>
            <a:endParaRPr lang="en-US" altLang="en-US"/>
          </a:p>
        </p:txBody>
      </p:sp>
      <p:sp>
        <p:nvSpPr>
          <p:cNvPr id="37929" name="Oval 51"/>
          <p:cNvSpPr>
            <a:spLocks noChangeArrowheads="1"/>
          </p:cNvSpPr>
          <p:nvPr/>
        </p:nvSpPr>
        <p:spPr bwMode="auto">
          <a:xfrm>
            <a:off x="8131175" y="2509838"/>
            <a:ext cx="460375" cy="460375"/>
          </a:xfrm>
          <a:prstGeom prst="ellipse">
            <a:avLst/>
          </a:prstGeom>
          <a:noFill/>
          <a:ln w="19050">
            <a:solidFill>
              <a:srgbClr val="FF0000"/>
            </a:solidFill>
            <a:round/>
            <a:headEnd/>
            <a:tailEnd/>
          </a:ln>
        </p:spPr>
        <p:txBody>
          <a:bodyPr wrap="none" anchor="ctr"/>
          <a:lstStyle/>
          <a:p>
            <a:pPr eaLnBrk="1" hangingPunct="1"/>
            <a:endParaRPr lang="en-US" altLang="en-US"/>
          </a:p>
        </p:txBody>
      </p:sp>
      <p:sp>
        <p:nvSpPr>
          <p:cNvPr id="37930" name="Oval 52"/>
          <p:cNvSpPr>
            <a:spLocks noChangeArrowheads="1"/>
          </p:cNvSpPr>
          <p:nvPr/>
        </p:nvSpPr>
        <p:spPr bwMode="auto">
          <a:xfrm>
            <a:off x="8231188" y="2608263"/>
            <a:ext cx="254000" cy="254000"/>
          </a:xfrm>
          <a:prstGeom prst="ellipse">
            <a:avLst/>
          </a:prstGeom>
          <a:noFill/>
          <a:ln w="19050">
            <a:solidFill>
              <a:srgbClr val="FF0000"/>
            </a:solidFill>
            <a:round/>
            <a:headEnd/>
            <a:tailEnd/>
          </a:ln>
        </p:spPr>
        <p:txBody>
          <a:bodyPr wrap="none" anchor="ctr"/>
          <a:lstStyle/>
          <a:p>
            <a:pPr eaLnBrk="1" hangingPunct="1"/>
            <a:endParaRPr lang="en-US" altLang="en-US"/>
          </a:p>
        </p:txBody>
      </p:sp>
      <p:sp>
        <p:nvSpPr>
          <p:cNvPr id="37931" name="Oval 53"/>
          <p:cNvSpPr>
            <a:spLocks noChangeArrowheads="1"/>
          </p:cNvSpPr>
          <p:nvPr/>
        </p:nvSpPr>
        <p:spPr bwMode="auto">
          <a:xfrm>
            <a:off x="8299450" y="2673350"/>
            <a:ext cx="107950" cy="107950"/>
          </a:xfrm>
          <a:prstGeom prst="ellipse">
            <a:avLst/>
          </a:prstGeom>
          <a:solidFill>
            <a:srgbClr val="FF0000"/>
          </a:solidFill>
          <a:ln w="9525">
            <a:noFill/>
            <a:round/>
            <a:headEnd/>
            <a:tailEnd/>
          </a:ln>
        </p:spPr>
        <p:txBody>
          <a:bodyPr wrap="none" anchor="ctr"/>
          <a:lstStyle/>
          <a:p>
            <a:pPr eaLnBrk="1" hangingPunct="1"/>
            <a:endParaRPr lang="en-US" altLang="en-US"/>
          </a:p>
        </p:txBody>
      </p:sp>
      <p:sp>
        <p:nvSpPr>
          <p:cNvPr id="37932" name="Freeform 54"/>
          <p:cNvSpPr>
            <a:spLocks/>
          </p:cNvSpPr>
          <p:nvPr/>
        </p:nvSpPr>
        <p:spPr bwMode="auto">
          <a:xfrm>
            <a:off x="8223250" y="2592388"/>
            <a:ext cx="149225" cy="266700"/>
          </a:xfrm>
          <a:custGeom>
            <a:avLst/>
            <a:gdLst>
              <a:gd name="T0" fmla="*/ 2147483647 w 94"/>
              <a:gd name="T1" fmla="*/ 0 h 168"/>
              <a:gd name="T2" fmla="*/ 2147483647 w 94"/>
              <a:gd name="T3" fmla="*/ 2147483647 h 168"/>
              <a:gd name="T4" fmla="*/ 2147483647 w 94"/>
              <a:gd name="T5" fmla="*/ 2147483647 h 168"/>
              <a:gd name="T6" fmla="*/ 2147483647 w 94"/>
              <a:gd name="T7" fmla="*/ 2147483647 h 168"/>
              <a:gd name="T8" fmla="*/ 2147483647 w 94"/>
              <a:gd name="T9" fmla="*/ 2147483647 h 168"/>
              <a:gd name="T10" fmla="*/ 0 60000 65536"/>
              <a:gd name="T11" fmla="*/ 0 60000 65536"/>
              <a:gd name="T12" fmla="*/ 0 60000 65536"/>
              <a:gd name="T13" fmla="*/ 0 60000 65536"/>
              <a:gd name="T14" fmla="*/ 0 60000 65536"/>
              <a:gd name="T15" fmla="*/ 0 w 94"/>
              <a:gd name="T16" fmla="*/ 0 h 168"/>
              <a:gd name="T17" fmla="*/ 94 w 94"/>
              <a:gd name="T18" fmla="*/ 168 h 168"/>
            </a:gdLst>
            <a:ahLst/>
            <a:cxnLst>
              <a:cxn ang="T10">
                <a:pos x="T0" y="T1"/>
              </a:cxn>
              <a:cxn ang="T11">
                <a:pos x="T2" y="T3"/>
              </a:cxn>
              <a:cxn ang="T12">
                <a:pos x="T4" y="T5"/>
              </a:cxn>
              <a:cxn ang="T13">
                <a:pos x="T6" y="T7"/>
              </a:cxn>
              <a:cxn ang="T14">
                <a:pos x="T8" y="T9"/>
              </a:cxn>
            </a:cxnLst>
            <a:rect l="T15" t="T16" r="T17" b="T18"/>
            <a:pathLst>
              <a:path w="94" h="168">
                <a:moveTo>
                  <a:pt x="94" y="0"/>
                </a:moveTo>
                <a:cubicBezTo>
                  <a:pt x="83" y="4"/>
                  <a:pt x="40" y="10"/>
                  <a:pt x="25" y="24"/>
                </a:cubicBezTo>
                <a:cubicBezTo>
                  <a:pt x="10" y="38"/>
                  <a:pt x="2" y="66"/>
                  <a:pt x="1" y="85"/>
                </a:cubicBezTo>
                <a:cubicBezTo>
                  <a:pt x="0" y="104"/>
                  <a:pt x="6" y="125"/>
                  <a:pt x="19" y="139"/>
                </a:cubicBezTo>
                <a:cubicBezTo>
                  <a:pt x="32" y="153"/>
                  <a:pt x="69" y="162"/>
                  <a:pt x="82" y="168"/>
                </a:cubicBezTo>
              </a:path>
            </a:pathLst>
          </a:custGeom>
          <a:noFill/>
          <a:ln w="28575" cmpd="sng">
            <a:solidFill>
              <a:schemeClr val="accent2"/>
            </a:solidFill>
            <a:round/>
            <a:headEnd/>
            <a:tailEnd/>
          </a:ln>
        </p:spPr>
        <p:txBody>
          <a:bodyPr/>
          <a:lstStyle/>
          <a:p>
            <a:endParaRPr lang="en-US"/>
          </a:p>
        </p:txBody>
      </p:sp>
      <p:sp>
        <p:nvSpPr>
          <p:cNvPr id="37933" name="Freeform 55"/>
          <p:cNvSpPr>
            <a:spLocks/>
          </p:cNvSpPr>
          <p:nvPr/>
        </p:nvSpPr>
        <p:spPr bwMode="auto">
          <a:xfrm>
            <a:off x="8116888" y="2500313"/>
            <a:ext cx="258762" cy="468312"/>
          </a:xfrm>
          <a:custGeom>
            <a:avLst/>
            <a:gdLst>
              <a:gd name="T0" fmla="*/ 2147483647 w 163"/>
              <a:gd name="T1" fmla="*/ 0 h 295"/>
              <a:gd name="T2" fmla="*/ 2147483647 w 163"/>
              <a:gd name="T3" fmla="*/ 2147483647 h 295"/>
              <a:gd name="T4" fmla="*/ 2147483647 w 163"/>
              <a:gd name="T5" fmla="*/ 2147483647 h 295"/>
              <a:gd name="T6" fmla="*/ 2147483647 w 163"/>
              <a:gd name="T7" fmla="*/ 2147483647 h 295"/>
              <a:gd name="T8" fmla="*/ 2147483647 w 163"/>
              <a:gd name="T9" fmla="*/ 2147483647 h 295"/>
              <a:gd name="T10" fmla="*/ 0 60000 65536"/>
              <a:gd name="T11" fmla="*/ 0 60000 65536"/>
              <a:gd name="T12" fmla="*/ 0 60000 65536"/>
              <a:gd name="T13" fmla="*/ 0 60000 65536"/>
              <a:gd name="T14" fmla="*/ 0 60000 65536"/>
              <a:gd name="T15" fmla="*/ 0 w 163"/>
              <a:gd name="T16" fmla="*/ 0 h 295"/>
              <a:gd name="T17" fmla="*/ 163 w 163"/>
              <a:gd name="T18" fmla="*/ 295 h 295"/>
            </a:gdLst>
            <a:ahLst/>
            <a:cxnLst>
              <a:cxn ang="T10">
                <a:pos x="T0" y="T1"/>
              </a:cxn>
              <a:cxn ang="T11">
                <a:pos x="T2" y="T3"/>
              </a:cxn>
              <a:cxn ang="T12">
                <a:pos x="T4" y="T5"/>
              </a:cxn>
              <a:cxn ang="T13">
                <a:pos x="T6" y="T7"/>
              </a:cxn>
              <a:cxn ang="T14">
                <a:pos x="T8" y="T9"/>
              </a:cxn>
            </a:cxnLst>
            <a:rect l="T15" t="T16" r="T17" b="T18"/>
            <a:pathLst>
              <a:path w="163" h="295">
                <a:moveTo>
                  <a:pt x="140" y="0"/>
                </a:moveTo>
                <a:cubicBezTo>
                  <a:pt x="125" y="7"/>
                  <a:pt x="74" y="16"/>
                  <a:pt x="51" y="41"/>
                </a:cubicBezTo>
                <a:cubicBezTo>
                  <a:pt x="28" y="66"/>
                  <a:pt x="2" y="115"/>
                  <a:pt x="1" y="150"/>
                </a:cubicBezTo>
                <a:cubicBezTo>
                  <a:pt x="0" y="185"/>
                  <a:pt x="19" y="230"/>
                  <a:pt x="46" y="254"/>
                </a:cubicBezTo>
                <a:cubicBezTo>
                  <a:pt x="73" y="278"/>
                  <a:pt x="139" y="287"/>
                  <a:pt x="163" y="295"/>
                </a:cubicBezTo>
              </a:path>
            </a:pathLst>
          </a:custGeom>
          <a:noFill/>
          <a:ln w="28575" cmpd="sng">
            <a:solidFill>
              <a:schemeClr val="accent2"/>
            </a:solidFill>
            <a:round/>
            <a:headEnd/>
            <a:tailEnd/>
          </a:ln>
        </p:spPr>
        <p:txBody>
          <a:bodyPr/>
          <a:lstStyle/>
          <a:p>
            <a:endParaRPr lang="en-US"/>
          </a:p>
        </p:txBody>
      </p:sp>
      <p:sp>
        <p:nvSpPr>
          <p:cNvPr id="37934" name="Freeform 56"/>
          <p:cNvSpPr>
            <a:spLocks/>
          </p:cNvSpPr>
          <p:nvPr/>
        </p:nvSpPr>
        <p:spPr bwMode="auto">
          <a:xfrm>
            <a:off x="8007350" y="2390775"/>
            <a:ext cx="377825" cy="703263"/>
          </a:xfrm>
          <a:custGeom>
            <a:avLst/>
            <a:gdLst>
              <a:gd name="T0" fmla="*/ 2147483647 w 238"/>
              <a:gd name="T1" fmla="*/ 0 h 443"/>
              <a:gd name="T2" fmla="*/ 2147483647 w 238"/>
              <a:gd name="T3" fmla="*/ 2147483647 h 443"/>
              <a:gd name="T4" fmla="*/ 2147483647 w 238"/>
              <a:gd name="T5" fmla="*/ 2147483647 h 443"/>
              <a:gd name="T6" fmla="*/ 2147483647 w 238"/>
              <a:gd name="T7" fmla="*/ 2147483647 h 443"/>
              <a:gd name="T8" fmla="*/ 2147483647 w 238"/>
              <a:gd name="T9" fmla="*/ 2147483647 h 443"/>
              <a:gd name="T10" fmla="*/ 0 60000 65536"/>
              <a:gd name="T11" fmla="*/ 0 60000 65536"/>
              <a:gd name="T12" fmla="*/ 0 60000 65536"/>
              <a:gd name="T13" fmla="*/ 0 60000 65536"/>
              <a:gd name="T14" fmla="*/ 0 60000 65536"/>
              <a:gd name="T15" fmla="*/ 0 w 238"/>
              <a:gd name="T16" fmla="*/ 0 h 443"/>
              <a:gd name="T17" fmla="*/ 238 w 238"/>
              <a:gd name="T18" fmla="*/ 443 h 443"/>
            </a:gdLst>
            <a:ahLst/>
            <a:cxnLst>
              <a:cxn ang="T10">
                <a:pos x="T0" y="T1"/>
              </a:cxn>
              <a:cxn ang="T11">
                <a:pos x="T2" y="T3"/>
              </a:cxn>
              <a:cxn ang="T12">
                <a:pos x="T4" y="T5"/>
              </a:cxn>
              <a:cxn ang="T13">
                <a:pos x="T6" y="T7"/>
              </a:cxn>
              <a:cxn ang="T14">
                <a:pos x="T8" y="T9"/>
              </a:cxn>
            </a:cxnLst>
            <a:rect l="T15" t="T16" r="T17" b="T18"/>
            <a:pathLst>
              <a:path w="238" h="443">
                <a:moveTo>
                  <a:pt x="209" y="0"/>
                </a:moveTo>
                <a:cubicBezTo>
                  <a:pt x="184" y="11"/>
                  <a:pt x="92" y="27"/>
                  <a:pt x="57" y="64"/>
                </a:cubicBezTo>
                <a:cubicBezTo>
                  <a:pt x="22" y="101"/>
                  <a:pt x="2" y="175"/>
                  <a:pt x="1" y="224"/>
                </a:cubicBezTo>
                <a:cubicBezTo>
                  <a:pt x="0" y="273"/>
                  <a:pt x="12" y="322"/>
                  <a:pt x="51" y="358"/>
                </a:cubicBezTo>
                <a:cubicBezTo>
                  <a:pt x="90" y="394"/>
                  <a:pt x="199" y="425"/>
                  <a:pt x="238" y="443"/>
                </a:cubicBezTo>
              </a:path>
            </a:pathLst>
          </a:custGeom>
          <a:noFill/>
          <a:ln w="28575" cmpd="sng">
            <a:solidFill>
              <a:schemeClr val="accent2"/>
            </a:solidFill>
            <a:round/>
            <a:headEnd/>
            <a:tailEnd/>
          </a:ln>
        </p:spPr>
        <p:txBody>
          <a:bodyPr/>
          <a:lstStyle/>
          <a:p>
            <a:endParaRPr lang="en-US"/>
          </a:p>
        </p:txBody>
      </p:sp>
      <p:sp>
        <p:nvSpPr>
          <p:cNvPr id="37935" name="Line 57"/>
          <p:cNvSpPr>
            <a:spLocks noChangeShapeType="1"/>
          </p:cNvSpPr>
          <p:nvPr/>
        </p:nvSpPr>
        <p:spPr bwMode="auto">
          <a:xfrm>
            <a:off x="8696325" y="1974850"/>
            <a:ext cx="0" cy="1498600"/>
          </a:xfrm>
          <a:prstGeom prst="line">
            <a:avLst/>
          </a:prstGeom>
          <a:noFill/>
          <a:ln w="28575">
            <a:solidFill>
              <a:schemeClr val="accent2"/>
            </a:solidFill>
            <a:round/>
            <a:headEnd/>
            <a:tailEnd/>
          </a:ln>
        </p:spPr>
        <p:txBody>
          <a:bodyPr/>
          <a:lstStyle/>
          <a:p>
            <a:endParaRPr lang="en-US"/>
          </a:p>
        </p:txBody>
      </p:sp>
      <p:sp>
        <p:nvSpPr>
          <p:cNvPr id="37936" name="Line 58"/>
          <p:cNvSpPr>
            <a:spLocks noChangeShapeType="1"/>
          </p:cNvSpPr>
          <p:nvPr/>
        </p:nvSpPr>
        <p:spPr bwMode="auto">
          <a:xfrm>
            <a:off x="8597900" y="1963738"/>
            <a:ext cx="0" cy="1511300"/>
          </a:xfrm>
          <a:prstGeom prst="line">
            <a:avLst/>
          </a:prstGeom>
          <a:noFill/>
          <a:ln w="28575">
            <a:solidFill>
              <a:schemeClr val="accent2"/>
            </a:solidFill>
            <a:round/>
            <a:headEnd/>
            <a:tailEnd/>
          </a:ln>
        </p:spPr>
        <p:txBody>
          <a:bodyPr/>
          <a:lstStyle/>
          <a:p>
            <a:endParaRPr lang="en-US"/>
          </a:p>
        </p:txBody>
      </p:sp>
      <p:sp>
        <p:nvSpPr>
          <p:cNvPr id="37937" name="Line 59"/>
          <p:cNvSpPr>
            <a:spLocks noChangeShapeType="1"/>
          </p:cNvSpPr>
          <p:nvPr/>
        </p:nvSpPr>
        <p:spPr bwMode="auto">
          <a:xfrm>
            <a:off x="8477250" y="2166938"/>
            <a:ext cx="0" cy="722312"/>
          </a:xfrm>
          <a:prstGeom prst="line">
            <a:avLst/>
          </a:prstGeom>
          <a:noFill/>
          <a:ln w="28575">
            <a:solidFill>
              <a:schemeClr val="accent2"/>
            </a:solidFill>
            <a:round/>
            <a:headEnd/>
            <a:tailEnd/>
          </a:ln>
        </p:spPr>
        <p:txBody>
          <a:bodyPr/>
          <a:lstStyle/>
          <a:p>
            <a:endParaRPr lang="en-US"/>
          </a:p>
        </p:txBody>
      </p:sp>
      <p:sp>
        <p:nvSpPr>
          <p:cNvPr id="37938" name="Text Box 62"/>
          <p:cNvSpPr txBox="1">
            <a:spLocks noChangeArrowheads="1"/>
          </p:cNvSpPr>
          <p:nvPr/>
        </p:nvSpPr>
        <p:spPr bwMode="auto">
          <a:xfrm>
            <a:off x="5491163" y="3956050"/>
            <a:ext cx="1339850" cy="461963"/>
          </a:xfrm>
          <a:prstGeom prst="rect">
            <a:avLst/>
          </a:prstGeom>
          <a:noFill/>
          <a:ln w="9525">
            <a:noFill/>
            <a:miter lim="800000"/>
            <a:headEnd/>
            <a:tailEnd/>
          </a:ln>
        </p:spPr>
        <p:txBody>
          <a:bodyPr>
            <a:spAutoFit/>
          </a:bodyPr>
          <a:lstStyle/>
          <a:p>
            <a:pPr eaLnBrk="1" hangingPunct="1">
              <a:spcBef>
                <a:spcPct val="50000"/>
              </a:spcBef>
            </a:pPr>
            <a:r>
              <a:rPr lang="en-US" altLang="en-US" i="1">
                <a:solidFill>
                  <a:schemeClr val="hlink"/>
                </a:solidFill>
              </a:rPr>
              <a:t>b</a:t>
            </a:r>
            <a:r>
              <a:rPr lang="en-US" altLang="en-US">
                <a:solidFill>
                  <a:schemeClr val="hlink"/>
                </a:solidFill>
              </a:rPr>
              <a:t> = 12</a:t>
            </a:r>
            <a:r>
              <a:rPr lang="en-US" altLang="en-US">
                <a:solidFill>
                  <a:schemeClr val="hlink"/>
                </a:solidFill>
                <a:sym typeface="Symbol" pitchFamily="18" charset="2"/>
              </a:rPr>
              <a:t></a:t>
            </a:r>
          </a:p>
        </p:txBody>
      </p:sp>
      <p:sp>
        <p:nvSpPr>
          <p:cNvPr id="37939" name="Text Box 63"/>
          <p:cNvSpPr txBox="1">
            <a:spLocks noChangeArrowheads="1"/>
          </p:cNvSpPr>
          <p:nvPr/>
        </p:nvSpPr>
        <p:spPr bwMode="auto">
          <a:xfrm>
            <a:off x="6762750" y="3717925"/>
            <a:ext cx="1155700" cy="461963"/>
          </a:xfrm>
          <a:prstGeom prst="rect">
            <a:avLst/>
          </a:prstGeom>
          <a:noFill/>
          <a:ln w="9525">
            <a:noFill/>
            <a:miter lim="800000"/>
            <a:headEnd/>
            <a:tailEnd/>
          </a:ln>
        </p:spPr>
        <p:txBody>
          <a:bodyPr>
            <a:spAutoFit/>
          </a:bodyPr>
          <a:lstStyle/>
          <a:p>
            <a:pPr eaLnBrk="1" hangingPunct="1">
              <a:spcBef>
                <a:spcPct val="50000"/>
              </a:spcBef>
            </a:pPr>
            <a:r>
              <a:rPr lang="en-US" altLang="en-US" i="1">
                <a:solidFill>
                  <a:schemeClr val="hlink"/>
                </a:solidFill>
              </a:rPr>
              <a:t>b</a:t>
            </a:r>
            <a:r>
              <a:rPr lang="en-US" altLang="en-US">
                <a:solidFill>
                  <a:schemeClr val="hlink"/>
                </a:solidFill>
              </a:rPr>
              <a:t> = 6</a:t>
            </a:r>
            <a:r>
              <a:rPr lang="en-US" altLang="en-US">
                <a:solidFill>
                  <a:schemeClr val="hlink"/>
                </a:solidFill>
                <a:sym typeface="Symbol" pitchFamily="18" charset="2"/>
              </a:rPr>
              <a:t></a:t>
            </a:r>
          </a:p>
        </p:txBody>
      </p:sp>
      <p:sp>
        <p:nvSpPr>
          <p:cNvPr id="37940" name="Text Box 64"/>
          <p:cNvSpPr txBox="1">
            <a:spLocks noChangeArrowheads="1"/>
          </p:cNvSpPr>
          <p:nvPr/>
        </p:nvSpPr>
        <p:spPr bwMode="auto">
          <a:xfrm>
            <a:off x="7926388" y="3468688"/>
            <a:ext cx="1201737" cy="461962"/>
          </a:xfrm>
          <a:prstGeom prst="rect">
            <a:avLst/>
          </a:prstGeom>
          <a:noFill/>
          <a:ln w="9525">
            <a:noFill/>
            <a:miter lim="800000"/>
            <a:headEnd/>
            <a:tailEnd/>
          </a:ln>
        </p:spPr>
        <p:txBody>
          <a:bodyPr>
            <a:spAutoFit/>
          </a:bodyPr>
          <a:lstStyle/>
          <a:p>
            <a:pPr eaLnBrk="1" hangingPunct="1">
              <a:spcBef>
                <a:spcPct val="50000"/>
              </a:spcBef>
            </a:pPr>
            <a:r>
              <a:rPr lang="en-US" altLang="en-US" i="1">
                <a:solidFill>
                  <a:schemeClr val="hlink"/>
                </a:solidFill>
              </a:rPr>
              <a:t>b</a:t>
            </a:r>
            <a:r>
              <a:rPr lang="en-US" altLang="en-US">
                <a:solidFill>
                  <a:schemeClr val="hlink"/>
                </a:solidFill>
              </a:rPr>
              <a:t> = 2</a:t>
            </a:r>
            <a:r>
              <a:rPr lang="en-US" altLang="en-US">
                <a:solidFill>
                  <a:schemeClr val="hlink"/>
                </a:solidFill>
                <a:sym typeface="Symbol" pitchFamily="18" charset="2"/>
              </a:rPr>
              <a:t></a:t>
            </a:r>
          </a:p>
        </p:txBody>
      </p:sp>
      <p:grpSp>
        <p:nvGrpSpPr>
          <p:cNvPr id="37941" name="Group 65"/>
          <p:cNvGrpSpPr>
            <a:grpSpLocks/>
          </p:cNvGrpSpPr>
          <p:nvPr/>
        </p:nvGrpSpPr>
        <p:grpSpPr bwMode="auto">
          <a:xfrm>
            <a:off x="6330950" y="2020888"/>
            <a:ext cx="479425" cy="1371600"/>
            <a:chOff x="3574" y="2834"/>
            <a:chExt cx="302" cy="864"/>
          </a:xfrm>
        </p:grpSpPr>
        <p:sp>
          <p:nvSpPr>
            <p:cNvPr id="37949" name="AutoShape 66"/>
            <p:cNvSpPr>
              <a:spLocks/>
            </p:cNvSpPr>
            <p:nvPr/>
          </p:nvSpPr>
          <p:spPr bwMode="auto">
            <a:xfrm>
              <a:off x="3574" y="2834"/>
              <a:ext cx="110" cy="864"/>
            </a:xfrm>
            <a:prstGeom prst="rightBrace">
              <a:avLst>
                <a:gd name="adj1" fmla="val 65455"/>
                <a:gd name="adj2" fmla="val 50000"/>
              </a:avLst>
            </a:prstGeom>
            <a:noFill/>
            <a:ln w="9525">
              <a:solidFill>
                <a:schemeClr val="tx1"/>
              </a:solidFill>
              <a:round/>
              <a:headEnd/>
              <a:tailEnd/>
            </a:ln>
          </p:spPr>
          <p:txBody>
            <a:bodyPr wrap="none" anchor="ctr"/>
            <a:lstStyle/>
            <a:p>
              <a:pPr eaLnBrk="1" hangingPunct="1"/>
              <a:endParaRPr lang="en-US" altLang="en-US"/>
            </a:p>
          </p:txBody>
        </p:sp>
        <p:sp>
          <p:nvSpPr>
            <p:cNvPr id="37950" name="Text Box 67"/>
            <p:cNvSpPr txBox="1">
              <a:spLocks noChangeArrowheads="1"/>
            </p:cNvSpPr>
            <p:nvPr/>
          </p:nvSpPr>
          <p:spPr bwMode="auto">
            <a:xfrm>
              <a:off x="3652" y="3142"/>
              <a:ext cx="224" cy="291"/>
            </a:xfrm>
            <a:prstGeom prst="rect">
              <a:avLst/>
            </a:prstGeom>
            <a:noFill/>
            <a:ln w="9525">
              <a:noFill/>
              <a:miter lim="800000"/>
              <a:headEnd/>
              <a:tailEnd/>
            </a:ln>
          </p:spPr>
          <p:txBody>
            <a:bodyPr wrap="none">
              <a:spAutoFit/>
            </a:bodyPr>
            <a:lstStyle/>
            <a:p>
              <a:pPr eaLnBrk="1" hangingPunct="1"/>
              <a:r>
                <a:rPr lang="en-US" altLang="en-US" i="1">
                  <a:solidFill>
                    <a:schemeClr val="hlink"/>
                  </a:solidFill>
                </a:rPr>
                <a:t>b</a:t>
              </a:r>
            </a:p>
          </p:txBody>
        </p:sp>
      </p:grpSp>
      <p:grpSp>
        <p:nvGrpSpPr>
          <p:cNvPr id="37942" name="Group 68"/>
          <p:cNvGrpSpPr>
            <a:grpSpLocks/>
          </p:cNvGrpSpPr>
          <p:nvPr/>
        </p:nvGrpSpPr>
        <p:grpSpPr bwMode="auto">
          <a:xfrm>
            <a:off x="7575550" y="2405063"/>
            <a:ext cx="477838" cy="668337"/>
            <a:chOff x="4334" y="3076"/>
            <a:chExt cx="301" cy="421"/>
          </a:xfrm>
        </p:grpSpPr>
        <p:sp>
          <p:nvSpPr>
            <p:cNvPr id="37947" name="AutoShape 69"/>
            <p:cNvSpPr>
              <a:spLocks/>
            </p:cNvSpPr>
            <p:nvPr/>
          </p:nvSpPr>
          <p:spPr bwMode="auto">
            <a:xfrm>
              <a:off x="4334" y="3076"/>
              <a:ext cx="116" cy="421"/>
            </a:xfrm>
            <a:prstGeom prst="rightBrace">
              <a:avLst>
                <a:gd name="adj1" fmla="val 30244"/>
                <a:gd name="adj2" fmla="val 50000"/>
              </a:avLst>
            </a:prstGeom>
            <a:noFill/>
            <a:ln w="9525">
              <a:solidFill>
                <a:schemeClr val="tx1"/>
              </a:solidFill>
              <a:round/>
              <a:headEnd/>
              <a:tailEnd/>
            </a:ln>
          </p:spPr>
          <p:txBody>
            <a:bodyPr wrap="none" anchor="ctr"/>
            <a:lstStyle/>
            <a:p>
              <a:pPr eaLnBrk="1" hangingPunct="1"/>
              <a:endParaRPr lang="en-US" altLang="en-US"/>
            </a:p>
          </p:txBody>
        </p:sp>
        <p:sp>
          <p:nvSpPr>
            <p:cNvPr id="37948" name="Text Box 70"/>
            <p:cNvSpPr txBox="1">
              <a:spLocks noChangeArrowheads="1"/>
            </p:cNvSpPr>
            <p:nvPr/>
          </p:nvSpPr>
          <p:spPr bwMode="auto">
            <a:xfrm>
              <a:off x="4411" y="3159"/>
              <a:ext cx="224" cy="291"/>
            </a:xfrm>
            <a:prstGeom prst="rect">
              <a:avLst/>
            </a:prstGeom>
            <a:noFill/>
            <a:ln w="9525">
              <a:noFill/>
              <a:miter lim="800000"/>
              <a:headEnd/>
              <a:tailEnd/>
            </a:ln>
          </p:spPr>
          <p:txBody>
            <a:bodyPr wrap="none">
              <a:spAutoFit/>
            </a:bodyPr>
            <a:lstStyle/>
            <a:p>
              <a:pPr eaLnBrk="1" hangingPunct="1"/>
              <a:r>
                <a:rPr lang="en-US" altLang="en-US" i="1">
                  <a:solidFill>
                    <a:schemeClr val="hlink"/>
                  </a:solidFill>
                </a:rPr>
                <a:t>b</a:t>
              </a:r>
            </a:p>
          </p:txBody>
        </p:sp>
      </p:grpSp>
      <p:grpSp>
        <p:nvGrpSpPr>
          <p:cNvPr id="37943" name="Group 71"/>
          <p:cNvGrpSpPr>
            <a:grpSpLocks/>
          </p:cNvGrpSpPr>
          <p:nvPr/>
        </p:nvGrpSpPr>
        <p:grpSpPr bwMode="auto">
          <a:xfrm>
            <a:off x="8748713" y="2535238"/>
            <a:ext cx="460375" cy="461962"/>
            <a:chOff x="5019" y="3158"/>
            <a:chExt cx="290" cy="291"/>
          </a:xfrm>
        </p:grpSpPr>
        <p:sp>
          <p:nvSpPr>
            <p:cNvPr id="37945" name="AutoShape 72"/>
            <p:cNvSpPr>
              <a:spLocks/>
            </p:cNvSpPr>
            <p:nvPr/>
          </p:nvSpPr>
          <p:spPr bwMode="auto">
            <a:xfrm>
              <a:off x="5019" y="3197"/>
              <a:ext cx="105" cy="161"/>
            </a:xfrm>
            <a:prstGeom prst="rightBrace">
              <a:avLst>
                <a:gd name="adj1" fmla="val 12778"/>
                <a:gd name="adj2" fmla="val 50000"/>
              </a:avLst>
            </a:prstGeom>
            <a:noFill/>
            <a:ln w="9525">
              <a:solidFill>
                <a:schemeClr val="tx1"/>
              </a:solidFill>
              <a:round/>
              <a:headEnd/>
              <a:tailEnd/>
            </a:ln>
          </p:spPr>
          <p:txBody>
            <a:bodyPr wrap="none" anchor="ctr"/>
            <a:lstStyle/>
            <a:p>
              <a:pPr eaLnBrk="1" hangingPunct="1"/>
              <a:endParaRPr lang="en-US" altLang="en-US"/>
            </a:p>
          </p:txBody>
        </p:sp>
        <p:sp>
          <p:nvSpPr>
            <p:cNvPr id="37946" name="Text Box 73"/>
            <p:cNvSpPr txBox="1">
              <a:spLocks noChangeArrowheads="1"/>
            </p:cNvSpPr>
            <p:nvPr/>
          </p:nvSpPr>
          <p:spPr bwMode="auto">
            <a:xfrm>
              <a:off x="5085" y="3158"/>
              <a:ext cx="224" cy="291"/>
            </a:xfrm>
            <a:prstGeom prst="rect">
              <a:avLst/>
            </a:prstGeom>
            <a:noFill/>
            <a:ln w="9525">
              <a:noFill/>
              <a:miter lim="800000"/>
              <a:headEnd/>
              <a:tailEnd/>
            </a:ln>
          </p:spPr>
          <p:txBody>
            <a:bodyPr wrap="none">
              <a:spAutoFit/>
            </a:bodyPr>
            <a:lstStyle/>
            <a:p>
              <a:pPr eaLnBrk="1" hangingPunct="1"/>
              <a:r>
                <a:rPr lang="en-US" altLang="en-US" i="1">
                  <a:solidFill>
                    <a:schemeClr val="hlink"/>
                  </a:solidFill>
                </a:rPr>
                <a:t>b</a:t>
              </a:r>
            </a:p>
          </p:txBody>
        </p:sp>
      </p:grpSp>
      <p:pic>
        <p:nvPicPr>
          <p:cNvPr id="70" name="Picture 7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353050" y="1333500"/>
            <a:ext cx="3790950" cy="30099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97730">
                                            <p:txEl>
                                              <p:pRg st="1" end="1"/>
                                            </p:txEl>
                                          </p:spTgt>
                                        </p:tgtEl>
                                        <p:attrNameLst>
                                          <p:attrName>style.visibility</p:attrName>
                                        </p:attrNameLst>
                                      </p:cBhvr>
                                      <p:to>
                                        <p:strVal val="visible"/>
                                      </p:to>
                                    </p:set>
                                    <p:anim calcmode="lin" valueType="num">
                                      <p:cBhvr additive="base">
                                        <p:cTn id="7" dur="500" fill="hold"/>
                                        <p:tgtEl>
                                          <p:spTgt spid="109773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9773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1097800"/>
                                        </p:tgtEl>
                                        <p:attrNameLst>
                                          <p:attrName>style.visibility</p:attrName>
                                        </p:attrNameLst>
                                      </p:cBhvr>
                                      <p:to>
                                        <p:strVal val="visible"/>
                                      </p:to>
                                    </p:set>
                                    <p:animEffect transition="in" filter="fade">
                                      <p:cBhvr>
                                        <p:cTn id="11" dur="2000"/>
                                        <p:tgtEl>
                                          <p:spTgt spid="10978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9780" name="Rectangle 4"/>
          <p:cNvSpPr>
            <a:spLocks noChangeArrowheads="1"/>
          </p:cNvSpPr>
          <p:nvPr/>
        </p:nvSpPr>
        <p:spPr bwMode="auto">
          <a:xfrm>
            <a:off x="685800" y="1755775"/>
            <a:ext cx="7772400" cy="4157663"/>
          </a:xfrm>
          <a:prstGeom prst="rect">
            <a:avLst/>
          </a:prstGeom>
          <a:solidFill>
            <a:srgbClr val="CCFFCC"/>
          </a:solidFill>
          <a:ln w="9525">
            <a:noFill/>
            <a:miter lim="800000"/>
            <a:headEnd/>
            <a:tailEnd/>
          </a:ln>
        </p:spPr>
        <p:txBody>
          <a:bodyPr/>
          <a:lstStyle/>
          <a:p>
            <a:pPr eaLnBrk="1" hangingPunct="1"/>
            <a:r>
              <a:rPr lang="en-US" altLang="en-US"/>
              <a:t>PRACTICE:  A particle has an energy </a:t>
            </a:r>
            <a:r>
              <a:rPr lang="en-US" altLang="en-US" i="1"/>
              <a:t>E</a:t>
            </a:r>
            <a:r>
              <a:rPr lang="en-US" altLang="en-US"/>
              <a:t> and an associated de Broglie wavelength </a:t>
            </a:r>
            <a:r>
              <a:rPr lang="en-US" altLang="en-US" i="1">
                <a:sym typeface="Symbol" pitchFamily="18" charset="2"/>
              </a:rPr>
              <a:t></a:t>
            </a:r>
            <a:r>
              <a:rPr lang="en-US" altLang="en-US">
                <a:sym typeface="Symbol" pitchFamily="18" charset="2"/>
              </a:rPr>
              <a:t>. The energy </a:t>
            </a:r>
            <a:r>
              <a:rPr lang="en-US" altLang="en-US" i="1">
                <a:sym typeface="Symbol" pitchFamily="18" charset="2"/>
              </a:rPr>
              <a:t>E</a:t>
            </a:r>
            <a:r>
              <a:rPr lang="en-US" altLang="en-US">
                <a:sym typeface="Symbol" pitchFamily="18" charset="2"/>
              </a:rPr>
              <a:t> is proportional to</a:t>
            </a:r>
          </a:p>
          <a:p>
            <a:pPr eaLnBrk="1" hangingPunct="1"/>
            <a:r>
              <a:rPr lang="en-US" altLang="en-US">
                <a:sym typeface="Symbol" pitchFamily="18" charset="2"/>
              </a:rPr>
              <a:t>A. </a:t>
            </a:r>
            <a:r>
              <a:rPr lang="en-US" altLang="en-US" i="1">
                <a:sym typeface="Symbol" pitchFamily="18" charset="2"/>
              </a:rPr>
              <a:t></a:t>
            </a:r>
            <a:r>
              <a:rPr lang="en-US" altLang="en-US" baseline="30000">
                <a:sym typeface="Symbol" pitchFamily="18" charset="2"/>
              </a:rPr>
              <a:t>-2</a:t>
            </a:r>
            <a:r>
              <a:rPr lang="en-US" altLang="en-US">
                <a:sym typeface="Symbol" pitchFamily="18" charset="2"/>
              </a:rPr>
              <a:t>	   	B. </a:t>
            </a:r>
            <a:r>
              <a:rPr lang="en-US" altLang="en-US" i="1">
                <a:sym typeface="Symbol" pitchFamily="18" charset="2"/>
              </a:rPr>
              <a:t></a:t>
            </a:r>
            <a:r>
              <a:rPr lang="en-US" altLang="en-US" baseline="30000">
                <a:sym typeface="Symbol" pitchFamily="18" charset="2"/>
              </a:rPr>
              <a:t>-1</a:t>
            </a:r>
            <a:r>
              <a:rPr lang="en-US" altLang="en-US"/>
              <a:t>		</a:t>
            </a:r>
            <a:r>
              <a:rPr lang="en-US" altLang="en-US">
                <a:sym typeface="Symbol" pitchFamily="18" charset="2"/>
              </a:rPr>
              <a:t>C. </a:t>
            </a:r>
            <a:r>
              <a:rPr lang="en-US" altLang="en-US" i="1">
                <a:sym typeface="Symbol" pitchFamily="18" charset="2"/>
              </a:rPr>
              <a:t></a:t>
            </a:r>
            <a:r>
              <a:rPr lang="en-US" altLang="en-US"/>
              <a:t>	   	</a:t>
            </a:r>
            <a:r>
              <a:rPr lang="en-US" altLang="en-US">
                <a:sym typeface="Symbol" pitchFamily="18" charset="2"/>
              </a:rPr>
              <a:t>D. </a:t>
            </a:r>
            <a:r>
              <a:rPr lang="en-US" altLang="en-US" i="1">
                <a:sym typeface="Symbol" pitchFamily="18" charset="2"/>
              </a:rPr>
              <a:t></a:t>
            </a:r>
            <a:r>
              <a:rPr lang="en-US" altLang="en-US" baseline="30000">
                <a:sym typeface="Symbol" pitchFamily="18" charset="2"/>
              </a:rPr>
              <a:t>2</a:t>
            </a:r>
            <a:endParaRPr lang="en-US" altLang="en-US"/>
          </a:p>
          <a:p>
            <a:pPr eaLnBrk="1" hangingPunct="1"/>
            <a:endParaRPr lang="en-US" altLang="en-US"/>
          </a:p>
          <a:p>
            <a:pPr eaLnBrk="1" hangingPunct="1"/>
            <a:r>
              <a:rPr lang="en-US" altLang="en-US"/>
              <a:t>SOLUTION: </a:t>
            </a:r>
          </a:p>
          <a:p>
            <a:pPr eaLnBrk="1" hangingPunct="1"/>
            <a:r>
              <a:rPr lang="en-US" altLang="en-US">
                <a:sym typeface="Symbol" pitchFamily="18" charset="2"/>
              </a:rPr>
              <a:t></a:t>
            </a:r>
            <a:r>
              <a:rPr lang="en-US" altLang="en-US"/>
              <a:t>Since </a:t>
            </a:r>
            <a:r>
              <a:rPr lang="en-US" altLang="en-US" i="1">
                <a:sym typeface="Symbol" pitchFamily="18" charset="2"/>
              </a:rPr>
              <a:t></a:t>
            </a:r>
            <a:r>
              <a:rPr lang="en-US" altLang="en-US"/>
              <a:t> = </a:t>
            </a:r>
            <a:r>
              <a:rPr lang="en-US" altLang="en-US" i="1">
                <a:sym typeface="Symbol" pitchFamily="18" charset="2"/>
              </a:rPr>
              <a:t>h / </a:t>
            </a:r>
            <a:r>
              <a:rPr lang="en-US" altLang="en-US">
                <a:sym typeface="Symbol" pitchFamily="18" charset="2"/>
              </a:rPr>
              <a:t>(</a:t>
            </a:r>
            <a:r>
              <a:rPr lang="en-US" altLang="en-US" i="1">
                <a:sym typeface="Symbol" pitchFamily="18" charset="2"/>
              </a:rPr>
              <a:t>mv</a:t>
            </a:r>
            <a:r>
              <a:rPr lang="en-US" altLang="en-US">
                <a:sym typeface="Symbol" pitchFamily="18" charset="2"/>
              </a:rPr>
              <a:t>) then </a:t>
            </a:r>
            <a:r>
              <a:rPr lang="en-US" altLang="en-US" i="1">
                <a:sym typeface="Symbol" pitchFamily="18" charset="2"/>
              </a:rPr>
              <a:t>v</a:t>
            </a:r>
            <a:r>
              <a:rPr lang="en-US" altLang="en-US">
                <a:sym typeface="Symbol" pitchFamily="18" charset="2"/>
              </a:rPr>
              <a:t> = </a:t>
            </a:r>
            <a:r>
              <a:rPr lang="en-US" altLang="en-US" i="1">
                <a:sym typeface="Symbol" pitchFamily="18" charset="2"/>
              </a:rPr>
              <a:t>h / </a:t>
            </a:r>
            <a:r>
              <a:rPr lang="en-US" altLang="en-US">
                <a:sym typeface="Symbol" pitchFamily="18" charset="2"/>
              </a:rPr>
              <a:t>(</a:t>
            </a:r>
            <a:r>
              <a:rPr lang="en-US" altLang="en-US" i="1">
                <a:sym typeface="Symbol" pitchFamily="18" charset="2"/>
              </a:rPr>
              <a:t>m</a:t>
            </a:r>
            <a:r>
              <a:rPr lang="en-US" altLang="en-US">
                <a:sym typeface="Symbol" pitchFamily="18" charset="2"/>
              </a:rPr>
              <a:t>). Then</a:t>
            </a:r>
          </a:p>
          <a:p>
            <a:pPr eaLnBrk="1" hangingPunct="1"/>
            <a:r>
              <a:rPr lang="en-US" altLang="en-US" i="1">
                <a:sym typeface="Symbol" pitchFamily="18" charset="2"/>
              </a:rPr>
              <a:t>	     E</a:t>
            </a:r>
            <a:r>
              <a:rPr lang="en-US" altLang="en-US" baseline="-25000">
                <a:sym typeface="Symbol" pitchFamily="18" charset="2"/>
              </a:rPr>
              <a:t>K</a:t>
            </a:r>
            <a:r>
              <a:rPr lang="en-US" altLang="en-US">
                <a:sym typeface="Symbol" pitchFamily="18" charset="2"/>
              </a:rPr>
              <a:t> 	= (1/2)</a:t>
            </a:r>
            <a:r>
              <a:rPr lang="en-US" altLang="en-US" i="1">
                <a:sym typeface="Symbol" pitchFamily="18" charset="2"/>
              </a:rPr>
              <a:t>mv</a:t>
            </a:r>
            <a:r>
              <a:rPr lang="en-US" altLang="en-US" baseline="30000">
                <a:sym typeface="Symbol" pitchFamily="18" charset="2"/>
              </a:rPr>
              <a:t> 2</a:t>
            </a:r>
            <a:r>
              <a:rPr lang="en-US" altLang="en-US">
                <a:sym typeface="Symbol" pitchFamily="18" charset="2"/>
              </a:rPr>
              <a:t> </a:t>
            </a:r>
          </a:p>
          <a:p>
            <a:pPr eaLnBrk="1" hangingPunct="1"/>
            <a:r>
              <a:rPr lang="en-US" altLang="en-US">
                <a:sym typeface="Symbol" pitchFamily="18" charset="2"/>
              </a:rPr>
              <a:t>		= (1/2)</a:t>
            </a:r>
            <a:r>
              <a:rPr lang="en-US" altLang="en-US" i="1">
                <a:sym typeface="Symbol" pitchFamily="18" charset="2"/>
              </a:rPr>
              <a:t>mh</a:t>
            </a:r>
            <a:r>
              <a:rPr lang="en-US" altLang="en-US" baseline="30000">
                <a:sym typeface="Symbol" pitchFamily="18" charset="2"/>
              </a:rPr>
              <a:t>2 </a:t>
            </a:r>
            <a:r>
              <a:rPr lang="en-US" altLang="en-US" i="1">
                <a:sym typeface="Symbol" pitchFamily="18" charset="2"/>
              </a:rPr>
              <a:t>/</a:t>
            </a:r>
            <a:r>
              <a:rPr lang="en-US" altLang="en-US">
                <a:sym typeface="Symbol" pitchFamily="18" charset="2"/>
              </a:rPr>
              <a:t> (</a:t>
            </a:r>
            <a:r>
              <a:rPr lang="en-US" altLang="en-US" i="1">
                <a:sym typeface="Symbol" pitchFamily="18" charset="2"/>
              </a:rPr>
              <a:t>m</a:t>
            </a:r>
            <a:r>
              <a:rPr lang="en-US" altLang="en-US" baseline="30000">
                <a:sym typeface="Symbol" pitchFamily="18" charset="2"/>
              </a:rPr>
              <a:t>2</a:t>
            </a:r>
            <a:r>
              <a:rPr lang="en-US" altLang="en-US" i="1">
                <a:sym typeface="Symbol" pitchFamily="18" charset="2"/>
              </a:rPr>
              <a:t></a:t>
            </a:r>
            <a:r>
              <a:rPr lang="en-US" altLang="en-US" baseline="30000">
                <a:sym typeface="Symbol" pitchFamily="18" charset="2"/>
              </a:rPr>
              <a:t>2</a:t>
            </a:r>
            <a:r>
              <a:rPr lang="en-US" altLang="en-US">
                <a:sym typeface="Symbol" pitchFamily="18" charset="2"/>
              </a:rPr>
              <a:t>) </a:t>
            </a:r>
          </a:p>
          <a:p>
            <a:pPr eaLnBrk="1" hangingPunct="1"/>
            <a:r>
              <a:rPr lang="en-US" altLang="en-US">
                <a:sym typeface="Symbol" pitchFamily="18" charset="2"/>
              </a:rPr>
              <a:t>		= </a:t>
            </a:r>
            <a:r>
              <a:rPr lang="en-US" altLang="en-US" i="1">
                <a:sym typeface="Symbol" pitchFamily="18" charset="2"/>
              </a:rPr>
              <a:t>h</a:t>
            </a:r>
            <a:r>
              <a:rPr lang="en-US" altLang="en-US" baseline="30000">
                <a:sym typeface="Symbol" pitchFamily="18" charset="2"/>
              </a:rPr>
              <a:t>2 </a:t>
            </a:r>
            <a:r>
              <a:rPr lang="en-US" altLang="en-US" i="1">
                <a:sym typeface="Symbol" pitchFamily="18" charset="2"/>
              </a:rPr>
              <a:t>/</a:t>
            </a:r>
            <a:r>
              <a:rPr lang="en-US" altLang="en-US">
                <a:sym typeface="Symbol" pitchFamily="18" charset="2"/>
              </a:rPr>
              <a:t> (2</a:t>
            </a:r>
            <a:r>
              <a:rPr lang="en-US" altLang="en-US" i="1">
                <a:sym typeface="Symbol" pitchFamily="18" charset="2"/>
              </a:rPr>
              <a:t>m</a:t>
            </a:r>
            <a:r>
              <a:rPr lang="en-US" altLang="en-US" baseline="30000">
                <a:sym typeface="Symbol" pitchFamily="18" charset="2"/>
              </a:rPr>
              <a:t>2</a:t>
            </a:r>
            <a:r>
              <a:rPr lang="en-US" altLang="en-US">
                <a:sym typeface="Symbol" pitchFamily="18" charset="2"/>
              </a:rPr>
              <a:t>)</a:t>
            </a:r>
          </a:p>
          <a:p>
            <a:pPr eaLnBrk="1" hangingPunct="1"/>
            <a:r>
              <a:rPr lang="en-US" altLang="en-US">
                <a:sym typeface="Symbol" pitchFamily="18" charset="2"/>
              </a:rPr>
              <a:t>Therefore </a:t>
            </a:r>
            <a:r>
              <a:rPr lang="en-US" altLang="en-US" i="1">
                <a:sym typeface="Symbol" pitchFamily="18" charset="2"/>
              </a:rPr>
              <a:t>E</a:t>
            </a:r>
            <a:r>
              <a:rPr lang="en-US" altLang="en-US" baseline="-25000">
                <a:sym typeface="Symbol" pitchFamily="18" charset="2"/>
              </a:rPr>
              <a:t>K</a:t>
            </a:r>
            <a:r>
              <a:rPr lang="en-US" altLang="en-US">
                <a:sym typeface="Symbol" pitchFamily="18" charset="2"/>
              </a:rPr>
              <a:t>  </a:t>
            </a:r>
            <a:r>
              <a:rPr lang="en-US" altLang="en-US" i="1">
                <a:sym typeface="Symbol" pitchFamily="18" charset="2"/>
              </a:rPr>
              <a:t></a:t>
            </a:r>
            <a:r>
              <a:rPr lang="en-US" altLang="en-US" baseline="30000">
                <a:sym typeface="Symbol" pitchFamily="18" charset="2"/>
              </a:rPr>
              <a:t>-2</a:t>
            </a:r>
            <a:r>
              <a:rPr lang="en-US" altLang="en-US">
                <a:sym typeface="Symbol" pitchFamily="18" charset="2"/>
              </a:rPr>
              <a:t>.</a:t>
            </a:r>
            <a:endParaRPr lang="en-US" altLang="en-US" baseline="30000">
              <a:sym typeface="Symbol" pitchFamily="18" charset="2"/>
            </a:endParaRPr>
          </a:p>
        </p:txBody>
      </p:sp>
      <p:sp>
        <p:nvSpPr>
          <p:cNvPr id="1099781" name="Oval 5"/>
          <p:cNvSpPr>
            <a:spLocks noChangeArrowheads="1"/>
          </p:cNvSpPr>
          <p:nvPr/>
        </p:nvSpPr>
        <p:spPr bwMode="auto">
          <a:xfrm>
            <a:off x="700088" y="2913063"/>
            <a:ext cx="361950" cy="360362"/>
          </a:xfrm>
          <a:prstGeom prst="ellipse">
            <a:avLst/>
          </a:prstGeom>
          <a:noFill/>
          <a:ln w="28575">
            <a:solidFill>
              <a:srgbClr val="FF0000"/>
            </a:solidFill>
            <a:round/>
            <a:headEnd/>
            <a:tailEnd/>
          </a:ln>
        </p:spPr>
        <p:txBody>
          <a:bodyPr wrap="none" anchor="ctr"/>
          <a:lstStyle/>
          <a:p>
            <a:pPr eaLnBrk="1" hangingPunct="1"/>
            <a:endParaRPr lang="en-US" altLang="en-US"/>
          </a:p>
        </p:txBody>
      </p:sp>
      <p:sp>
        <p:nvSpPr>
          <p:cNvPr id="38916"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12.1 – The interaction of matter with radiation</a:t>
            </a:r>
          </a:p>
        </p:txBody>
      </p:sp>
      <p:sp>
        <p:nvSpPr>
          <p:cNvPr id="38917" name="Rectangle 2"/>
          <p:cNvSpPr>
            <a:spLocks noChangeArrowheads="1"/>
          </p:cNvSpPr>
          <p:nvPr/>
        </p:nvSpPr>
        <p:spPr bwMode="auto">
          <a:xfrm>
            <a:off x="685800" y="1343025"/>
            <a:ext cx="7772400" cy="427038"/>
          </a:xfrm>
          <a:prstGeom prst="rect">
            <a:avLst/>
          </a:prstGeom>
          <a:solidFill>
            <a:srgbClr val="EAEAEA"/>
          </a:solidFill>
          <a:ln w="9525">
            <a:noFill/>
            <a:miter lim="800000"/>
            <a:headEnd/>
            <a:tailEnd/>
          </a:ln>
        </p:spPr>
        <p:txBody>
          <a:bodyPr/>
          <a:lstStyle/>
          <a:p>
            <a:pPr eaLnBrk="1" hangingPunct="1">
              <a:spcBef>
                <a:spcPct val="20000"/>
              </a:spcBef>
            </a:pPr>
            <a:r>
              <a:rPr lang="en-US" altLang="en-US" i="1">
                <a:solidFill>
                  <a:srgbClr val="333399"/>
                </a:solidFill>
                <a:cs typeface="Times New Roman" pitchFamily="18" charset="0"/>
              </a:rPr>
              <a:t>The de Broglie hypothesis </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99780">
                                            <p:txEl>
                                              <p:pRg st="0" end="0"/>
                                            </p:txEl>
                                          </p:spTgt>
                                        </p:tgtEl>
                                        <p:attrNameLst>
                                          <p:attrName>style.visibility</p:attrName>
                                        </p:attrNameLst>
                                      </p:cBhvr>
                                      <p:to>
                                        <p:strVal val="visible"/>
                                      </p:to>
                                    </p:set>
                                    <p:anim calcmode="lin" valueType="num">
                                      <p:cBhvr additive="base">
                                        <p:cTn id="7" dur="500" fill="hold"/>
                                        <p:tgtEl>
                                          <p:spTgt spid="109978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9978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99780">
                                            <p:txEl>
                                              <p:pRg st="1" end="1"/>
                                            </p:txEl>
                                          </p:spTgt>
                                        </p:tgtEl>
                                        <p:attrNameLst>
                                          <p:attrName>style.visibility</p:attrName>
                                        </p:attrNameLst>
                                      </p:cBhvr>
                                      <p:to>
                                        <p:strVal val="visible"/>
                                      </p:to>
                                    </p:set>
                                    <p:anim calcmode="lin" valueType="num">
                                      <p:cBhvr additive="base">
                                        <p:cTn id="13" dur="500" fill="hold"/>
                                        <p:tgtEl>
                                          <p:spTgt spid="109978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9978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099780">
                                            <p:txEl>
                                              <p:pRg st="3" end="3"/>
                                            </p:txEl>
                                          </p:spTgt>
                                        </p:tgtEl>
                                        <p:attrNameLst>
                                          <p:attrName>style.visibility</p:attrName>
                                        </p:attrNameLst>
                                      </p:cBhvr>
                                      <p:to>
                                        <p:strVal val="visible"/>
                                      </p:to>
                                    </p:set>
                                    <p:anim calcmode="lin" valueType="num">
                                      <p:cBhvr additive="base">
                                        <p:cTn id="19" dur="500" fill="hold"/>
                                        <p:tgtEl>
                                          <p:spTgt spid="109978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9978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099780">
                                            <p:txEl>
                                              <p:pRg st="4" end="4"/>
                                            </p:txEl>
                                          </p:spTgt>
                                        </p:tgtEl>
                                        <p:attrNameLst>
                                          <p:attrName>style.visibility</p:attrName>
                                        </p:attrNameLst>
                                      </p:cBhvr>
                                      <p:to>
                                        <p:strVal val="visible"/>
                                      </p:to>
                                    </p:set>
                                    <p:anim calcmode="lin" valueType="num">
                                      <p:cBhvr additive="base">
                                        <p:cTn id="25" dur="500" fill="hold"/>
                                        <p:tgtEl>
                                          <p:spTgt spid="1099780">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9978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099780">
                                            <p:txEl>
                                              <p:pRg st="5" end="5"/>
                                            </p:txEl>
                                          </p:spTgt>
                                        </p:tgtEl>
                                        <p:attrNameLst>
                                          <p:attrName>style.visibility</p:attrName>
                                        </p:attrNameLst>
                                      </p:cBhvr>
                                      <p:to>
                                        <p:strVal val="visible"/>
                                      </p:to>
                                    </p:set>
                                    <p:anim calcmode="lin" valueType="num">
                                      <p:cBhvr additive="base">
                                        <p:cTn id="31" dur="500" fill="hold"/>
                                        <p:tgtEl>
                                          <p:spTgt spid="1099780">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9978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099780">
                                            <p:txEl>
                                              <p:pRg st="6" end="6"/>
                                            </p:txEl>
                                          </p:spTgt>
                                        </p:tgtEl>
                                        <p:attrNameLst>
                                          <p:attrName>style.visibility</p:attrName>
                                        </p:attrNameLst>
                                      </p:cBhvr>
                                      <p:to>
                                        <p:strVal val="visible"/>
                                      </p:to>
                                    </p:set>
                                    <p:anim calcmode="lin" valueType="num">
                                      <p:cBhvr additive="base">
                                        <p:cTn id="37" dur="500" fill="hold"/>
                                        <p:tgtEl>
                                          <p:spTgt spid="1099780">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9978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099780">
                                            <p:txEl>
                                              <p:pRg st="7" end="7"/>
                                            </p:txEl>
                                          </p:spTgt>
                                        </p:tgtEl>
                                        <p:attrNameLst>
                                          <p:attrName>style.visibility</p:attrName>
                                        </p:attrNameLst>
                                      </p:cBhvr>
                                      <p:to>
                                        <p:strVal val="visible"/>
                                      </p:to>
                                    </p:set>
                                    <p:anim calcmode="lin" valueType="num">
                                      <p:cBhvr additive="base">
                                        <p:cTn id="43" dur="500" fill="hold"/>
                                        <p:tgtEl>
                                          <p:spTgt spid="1099780">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99780">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1099780">
                                            <p:txEl>
                                              <p:pRg st="8" end="8"/>
                                            </p:txEl>
                                          </p:spTgt>
                                        </p:tgtEl>
                                        <p:attrNameLst>
                                          <p:attrName>style.visibility</p:attrName>
                                        </p:attrNameLst>
                                      </p:cBhvr>
                                      <p:to>
                                        <p:strVal val="visible"/>
                                      </p:to>
                                    </p:set>
                                    <p:anim calcmode="lin" valueType="num">
                                      <p:cBhvr additive="base">
                                        <p:cTn id="49" dur="500" fill="hold"/>
                                        <p:tgtEl>
                                          <p:spTgt spid="1099780">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99780">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53" presetClass="entr" presetSubtype="0" fill="hold" grpId="0" nodeType="clickEffect">
                                  <p:stCondLst>
                                    <p:cond delay="0"/>
                                  </p:stCondLst>
                                  <p:childTnLst>
                                    <p:set>
                                      <p:cBhvr>
                                        <p:cTn id="54" dur="1" fill="hold">
                                          <p:stCondLst>
                                            <p:cond delay="0"/>
                                          </p:stCondLst>
                                        </p:cTn>
                                        <p:tgtEl>
                                          <p:spTgt spid="1099781"/>
                                        </p:tgtEl>
                                        <p:attrNameLst>
                                          <p:attrName>style.visibility</p:attrName>
                                        </p:attrNameLst>
                                      </p:cBhvr>
                                      <p:to>
                                        <p:strVal val="visible"/>
                                      </p:to>
                                    </p:set>
                                    <p:anim calcmode="lin" valueType="num">
                                      <p:cBhvr>
                                        <p:cTn id="55" dur="500" fill="hold"/>
                                        <p:tgtEl>
                                          <p:spTgt spid="1099781"/>
                                        </p:tgtEl>
                                        <p:attrNameLst>
                                          <p:attrName>ppt_w</p:attrName>
                                        </p:attrNameLst>
                                      </p:cBhvr>
                                      <p:tavLst>
                                        <p:tav tm="0">
                                          <p:val>
                                            <p:fltVal val="0"/>
                                          </p:val>
                                        </p:tav>
                                        <p:tav tm="100000">
                                          <p:val>
                                            <p:strVal val="#ppt_w"/>
                                          </p:val>
                                        </p:tav>
                                      </p:tavLst>
                                    </p:anim>
                                    <p:anim calcmode="lin" valueType="num">
                                      <p:cBhvr>
                                        <p:cTn id="56" dur="500" fill="hold"/>
                                        <p:tgtEl>
                                          <p:spTgt spid="1099781"/>
                                        </p:tgtEl>
                                        <p:attrNameLst>
                                          <p:attrName>ppt_h</p:attrName>
                                        </p:attrNameLst>
                                      </p:cBhvr>
                                      <p:tavLst>
                                        <p:tav tm="0">
                                          <p:val>
                                            <p:fltVal val="0"/>
                                          </p:val>
                                        </p:tav>
                                        <p:tav tm="100000">
                                          <p:val>
                                            <p:strVal val="#ppt_h"/>
                                          </p:val>
                                        </p:tav>
                                      </p:tavLst>
                                    </p:anim>
                                    <p:animEffect transition="in" filter="fade">
                                      <p:cBhvr>
                                        <p:cTn id="57" dur="500"/>
                                        <p:tgtEl>
                                          <p:spTgt spid="1099781"/>
                                        </p:tgtEl>
                                      </p:cBhvr>
                                    </p:animEffect>
                                  </p:childTnLst>
                                  <p:subTnLst>
                                    <p:audio>
                                      <p:cMediaNode>
                                        <p:cTn display="0" masterRel="sameClick">
                                          <p:stCondLst>
                                            <p:cond evt="begin" delay="0">
                                              <p:tn val="53"/>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978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ChangeArrowheads="1"/>
          </p:cNvSpPr>
          <p:nvPr/>
        </p:nvSpPr>
        <p:spPr bwMode="auto">
          <a:xfrm>
            <a:off x="685800" y="1739900"/>
            <a:ext cx="7772400" cy="2498725"/>
          </a:xfrm>
          <a:prstGeom prst="rect">
            <a:avLst/>
          </a:prstGeom>
          <a:solidFill>
            <a:srgbClr val="CCFFCC"/>
          </a:solidFill>
          <a:ln w="9525">
            <a:noFill/>
            <a:miter lim="800000"/>
            <a:headEnd/>
            <a:tailEnd/>
          </a:ln>
        </p:spPr>
        <p:txBody>
          <a:bodyPr/>
          <a:lstStyle/>
          <a:p>
            <a:pPr eaLnBrk="1" hangingPunct="1"/>
            <a:endParaRPr lang="en-US" altLang="en-US"/>
          </a:p>
        </p:txBody>
      </p:sp>
      <p:pic>
        <p:nvPicPr>
          <p:cNvPr id="39943" name="Picture 7"/>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06438" y="1884363"/>
            <a:ext cx="7777162" cy="1993900"/>
          </a:xfrm>
          <a:prstGeom prst="rect">
            <a:avLst/>
          </a:prstGeom>
          <a:noFill/>
          <a:ln w="9525">
            <a:noFill/>
            <a:miter lim="800000"/>
            <a:headEnd/>
            <a:tailEnd/>
          </a:ln>
        </p:spPr>
      </p:pic>
      <p:sp>
        <p:nvSpPr>
          <p:cNvPr id="1101829" name="Oval 5"/>
          <p:cNvSpPr>
            <a:spLocks noChangeArrowheads="1"/>
          </p:cNvSpPr>
          <p:nvPr/>
        </p:nvSpPr>
        <p:spPr bwMode="auto">
          <a:xfrm>
            <a:off x="719138" y="2806700"/>
            <a:ext cx="401637" cy="401638"/>
          </a:xfrm>
          <a:prstGeom prst="ellipse">
            <a:avLst/>
          </a:prstGeom>
          <a:noFill/>
          <a:ln w="28575">
            <a:solidFill>
              <a:srgbClr val="FF0000"/>
            </a:solidFill>
            <a:round/>
            <a:headEnd/>
            <a:tailEnd/>
          </a:ln>
        </p:spPr>
        <p:txBody>
          <a:bodyPr wrap="none" anchor="ctr"/>
          <a:lstStyle/>
          <a:p>
            <a:pPr eaLnBrk="1" hangingPunct="1"/>
            <a:endParaRPr lang="en-US" altLang="en-US"/>
          </a:p>
        </p:txBody>
      </p:sp>
      <p:sp>
        <p:nvSpPr>
          <p:cNvPr id="39941"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12.1 – The interaction of matter with radiation</a:t>
            </a:r>
          </a:p>
        </p:txBody>
      </p:sp>
      <p:sp>
        <p:nvSpPr>
          <p:cNvPr id="39942" name="Rectangle 2"/>
          <p:cNvSpPr>
            <a:spLocks noChangeArrowheads="1"/>
          </p:cNvSpPr>
          <p:nvPr/>
        </p:nvSpPr>
        <p:spPr bwMode="auto">
          <a:xfrm>
            <a:off x="685800" y="1343025"/>
            <a:ext cx="7772400" cy="427038"/>
          </a:xfrm>
          <a:prstGeom prst="rect">
            <a:avLst/>
          </a:prstGeom>
          <a:solidFill>
            <a:srgbClr val="EAEAEA"/>
          </a:solidFill>
          <a:ln w="9525">
            <a:noFill/>
            <a:miter lim="800000"/>
            <a:headEnd/>
            <a:tailEnd/>
          </a:ln>
        </p:spPr>
        <p:txBody>
          <a:bodyPr/>
          <a:lstStyle/>
          <a:p>
            <a:pPr eaLnBrk="1" hangingPunct="1">
              <a:spcBef>
                <a:spcPct val="20000"/>
              </a:spcBef>
            </a:pPr>
            <a:r>
              <a:rPr lang="en-US" altLang="en-US" i="1">
                <a:solidFill>
                  <a:srgbClr val="333399"/>
                </a:solidFill>
                <a:cs typeface="Times New Roman" pitchFamily="18" charset="0"/>
              </a:rPr>
              <a:t>The de Broglie hypothesis </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9943"/>
                                        </p:tgtEl>
                                        <p:attrNameLst>
                                          <p:attrName>style.visibility</p:attrName>
                                        </p:attrNameLst>
                                      </p:cBhvr>
                                      <p:to>
                                        <p:strVal val="visible"/>
                                      </p:to>
                                    </p:set>
                                    <p:anim calcmode="lin" valueType="num">
                                      <p:cBhvr additive="base">
                                        <p:cTn id="7" dur="500" fill="hold"/>
                                        <p:tgtEl>
                                          <p:spTgt spid="39943"/>
                                        </p:tgtEl>
                                        <p:attrNameLst>
                                          <p:attrName>ppt_x</p:attrName>
                                        </p:attrNameLst>
                                      </p:cBhvr>
                                      <p:tavLst>
                                        <p:tav tm="0">
                                          <p:val>
                                            <p:strVal val="#ppt_x"/>
                                          </p:val>
                                        </p:tav>
                                        <p:tav tm="100000">
                                          <p:val>
                                            <p:strVal val="#ppt_x"/>
                                          </p:val>
                                        </p:tav>
                                      </p:tavLst>
                                    </p:anim>
                                    <p:anim calcmode="lin" valueType="num">
                                      <p:cBhvr additive="base">
                                        <p:cTn id="8" dur="500" fill="hold"/>
                                        <p:tgtEl>
                                          <p:spTgt spid="3994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1101829"/>
                                        </p:tgtEl>
                                        <p:attrNameLst>
                                          <p:attrName>style.visibility</p:attrName>
                                        </p:attrNameLst>
                                      </p:cBhvr>
                                      <p:to>
                                        <p:strVal val="visible"/>
                                      </p:to>
                                    </p:set>
                                    <p:anim calcmode="lin" valueType="num">
                                      <p:cBhvr>
                                        <p:cTn id="13" dur="500" fill="hold"/>
                                        <p:tgtEl>
                                          <p:spTgt spid="1101829"/>
                                        </p:tgtEl>
                                        <p:attrNameLst>
                                          <p:attrName>ppt_w</p:attrName>
                                        </p:attrNameLst>
                                      </p:cBhvr>
                                      <p:tavLst>
                                        <p:tav tm="0">
                                          <p:val>
                                            <p:fltVal val="0"/>
                                          </p:val>
                                        </p:tav>
                                        <p:tav tm="100000">
                                          <p:val>
                                            <p:strVal val="#ppt_w"/>
                                          </p:val>
                                        </p:tav>
                                      </p:tavLst>
                                    </p:anim>
                                    <p:anim calcmode="lin" valueType="num">
                                      <p:cBhvr>
                                        <p:cTn id="14" dur="500" fill="hold"/>
                                        <p:tgtEl>
                                          <p:spTgt spid="1101829"/>
                                        </p:tgtEl>
                                        <p:attrNameLst>
                                          <p:attrName>ppt_h</p:attrName>
                                        </p:attrNameLst>
                                      </p:cBhvr>
                                      <p:tavLst>
                                        <p:tav tm="0">
                                          <p:val>
                                            <p:fltVal val="0"/>
                                          </p:val>
                                        </p:tav>
                                        <p:tav tm="100000">
                                          <p:val>
                                            <p:strVal val="#ppt_h"/>
                                          </p:val>
                                        </p:tav>
                                      </p:tavLst>
                                    </p:anim>
                                    <p:animEffect transition="in" filter="fade">
                                      <p:cBhvr>
                                        <p:cTn id="15" dur="500"/>
                                        <p:tgtEl>
                                          <p:spTgt spid="1101829"/>
                                        </p:tgtEl>
                                      </p:cBhvr>
                                    </p:animEffect>
                                  </p:childTnLst>
                                  <p:subTnLst>
                                    <p:audio>
                                      <p:cMediaNode>
                                        <p:cTn display="0" masterRel="sameClick">
                                          <p:stCondLst>
                                            <p:cond evt="begin" delay="0">
                                              <p:tn val="11"/>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182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
          <p:cNvSpPr>
            <a:spLocks noChangeArrowheads="1"/>
          </p:cNvSpPr>
          <p:nvPr/>
        </p:nvSpPr>
        <p:spPr bwMode="auto">
          <a:xfrm>
            <a:off x="685800" y="1739900"/>
            <a:ext cx="7772400" cy="3983038"/>
          </a:xfrm>
          <a:prstGeom prst="rect">
            <a:avLst/>
          </a:prstGeom>
          <a:solidFill>
            <a:srgbClr val="CCFFCC"/>
          </a:solidFill>
          <a:ln w="9525">
            <a:noFill/>
            <a:miter lim="800000"/>
            <a:headEnd/>
            <a:tailEnd/>
          </a:ln>
        </p:spPr>
        <p:txBody>
          <a:bodyPr/>
          <a:lstStyle/>
          <a:p>
            <a:pPr eaLnBrk="1" hangingPunct="1"/>
            <a:endParaRPr lang="en-US" altLang="en-US"/>
          </a:p>
        </p:txBody>
      </p:sp>
      <p:pic>
        <p:nvPicPr>
          <p:cNvPr id="40967" name="Picture 7"/>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01675" y="1792288"/>
            <a:ext cx="7770813" cy="3694112"/>
          </a:xfrm>
          <a:prstGeom prst="rect">
            <a:avLst/>
          </a:prstGeom>
          <a:noFill/>
          <a:ln w="9525">
            <a:noFill/>
            <a:miter lim="800000"/>
            <a:headEnd/>
            <a:tailEnd/>
          </a:ln>
        </p:spPr>
      </p:pic>
      <p:sp>
        <p:nvSpPr>
          <p:cNvPr id="1103878" name="Oval 6"/>
          <p:cNvSpPr>
            <a:spLocks noChangeArrowheads="1"/>
          </p:cNvSpPr>
          <p:nvPr/>
        </p:nvSpPr>
        <p:spPr bwMode="auto">
          <a:xfrm>
            <a:off x="749300" y="5014913"/>
            <a:ext cx="396875" cy="398462"/>
          </a:xfrm>
          <a:prstGeom prst="ellipse">
            <a:avLst/>
          </a:prstGeom>
          <a:noFill/>
          <a:ln w="28575">
            <a:solidFill>
              <a:srgbClr val="FF0000"/>
            </a:solidFill>
            <a:round/>
            <a:headEnd/>
            <a:tailEnd/>
          </a:ln>
        </p:spPr>
        <p:txBody>
          <a:bodyPr wrap="none" anchor="ctr"/>
          <a:lstStyle/>
          <a:p>
            <a:pPr eaLnBrk="1" hangingPunct="1"/>
            <a:endParaRPr lang="en-US" altLang="en-US"/>
          </a:p>
        </p:txBody>
      </p:sp>
      <p:sp>
        <p:nvSpPr>
          <p:cNvPr id="40965"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12.1 – The interaction of matter with radiation</a:t>
            </a:r>
          </a:p>
        </p:txBody>
      </p:sp>
      <p:sp>
        <p:nvSpPr>
          <p:cNvPr id="40966" name="Rectangle 2"/>
          <p:cNvSpPr>
            <a:spLocks noChangeArrowheads="1"/>
          </p:cNvSpPr>
          <p:nvPr/>
        </p:nvSpPr>
        <p:spPr bwMode="auto">
          <a:xfrm>
            <a:off x="685800" y="1343025"/>
            <a:ext cx="7772400" cy="427038"/>
          </a:xfrm>
          <a:prstGeom prst="rect">
            <a:avLst/>
          </a:prstGeom>
          <a:solidFill>
            <a:srgbClr val="EAEAEA"/>
          </a:solidFill>
          <a:ln w="9525">
            <a:noFill/>
            <a:miter lim="800000"/>
            <a:headEnd/>
            <a:tailEnd/>
          </a:ln>
        </p:spPr>
        <p:txBody>
          <a:bodyPr/>
          <a:lstStyle/>
          <a:p>
            <a:pPr eaLnBrk="1" hangingPunct="1">
              <a:spcBef>
                <a:spcPct val="20000"/>
              </a:spcBef>
            </a:pPr>
            <a:r>
              <a:rPr lang="en-US" altLang="en-US" i="1">
                <a:solidFill>
                  <a:srgbClr val="333399"/>
                </a:solidFill>
                <a:cs typeface="Times New Roman" pitchFamily="18" charset="0"/>
              </a:rPr>
              <a:t>The de Broglie hypothesis </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0967"/>
                                        </p:tgtEl>
                                        <p:attrNameLst>
                                          <p:attrName>style.visibility</p:attrName>
                                        </p:attrNameLst>
                                      </p:cBhvr>
                                      <p:to>
                                        <p:strVal val="visible"/>
                                      </p:to>
                                    </p:set>
                                    <p:anim calcmode="lin" valueType="num">
                                      <p:cBhvr additive="base">
                                        <p:cTn id="7" dur="500" fill="hold"/>
                                        <p:tgtEl>
                                          <p:spTgt spid="40967"/>
                                        </p:tgtEl>
                                        <p:attrNameLst>
                                          <p:attrName>ppt_x</p:attrName>
                                        </p:attrNameLst>
                                      </p:cBhvr>
                                      <p:tavLst>
                                        <p:tav tm="0">
                                          <p:val>
                                            <p:strVal val="#ppt_x"/>
                                          </p:val>
                                        </p:tav>
                                        <p:tav tm="100000">
                                          <p:val>
                                            <p:strVal val="#ppt_x"/>
                                          </p:val>
                                        </p:tav>
                                      </p:tavLst>
                                    </p:anim>
                                    <p:anim calcmode="lin" valueType="num">
                                      <p:cBhvr additive="base">
                                        <p:cTn id="8" dur="500" fill="hold"/>
                                        <p:tgtEl>
                                          <p:spTgt spid="4096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1103878"/>
                                        </p:tgtEl>
                                        <p:attrNameLst>
                                          <p:attrName>style.visibility</p:attrName>
                                        </p:attrNameLst>
                                      </p:cBhvr>
                                      <p:to>
                                        <p:strVal val="visible"/>
                                      </p:to>
                                    </p:set>
                                    <p:anim calcmode="lin" valueType="num">
                                      <p:cBhvr>
                                        <p:cTn id="13" dur="500" fill="hold"/>
                                        <p:tgtEl>
                                          <p:spTgt spid="1103878"/>
                                        </p:tgtEl>
                                        <p:attrNameLst>
                                          <p:attrName>ppt_w</p:attrName>
                                        </p:attrNameLst>
                                      </p:cBhvr>
                                      <p:tavLst>
                                        <p:tav tm="0">
                                          <p:val>
                                            <p:fltVal val="0"/>
                                          </p:val>
                                        </p:tav>
                                        <p:tav tm="100000">
                                          <p:val>
                                            <p:strVal val="#ppt_w"/>
                                          </p:val>
                                        </p:tav>
                                      </p:tavLst>
                                    </p:anim>
                                    <p:anim calcmode="lin" valueType="num">
                                      <p:cBhvr>
                                        <p:cTn id="14" dur="500" fill="hold"/>
                                        <p:tgtEl>
                                          <p:spTgt spid="1103878"/>
                                        </p:tgtEl>
                                        <p:attrNameLst>
                                          <p:attrName>ppt_h</p:attrName>
                                        </p:attrNameLst>
                                      </p:cBhvr>
                                      <p:tavLst>
                                        <p:tav tm="0">
                                          <p:val>
                                            <p:fltVal val="0"/>
                                          </p:val>
                                        </p:tav>
                                        <p:tav tm="100000">
                                          <p:val>
                                            <p:strVal val="#ppt_h"/>
                                          </p:val>
                                        </p:tav>
                                      </p:tavLst>
                                    </p:anim>
                                    <p:animEffect transition="in" filter="fade">
                                      <p:cBhvr>
                                        <p:cTn id="15" dur="500"/>
                                        <p:tgtEl>
                                          <p:spTgt spid="1103878"/>
                                        </p:tgtEl>
                                      </p:cBhvr>
                                    </p:animEffect>
                                  </p:childTnLst>
                                  <p:subTnLst>
                                    <p:audio>
                                      <p:cMediaNode>
                                        <p:cTn display="0" masterRel="sameClick">
                                          <p:stCondLst>
                                            <p:cond evt="begin" delay="0">
                                              <p:tn val="11"/>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387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ChangeArrowheads="1"/>
          </p:cNvSpPr>
          <p:nvPr/>
        </p:nvSpPr>
        <p:spPr bwMode="auto">
          <a:xfrm>
            <a:off x="685800" y="1339850"/>
            <a:ext cx="7772400" cy="3408363"/>
          </a:xfrm>
          <a:prstGeom prst="rect">
            <a:avLst/>
          </a:prstGeom>
          <a:solidFill>
            <a:srgbClr val="EAEAEA"/>
          </a:solidFill>
          <a:ln w="9525">
            <a:noFill/>
            <a:miter lim="800000"/>
            <a:headEnd/>
            <a:tailEnd/>
          </a:ln>
        </p:spPr>
        <p:txBody>
          <a:bodyPr/>
          <a:lstStyle/>
          <a:p>
            <a:pPr marL="633413" indent="-633413" eaLnBrk="1" hangingPunct="1"/>
            <a:r>
              <a:rPr lang="en-US" altLang="en-US" b="1">
                <a:solidFill>
                  <a:srgbClr val="000000"/>
                </a:solidFill>
              </a:rPr>
              <a:t>Guidance: </a:t>
            </a:r>
            <a:endParaRPr lang="en-US" altLang="en-US" sz="3600">
              <a:solidFill>
                <a:srgbClr val="000000"/>
              </a:solidFill>
              <a:latin typeface="Segoe UI" pitchFamily="34" charset="0"/>
            </a:endParaRPr>
          </a:p>
          <a:p>
            <a:pPr marL="633413" indent="-633413" eaLnBrk="1" hangingPunct="1"/>
            <a:r>
              <a:rPr lang="en-US" altLang="en-US">
                <a:solidFill>
                  <a:srgbClr val="000000"/>
                </a:solidFill>
              </a:rPr>
              <a:t>• The order of magnitude estimates from the uncertainty principle may include (but is not limited to) estimates of the energy of the ground state of an atom, the impossibility of an electron existing within a nucleus, and the lifetime of an electron in an excited energy state </a:t>
            </a:r>
            <a:endParaRPr lang="en-US" altLang="en-US" sz="3600">
              <a:solidFill>
                <a:srgbClr val="000000"/>
              </a:solidFill>
              <a:latin typeface="Segoe UI" pitchFamily="34" charset="0"/>
            </a:endParaRPr>
          </a:p>
          <a:p>
            <a:pPr marL="633413" indent="-633413" eaLnBrk="1" hangingPunct="1"/>
            <a:r>
              <a:rPr lang="en-US" altLang="en-US">
                <a:solidFill>
                  <a:srgbClr val="000000"/>
                </a:solidFill>
              </a:rPr>
              <a:t>• Tunneling is to be treated qualitatively using the idea of continuity of wave functions </a:t>
            </a:r>
            <a:endParaRPr lang="en-US" altLang="en-US" sz="3600">
              <a:solidFill>
                <a:srgbClr val="000000"/>
              </a:solidFill>
              <a:latin typeface="Segoe UI" pitchFamily="34" charset="0"/>
            </a:endParaRPr>
          </a:p>
        </p:txBody>
      </p:sp>
      <p:sp>
        <p:nvSpPr>
          <p:cNvPr id="5123"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12.1 – The interaction of matter with radiation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18">
                                            <p:txEl>
                                              <p:pRg st="0" end="0"/>
                                            </p:txEl>
                                          </p:spTgt>
                                        </p:tgtEl>
                                        <p:attrNameLst>
                                          <p:attrName>style.visibility</p:attrName>
                                        </p:attrNameLst>
                                      </p:cBhvr>
                                      <p:to>
                                        <p:strVal val="visible"/>
                                      </p:to>
                                    </p:set>
                                    <p:anim calcmode="lin" valueType="num">
                                      <p:cBhvr additive="base">
                                        <p:cTn id="7" dur="500" fill="hold"/>
                                        <p:tgtEl>
                                          <p:spTgt spid="92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218">
                                            <p:txEl>
                                              <p:pRg st="1" end="1"/>
                                            </p:txEl>
                                          </p:spTgt>
                                        </p:tgtEl>
                                        <p:attrNameLst>
                                          <p:attrName>style.visibility</p:attrName>
                                        </p:attrNameLst>
                                      </p:cBhvr>
                                      <p:to>
                                        <p:strVal val="visible"/>
                                      </p:to>
                                    </p:set>
                                    <p:anim calcmode="lin" valueType="num">
                                      <p:cBhvr additive="base">
                                        <p:cTn id="13" dur="500" fill="hold"/>
                                        <p:tgtEl>
                                          <p:spTgt spid="921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1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218">
                                            <p:txEl>
                                              <p:pRg st="2" end="2"/>
                                            </p:txEl>
                                          </p:spTgt>
                                        </p:tgtEl>
                                        <p:attrNameLst>
                                          <p:attrName>style.visibility</p:attrName>
                                        </p:attrNameLst>
                                      </p:cBhvr>
                                      <p:to>
                                        <p:strVal val="visible"/>
                                      </p:to>
                                    </p:set>
                                    <p:anim calcmode="lin" valueType="num">
                                      <p:cBhvr additive="base">
                                        <p:cTn id="19" dur="500" fill="hold"/>
                                        <p:tgtEl>
                                          <p:spTgt spid="921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1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22" name="Rectangle 2"/>
          <p:cNvSpPr>
            <a:spLocks noChangeArrowheads="1"/>
          </p:cNvSpPr>
          <p:nvPr/>
        </p:nvSpPr>
        <p:spPr bwMode="auto">
          <a:xfrm>
            <a:off x="685800" y="1343025"/>
            <a:ext cx="7772400" cy="5160963"/>
          </a:xfrm>
          <a:prstGeom prst="rect">
            <a:avLst/>
          </a:prstGeom>
          <a:solidFill>
            <a:srgbClr val="EAEAEA"/>
          </a:solidFill>
          <a:ln w="9525">
            <a:noFill/>
            <a:miter lim="800000"/>
            <a:headEnd/>
            <a:tailEnd/>
          </a:ln>
        </p:spPr>
        <p:txBody>
          <a:bodyPr/>
          <a:lstStyle/>
          <a:p>
            <a:pPr eaLnBrk="1" hangingPunct="1">
              <a:spcBef>
                <a:spcPct val="20000"/>
              </a:spcBef>
            </a:pPr>
            <a:r>
              <a:rPr lang="en-US" altLang="en-US" i="1">
                <a:solidFill>
                  <a:srgbClr val="333399"/>
                </a:solidFill>
                <a:cs typeface="Times New Roman" pitchFamily="18" charset="0"/>
              </a:rPr>
              <a:t>Atomic spectra and atomic energy states – review</a:t>
            </a:r>
          </a:p>
          <a:p>
            <a:pPr eaLnBrk="1" hangingPunct="1">
              <a:spcBef>
                <a:spcPct val="20000"/>
              </a:spcBef>
            </a:pPr>
            <a:r>
              <a:rPr lang="en-US" altLang="en-US">
                <a:solidFill>
                  <a:srgbClr val="000000"/>
                </a:solidFill>
                <a:cs typeface="Times New Roman" pitchFamily="18" charset="0"/>
                <a:sym typeface="Symbol" pitchFamily="18" charset="2"/>
              </a:rPr>
              <a:t>When a low-pressure gas in a tube is subjected to a voltage the gas ionizes and emits light. </a:t>
            </a:r>
            <a:r>
              <a:rPr lang="en-US" altLang="en-US">
                <a:solidFill>
                  <a:srgbClr val="000000"/>
                </a:solidFill>
                <a:cs typeface="Times New Roman" pitchFamily="18" charset="0"/>
              </a:rPr>
              <a:t>(See Topic 7.1).	</a:t>
            </a:r>
          </a:p>
        </p:txBody>
      </p:sp>
      <p:pic>
        <p:nvPicPr>
          <p:cNvPr id="1105924" name="Picture 4" descr="noble-gas-discharge-tubes"/>
          <p:cNvPicPr>
            <a:picLocks noChangeAspect="1" noChangeArrowheads="1"/>
          </p:cNvPicPr>
          <p:nvPr/>
        </p:nvPicPr>
        <p:blipFill>
          <a:blip r:embed="rId6" cstate="print"/>
          <a:srcRect t="3046" b="8813"/>
          <a:stretch>
            <a:fillRect/>
          </a:stretch>
        </p:blipFill>
        <p:spPr bwMode="auto">
          <a:xfrm>
            <a:off x="822325" y="2651125"/>
            <a:ext cx="7497763" cy="3735388"/>
          </a:xfrm>
          <a:prstGeom prst="rect">
            <a:avLst/>
          </a:prstGeom>
          <a:ln>
            <a:noFill/>
          </a:ln>
          <a:effectLst>
            <a:outerShdw blurRad="292100" dist="139700" dir="2700000" algn="tl" rotWithShape="0">
              <a:srgbClr val="333333">
                <a:alpha val="65000"/>
              </a:srgbClr>
            </a:outerShdw>
          </a:effectLst>
        </p:spPr>
      </p:pic>
      <p:sp>
        <p:nvSpPr>
          <p:cNvPr id="41988"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12.1 – The interaction of matter with radiation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05922">
                                            <p:txEl>
                                              <p:pRg st="0" end="0"/>
                                            </p:txEl>
                                          </p:spTgt>
                                        </p:tgtEl>
                                        <p:attrNameLst>
                                          <p:attrName>style.visibility</p:attrName>
                                        </p:attrNameLst>
                                      </p:cBhvr>
                                      <p:to>
                                        <p:strVal val="visible"/>
                                      </p:to>
                                    </p:set>
                                    <p:anim calcmode="lin" valueType="num">
                                      <p:cBhvr additive="base">
                                        <p:cTn id="7" dur="500" fill="hold"/>
                                        <p:tgtEl>
                                          <p:spTgt spid="11059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0592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105922">
                                            <p:txEl>
                                              <p:pRg st="1" end="1"/>
                                            </p:txEl>
                                          </p:spTgt>
                                        </p:tgtEl>
                                        <p:attrNameLst>
                                          <p:attrName>style.visibility</p:attrName>
                                        </p:attrNameLst>
                                      </p:cBhvr>
                                      <p:to>
                                        <p:strVal val="visible"/>
                                      </p:to>
                                    </p:set>
                                    <p:anim calcmode="lin" valueType="num">
                                      <p:cBhvr additive="base">
                                        <p:cTn id="13" dur="500" fill="hold"/>
                                        <p:tgtEl>
                                          <p:spTgt spid="110592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0592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nodeType="withEffect">
                                  <p:stCondLst>
                                    <p:cond delay="0"/>
                                  </p:stCondLst>
                                  <p:childTnLst>
                                    <p:set>
                                      <p:cBhvr>
                                        <p:cTn id="16" dur="1" fill="hold">
                                          <p:stCondLst>
                                            <p:cond delay="0"/>
                                          </p:stCondLst>
                                        </p:cTn>
                                        <p:tgtEl>
                                          <p:spTgt spid="1105924"/>
                                        </p:tgtEl>
                                        <p:attrNameLst>
                                          <p:attrName>style.visibility</p:attrName>
                                        </p:attrNameLst>
                                      </p:cBhvr>
                                      <p:to>
                                        <p:strVal val="visible"/>
                                      </p:to>
                                    </p:set>
                                    <p:animEffect transition="in" filter="fade">
                                      <p:cBhvr>
                                        <p:cTn id="17" dur="5000"/>
                                        <p:tgtEl>
                                          <p:spTgt spid="1105924"/>
                                        </p:tgtEl>
                                      </p:cBhvr>
                                    </p:animEffect>
                                  </p:childTnLst>
                                  <p:subTnLst>
                                    <p:audio>
                                      <p:cMediaNode>
                                        <p:cTn display="0" masterRel="sameClick">
                                          <p:stCondLst>
                                            <p:cond evt="begin" delay="0">
                                              <p:tn val="15"/>
                                            </p:cond>
                                          </p:stCondLst>
                                          <p:endCondLst>
                                            <p:cond evt="onStopAudio" delay="0">
                                              <p:tgtEl>
                                                <p:sldTgt/>
                                              </p:tgtEl>
                                            </p:cond>
                                          </p:endCondLst>
                                        </p:cTn>
                                        <p:tgtEl>
                                          <p:sndTgt r:embed="rId5"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8083" name="Rectangle 115"/>
          <p:cNvSpPr>
            <a:spLocks noChangeArrowheads="1"/>
          </p:cNvSpPr>
          <p:nvPr/>
        </p:nvSpPr>
        <p:spPr bwMode="auto">
          <a:xfrm>
            <a:off x="682625" y="5699125"/>
            <a:ext cx="7764463" cy="1158875"/>
          </a:xfrm>
          <a:prstGeom prst="rect">
            <a:avLst/>
          </a:prstGeom>
          <a:solidFill>
            <a:srgbClr val="FFCCCC"/>
          </a:solidFill>
          <a:ln w="9525">
            <a:noFill/>
            <a:miter lim="800000"/>
            <a:headEnd/>
            <a:tailEnd/>
          </a:ln>
        </p:spPr>
        <p:txBody>
          <a:bodyPr/>
          <a:lstStyle/>
          <a:p>
            <a:pPr eaLnBrk="1" hangingPunct="1"/>
            <a:r>
              <a:rPr lang="en-US" altLang="en-US" b="1" i="1"/>
              <a:t>FYI</a:t>
            </a:r>
          </a:p>
          <a:p>
            <a:pPr eaLnBrk="1" hangingPunct="1"/>
            <a:r>
              <a:rPr lang="en-US" altLang="en-US" b="1">
                <a:sym typeface="Symbol" pitchFamily="18" charset="2"/>
              </a:rPr>
              <a:t> </a:t>
            </a:r>
            <a:r>
              <a:rPr lang="en-US" altLang="en-US">
                <a:solidFill>
                  <a:srgbClr val="000000"/>
                </a:solidFill>
                <a:cs typeface="Times New Roman" pitchFamily="18" charset="0"/>
              </a:rPr>
              <a:t>Heating a gas and observing its light is how we produce and observe atomic spectra. </a:t>
            </a:r>
          </a:p>
        </p:txBody>
      </p:sp>
      <p:sp>
        <p:nvSpPr>
          <p:cNvPr id="1107970" name="Rectangle 2"/>
          <p:cNvSpPr>
            <a:spLocks noChangeArrowheads="1"/>
          </p:cNvSpPr>
          <p:nvPr/>
        </p:nvSpPr>
        <p:spPr bwMode="auto">
          <a:xfrm>
            <a:off x="685800" y="1343025"/>
            <a:ext cx="7772400" cy="4438650"/>
          </a:xfrm>
          <a:prstGeom prst="rect">
            <a:avLst/>
          </a:prstGeom>
          <a:solidFill>
            <a:srgbClr val="EAEAEA"/>
          </a:solidFill>
          <a:ln w="9525">
            <a:noFill/>
            <a:miter lim="800000"/>
            <a:headEnd/>
            <a:tailEnd/>
          </a:ln>
        </p:spPr>
        <p:txBody>
          <a:bodyPr/>
          <a:lstStyle/>
          <a:p>
            <a:pPr eaLnBrk="1" hangingPunct="1">
              <a:spcBef>
                <a:spcPct val="20000"/>
              </a:spcBef>
            </a:pPr>
            <a:r>
              <a:rPr lang="en-US" altLang="en-US" i="1">
                <a:solidFill>
                  <a:srgbClr val="333399"/>
                </a:solidFill>
                <a:cs typeface="Times New Roman" pitchFamily="18" charset="0"/>
              </a:rPr>
              <a:t>Atomic spectra and atomic energy states </a:t>
            </a:r>
            <a:r>
              <a:rPr lang="en-US" altLang="en-US" i="1">
                <a:solidFill>
                  <a:srgbClr val="333399"/>
                </a:solidFill>
              </a:rPr>
              <a:t>– review</a:t>
            </a:r>
            <a:endParaRPr lang="en-US" altLang="en-US" i="1">
              <a:solidFill>
                <a:srgbClr val="333399"/>
              </a:solidFill>
              <a:cs typeface="Times New Roman" pitchFamily="18" charset="0"/>
            </a:endParaRPr>
          </a:p>
          <a:p>
            <a:pPr eaLnBrk="1" hangingPunct="1">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We can analyze that light by looking at                                it through a </a:t>
            </a:r>
            <a:r>
              <a:rPr lang="en-US" altLang="en-US" b="1">
                <a:solidFill>
                  <a:srgbClr val="000000"/>
                </a:solidFill>
                <a:cs typeface="Times New Roman" pitchFamily="18" charset="0"/>
              </a:rPr>
              <a:t>spectroscope</a:t>
            </a:r>
            <a:r>
              <a:rPr lang="en-US" altLang="en-US">
                <a:solidFill>
                  <a:srgbClr val="000000"/>
                </a:solidFill>
                <a:cs typeface="Times New Roman" pitchFamily="18" charset="0"/>
              </a:rPr>
              <a:t>.</a:t>
            </a:r>
          </a:p>
          <a:p>
            <a:pPr eaLnBrk="1" hangingPunct="1">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A spectroscope acts similar to a prism                                          in that it separates the incident light into                              its constituent wavelengths.</a:t>
            </a:r>
          </a:p>
          <a:p>
            <a:pPr eaLnBrk="1" hangingPunct="1">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For example, heated barium gas will produce an </a:t>
            </a:r>
            <a:r>
              <a:rPr lang="en-US" altLang="en-US" b="1">
                <a:solidFill>
                  <a:srgbClr val="000000"/>
                </a:solidFill>
                <a:cs typeface="Times New Roman" pitchFamily="18" charset="0"/>
              </a:rPr>
              <a:t>emission spectrum</a:t>
            </a:r>
            <a:r>
              <a:rPr lang="en-US" altLang="en-US">
                <a:solidFill>
                  <a:srgbClr val="000000"/>
                </a:solidFill>
                <a:cs typeface="Times New Roman" pitchFamily="18" charset="0"/>
              </a:rPr>
              <a:t> that looks like this:</a:t>
            </a:r>
          </a:p>
          <a:p>
            <a:pPr eaLnBrk="1" hangingPunct="1">
              <a:spcBef>
                <a:spcPct val="20000"/>
              </a:spcBef>
            </a:pPr>
            <a:endParaRPr lang="en-US" altLang="en-US">
              <a:solidFill>
                <a:srgbClr val="000000"/>
              </a:solidFill>
              <a:cs typeface="Times New Roman" pitchFamily="18" charset="0"/>
            </a:endParaRPr>
          </a:p>
        </p:txBody>
      </p:sp>
      <p:pic>
        <p:nvPicPr>
          <p:cNvPr id="1107973" name="Picture 5" descr="imageMain_0_0"/>
          <p:cNvPicPr>
            <a:picLocks noChangeAspect="1" noChangeArrowheads="1"/>
          </p:cNvPicPr>
          <p:nvPr/>
        </p:nvPicPr>
        <p:blipFill>
          <a:blip r:embed="rId6" cstate="print">
            <a:clrChange>
              <a:clrFrom>
                <a:srgbClr val="FFFFFF"/>
              </a:clrFrom>
              <a:clrTo>
                <a:srgbClr val="FFFFFF">
                  <a:alpha val="0"/>
                </a:srgbClr>
              </a:clrTo>
            </a:clrChange>
          </a:blip>
          <a:srcRect t="22084" b="12881"/>
          <a:stretch>
            <a:fillRect/>
          </a:stretch>
        </p:blipFill>
        <p:spPr bwMode="auto">
          <a:xfrm>
            <a:off x="6294438" y="1965325"/>
            <a:ext cx="2849562" cy="1852613"/>
          </a:xfrm>
          <a:prstGeom prst="rect">
            <a:avLst/>
          </a:prstGeom>
          <a:noFill/>
          <a:ln w="9525">
            <a:noFill/>
            <a:miter lim="800000"/>
            <a:headEnd/>
            <a:tailEnd/>
          </a:ln>
        </p:spPr>
      </p:pic>
      <p:grpSp>
        <p:nvGrpSpPr>
          <p:cNvPr id="2" name="Group 527"/>
          <p:cNvGrpSpPr>
            <a:grpSpLocks/>
          </p:cNvGrpSpPr>
          <p:nvPr/>
        </p:nvGrpSpPr>
        <p:grpSpPr bwMode="auto">
          <a:xfrm>
            <a:off x="1038225" y="4695825"/>
            <a:ext cx="7288213" cy="1108075"/>
            <a:chOff x="670" y="2668"/>
            <a:chExt cx="4591" cy="702"/>
          </a:xfrm>
        </p:grpSpPr>
        <p:sp>
          <p:nvSpPr>
            <p:cNvPr id="43032" name="Rectangle 426"/>
            <p:cNvSpPr>
              <a:spLocks noChangeArrowheads="1"/>
            </p:cNvSpPr>
            <p:nvPr/>
          </p:nvSpPr>
          <p:spPr bwMode="auto">
            <a:xfrm>
              <a:off x="706" y="2668"/>
              <a:ext cx="4307" cy="471"/>
            </a:xfrm>
            <a:prstGeom prst="rect">
              <a:avLst/>
            </a:prstGeom>
            <a:solidFill>
              <a:schemeClr val="tx1"/>
            </a:solidFill>
            <a:ln w="9525">
              <a:solidFill>
                <a:schemeClr val="tx1"/>
              </a:solidFill>
              <a:miter lim="800000"/>
              <a:headEnd/>
              <a:tailEnd/>
            </a:ln>
          </p:spPr>
          <p:txBody>
            <a:bodyPr wrap="none" anchor="ctr"/>
            <a:lstStyle/>
            <a:p>
              <a:pPr eaLnBrk="1" hangingPunct="1"/>
              <a:endParaRPr lang="en-US" altLang="en-US" sz="1800"/>
            </a:p>
          </p:txBody>
        </p:sp>
        <p:grpSp>
          <p:nvGrpSpPr>
            <p:cNvPr id="43033" name="Group 450"/>
            <p:cNvGrpSpPr>
              <a:grpSpLocks/>
            </p:cNvGrpSpPr>
            <p:nvPr/>
          </p:nvGrpSpPr>
          <p:grpSpPr bwMode="auto">
            <a:xfrm flipV="1">
              <a:off x="849" y="3128"/>
              <a:ext cx="569" cy="115"/>
              <a:chOff x="849" y="3470"/>
              <a:chExt cx="569" cy="115"/>
            </a:xfrm>
          </p:grpSpPr>
          <p:sp>
            <p:nvSpPr>
              <p:cNvPr id="43108" name="Line 431"/>
              <p:cNvSpPr>
                <a:spLocks noChangeShapeType="1"/>
              </p:cNvSpPr>
              <p:nvPr/>
            </p:nvSpPr>
            <p:spPr bwMode="auto">
              <a:xfrm>
                <a:off x="1188" y="3470"/>
                <a:ext cx="0" cy="111"/>
              </a:xfrm>
              <a:prstGeom prst="line">
                <a:avLst/>
              </a:prstGeom>
              <a:noFill/>
              <a:ln w="9525">
                <a:solidFill>
                  <a:schemeClr val="tx1"/>
                </a:solidFill>
                <a:round/>
                <a:headEnd/>
                <a:tailEnd/>
              </a:ln>
            </p:spPr>
            <p:txBody>
              <a:bodyPr/>
              <a:lstStyle/>
              <a:p>
                <a:endParaRPr lang="en-US"/>
              </a:p>
            </p:txBody>
          </p:sp>
          <p:sp>
            <p:nvSpPr>
              <p:cNvPr id="43109" name="Line 432"/>
              <p:cNvSpPr>
                <a:spLocks noChangeShapeType="1"/>
              </p:cNvSpPr>
              <p:nvPr/>
            </p:nvSpPr>
            <p:spPr bwMode="auto">
              <a:xfrm>
                <a:off x="1418" y="3471"/>
                <a:ext cx="0" cy="111"/>
              </a:xfrm>
              <a:prstGeom prst="line">
                <a:avLst/>
              </a:prstGeom>
              <a:noFill/>
              <a:ln w="9525">
                <a:solidFill>
                  <a:schemeClr val="tx1"/>
                </a:solidFill>
                <a:round/>
                <a:headEnd/>
                <a:tailEnd/>
              </a:ln>
            </p:spPr>
            <p:txBody>
              <a:bodyPr/>
              <a:lstStyle/>
              <a:p>
                <a:endParaRPr lang="en-US"/>
              </a:p>
            </p:txBody>
          </p:sp>
          <p:sp>
            <p:nvSpPr>
              <p:cNvPr id="43110" name="Line 433"/>
              <p:cNvSpPr>
                <a:spLocks noChangeShapeType="1"/>
              </p:cNvSpPr>
              <p:nvPr/>
            </p:nvSpPr>
            <p:spPr bwMode="auto">
              <a:xfrm>
                <a:off x="849" y="3473"/>
                <a:ext cx="0" cy="111"/>
              </a:xfrm>
              <a:prstGeom prst="line">
                <a:avLst/>
              </a:prstGeom>
              <a:noFill/>
              <a:ln w="28575">
                <a:solidFill>
                  <a:schemeClr val="tx1"/>
                </a:solidFill>
                <a:round/>
                <a:headEnd/>
                <a:tailEnd/>
              </a:ln>
            </p:spPr>
            <p:txBody>
              <a:bodyPr/>
              <a:lstStyle/>
              <a:p>
                <a:endParaRPr lang="en-US"/>
              </a:p>
            </p:txBody>
          </p:sp>
          <p:sp>
            <p:nvSpPr>
              <p:cNvPr id="43111" name="Line 434"/>
              <p:cNvSpPr>
                <a:spLocks noChangeShapeType="1"/>
              </p:cNvSpPr>
              <p:nvPr/>
            </p:nvSpPr>
            <p:spPr bwMode="auto">
              <a:xfrm>
                <a:off x="1301" y="3471"/>
                <a:ext cx="0" cy="111"/>
              </a:xfrm>
              <a:prstGeom prst="line">
                <a:avLst/>
              </a:prstGeom>
              <a:noFill/>
              <a:ln w="9525">
                <a:solidFill>
                  <a:schemeClr val="tx1"/>
                </a:solidFill>
                <a:round/>
                <a:headEnd/>
                <a:tailEnd/>
              </a:ln>
            </p:spPr>
            <p:txBody>
              <a:bodyPr/>
              <a:lstStyle/>
              <a:p>
                <a:endParaRPr lang="en-US"/>
              </a:p>
            </p:txBody>
          </p:sp>
          <p:sp>
            <p:nvSpPr>
              <p:cNvPr id="43112" name="Line 435"/>
              <p:cNvSpPr>
                <a:spLocks noChangeShapeType="1"/>
              </p:cNvSpPr>
              <p:nvPr/>
            </p:nvSpPr>
            <p:spPr bwMode="auto">
              <a:xfrm>
                <a:off x="956" y="3473"/>
                <a:ext cx="0" cy="111"/>
              </a:xfrm>
              <a:prstGeom prst="line">
                <a:avLst/>
              </a:prstGeom>
              <a:noFill/>
              <a:ln w="9525">
                <a:solidFill>
                  <a:schemeClr val="tx1"/>
                </a:solidFill>
                <a:round/>
                <a:headEnd/>
                <a:tailEnd/>
              </a:ln>
            </p:spPr>
            <p:txBody>
              <a:bodyPr/>
              <a:lstStyle/>
              <a:p>
                <a:endParaRPr lang="en-US"/>
              </a:p>
            </p:txBody>
          </p:sp>
          <p:sp>
            <p:nvSpPr>
              <p:cNvPr id="43113" name="Line 436"/>
              <p:cNvSpPr>
                <a:spLocks noChangeShapeType="1"/>
              </p:cNvSpPr>
              <p:nvPr/>
            </p:nvSpPr>
            <p:spPr bwMode="auto">
              <a:xfrm>
                <a:off x="1071" y="3470"/>
                <a:ext cx="0" cy="111"/>
              </a:xfrm>
              <a:prstGeom prst="line">
                <a:avLst/>
              </a:prstGeom>
              <a:noFill/>
              <a:ln w="9525">
                <a:solidFill>
                  <a:schemeClr val="tx1"/>
                </a:solidFill>
                <a:round/>
                <a:headEnd/>
                <a:tailEnd/>
              </a:ln>
            </p:spPr>
            <p:txBody>
              <a:bodyPr/>
              <a:lstStyle/>
              <a:p>
                <a:endParaRPr lang="en-US"/>
              </a:p>
            </p:txBody>
          </p:sp>
          <p:sp>
            <p:nvSpPr>
              <p:cNvPr id="43114" name="Line 443"/>
              <p:cNvSpPr>
                <a:spLocks noChangeShapeType="1"/>
              </p:cNvSpPr>
              <p:nvPr/>
            </p:nvSpPr>
            <p:spPr bwMode="auto">
              <a:xfrm flipV="1">
                <a:off x="1248" y="3526"/>
                <a:ext cx="0" cy="59"/>
              </a:xfrm>
              <a:prstGeom prst="line">
                <a:avLst/>
              </a:prstGeom>
              <a:noFill/>
              <a:ln w="9525">
                <a:solidFill>
                  <a:schemeClr val="tx1"/>
                </a:solidFill>
                <a:round/>
                <a:headEnd/>
                <a:tailEnd/>
              </a:ln>
            </p:spPr>
            <p:txBody>
              <a:bodyPr/>
              <a:lstStyle/>
              <a:p>
                <a:endParaRPr lang="en-US"/>
              </a:p>
            </p:txBody>
          </p:sp>
          <p:sp>
            <p:nvSpPr>
              <p:cNvPr id="43115" name="Line 444"/>
              <p:cNvSpPr>
                <a:spLocks noChangeShapeType="1"/>
              </p:cNvSpPr>
              <p:nvPr/>
            </p:nvSpPr>
            <p:spPr bwMode="auto">
              <a:xfrm flipV="1">
                <a:off x="909" y="3524"/>
                <a:ext cx="0" cy="59"/>
              </a:xfrm>
              <a:prstGeom prst="line">
                <a:avLst/>
              </a:prstGeom>
              <a:noFill/>
              <a:ln w="9525">
                <a:solidFill>
                  <a:schemeClr val="tx1"/>
                </a:solidFill>
                <a:round/>
                <a:headEnd/>
                <a:tailEnd/>
              </a:ln>
            </p:spPr>
            <p:txBody>
              <a:bodyPr/>
              <a:lstStyle/>
              <a:p>
                <a:endParaRPr lang="en-US"/>
              </a:p>
            </p:txBody>
          </p:sp>
          <p:sp>
            <p:nvSpPr>
              <p:cNvPr id="43116" name="Line 445"/>
              <p:cNvSpPr>
                <a:spLocks noChangeShapeType="1"/>
              </p:cNvSpPr>
              <p:nvPr/>
            </p:nvSpPr>
            <p:spPr bwMode="auto">
              <a:xfrm flipV="1">
                <a:off x="1361" y="3525"/>
                <a:ext cx="0" cy="59"/>
              </a:xfrm>
              <a:prstGeom prst="line">
                <a:avLst/>
              </a:prstGeom>
              <a:noFill/>
              <a:ln w="9525">
                <a:solidFill>
                  <a:schemeClr val="tx1"/>
                </a:solidFill>
                <a:round/>
                <a:headEnd/>
                <a:tailEnd/>
              </a:ln>
            </p:spPr>
            <p:txBody>
              <a:bodyPr/>
              <a:lstStyle/>
              <a:p>
                <a:endParaRPr lang="en-US"/>
              </a:p>
            </p:txBody>
          </p:sp>
          <p:sp>
            <p:nvSpPr>
              <p:cNvPr id="43117" name="Line 446"/>
              <p:cNvSpPr>
                <a:spLocks noChangeShapeType="1"/>
              </p:cNvSpPr>
              <p:nvPr/>
            </p:nvSpPr>
            <p:spPr bwMode="auto">
              <a:xfrm flipV="1">
                <a:off x="1016" y="3524"/>
                <a:ext cx="0" cy="59"/>
              </a:xfrm>
              <a:prstGeom prst="line">
                <a:avLst/>
              </a:prstGeom>
              <a:noFill/>
              <a:ln w="9525">
                <a:solidFill>
                  <a:schemeClr val="tx1"/>
                </a:solidFill>
                <a:round/>
                <a:headEnd/>
                <a:tailEnd/>
              </a:ln>
            </p:spPr>
            <p:txBody>
              <a:bodyPr/>
              <a:lstStyle/>
              <a:p>
                <a:endParaRPr lang="en-US"/>
              </a:p>
            </p:txBody>
          </p:sp>
          <p:sp>
            <p:nvSpPr>
              <p:cNvPr id="43118" name="Line 447"/>
              <p:cNvSpPr>
                <a:spLocks noChangeShapeType="1"/>
              </p:cNvSpPr>
              <p:nvPr/>
            </p:nvSpPr>
            <p:spPr bwMode="auto">
              <a:xfrm flipV="1">
                <a:off x="1131" y="3526"/>
                <a:ext cx="0" cy="59"/>
              </a:xfrm>
              <a:prstGeom prst="line">
                <a:avLst/>
              </a:prstGeom>
              <a:noFill/>
              <a:ln w="9525">
                <a:solidFill>
                  <a:schemeClr val="tx1"/>
                </a:solidFill>
                <a:round/>
                <a:headEnd/>
                <a:tailEnd/>
              </a:ln>
            </p:spPr>
            <p:txBody>
              <a:bodyPr/>
              <a:lstStyle/>
              <a:p>
                <a:endParaRPr lang="en-US"/>
              </a:p>
            </p:txBody>
          </p:sp>
        </p:grpSp>
        <p:grpSp>
          <p:nvGrpSpPr>
            <p:cNvPr id="43034" name="Group 451"/>
            <p:cNvGrpSpPr>
              <a:grpSpLocks/>
            </p:cNvGrpSpPr>
            <p:nvPr/>
          </p:nvGrpSpPr>
          <p:grpSpPr bwMode="auto">
            <a:xfrm flipV="1">
              <a:off x="1421" y="3131"/>
              <a:ext cx="569" cy="115"/>
              <a:chOff x="849" y="3470"/>
              <a:chExt cx="569" cy="115"/>
            </a:xfrm>
          </p:grpSpPr>
          <p:sp>
            <p:nvSpPr>
              <p:cNvPr id="43097" name="Line 452"/>
              <p:cNvSpPr>
                <a:spLocks noChangeShapeType="1"/>
              </p:cNvSpPr>
              <p:nvPr/>
            </p:nvSpPr>
            <p:spPr bwMode="auto">
              <a:xfrm>
                <a:off x="1188" y="3470"/>
                <a:ext cx="0" cy="111"/>
              </a:xfrm>
              <a:prstGeom prst="line">
                <a:avLst/>
              </a:prstGeom>
              <a:noFill/>
              <a:ln w="9525">
                <a:solidFill>
                  <a:schemeClr val="tx1"/>
                </a:solidFill>
                <a:round/>
                <a:headEnd/>
                <a:tailEnd/>
              </a:ln>
            </p:spPr>
            <p:txBody>
              <a:bodyPr/>
              <a:lstStyle/>
              <a:p>
                <a:endParaRPr lang="en-US"/>
              </a:p>
            </p:txBody>
          </p:sp>
          <p:sp>
            <p:nvSpPr>
              <p:cNvPr id="43098" name="Line 453"/>
              <p:cNvSpPr>
                <a:spLocks noChangeShapeType="1"/>
              </p:cNvSpPr>
              <p:nvPr/>
            </p:nvSpPr>
            <p:spPr bwMode="auto">
              <a:xfrm>
                <a:off x="1418" y="3471"/>
                <a:ext cx="0" cy="111"/>
              </a:xfrm>
              <a:prstGeom prst="line">
                <a:avLst/>
              </a:prstGeom>
              <a:noFill/>
              <a:ln w="9525">
                <a:solidFill>
                  <a:schemeClr val="tx1"/>
                </a:solidFill>
                <a:round/>
                <a:headEnd/>
                <a:tailEnd/>
              </a:ln>
            </p:spPr>
            <p:txBody>
              <a:bodyPr/>
              <a:lstStyle/>
              <a:p>
                <a:endParaRPr lang="en-US"/>
              </a:p>
            </p:txBody>
          </p:sp>
          <p:sp>
            <p:nvSpPr>
              <p:cNvPr id="43099" name="Line 454"/>
              <p:cNvSpPr>
                <a:spLocks noChangeShapeType="1"/>
              </p:cNvSpPr>
              <p:nvPr/>
            </p:nvSpPr>
            <p:spPr bwMode="auto">
              <a:xfrm>
                <a:off x="849" y="3473"/>
                <a:ext cx="0" cy="111"/>
              </a:xfrm>
              <a:prstGeom prst="line">
                <a:avLst/>
              </a:prstGeom>
              <a:noFill/>
              <a:ln w="28575">
                <a:solidFill>
                  <a:schemeClr val="tx1"/>
                </a:solidFill>
                <a:round/>
                <a:headEnd/>
                <a:tailEnd/>
              </a:ln>
            </p:spPr>
            <p:txBody>
              <a:bodyPr/>
              <a:lstStyle/>
              <a:p>
                <a:endParaRPr lang="en-US"/>
              </a:p>
            </p:txBody>
          </p:sp>
          <p:sp>
            <p:nvSpPr>
              <p:cNvPr id="43100" name="Line 455"/>
              <p:cNvSpPr>
                <a:spLocks noChangeShapeType="1"/>
              </p:cNvSpPr>
              <p:nvPr/>
            </p:nvSpPr>
            <p:spPr bwMode="auto">
              <a:xfrm>
                <a:off x="1301" y="3471"/>
                <a:ext cx="0" cy="111"/>
              </a:xfrm>
              <a:prstGeom prst="line">
                <a:avLst/>
              </a:prstGeom>
              <a:noFill/>
              <a:ln w="9525">
                <a:solidFill>
                  <a:schemeClr val="tx1"/>
                </a:solidFill>
                <a:round/>
                <a:headEnd/>
                <a:tailEnd/>
              </a:ln>
            </p:spPr>
            <p:txBody>
              <a:bodyPr/>
              <a:lstStyle/>
              <a:p>
                <a:endParaRPr lang="en-US"/>
              </a:p>
            </p:txBody>
          </p:sp>
          <p:sp>
            <p:nvSpPr>
              <p:cNvPr id="43101" name="Line 456"/>
              <p:cNvSpPr>
                <a:spLocks noChangeShapeType="1"/>
              </p:cNvSpPr>
              <p:nvPr/>
            </p:nvSpPr>
            <p:spPr bwMode="auto">
              <a:xfrm>
                <a:off x="956" y="3473"/>
                <a:ext cx="0" cy="111"/>
              </a:xfrm>
              <a:prstGeom prst="line">
                <a:avLst/>
              </a:prstGeom>
              <a:noFill/>
              <a:ln w="9525">
                <a:solidFill>
                  <a:schemeClr val="tx1"/>
                </a:solidFill>
                <a:round/>
                <a:headEnd/>
                <a:tailEnd/>
              </a:ln>
            </p:spPr>
            <p:txBody>
              <a:bodyPr/>
              <a:lstStyle/>
              <a:p>
                <a:endParaRPr lang="en-US"/>
              </a:p>
            </p:txBody>
          </p:sp>
          <p:sp>
            <p:nvSpPr>
              <p:cNvPr id="43102" name="Line 457"/>
              <p:cNvSpPr>
                <a:spLocks noChangeShapeType="1"/>
              </p:cNvSpPr>
              <p:nvPr/>
            </p:nvSpPr>
            <p:spPr bwMode="auto">
              <a:xfrm>
                <a:off x="1071" y="3470"/>
                <a:ext cx="0" cy="111"/>
              </a:xfrm>
              <a:prstGeom prst="line">
                <a:avLst/>
              </a:prstGeom>
              <a:noFill/>
              <a:ln w="9525">
                <a:solidFill>
                  <a:schemeClr val="tx1"/>
                </a:solidFill>
                <a:round/>
                <a:headEnd/>
                <a:tailEnd/>
              </a:ln>
            </p:spPr>
            <p:txBody>
              <a:bodyPr/>
              <a:lstStyle/>
              <a:p>
                <a:endParaRPr lang="en-US"/>
              </a:p>
            </p:txBody>
          </p:sp>
          <p:sp>
            <p:nvSpPr>
              <p:cNvPr id="43103" name="Line 458"/>
              <p:cNvSpPr>
                <a:spLocks noChangeShapeType="1"/>
              </p:cNvSpPr>
              <p:nvPr/>
            </p:nvSpPr>
            <p:spPr bwMode="auto">
              <a:xfrm flipV="1">
                <a:off x="1248" y="3526"/>
                <a:ext cx="0" cy="59"/>
              </a:xfrm>
              <a:prstGeom prst="line">
                <a:avLst/>
              </a:prstGeom>
              <a:noFill/>
              <a:ln w="9525">
                <a:solidFill>
                  <a:schemeClr val="tx1"/>
                </a:solidFill>
                <a:round/>
                <a:headEnd/>
                <a:tailEnd/>
              </a:ln>
            </p:spPr>
            <p:txBody>
              <a:bodyPr/>
              <a:lstStyle/>
              <a:p>
                <a:endParaRPr lang="en-US"/>
              </a:p>
            </p:txBody>
          </p:sp>
          <p:sp>
            <p:nvSpPr>
              <p:cNvPr id="43104" name="Line 459"/>
              <p:cNvSpPr>
                <a:spLocks noChangeShapeType="1"/>
              </p:cNvSpPr>
              <p:nvPr/>
            </p:nvSpPr>
            <p:spPr bwMode="auto">
              <a:xfrm flipV="1">
                <a:off x="909" y="3524"/>
                <a:ext cx="0" cy="59"/>
              </a:xfrm>
              <a:prstGeom prst="line">
                <a:avLst/>
              </a:prstGeom>
              <a:noFill/>
              <a:ln w="9525">
                <a:solidFill>
                  <a:schemeClr val="tx1"/>
                </a:solidFill>
                <a:round/>
                <a:headEnd/>
                <a:tailEnd/>
              </a:ln>
            </p:spPr>
            <p:txBody>
              <a:bodyPr/>
              <a:lstStyle/>
              <a:p>
                <a:endParaRPr lang="en-US"/>
              </a:p>
            </p:txBody>
          </p:sp>
          <p:sp>
            <p:nvSpPr>
              <p:cNvPr id="43105" name="Line 460"/>
              <p:cNvSpPr>
                <a:spLocks noChangeShapeType="1"/>
              </p:cNvSpPr>
              <p:nvPr/>
            </p:nvSpPr>
            <p:spPr bwMode="auto">
              <a:xfrm flipV="1">
                <a:off x="1361" y="3525"/>
                <a:ext cx="0" cy="59"/>
              </a:xfrm>
              <a:prstGeom prst="line">
                <a:avLst/>
              </a:prstGeom>
              <a:noFill/>
              <a:ln w="9525">
                <a:solidFill>
                  <a:schemeClr val="tx1"/>
                </a:solidFill>
                <a:round/>
                <a:headEnd/>
                <a:tailEnd/>
              </a:ln>
            </p:spPr>
            <p:txBody>
              <a:bodyPr/>
              <a:lstStyle/>
              <a:p>
                <a:endParaRPr lang="en-US"/>
              </a:p>
            </p:txBody>
          </p:sp>
          <p:sp>
            <p:nvSpPr>
              <p:cNvPr id="43106" name="Line 461"/>
              <p:cNvSpPr>
                <a:spLocks noChangeShapeType="1"/>
              </p:cNvSpPr>
              <p:nvPr/>
            </p:nvSpPr>
            <p:spPr bwMode="auto">
              <a:xfrm flipV="1">
                <a:off x="1016" y="3524"/>
                <a:ext cx="0" cy="59"/>
              </a:xfrm>
              <a:prstGeom prst="line">
                <a:avLst/>
              </a:prstGeom>
              <a:noFill/>
              <a:ln w="9525">
                <a:solidFill>
                  <a:schemeClr val="tx1"/>
                </a:solidFill>
                <a:round/>
                <a:headEnd/>
                <a:tailEnd/>
              </a:ln>
            </p:spPr>
            <p:txBody>
              <a:bodyPr/>
              <a:lstStyle/>
              <a:p>
                <a:endParaRPr lang="en-US"/>
              </a:p>
            </p:txBody>
          </p:sp>
          <p:sp>
            <p:nvSpPr>
              <p:cNvPr id="43107" name="Line 462"/>
              <p:cNvSpPr>
                <a:spLocks noChangeShapeType="1"/>
              </p:cNvSpPr>
              <p:nvPr/>
            </p:nvSpPr>
            <p:spPr bwMode="auto">
              <a:xfrm flipV="1">
                <a:off x="1131" y="3526"/>
                <a:ext cx="0" cy="59"/>
              </a:xfrm>
              <a:prstGeom prst="line">
                <a:avLst/>
              </a:prstGeom>
              <a:noFill/>
              <a:ln w="9525">
                <a:solidFill>
                  <a:schemeClr val="tx1"/>
                </a:solidFill>
                <a:round/>
                <a:headEnd/>
                <a:tailEnd/>
              </a:ln>
            </p:spPr>
            <p:txBody>
              <a:bodyPr/>
              <a:lstStyle/>
              <a:p>
                <a:endParaRPr lang="en-US"/>
              </a:p>
            </p:txBody>
          </p:sp>
        </p:grpSp>
        <p:grpSp>
          <p:nvGrpSpPr>
            <p:cNvPr id="43035" name="Group 463"/>
            <p:cNvGrpSpPr>
              <a:grpSpLocks/>
            </p:cNvGrpSpPr>
            <p:nvPr/>
          </p:nvGrpSpPr>
          <p:grpSpPr bwMode="auto">
            <a:xfrm flipV="1">
              <a:off x="2000" y="3132"/>
              <a:ext cx="569" cy="115"/>
              <a:chOff x="849" y="3470"/>
              <a:chExt cx="569" cy="115"/>
            </a:xfrm>
          </p:grpSpPr>
          <p:sp>
            <p:nvSpPr>
              <p:cNvPr id="43086" name="Line 464"/>
              <p:cNvSpPr>
                <a:spLocks noChangeShapeType="1"/>
              </p:cNvSpPr>
              <p:nvPr/>
            </p:nvSpPr>
            <p:spPr bwMode="auto">
              <a:xfrm>
                <a:off x="1188" y="3470"/>
                <a:ext cx="0" cy="111"/>
              </a:xfrm>
              <a:prstGeom prst="line">
                <a:avLst/>
              </a:prstGeom>
              <a:noFill/>
              <a:ln w="9525">
                <a:solidFill>
                  <a:schemeClr val="tx1"/>
                </a:solidFill>
                <a:round/>
                <a:headEnd/>
                <a:tailEnd/>
              </a:ln>
            </p:spPr>
            <p:txBody>
              <a:bodyPr/>
              <a:lstStyle/>
              <a:p>
                <a:endParaRPr lang="en-US"/>
              </a:p>
            </p:txBody>
          </p:sp>
          <p:sp>
            <p:nvSpPr>
              <p:cNvPr id="43087" name="Line 465"/>
              <p:cNvSpPr>
                <a:spLocks noChangeShapeType="1"/>
              </p:cNvSpPr>
              <p:nvPr/>
            </p:nvSpPr>
            <p:spPr bwMode="auto">
              <a:xfrm>
                <a:off x="1418" y="3471"/>
                <a:ext cx="0" cy="111"/>
              </a:xfrm>
              <a:prstGeom prst="line">
                <a:avLst/>
              </a:prstGeom>
              <a:noFill/>
              <a:ln w="9525">
                <a:solidFill>
                  <a:schemeClr val="tx1"/>
                </a:solidFill>
                <a:round/>
                <a:headEnd/>
                <a:tailEnd/>
              </a:ln>
            </p:spPr>
            <p:txBody>
              <a:bodyPr/>
              <a:lstStyle/>
              <a:p>
                <a:endParaRPr lang="en-US"/>
              </a:p>
            </p:txBody>
          </p:sp>
          <p:sp>
            <p:nvSpPr>
              <p:cNvPr id="43088" name="Line 466"/>
              <p:cNvSpPr>
                <a:spLocks noChangeShapeType="1"/>
              </p:cNvSpPr>
              <p:nvPr/>
            </p:nvSpPr>
            <p:spPr bwMode="auto">
              <a:xfrm>
                <a:off x="849" y="3473"/>
                <a:ext cx="0" cy="111"/>
              </a:xfrm>
              <a:prstGeom prst="line">
                <a:avLst/>
              </a:prstGeom>
              <a:noFill/>
              <a:ln w="28575">
                <a:solidFill>
                  <a:schemeClr val="tx1"/>
                </a:solidFill>
                <a:round/>
                <a:headEnd/>
                <a:tailEnd/>
              </a:ln>
            </p:spPr>
            <p:txBody>
              <a:bodyPr/>
              <a:lstStyle/>
              <a:p>
                <a:endParaRPr lang="en-US"/>
              </a:p>
            </p:txBody>
          </p:sp>
          <p:sp>
            <p:nvSpPr>
              <p:cNvPr id="43089" name="Line 467"/>
              <p:cNvSpPr>
                <a:spLocks noChangeShapeType="1"/>
              </p:cNvSpPr>
              <p:nvPr/>
            </p:nvSpPr>
            <p:spPr bwMode="auto">
              <a:xfrm>
                <a:off x="1301" y="3471"/>
                <a:ext cx="0" cy="111"/>
              </a:xfrm>
              <a:prstGeom prst="line">
                <a:avLst/>
              </a:prstGeom>
              <a:noFill/>
              <a:ln w="9525">
                <a:solidFill>
                  <a:schemeClr val="tx1"/>
                </a:solidFill>
                <a:round/>
                <a:headEnd/>
                <a:tailEnd/>
              </a:ln>
            </p:spPr>
            <p:txBody>
              <a:bodyPr/>
              <a:lstStyle/>
              <a:p>
                <a:endParaRPr lang="en-US"/>
              </a:p>
            </p:txBody>
          </p:sp>
          <p:sp>
            <p:nvSpPr>
              <p:cNvPr id="43090" name="Line 468"/>
              <p:cNvSpPr>
                <a:spLocks noChangeShapeType="1"/>
              </p:cNvSpPr>
              <p:nvPr/>
            </p:nvSpPr>
            <p:spPr bwMode="auto">
              <a:xfrm>
                <a:off x="956" y="3473"/>
                <a:ext cx="0" cy="111"/>
              </a:xfrm>
              <a:prstGeom prst="line">
                <a:avLst/>
              </a:prstGeom>
              <a:noFill/>
              <a:ln w="9525">
                <a:solidFill>
                  <a:schemeClr val="tx1"/>
                </a:solidFill>
                <a:round/>
                <a:headEnd/>
                <a:tailEnd/>
              </a:ln>
            </p:spPr>
            <p:txBody>
              <a:bodyPr/>
              <a:lstStyle/>
              <a:p>
                <a:endParaRPr lang="en-US"/>
              </a:p>
            </p:txBody>
          </p:sp>
          <p:sp>
            <p:nvSpPr>
              <p:cNvPr id="43091" name="Line 469"/>
              <p:cNvSpPr>
                <a:spLocks noChangeShapeType="1"/>
              </p:cNvSpPr>
              <p:nvPr/>
            </p:nvSpPr>
            <p:spPr bwMode="auto">
              <a:xfrm>
                <a:off x="1071" y="3470"/>
                <a:ext cx="0" cy="111"/>
              </a:xfrm>
              <a:prstGeom prst="line">
                <a:avLst/>
              </a:prstGeom>
              <a:noFill/>
              <a:ln w="9525">
                <a:solidFill>
                  <a:schemeClr val="tx1"/>
                </a:solidFill>
                <a:round/>
                <a:headEnd/>
                <a:tailEnd/>
              </a:ln>
            </p:spPr>
            <p:txBody>
              <a:bodyPr/>
              <a:lstStyle/>
              <a:p>
                <a:endParaRPr lang="en-US"/>
              </a:p>
            </p:txBody>
          </p:sp>
          <p:sp>
            <p:nvSpPr>
              <p:cNvPr id="43092" name="Line 470"/>
              <p:cNvSpPr>
                <a:spLocks noChangeShapeType="1"/>
              </p:cNvSpPr>
              <p:nvPr/>
            </p:nvSpPr>
            <p:spPr bwMode="auto">
              <a:xfrm flipV="1">
                <a:off x="1248" y="3526"/>
                <a:ext cx="0" cy="59"/>
              </a:xfrm>
              <a:prstGeom prst="line">
                <a:avLst/>
              </a:prstGeom>
              <a:noFill/>
              <a:ln w="9525">
                <a:solidFill>
                  <a:schemeClr val="tx1"/>
                </a:solidFill>
                <a:round/>
                <a:headEnd/>
                <a:tailEnd/>
              </a:ln>
            </p:spPr>
            <p:txBody>
              <a:bodyPr/>
              <a:lstStyle/>
              <a:p>
                <a:endParaRPr lang="en-US"/>
              </a:p>
            </p:txBody>
          </p:sp>
          <p:sp>
            <p:nvSpPr>
              <p:cNvPr id="43093" name="Line 471"/>
              <p:cNvSpPr>
                <a:spLocks noChangeShapeType="1"/>
              </p:cNvSpPr>
              <p:nvPr/>
            </p:nvSpPr>
            <p:spPr bwMode="auto">
              <a:xfrm flipV="1">
                <a:off x="909" y="3524"/>
                <a:ext cx="0" cy="59"/>
              </a:xfrm>
              <a:prstGeom prst="line">
                <a:avLst/>
              </a:prstGeom>
              <a:noFill/>
              <a:ln w="9525">
                <a:solidFill>
                  <a:schemeClr val="tx1"/>
                </a:solidFill>
                <a:round/>
                <a:headEnd/>
                <a:tailEnd/>
              </a:ln>
            </p:spPr>
            <p:txBody>
              <a:bodyPr/>
              <a:lstStyle/>
              <a:p>
                <a:endParaRPr lang="en-US"/>
              </a:p>
            </p:txBody>
          </p:sp>
          <p:sp>
            <p:nvSpPr>
              <p:cNvPr id="43094" name="Line 472"/>
              <p:cNvSpPr>
                <a:spLocks noChangeShapeType="1"/>
              </p:cNvSpPr>
              <p:nvPr/>
            </p:nvSpPr>
            <p:spPr bwMode="auto">
              <a:xfrm flipV="1">
                <a:off x="1361" y="3525"/>
                <a:ext cx="0" cy="59"/>
              </a:xfrm>
              <a:prstGeom prst="line">
                <a:avLst/>
              </a:prstGeom>
              <a:noFill/>
              <a:ln w="9525">
                <a:solidFill>
                  <a:schemeClr val="tx1"/>
                </a:solidFill>
                <a:round/>
                <a:headEnd/>
                <a:tailEnd/>
              </a:ln>
            </p:spPr>
            <p:txBody>
              <a:bodyPr/>
              <a:lstStyle/>
              <a:p>
                <a:endParaRPr lang="en-US"/>
              </a:p>
            </p:txBody>
          </p:sp>
          <p:sp>
            <p:nvSpPr>
              <p:cNvPr id="43095" name="Line 473"/>
              <p:cNvSpPr>
                <a:spLocks noChangeShapeType="1"/>
              </p:cNvSpPr>
              <p:nvPr/>
            </p:nvSpPr>
            <p:spPr bwMode="auto">
              <a:xfrm flipV="1">
                <a:off x="1016" y="3524"/>
                <a:ext cx="0" cy="59"/>
              </a:xfrm>
              <a:prstGeom prst="line">
                <a:avLst/>
              </a:prstGeom>
              <a:noFill/>
              <a:ln w="9525">
                <a:solidFill>
                  <a:schemeClr val="tx1"/>
                </a:solidFill>
                <a:round/>
                <a:headEnd/>
                <a:tailEnd/>
              </a:ln>
            </p:spPr>
            <p:txBody>
              <a:bodyPr/>
              <a:lstStyle/>
              <a:p>
                <a:endParaRPr lang="en-US"/>
              </a:p>
            </p:txBody>
          </p:sp>
          <p:sp>
            <p:nvSpPr>
              <p:cNvPr id="43096" name="Line 474"/>
              <p:cNvSpPr>
                <a:spLocks noChangeShapeType="1"/>
              </p:cNvSpPr>
              <p:nvPr/>
            </p:nvSpPr>
            <p:spPr bwMode="auto">
              <a:xfrm flipV="1">
                <a:off x="1131" y="3526"/>
                <a:ext cx="0" cy="59"/>
              </a:xfrm>
              <a:prstGeom prst="line">
                <a:avLst/>
              </a:prstGeom>
              <a:noFill/>
              <a:ln w="9525">
                <a:solidFill>
                  <a:schemeClr val="tx1"/>
                </a:solidFill>
                <a:round/>
                <a:headEnd/>
                <a:tailEnd/>
              </a:ln>
            </p:spPr>
            <p:txBody>
              <a:bodyPr/>
              <a:lstStyle/>
              <a:p>
                <a:endParaRPr lang="en-US"/>
              </a:p>
            </p:txBody>
          </p:sp>
        </p:grpSp>
        <p:grpSp>
          <p:nvGrpSpPr>
            <p:cNvPr id="43036" name="Group 475"/>
            <p:cNvGrpSpPr>
              <a:grpSpLocks/>
            </p:cNvGrpSpPr>
            <p:nvPr/>
          </p:nvGrpSpPr>
          <p:grpSpPr bwMode="auto">
            <a:xfrm flipV="1">
              <a:off x="2578" y="3129"/>
              <a:ext cx="569" cy="115"/>
              <a:chOff x="849" y="3470"/>
              <a:chExt cx="569" cy="115"/>
            </a:xfrm>
          </p:grpSpPr>
          <p:sp>
            <p:nvSpPr>
              <p:cNvPr id="43075" name="Line 476"/>
              <p:cNvSpPr>
                <a:spLocks noChangeShapeType="1"/>
              </p:cNvSpPr>
              <p:nvPr/>
            </p:nvSpPr>
            <p:spPr bwMode="auto">
              <a:xfrm>
                <a:off x="1188" y="3470"/>
                <a:ext cx="0" cy="111"/>
              </a:xfrm>
              <a:prstGeom prst="line">
                <a:avLst/>
              </a:prstGeom>
              <a:noFill/>
              <a:ln w="9525">
                <a:solidFill>
                  <a:schemeClr val="tx1"/>
                </a:solidFill>
                <a:round/>
                <a:headEnd/>
                <a:tailEnd/>
              </a:ln>
            </p:spPr>
            <p:txBody>
              <a:bodyPr/>
              <a:lstStyle/>
              <a:p>
                <a:endParaRPr lang="en-US"/>
              </a:p>
            </p:txBody>
          </p:sp>
          <p:sp>
            <p:nvSpPr>
              <p:cNvPr id="43076" name="Line 477"/>
              <p:cNvSpPr>
                <a:spLocks noChangeShapeType="1"/>
              </p:cNvSpPr>
              <p:nvPr/>
            </p:nvSpPr>
            <p:spPr bwMode="auto">
              <a:xfrm>
                <a:off x="1418" y="3471"/>
                <a:ext cx="0" cy="111"/>
              </a:xfrm>
              <a:prstGeom prst="line">
                <a:avLst/>
              </a:prstGeom>
              <a:noFill/>
              <a:ln w="9525">
                <a:solidFill>
                  <a:schemeClr val="tx1"/>
                </a:solidFill>
                <a:round/>
                <a:headEnd/>
                <a:tailEnd/>
              </a:ln>
            </p:spPr>
            <p:txBody>
              <a:bodyPr/>
              <a:lstStyle/>
              <a:p>
                <a:endParaRPr lang="en-US"/>
              </a:p>
            </p:txBody>
          </p:sp>
          <p:sp>
            <p:nvSpPr>
              <p:cNvPr id="43077" name="Line 478"/>
              <p:cNvSpPr>
                <a:spLocks noChangeShapeType="1"/>
              </p:cNvSpPr>
              <p:nvPr/>
            </p:nvSpPr>
            <p:spPr bwMode="auto">
              <a:xfrm>
                <a:off x="849" y="3473"/>
                <a:ext cx="0" cy="111"/>
              </a:xfrm>
              <a:prstGeom prst="line">
                <a:avLst/>
              </a:prstGeom>
              <a:noFill/>
              <a:ln w="28575">
                <a:solidFill>
                  <a:schemeClr val="tx1"/>
                </a:solidFill>
                <a:round/>
                <a:headEnd/>
                <a:tailEnd/>
              </a:ln>
            </p:spPr>
            <p:txBody>
              <a:bodyPr/>
              <a:lstStyle/>
              <a:p>
                <a:endParaRPr lang="en-US"/>
              </a:p>
            </p:txBody>
          </p:sp>
          <p:sp>
            <p:nvSpPr>
              <p:cNvPr id="43078" name="Line 479"/>
              <p:cNvSpPr>
                <a:spLocks noChangeShapeType="1"/>
              </p:cNvSpPr>
              <p:nvPr/>
            </p:nvSpPr>
            <p:spPr bwMode="auto">
              <a:xfrm>
                <a:off x="1301" y="3471"/>
                <a:ext cx="0" cy="111"/>
              </a:xfrm>
              <a:prstGeom prst="line">
                <a:avLst/>
              </a:prstGeom>
              <a:noFill/>
              <a:ln w="9525">
                <a:solidFill>
                  <a:schemeClr val="tx1"/>
                </a:solidFill>
                <a:round/>
                <a:headEnd/>
                <a:tailEnd/>
              </a:ln>
            </p:spPr>
            <p:txBody>
              <a:bodyPr/>
              <a:lstStyle/>
              <a:p>
                <a:endParaRPr lang="en-US"/>
              </a:p>
            </p:txBody>
          </p:sp>
          <p:sp>
            <p:nvSpPr>
              <p:cNvPr id="43079" name="Line 480"/>
              <p:cNvSpPr>
                <a:spLocks noChangeShapeType="1"/>
              </p:cNvSpPr>
              <p:nvPr/>
            </p:nvSpPr>
            <p:spPr bwMode="auto">
              <a:xfrm>
                <a:off x="956" y="3473"/>
                <a:ext cx="0" cy="111"/>
              </a:xfrm>
              <a:prstGeom prst="line">
                <a:avLst/>
              </a:prstGeom>
              <a:noFill/>
              <a:ln w="9525">
                <a:solidFill>
                  <a:schemeClr val="tx1"/>
                </a:solidFill>
                <a:round/>
                <a:headEnd/>
                <a:tailEnd/>
              </a:ln>
            </p:spPr>
            <p:txBody>
              <a:bodyPr/>
              <a:lstStyle/>
              <a:p>
                <a:endParaRPr lang="en-US"/>
              </a:p>
            </p:txBody>
          </p:sp>
          <p:sp>
            <p:nvSpPr>
              <p:cNvPr id="43080" name="Line 481"/>
              <p:cNvSpPr>
                <a:spLocks noChangeShapeType="1"/>
              </p:cNvSpPr>
              <p:nvPr/>
            </p:nvSpPr>
            <p:spPr bwMode="auto">
              <a:xfrm>
                <a:off x="1071" y="3470"/>
                <a:ext cx="0" cy="111"/>
              </a:xfrm>
              <a:prstGeom prst="line">
                <a:avLst/>
              </a:prstGeom>
              <a:noFill/>
              <a:ln w="9525">
                <a:solidFill>
                  <a:schemeClr val="tx1"/>
                </a:solidFill>
                <a:round/>
                <a:headEnd/>
                <a:tailEnd/>
              </a:ln>
            </p:spPr>
            <p:txBody>
              <a:bodyPr/>
              <a:lstStyle/>
              <a:p>
                <a:endParaRPr lang="en-US"/>
              </a:p>
            </p:txBody>
          </p:sp>
          <p:sp>
            <p:nvSpPr>
              <p:cNvPr id="43081" name="Line 482"/>
              <p:cNvSpPr>
                <a:spLocks noChangeShapeType="1"/>
              </p:cNvSpPr>
              <p:nvPr/>
            </p:nvSpPr>
            <p:spPr bwMode="auto">
              <a:xfrm flipV="1">
                <a:off x="1248" y="3526"/>
                <a:ext cx="0" cy="59"/>
              </a:xfrm>
              <a:prstGeom prst="line">
                <a:avLst/>
              </a:prstGeom>
              <a:noFill/>
              <a:ln w="9525">
                <a:solidFill>
                  <a:schemeClr val="tx1"/>
                </a:solidFill>
                <a:round/>
                <a:headEnd/>
                <a:tailEnd/>
              </a:ln>
            </p:spPr>
            <p:txBody>
              <a:bodyPr/>
              <a:lstStyle/>
              <a:p>
                <a:endParaRPr lang="en-US"/>
              </a:p>
            </p:txBody>
          </p:sp>
          <p:sp>
            <p:nvSpPr>
              <p:cNvPr id="43082" name="Line 483"/>
              <p:cNvSpPr>
                <a:spLocks noChangeShapeType="1"/>
              </p:cNvSpPr>
              <p:nvPr/>
            </p:nvSpPr>
            <p:spPr bwMode="auto">
              <a:xfrm flipV="1">
                <a:off x="909" y="3524"/>
                <a:ext cx="0" cy="59"/>
              </a:xfrm>
              <a:prstGeom prst="line">
                <a:avLst/>
              </a:prstGeom>
              <a:noFill/>
              <a:ln w="9525">
                <a:solidFill>
                  <a:schemeClr val="tx1"/>
                </a:solidFill>
                <a:round/>
                <a:headEnd/>
                <a:tailEnd/>
              </a:ln>
            </p:spPr>
            <p:txBody>
              <a:bodyPr/>
              <a:lstStyle/>
              <a:p>
                <a:endParaRPr lang="en-US"/>
              </a:p>
            </p:txBody>
          </p:sp>
          <p:sp>
            <p:nvSpPr>
              <p:cNvPr id="43083" name="Line 484"/>
              <p:cNvSpPr>
                <a:spLocks noChangeShapeType="1"/>
              </p:cNvSpPr>
              <p:nvPr/>
            </p:nvSpPr>
            <p:spPr bwMode="auto">
              <a:xfrm flipV="1">
                <a:off x="1361" y="3525"/>
                <a:ext cx="0" cy="59"/>
              </a:xfrm>
              <a:prstGeom prst="line">
                <a:avLst/>
              </a:prstGeom>
              <a:noFill/>
              <a:ln w="9525">
                <a:solidFill>
                  <a:schemeClr val="tx1"/>
                </a:solidFill>
                <a:round/>
                <a:headEnd/>
                <a:tailEnd/>
              </a:ln>
            </p:spPr>
            <p:txBody>
              <a:bodyPr/>
              <a:lstStyle/>
              <a:p>
                <a:endParaRPr lang="en-US"/>
              </a:p>
            </p:txBody>
          </p:sp>
          <p:sp>
            <p:nvSpPr>
              <p:cNvPr id="43084" name="Line 485"/>
              <p:cNvSpPr>
                <a:spLocks noChangeShapeType="1"/>
              </p:cNvSpPr>
              <p:nvPr/>
            </p:nvSpPr>
            <p:spPr bwMode="auto">
              <a:xfrm flipV="1">
                <a:off x="1016" y="3524"/>
                <a:ext cx="0" cy="59"/>
              </a:xfrm>
              <a:prstGeom prst="line">
                <a:avLst/>
              </a:prstGeom>
              <a:noFill/>
              <a:ln w="9525">
                <a:solidFill>
                  <a:schemeClr val="tx1"/>
                </a:solidFill>
                <a:round/>
                <a:headEnd/>
                <a:tailEnd/>
              </a:ln>
            </p:spPr>
            <p:txBody>
              <a:bodyPr/>
              <a:lstStyle/>
              <a:p>
                <a:endParaRPr lang="en-US"/>
              </a:p>
            </p:txBody>
          </p:sp>
          <p:sp>
            <p:nvSpPr>
              <p:cNvPr id="43085" name="Line 486"/>
              <p:cNvSpPr>
                <a:spLocks noChangeShapeType="1"/>
              </p:cNvSpPr>
              <p:nvPr/>
            </p:nvSpPr>
            <p:spPr bwMode="auto">
              <a:xfrm flipV="1">
                <a:off x="1131" y="3526"/>
                <a:ext cx="0" cy="59"/>
              </a:xfrm>
              <a:prstGeom prst="line">
                <a:avLst/>
              </a:prstGeom>
              <a:noFill/>
              <a:ln w="9525">
                <a:solidFill>
                  <a:schemeClr val="tx1"/>
                </a:solidFill>
                <a:round/>
                <a:headEnd/>
                <a:tailEnd/>
              </a:ln>
            </p:spPr>
            <p:txBody>
              <a:bodyPr/>
              <a:lstStyle/>
              <a:p>
                <a:endParaRPr lang="en-US"/>
              </a:p>
            </p:txBody>
          </p:sp>
        </p:grpSp>
        <p:grpSp>
          <p:nvGrpSpPr>
            <p:cNvPr id="43037" name="Group 487"/>
            <p:cNvGrpSpPr>
              <a:grpSpLocks/>
            </p:cNvGrpSpPr>
            <p:nvPr/>
          </p:nvGrpSpPr>
          <p:grpSpPr bwMode="auto">
            <a:xfrm flipV="1">
              <a:off x="3148" y="3125"/>
              <a:ext cx="569" cy="115"/>
              <a:chOff x="849" y="3470"/>
              <a:chExt cx="569" cy="115"/>
            </a:xfrm>
          </p:grpSpPr>
          <p:sp>
            <p:nvSpPr>
              <p:cNvPr id="43064" name="Line 488"/>
              <p:cNvSpPr>
                <a:spLocks noChangeShapeType="1"/>
              </p:cNvSpPr>
              <p:nvPr/>
            </p:nvSpPr>
            <p:spPr bwMode="auto">
              <a:xfrm>
                <a:off x="1188" y="3470"/>
                <a:ext cx="0" cy="111"/>
              </a:xfrm>
              <a:prstGeom prst="line">
                <a:avLst/>
              </a:prstGeom>
              <a:noFill/>
              <a:ln w="9525">
                <a:solidFill>
                  <a:schemeClr val="tx1"/>
                </a:solidFill>
                <a:round/>
                <a:headEnd/>
                <a:tailEnd/>
              </a:ln>
            </p:spPr>
            <p:txBody>
              <a:bodyPr/>
              <a:lstStyle/>
              <a:p>
                <a:endParaRPr lang="en-US"/>
              </a:p>
            </p:txBody>
          </p:sp>
          <p:sp>
            <p:nvSpPr>
              <p:cNvPr id="43065" name="Line 489"/>
              <p:cNvSpPr>
                <a:spLocks noChangeShapeType="1"/>
              </p:cNvSpPr>
              <p:nvPr/>
            </p:nvSpPr>
            <p:spPr bwMode="auto">
              <a:xfrm>
                <a:off x="1418" y="3471"/>
                <a:ext cx="0" cy="111"/>
              </a:xfrm>
              <a:prstGeom prst="line">
                <a:avLst/>
              </a:prstGeom>
              <a:noFill/>
              <a:ln w="9525">
                <a:solidFill>
                  <a:schemeClr val="tx1"/>
                </a:solidFill>
                <a:round/>
                <a:headEnd/>
                <a:tailEnd/>
              </a:ln>
            </p:spPr>
            <p:txBody>
              <a:bodyPr/>
              <a:lstStyle/>
              <a:p>
                <a:endParaRPr lang="en-US"/>
              </a:p>
            </p:txBody>
          </p:sp>
          <p:sp>
            <p:nvSpPr>
              <p:cNvPr id="43066" name="Line 490"/>
              <p:cNvSpPr>
                <a:spLocks noChangeShapeType="1"/>
              </p:cNvSpPr>
              <p:nvPr/>
            </p:nvSpPr>
            <p:spPr bwMode="auto">
              <a:xfrm>
                <a:off x="849" y="3473"/>
                <a:ext cx="0" cy="111"/>
              </a:xfrm>
              <a:prstGeom prst="line">
                <a:avLst/>
              </a:prstGeom>
              <a:noFill/>
              <a:ln w="28575">
                <a:solidFill>
                  <a:schemeClr val="tx1"/>
                </a:solidFill>
                <a:round/>
                <a:headEnd/>
                <a:tailEnd/>
              </a:ln>
            </p:spPr>
            <p:txBody>
              <a:bodyPr/>
              <a:lstStyle/>
              <a:p>
                <a:endParaRPr lang="en-US"/>
              </a:p>
            </p:txBody>
          </p:sp>
          <p:sp>
            <p:nvSpPr>
              <p:cNvPr id="43067" name="Line 491"/>
              <p:cNvSpPr>
                <a:spLocks noChangeShapeType="1"/>
              </p:cNvSpPr>
              <p:nvPr/>
            </p:nvSpPr>
            <p:spPr bwMode="auto">
              <a:xfrm>
                <a:off x="1301" y="3471"/>
                <a:ext cx="0" cy="111"/>
              </a:xfrm>
              <a:prstGeom prst="line">
                <a:avLst/>
              </a:prstGeom>
              <a:noFill/>
              <a:ln w="9525">
                <a:solidFill>
                  <a:schemeClr val="tx1"/>
                </a:solidFill>
                <a:round/>
                <a:headEnd/>
                <a:tailEnd/>
              </a:ln>
            </p:spPr>
            <p:txBody>
              <a:bodyPr/>
              <a:lstStyle/>
              <a:p>
                <a:endParaRPr lang="en-US"/>
              </a:p>
            </p:txBody>
          </p:sp>
          <p:sp>
            <p:nvSpPr>
              <p:cNvPr id="43068" name="Line 492"/>
              <p:cNvSpPr>
                <a:spLocks noChangeShapeType="1"/>
              </p:cNvSpPr>
              <p:nvPr/>
            </p:nvSpPr>
            <p:spPr bwMode="auto">
              <a:xfrm>
                <a:off x="956" y="3473"/>
                <a:ext cx="0" cy="111"/>
              </a:xfrm>
              <a:prstGeom prst="line">
                <a:avLst/>
              </a:prstGeom>
              <a:noFill/>
              <a:ln w="9525">
                <a:solidFill>
                  <a:schemeClr val="tx1"/>
                </a:solidFill>
                <a:round/>
                <a:headEnd/>
                <a:tailEnd/>
              </a:ln>
            </p:spPr>
            <p:txBody>
              <a:bodyPr/>
              <a:lstStyle/>
              <a:p>
                <a:endParaRPr lang="en-US"/>
              </a:p>
            </p:txBody>
          </p:sp>
          <p:sp>
            <p:nvSpPr>
              <p:cNvPr id="43069" name="Line 493"/>
              <p:cNvSpPr>
                <a:spLocks noChangeShapeType="1"/>
              </p:cNvSpPr>
              <p:nvPr/>
            </p:nvSpPr>
            <p:spPr bwMode="auto">
              <a:xfrm>
                <a:off x="1071" y="3470"/>
                <a:ext cx="0" cy="111"/>
              </a:xfrm>
              <a:prstGeom prst="line">
                <a:avLst/>
              </a:prstGeom>
              <a:noFill/>
              <a:ln w="9525">
                <a:solidFill>
                  <a:schemeClr val="tx1"/>
                </a:solidFill>
                <a:round/>
                <a:headEnd/>
                <a:tailEnd/>
              </a:ln>
            </p:spPr>
            <p:txBody>
              <a:bodyPr/>
              <a:lstStyle/>
              <a:p>
                <a:endParaRPr lang="en-US"/>
              </a:p>
            </p:txBody>
          </p:sp>
          <p:sp>
            <p:nvSpPr>
              <p:cNvPr id="43070" name="Line 494"/>
              <p:cNvSpPr>
                <a:spLocks noChangeShapeType="1"/>
              </p:cNvSpPr>
              <p:nvPr/>
            </p:nvSpPr>
            <p:spPr bwMode="auto">
              <a:xfrm flipV="1">
                <a:off x="1248" y="3526"/>
                <a:ext cx="0" cy="59"/>
              </a:xfrm>
              <a:prstGeom prst="line">
                <a:avLst/>
              </a:prstGeom>
              <a:noFill/>
              <a:ln w="9525">
                <a:solidFill>
                  <a:schemeClr val="tx1"/>
                </a:solidFill>
                <a:round/>
                <a:headEnd/>
                <a:tailEnd/>
              </a:ln>
            </p:spPr>
            <p:txBody>
              <a:bodyPr/>
              <a:lstStyle/>
              <a:p>
                <a:endParaRPr lang="en-US"/>
              </a:p>
            </p:txBody>
          </p:sp>
          <p:sp>
            <p:nvSpPr>
              <p:cNvPr id="43071" name="Line 495"/>
              <p:cNvSpPr>
                <a:spLocks noChangeShapeType="1"/>
              </p:cNvSpPr>
              <p:nvPr/>
            </p:nvSpPr>
            <p:spPr bwMode="auto">
              <a:xfrm flipV="1">
                <a:off x="909" y="3524"/>
                <a:ext cx="0" cy="59"/>
              </a:xfrm>
              <a:prstGeom prst="line">
                <a:avLst/>
              </a:prstGeom>
              <a:noFill/>
              <a:ln w="9525">
                <a:solidFill>
                  <a:schemeClr val="tx1"/>
                </a:solidFill>
                <a:round/>
                <a:headEnd/>
                <a:tailEnd/>
              </a:ln>
            </p:spPr>
            <p:txBody>
              <a:bodyPr/>
              <a:lstStyle/>
              <a:p>
                <a:endParaRPr lang="en-US"/>
              </a:p>
            </p:txBody>
          </p:sp>
          <p:sp>
            <p:nvSpPr>
              <p:cNvPr id="43072" name="Line 496"/>
              <p:cNvSpPr>
                <a:spLocks noChangeShapeType="1"/>
              </p:cNvSpPr>
              <p:nvPr/>
            </p:nvSpPr>
            <p:spPr bwMode="auto">
              <a:xfrm flipV="1">
                <a:off x="1361" y="3525"/>
                <a:ext cx="0" cy="59"/>
              </a:xfrm>
              <a:prstGeom prst="line">
                <a:avLst/>
              </a:prstGeom>
              <a:noFill/>
              <a:ln w="9525">
                <a:solidFill>
                  <a:schemeClr val="tx1"/>
                </a:solidFill>
                <a:round/>
                <a:headEnd/>
                <a:tailEnd/>
              </a:ln>
            </p:spPr>
            <p:txBody>
              <a:bodyPr/>
              <a:lstStyle/>
              <a:p>
                <a:endParaRPr lang="en-US"/>
              </a:p>
            </p:txBody>
          </p:sp>
          <p:sp>
            <p:nvSpPr>
              <p:cNvPr id="43073" name="Line 497"/>
              <p:cNvSpPr>
                <a:spLocks noChangeShapeType="1"/>
              </p:cNvSpPr>
              <p:nvPr/>
            </p:nvSpPr>
            <p:spPr bwMode="auto">
              <a:xfrm flipV="1">
                <a:off x="1016" y="3524"/>
                <a:ext cx="0" cy="59"/>
              </a:xfrm>
              <a:prstGeom prst="line">
                <a:avLst/>
              </a:prstGeom>
              <a:noFill/>
              <a:ln w="9525">
                <a:solidFill>
                  <a:schemeClr val="tx1"/>
                </a:solidFill>
                <a:round/>
                <a:headEnd/>
                <a:tailEnd/>
              </a:ln>
            </p:spPr>
            <p:txBody>
              <a:bodyPr/>
              <a:lstStyle/>
              <a:p>
                <a:endParaRPr lang="en-US"/>
              </a:p>
            </p:txBody>
          </p:sp>
          <p:sp>
            <p:nvSpPr>
              <p:cNvPr id="43074" name="Line 498"/>
              <p:cNvSpPr>
                <a:spLocks noChangeShapeType="1"/>
              </p:cNvSpPr>
              <p:nvPr/>
            </p:nvSpPr>
            <p:spPr bwMode="auto">
              <a:xfrm flipV="1">
                <a:off x="1131" y="3526"/>
                <a:ext cx="0" cy="59"/>
              </a:xfrm>
              <a:prstGeom prst="line">
                <a:avLst/>
              </a:prstGeom>
              <a:noFill/>
              <a:ln w="9525">
                <a:solidFill>
                  <a:schemeClr val="tx1"/>
                </a:solidFill>
                <a:round/>
                <a:headEnd/>
                <a:tailEnd/>
              </a:ln>
            </p:spPr>
            <p:txBody>
              <a:bodyPr/>
              <a:lstStyle/>
              <a:p>
                <a:endParaRPr lang="en-US"/>
              </a:p>
            </p:txBody>
          </p:sp>
        </p:grpSp>
        <p:grpSp>
          <p:nvGrpSpPr>
            <p:cNvPr id="43038" name="Group 499"/>
            <p:cNvGrpSpPr>
              <a:grpSpLocks/>
            </p:cNvGrpSpPr>
            <p:nvPr/>
          </p:nvGrpSpPr>
          <p:grpSpPr bwMode="auto">
            <a:xfrm flipV="1">
              <a:off x="3727" y="3121"/>
              <a:ext cx="569" cy="115"/>
              <a:chOff x="849" y="3470"/>
              <a:chExt cx="569" cy="115"/>
            </a:xfrm>
          </p:grpSpPr>
          <p:sp>
            <p:nvSpPr>
              <p:cNvPr id="43053" name="Line 500"/>
              <p:cNvSpPr>
                <a:spLocks noChangeShapeType="1"/>
              </p:cNvSpPr>
              <p:nvPr/>
            </p:nvSpPr>
            <p:spPr bwMode="auto">
              <a:xfrm>
                <a:off x="1188" y="3470"/>
                <a:ext cx="0" cy="111"/>
              </a:xfrm>
              <a:prstGeom prst="line">
                <a:avLst/>
              </a:prstGeom>
              <a:noFill/>
              <a:ln w="9525">
                <a:solidFill>
                  <a:schemeClr val="tx1"/>
                </a:solidFill>
                <a:round/>
                <a:headEnd/>
                <a:tailEnd/>
              </a:ln>
            </p:spPr>
            <p:txBody>
              <a:bodyPr/>
              <a:lstStyle/>
              <a:p>
                <a:endParaRPr lang="en-US"/>
              </a:p>
            </p:txBody>
          </p:sp>
          <p:sp>
            <p:nvSpPr>
              <p:cNvPr id="43054" name="Line 501"/>
              <p:cNvSpPr>
                <a:spLocks noChangeShapeType="1"/>
              </p:cNvSpPr>
              <p:nvPr/>
            </p:nvSpPr>
            <p:spPr bwMode="auto">
              <a:xfrm>
                <a:off x="1418" y="3471"/>
                <a:ext cx="0" cy="111"/>
              </a:xfrm>
              <a:prstGeom prst="line">
                <a:avLst/>
              </a:prstGeom>
              <a:noFill/>
              <a:ln w="9525">
                <a:solidFill>
                  <a:schemeClr val="tx1"/>
                </a:solidFill>
                <a:round/>
                <a:headEnd/>
                <a:tailEnd/>
              </a:ln>
            </p:spPr>
            <p:txBody>
              <a:bodyPr/>
              <a:lstStyle/>
              <a:p>
                <a:endParaRPr lang="en-US"/>
              </a:p>
            </p:txBody>
          </p:sp>
          <p:sp>
            <p:nvSpPr>
              <p:cNvPr id="43055" name="Line 502"/>
              <p:cNvSpPr>
                <a:spLocks noChangeShapeType="1"/>
              </p:cNvSpPr>
              <p:nvPr/>
            </p:nvSpPr>
            <p:spPr bwMode="auto">
              <a:xfrm>
                <a:off x="849" y="3473"/>
                <a:ext cx="0" cy="111"/>
              </a:xfrm>
              <a:prstGeom prst="line">
                <a:avLst/>
              </a:prstGeom>
              <a:noFill/>
              <a:ln w="28575">
                <a:solidFill>
                  <a:schemeClr val="tx1"/>
                </a:solidFill>
                <a:round/>
                <a:headEnd/>
                <a:tailEnd/>
              </a:ln>
            </p:spPr>
            <p:txBody>
              <a:bodyPr/>
              <a:lstStyle/>
              <a:p>
                <a:endParaRPr lang="en-US"/>
              </a:p>
            </p:txBody>
          </p:sp>
          <p:sp>
            <p:nvSpPr>
              <p:cNvPr id="43056" name="Line 503"/>
              <p:cNvSpPr>
                <a:spLocks noChangeShapeType="1"/>
              </p:cNvSpPr>
              <p:nvPr/>
            </p:nvSpPr>
            <p:spPr bwMode="auto">
              <a:xfrm>
                <a:off x="1301" y="3471"/>
                <a:ext cx="0" cy="111"/>
              </a:xfrm>
              <a:prstGeom prst="line">
                <a:avLst/>
              </a:prstGeom>
              <a:noFill/>
              <a:ln w="9525">
                <a:solidFill>
                  <a:schemeClr val="tx1"/>
                </a:solidFill>
                <a:round/>
                <a:headEnd/>
                <a:tailEnd/>
              </a:ln>
            </p:spPr>
            <p:txBody>
              <a:bodyPr/>
              <a:lstStyle/>
              <a:p>
                <a:endParaRPr lang="en-US"/>
              </a:p>
            </p:txBody>
          </p:sp>
          <p:sp>
            <p:nvSpPr>
              <p:cNvPr id="43057" name="Line 504"/>
              <p:cNvSpPr>
                <a:spLocks noChangeShapeType="1"/>
              </p:cNvSpPr>
              <p:nvPr/>
            </p:nvSpPr>
            <p:spPr bwMode="auto">
              <a:xfrm>
                <a:off x="956" y="3473"/>
                <a:ext cx="0" cy="111"/>
              </a:xfrm>
              <a:prstGeom prst="line">
                <a:avLst/>
              </a:prstGeom>
              <a:noFill/>
              <a:ln w="9525">
                <a:solidFill>
                  <a:schemeClr val="tx1"/>
                </a:solidFill>
                <a:round/>
                <a:headEnd/>
                <a:tailEnd/>
              </a:ln>
            </p:spPr>
            <p:txBody>
              <a:bodyPr/>
              <a:lstStyle/>
              <a:p>
                <a:endParaRPr lang="en-US"/>
              </a:p>
            </p:txBody>
          </p:sp>
          <p:sp>
            <p:nvSpPr>
              <p:cNvPr id="43058" name="Line 505"/>
              <p:cNvSpPr>
                <a:spLocks noChangeShapeType="1"/>
              </p:cNvSpPr>
              <p:nvPr/>
            </p:nvSpPr>
            <p:spPr bwMode="auto">
              <a:xfrm>
                <a:off x="1071" y="3470"/>
                <a:ext cx="0" cy="111"/>
              </a:xfrm>
              <a:prstGeom prst="line">
                <a:avLst/>
              </a:prstGeom>
              <a:noFill/>
              <a:ln w="9525">
                <a:solidFill>
                  <a:schemeClr val="tx1"/>
                </a:solidFill>
                <a:round/>
                <a:headEnd/>
                <a:tailEnd/>
              </a:ln>
            </p:spPr>
            <p:txBody>
              <a:bodyPr/>
              <a:lstStyle/>
              <a:p>
                <a:endParaRPr lang="en-US"/>
              </a:p>
            </p:txBody>
          </p:sp>
          <p:sp>
            <p:nvSpPr>
              <p:cNvPr id="43059" name="Line 506"/>
              <p:cNvSpPr>
                <a:spLocks noChangeShapeType="1"/>
              </p:cNvSpPr>
              <p:nvPr/>
            </p:nvSpPr>
            <p:spPr bwMode="auto">
              <a:xfrm flipV="1">
                <a:off x="1248" y="3526"/>
                <a:ext cx="0" cy="59"/>
              </a:xfrm>
              <a:prstGeom prst="line">
                <a:avLst/>
              </a:prstGeom>
              <a:noFill/>
              <a:ln w="9525">
                <a:solidFill>
                  <a:schemeClr val="tx1"/>
                </a:solidFill>
                <a:round/>
                <a:headEnd/>
                <a:tailEnd/>
              </a:ln>
            </p:spPr>
            <p:txBody>
              <a:bodyPr/>
              <a:lstStyle/>
              <a:p>
                <a:endParaRPr lang="en-US"/>
              </a:p>
            </p:txBody>
          </p:sp>
          <p:sp>
            <p:nvSpPr>
              <p:cNvPr id="43060" name="Line 507"/>
              <p:cNvSpPr>
                <a:spLocks noChangeShapeType="1"/>
              </p:cNvSpPr>
              <p:nvPr/>
            </p:nvSpPr>
            <p:spPr bwMode="auto">
              <a:xfrm flipV="1">
                <a:off x="909" y="3524"/>
                <a:ext cx="0" cy="59"/>
              </a:xfrm>
              <a:prstGeom prst="line">
                <a:avLst/>
              </a:prstGeom>
              <a:noFill/>
              <a:ln w="9525">
                <a:solidFill>
                  <a:schemeClr val="tx1"/>
                </a:solidFill>
                <a:round/>
                <a:headEnd/>
                <a:tailEnd/>
              </a:ln>
            </p:spPr>
            <p:txBody>
              <a:bodyPr/>
              <a:lstStyle/>
              <a:p>
                <a:endParaRPr lang="en-US"/>
              </a:p>
            </p:txBody>
          </p:sp>
          <p:sp>
            <p:nvSpPr>
              <p:cNvPr id="43061" name="Line 508"/>
              <p:cNvSpPr>
                <a:spLocks noChangeShapeType="1"/>
              </p:cNvSpPr>
              <p:nvPr/>
            </p:nvSpPr>
            <p:spPr bwMode="auto">
              <a:xfrm flipV="1">
                <a:off x="1361" y="3525"/>
                <a:ext cx="0" cy="59"/>
              </a:xfrm>
              <a:prstGeom prst="line">
                <a:avLst/>
              </a:prstGeom>
              <a:noFill/>
              <a:ln w="9525">
                <a:solidFill>
                  <a:schemeClr val="tx1"/>
                </a:solidFill>
                <a:round/>
                <a:headEnd/>
                <a:tailEnd/>
              </a:ln>
            </p:spPr>
            <p:txBody>
              <a:bodyPr/>
              <a:lstStyle/>
              <a:p>
                <a:endParaRPr lang="en-US"/>
              </a:p>
            </p:txBody>
          </p:sp>
          <p:sp>
            <p:nvSpPr>
              <p:cNvPr id="43062" name="Line 509"/>
              <p:cNvSpPr>
                <a:spLocks noChangeShapeType="1"/>
              </p:cNvSpPr>
              <p:nvPr/>
            </p:nvSpPr>
            <p:spPr bwMode="auto">
              <a:xfrm flipV="1">
                <a:off x="1016" y="3524"/>
                <a:ext cx="0" cy="59"/>
              </a:xfrm>
              <a:prstGeom prst="line">
                <a:avLst/>
              </a:prstGeom>
              <a:noFill/>
              <a:ln w="9525">
                <a:solidFill>
                  <a:schemeClr val="tx1"/>
                </a:solidFill>
                <a:round/>
                <a:headEnd/>
                <a:tailEnd/>
              </a:ln>
            </p:spPr>
            <p:txBody>
              <a:bodyPr/>
              <a:lstStyle/>
              <a:p>
                <a:endParaRPr lang="en-US"/>
              </a:p>
            </p:txBody>
          </p:sp>
          <p:sp>
            <p:nvSpPr>
              <p:cNvPr id="43063" name="Line 510"/>
              <p:cNvSpPr>
                <a:spLocks noChangeShapeType="1"/>
              </p:cNvSpPr>
              <p:nvPr/>
            </p:nvSpPr>
            <p:spPr bwMode="auto">
              <a:xfrm flipV="1">
                <a:off x="1131" y="3526"/>
                <a:ext cx="0" cy="59"/>
              </a:xfrm>
              <a:prstGeom prst="line">
                <a:avLst/>
              </a:prstGeom>
              <a:noFill/>
              <a:ln w="9525">
                <a:solidFill>
                  <a:schemeClr val="tx1"/>
                </a:solidFill>
                <a:round/>
                <a:headEnd/>
                <a:tailEnd/>
              </a:ln>
            </p:spPr>
            <p:txBody>
              <a:bodyPr/>
              <a:lstStyle/>
              <a:p>
                <a:endParaRPr lang="en-US"/>
              </a:p>
            </p:txBody>
          </p:sp>
        </p:grpSp>
        <p:grpSp>
          <p:nvGrpSpPr>
            <p:cNvPr id="43039" name="Group 511"/>
            <p:cNvGrpSpPr>
              <a:grpSpLocks/>
            </p:cNvGrpSpPr>
            <p:nvPr/>
          </p:nvGrpSpPr>
          <p:grpSpPr bwMode="auto">
            <a:xfrm flipV="1">
              <a:off x="4306" y="3117"/>
              <a:ext cx="569" cy="115"/>
              <a:chOff x="849" y="3470"/>
              <a:chExt cx="569" cy="115"/>
            </a:xfrm>
          </p:grpSpPr>
          <p:sp>
            <p:nvSpPr>
              <p:cNvPr id="43042" name="Line 512"/>
              <p:cNvSpPr>
                <a:spLocks noChangeShapeType="1"/>
              </p:cNvSpPr>
              <p:nvPr/>
            </p:nvSpPr>
            <p:spPr bwMode="auto">
              <a:xfrm>
                <a:off x="1188" y="3470"/>
                <a:ext cx="0" cy="111"/>
              </a:xfrm>
              <a:prstGeom prst="line">
                <a:avLst/>
              </a:prstGeom>
              <a:noFill/>
              <a:ln w="9525">
                <a:solidFill>
                  <a:schemeClr val="tx1"/>
                </a:solidFill>
                <a:round/>
                <a:headEnd/>
                <a:tailEnd/>
              </a:ln>
            </p:spPr>
            <p:txBody>
              <a:bodyPr/>
              <a:lstStyle/>
              <a:p>
                <a:endParaRPr lang="en-US"/>
              </a:p>
            </p:txBody>
          </p:sp>
          <p:sp>
            <p:nvSpPr>
              <p:cNvPr id="43043" name="Line 513"/>
              <p:cNvSpPr>
                <a:spLocks noChangeShapeType="1"/>
              </p:cNvSpPr>
              <p:nvPr/>
            </p:nvSpPr>
            <p:spPr bwMode="auto">
              <a:xfrm>
                <a:off x="1418" y="3471"/>
                <a:ext cx="0" cy="111"/>
              </a:xfrm>
              <a:prstGeom prst="line">
                <a:avLst/>
              </a:prstGeom>
              <a:noFill/>
              <a:ln w="28575">
                <a:solidFill>
                  <a:schemeClr val="tx1"/>
                </a:solidFill>
                <a:round/>
                <a:headEnd/>
                <a:tailEnd/>
              </a:ln>
            </p:spPr>
            <p:txBody>
              <a:bodyPr/>
              <a:lstStyle/>
              <a:p>
                <a:endParaRPr lang="en-US"/>
              </a:p>
            </p:txBody>
          </p:sp>
          <p:sp>
            <p:nvSpPr>
              <p:cNvPr id="43044" name="Line 514"/>
              <p:cNvSpPr>
                <a:spLocks noChangeShapeType="1"/>
              </p:cNvSpPr>
              <p:nvPr/>
            </p:nvSpPr>
            <p:spPr bwMode="auto">
              <a:xfrm>
                <a:off x="849" y="3473"/>
                <a:ext cx="0" cy="111"/>
              </a:xfrm>
              <a:prstGeom prst="line">
                <a:avLst/>
              </a:prstGeom>
              <a:noFill/>
              <a:ln w="28575">
                <a:solidFill>
                  <a:schemeClr val="tx1"/>
                </a:solidFill>
                <a:round/>
                <a:headEnd/>
                <a:tailEnd/>
              </a:ln>
            </p:spPr>
            <p:txBody>
              <a:bodyPr/>
              <a:lstStyle/>
              <a:p>
                <a:endParaRPr lang="en-US"/>
              </a:p>
            </p:txBody>
          </p:sp>
          <p:sp>
            <p:nvSpPr>
              <p:cNvPr id="43045" name="Line 515"/>
              <p:cNvSpPr>
                <a:spLocks noChangeShapeType="1"/>
              </p:cNvSpPr>
              <p:nvPr/>
            </p:nvSpPr>
            <p:spPr bwMode="auto">
              <a:xfrm>
                <a:off x="1301" y="3471"/>
                <a:ext cx="0" cy="111"/>
              </a:xfrm>
              <a:prstGeom prst="line">
                <a:avLst/>
              </a:prstGeom>
              <a:noFill/>
              <a:ln w="9525">
                <a:solidFill>
                  <a:schemeClr val="tx1"/>
                </a:solidFill>
                <a:round/>
                <a:headEnd/>
                <a:tailEnd/>
              </a:ln>
            </p:spPr>
            <p:txBody>
              <a:bodyPr/>
              <a:lstStyle/>
              <a:p>
                <a:endParaRPr lang="en-US"/>
              </a:p>
            </p:txBody>
          </p:sp>
          <p:sp>
            <p:nvSpPr>
              <p:cNvPr id="43046" name="Line 516"/>
              <p:cNvSpPr>
                <a:spLocks noChangeShapeType="1"/>
              </p:cNvSpPr>
              <p:nvPr/>
            </p:nvSpPr>
            <p:spPr bwMode="auto">
              <a:xfrm>
                <a:off x="956" y="3473"/>
                <a:ext cx="0" cy="111"/>
              </a:xfrm>
              <a:prstGeom prst="line">
                <a:avLst/>
              </a:prstGeom>
              <a:noFill/>
              <a:ln w="9525">
                <a:solidFill>
                  <a:schemeClr val="tx1"/>
                </a:solidFill>
                <a:round/>
                <a:headEnd/>
                <a:tailEnd/>
              </a:ln>
            </p:spPr>
            <p:txBody>
              <a:bodyPr/>
              <a:lstStyle/>
              <a:p>
                <a:endParaRPr lang="en-US"/>
              </a:p>
            </p:txBody>
          </p:sp>
          <p:sp>
            <p:nvSpPr>
              <p:cNvPr id="43047" name="Line 517"/>
              <p:cNvSpPr>
                <a:spLocks noChangeShapeType="1"/>
              </p:cNvSpPr>
              <p:nvPr/>
            </p:nvSpPr>
            <p:spPr bwMode="auto">
              <a:xfrm>
                <a:off x="1071" y="3470"/>
                <a:ext cx="0" cy="111"/>
              </a:xfrm>
              <a:prstGeom prst="line">
                <a:avLst/>
              </a:prstGeom>
              <a:noFill/>
              <a:ln w="9525">
                <a:solidFill>
                  <a:schemeClr val="tx1"/>
                </a:solidFill>
                <a:round/>
                <a:headEnd/>
                <a:tailEnd/>
              </a:ln>
            </p:spPr>
            <p:txBody>
              <a:bodyPr/>
              <a:lstStyle/>
              <a:p>
                <a:endParaRPr lang="en-US"/>
              </a:p>
            </p:txBody>
          </p:sp>
          <p:sp>
            <p:nvSpPr>
              <p:cNvPr id="43048" name="Line 518"/>
              <p:cNvSpPr>
                <a:spLocks noChangeShapeType="1"/>
              </p:cNvSpPr>
              <p:nvPr/>
            </p:nvSpPr>
            <p:spPr bwMode="auto">
              <a:xfrm flipV="1">
                <a:off x="1248" y="3526"/>
                <a:ext cx="0" cy="59"/>
              </a:xfrm>
              <a:prstGeom prst="line">
                <a:avLst/>
              </a:prstGeom>
              <a:noFill/>
              <a:ln w="9525">
                <a:solidFill>
                  <a:schemeClr val="tx1"/>
                </a:solidFill>
                <a:round/>
                <a:headEnd/>
                <a:tailEnd/>
              </a:ln>
            </p:spPr>
            <p:txBody>
              <a:bodyPr/>
              <a:lstStyle/>
              <a:p>
                <a:endParaRPr lang="en-US"/>
              </a:p>
            </p:txBody>
          </p:sp>
          <p:sp>
            <p:nvSpPr>
              <p:cNvPr id="43049" name="Line 519"/>
              <p:cNvSpPr>
                <a:spLocks noChangeShapeType="1"/>
              </p:cNvSpPr>
              <p:nvPr/>
            </p:nvSpPr>
            <p:spPr bwMode="auto">
              <a:xfrm flipV="1">
                <a:off x="909" y="3524"/>
                <a:ext cx="0" cy="59"/>
              </a:xfrm>
              <a:prstGeom prst="line">
                <a:avLst/>
              </a:prstGeom>
              <a:noFill/>
              <a:ln w="9525">
                <a:solidFill>
                  <a:schemeClr val="tx1"/>
                </a:solidFill>
                <a:round/>
                <a:headEnd/>
                <a:tailEnd/>
              </a:ln>
            </p:spPr>
            <p:txBody>
              <a:bodyPr/>
              <a:lstStyle/>
              <a:p>
                <a:endParaRPr lang="en-US"/>
              </a:p>
            </p:txBody>
          </p:sp>
          <p:sp>
            <p:nvSpPr>
              <p:cNvPr id="43050" name="Line 520"/>
              <p:cNvSpPr>
                <a:spLocks noChangeShapeType="1"/>
              </p:cNvSpPr>
              <p:nvPr/>
            </p:nvSpPr>
            <p:spPr bwMode="auto">
              <a:xfrm flipV="1">
                <a:off x="1361" y="3525"/>
                <a:ext cx="0" cy="59"/>
              </a:xfrm>
              <a:prstGeom prst="line">
                <a:avLst/>
              </a:prstGeom>
              <a:noFill/>
              <a:ln w="9525">
                <a:solidFill>
                  <a:schemeClr val="tx1"/>
                </a:solidFill>
                <a:round/>
                <a:headEnd/>
                <a:tailEnd/>
              </a:ln>
            </p:spPr>
            <p:txBody>
              <a:bodyPr/>
              <a:lstStyle/>
              <a:p>
                <a:endParaRPr lang="en-US"/>
              </a:p>
            </p:txBody>
          </p:sp>
          <p:sp>
            <p:nvSpPr>
              <p:cNvPr id="43051" name="Line 521"/>
              <p:cNvSpPr>
                <a:spLocks noChangeShapeType="1"/>
              </p:cNvSpPr>
              <p:nvPr/>
            </p:nvSpPr>
            <p:spPr bwMode="auto">
              <a:xfrm flipV="1">
                <a:off x="1016" y="3524"/>
                <a:ext cx="0" cy="59"/>
              </a:xfrm>
              <a:prstGeom prst="line">
                <a:avLst/>
              </a:prstGeom>
              <a:noFill/>
              <a:ln w="9525">
                <a:solidFill>
                  <a:schemeClr val="tx1"/>
                </a:solidFill>
                <a:round/>
                <a:headEnd/>
                <a:tailEnd/>
              </a:ln>
            </p:spPr>
            <p:txBody>
              <a:bodyPr/>
              <a:lstStyle/>
              <a:p>
                <a:endParaRPr lang="en-US"/>
              </a:p>
            </p:txBody>
          </p:sp>
          <p:sp>
            <p:nvSpPr>
              <p:cNvPr id="43052" name="Line 522"/>
              <p:cNvSpPr>
                <a:spLocks noChangeShapeType="1"/>
              </p:cNvSpPr>
              <p:nvPr/>
            </p:nvSpPr>
            <p:spPr bwMode="auto">
              <a:xfrm flipV="1">
                <a:off x="1131" y="3526"/>
                <a:ext cx="0" cy="59"/>
              </a:xfrm>
              <a:prstGeom prst="line">
                <a:avLst/>
              </a:prstGeom>
              <a:noFill/>
              <a:ln w="9525">
                <a:solidFill>
                  <a:schemeClr val="tx1"/>
                </a:solidFill>
                <a:round/>
                <a:headEnd/>
                <a:tailEnd/>
              </a:ln>
            </p:spPr>
            <p:txBody>
              <a:bodyPr/>
              <a:lstStyle/>
              <a:p>
                <a:endParaRPr lang="en-US"/>
              </a:p>
            </p:txBody>
          </p:sp>
        </p:grpSp>
        <p:sp>
          <p:nvSpPr>
            <p:cNvPr id="43040" name="Line 525"/>
            <p:cNvSpPr>
              <a:spLocks noChangeShapeType="1"/>
            </p:cNvSpPr>
            <p:nvPr/>
          </p:nvSpPr>
          <p:spPr bwMode="auto">
            <a:xfrm>
              <a:off x="802" y="3251"/>
              <a:ext cx="4121" cy="0"/>
            </a:xfrm>
            <a:prstGeom prst="line">
              <a:avLst/>
            </a:prstGeom>
            <a:noFill/>
            <a:ln w="76200">
              <a:solidFill>
                <a:schemeClr val="bg1"/>
              </a:solidFill>
              <a:round/>
              <a:headEnd/>
              <a:tailEnd/>
            </a:ln>
          </p:spPr>
          <p:txBody>
            <a:bodyPr/>
            <a:lstStyle/>
            <a:p>
              <a:endParaRPr lang="en-US"/>
            </a:p>
          </p:txBody>
        </p:sp>
        <p:sp>
          <p:nvSpPr>
            <p:cNvPr id="43041" name="Text Box 427"/>
            <p:cNvSpPr txBox="1">
              <a:spLocks noChangeArrowheads="1"/>
            </p:cNvSpPr>
            <p:nvPr/>
          </p:nvSpPr>
          <p:spPr bwMode="auto">
            <a:xfrm>
              <a:off x="670" y="3196"/>
              <a:ext cx="4591" cy="174"/>
            </a:xfrm>
            <a:prstGeom prst="rect">
              <a:avLst/>
            </a:prstGeom>
            <a:noFill/>
            <a:ln w="9525">
              <a:noFill/>
              <a:miter lim="800000"/>
              <a:headEnd/>
              <a:tailEnd/>
            </a:ln>
          </p:spPr>
          <p:txBody>
            <a:bodyPr>
              <a:spAutoFit/>
            </a:bodyPr>
            <a:lstStyle/>
            <a:p>
              <a:pPr eaLnBrk="1" hangingPunct="1">
                <a:spcBef>
                  <a:spcPct val="50000"/>
                </a:spcBef>
              </a:pPr>
              <a:r>
                <a:rPr lang="en-US" altLang="en-US" sz="1200"/>
                <a:t>4000 	4500	5000	5500	6000	6500 	7000	7500</a:t>
              </a:r>
            </a:p>
          </p:txBody>
        </p:sp>
      </p:grpSp>
      <p:grpSp>
        <p:nvGrpSpPr>
          <p:cNvPr id="10" name="Group 544"/>
          <p:cNvGrpSpPr>
            <a:grpSpLocks/>
          </p:cNvGrpSpPr>
          <p:nvPr/>
        </p:nvGrpSpPr>
        <p:grpSpPr bwMode="auto">
          <a:xfrm>
            <a:off x="2316163" y="4719638"/>
            <a:ext cx="4710112" cy="708025"/>
            <a:chOff x="1475" y="2664"/>
            <a:chExt cx="2967" cy="480"/>
          </a:xfrm>
        </p:grpSpPr>
        <p:sp>
          <p:nvSpPr>
            <p:cNvPr id="43016" name="Line 528"/>
            <p:cNvSpPr>
              <a:spLocks noChangeShapeType="1"/>
            </p:cNvSpPr>
            <p:nvPr/>
          </p:nvSpPr>
          <p:spPr bwMode="auto">
            <a:xfrm>
              <a:off x="1475" y="2667"/>
              <a:ext cx="0" cy="467"/>
            </a:xfrm>
            <a:prstGeom prst="line">
              <a:avLst/>
            </a:prstGeom>
            <a:noFill/>
            <a:ln w="28575">
              <a:solidFill>
                <a:schemeClr val="accent2"/>
              </a:solidFill>
              <a:round/>
              <a:headEnd/>
              <a:tailEnd/>
            </a:ln>
          </p:spPr>
          <p:txBody>
            <a:bodyPr/>
            <a:lstStyle/>
            <a:p>
              <a:endParaRPr lang="en-US"/>
            </a:p>
          </p:txBody>
        </p:sp>
        <p:sp>
          <p:nvSpPr>
            <p:cNvPr id="43017" name="Line 529"/>
            <p:cNvSpPr>
              <a:spLocks noChangeShapeType="1"/>
            </p:cNvSpPr>
            <p:nvPr/>
          </p:nvSpPr>
          <p:spPr bwMode="auto">
            <a:xfrm>
              <a:off x="1907" y="2667"/>
              <a:ext cx="0" cy="467"/>
            </a:xfrm>
            <a:prstGeom prst="line">
              <a:avLst/>
            </a:prstGeom>
            <a:noFill/>
            <a:ln w="28575">
              <a:solidFill>
                <a:schemeClr val="accent2"/>
              </a:solidFill>
              <a:round/>
              <a:headEnd/>
              <a:tailEnd/>
            </a:ln>
          </p:spPr>
          <p:txBody>
            <a:bodyPr/>
            <a:lstStyle/>
            <a:p>
              <a:endParaRPr lang="en-US"/>
            </a:p>
          </p:txBody>
        </p:sp>
        <p:sp>
          <p:nvSpPr>
            <p:cNvPr id="43018" name="Line 530"/>
            <p:cNvSpPr>
              <a:spLocks noChangeShapeType="1"/>
            </p:cNvSpPr>
            <p:nvPr/>
          </p:nvSpPr>
          <p:spPr bwMode="auto">
            <a:xfrm>
              <a:off x="2572" y="2667"/>
              <a:ext cx="0" cy="467"/>
            </a:xfrm>
            <a:prstGeom prst="line">
              <a:avLst/>
            </a:prstGeom>
            <a:noFill/>
            <a:ln w="28575">
              <a:solidFill>
                <a:srgbClr val="008000"/>
              </a:solidFill>
              <a:round/>
              <a:headEnd/>
              <a:tailEnd/>
            </a:ln>
          </p:spPr>
          <p:txBody>
            <a:bodyPr/>
            <a:lstStyle/>
            <a:p>
              <a:endParaRPr lang="en-US"/>
            </a:p>
          </p:txBody>
        </p:sp>
        <p:sp>
          <p:nvSpPr>
            <p:cNvPr id="43019" name="Line 531"/>
            <p:cNvSpPr>
              <a:spLocks noChangeShapeType="1"/>
            </p:cNvSpPr>
            <p:nvPr/>
          </p:nvSpPr>
          <p:spPr bwMode="auto">
            <a:xfrm>
              <a:off x="2626" y="2665"/>
              <a:ext cx="0" cy="467"/>
            </a:xfrm>
            <a:prstGeom prst="line">
              <a:avLst/>
            </a:prstGeom>
            <a:noFill/>
            <a:ln w="28575">
              <a:solidFill>
                <a:srgbClr val="008000"/>
              </a:solidFill>
              <a:round/>
              <a:headEnd/>
              <a:tailEnd/>
            </a:ln>
          </p:spPr>
          <p:txBody>
            <a:bodyPr/>
            <a:lstStyle/>
            <a:p>
              <a:endParaRPr lang="en-US"/>
            </a:p>
          </p:txBody>
        </p:sp>
        <p:sp>
          <p:nvSpPr>
            <p:cNvPr id="43020" name="Line 532"/>
            <p:cNvSpPr>
              <a:spLocks noChangeShapeType="1"/>
            </p:cNvSpPr>
            <p:nvPr/>
          </p:nvSpPr>
          <p:spPr bwMode="auto">
            <a:xfrm>
              <a:off x="2879" y="2672"/>
              <a:ext cx="0" cy="467"/>
            </a:xfrm>
            <a:prstGeom prst="line">
              <a:avLst/>
            </a:prstGeom>
            <a:noFill/>
            <a:ln w="28575">
              <a:solidFill>
                <a:srgbClr val="FFFF00"/>
              </a:solidFill>
              <a:round/>
              <a:headEnd/>
              <a:tailEnd/>
            </a:ln>
          </p:spPr>
          <p:txBody>
            <a:bodyPr/>
            <a:lstStyle/>
            <a:p>
              <a:endParaRPr lang="en-US"/>
            </a:p>
          </p:txBody>
        </p:sp>
        <p:sp>
          <p:nvSpPr>
            <p:cNvPr id="43021" name="Line 533"/>
            <p:cNvSpPr>
              <a:spLocks noChangeShapeType="1"/>
            </p:cNvSpPr>
            <p:nvPr/>
          </p:nvSpPr>
          <p:spPr bwMode="auto">
            <a:xfrm>
              <a:off x="2975" y="2677"/>
              <a:ext cx="0" cy="467"/>
            </a:xfrm>
            <a:prstGeom prst="line">
              <a:avLst/>
            </a:prstGeom>
            <a:noFill/>
            <a:ln w="28575">
              <a:solidFill>
                <a:srgbClr val="FFFF00"/>
              </a:solidFill>
              <a:round/>
              <a:headEnd/>
              <a:tailEnd/>
            </a:ln>
          </p:spPr>
          <p:txBody>
            <a:bodyPr/>
            <a:lstStyle/>
            <a:p>
              <a:endParaRPr lang="en-US"/>
            </a:p>
          </p:txBody>
        </p:sp>
        <p:sp>
          <p:nvSpPr>
            <p:cNvPr id="43022" name="Line 534"/>
            <p:cNvSpPr>
              <a:spLocks noChangeShapeType="1"/>
            </p:cNvSpPr>
            <p:nvPr/>
          </p:nvSpPr>
          <p:spPr bwMode="auto">
            <a:xfrm>
              <a:off x="3210" y="2670"/>
              <a:ext cx="0" cy="467"/>
            </a:xfrm>
            <a:prstGeom prst="line">
              <a:avLst/>
            </a:prstGeom>
            <a:noFill/>
            <a:ln w="28575">
              <a:solidFill>
                <a:srgbClr val="FF9900"/>
              </a:solidFill>
              <a:round/>
              <a:headEnd/>
              <a:tailEnd/>
            </a:ln>
          </p:spPr>
          <p:txBody>
            <a:bodyPr/>
            <a:lstStyle/>
            <a:p>
              <a:endParaRPr lang="en-US"/>
            </a:p>
          </p:txBody>
        </p:sp>
        <p:sp>
          <p:nvSpPr>
            <p:cNvPr id="43023" name="Line 535"/>
            <p:cNvSpPr>
              <a:spLocks noChangeShapeType="1"/>
            </p:cNvSpPr>
            <p:nvPr/>
          </p:nvSpPr>
          <p:spPr bwMode="auto">
            <a:xfrm>
              <a:off x="3257" y="2675"/>
              <a:ext cx="0" cy="467"/>
            </a:xfrm>
            <a:prstGeom prst="line">
              <a:avLst/>
            </a:prstGeom>
            <a:noFill/>
            <a:ln w="28575">
              <a:solidFill>
                <a:srgbClr val="FF6600"/>
              </a:solidFill>
              <a:round/>
              <a:headEnd/>
              <a:tailEnd/>
            </a:ln>
          </p:spPr>
          <p:txBody>
            <a:bodyPr/>
            <a:lstStyle/>
            <a:p>
              <a:endParaRPr lang="en-US"/>
            </a:p>
          </p:txBody>
        </p:sp>
        <p:sp>
          <p:nvSpPr>
            <p:cNvPr id="43024" name="Line 536"/>
            <p:cNvSpPr>
              <a:spLocks noChangeShapeType="1"/>
            </p:cNvSpPr>
            <p:nvPr/>
          </p:nvSpPr>
          <p:spPr bwMode="auto">
            <a:xfrm>
              <a:off x="3311" y="2666"/>
              <a:ext cx="0" cy="467"/>
            </a:xfrm>
            <a:prstGeom prst="line">
              <a:avLst/>
            </a:prstGeom>
            <a:noFill/>
            <a:ln w="28575">
              <a:solidFill>
                <a:srgbClr val="FF6600"/>
              </a:solidFill>
              <a:round/>
              <a:headEnd/>
              <a:tailEnd/>
            </a:ln>
          </p:spPr>
          <p:txBody>
            <a:bodyPr/>
            <a:lstStyle/>
            <a:p>
              <a:endParaRPr lang="en-US"/>
            </a:p>
          </p:txBody>
        </p:sp>
        <p:sp>
          <p:nvSpPr>
            <p:cNvPr id="43025" name="Line 537"/>
            <p:cNvSpPr>
              <a:spLocks noChangeShapeType="1"/>
            </p:cNvSpPr>
            <p:nvPr/>
          </p:nvSpPr>
          <p:spPr bwMode="auto">
            <a:xfrm>
              <a:off x="3705" y="2665"/>
              <a:ext cx="0" cy="467"/>
            </a:xfrm>
            <a:prstGeom prst="line">
              <a:avLst/>
            </a:prstGeom>
            <a:noFill/>
            <a:ln w="28575">
              <a:solidFill>
                <a:srgbClr val="FF0000"/>
              </a:solidFill>
              <a:round/>
              <a:headEnd/>
              <a:tailEnd/>
            </a:ln>
          </p:spPr>
          <p:txBody>
            <a:bodyPr/>
            <a:lstStyle/>
            <a:p>
              <a:endParaRPr lang="en-US"/>
            </a:p>
          </p:txBody>
        </p:sp>
        <p:sp>
          <p:nvSpPr>
            <p:cNvPr id="43026" name="Line 538"/>
            <p:cNvSpPr>
              <a:spLocks noChangeShapeType="1"/>
            </p:cNvSpPr>
            <p:nvPr/>
          </p:nvSpPr>
          <p:spPr bwMode="auto">
            <a:xfrm>
              <a:off x="3752" y="2670"/>
              <a:ext cx="0" cy="467"/>
            </a:xfrm>
            <a:prstGeom prst="line">
              <a:avLst/>
            </a:prstGeom>
            <a:noFill/>
            <a:ln w="28575">
              <a:solidFill>
                <a:srgbClr val="FF0000"/>
              </a:solidFill>
              <a:round/>
              <a:headEnd/>
              <a:tailEnd/>
            </a:ln>
          </p:spPr>
          <p:txBody>
            <a:bodyPr/>
            <a:lstStyle/>
            <a:p>
              <a:endParaRPr lang="en-US"/>
            </a:p>
          </p:txBody>
        </p:sp>
        <p:sp>
          <p:nvSpPr>
            <p:cNvPr id="43027" name="Line 539"/>
            <p:cNvSpPr>
              <a:spLocks noChangeShapeType="1"/>
            </p:cNvSpPr>
            <p:nvPr/>
          </p:nvSpPr>
          <p:spPr bwMode="auto">
            <a:xfrm>
              <a:off x="3834" y="2668"/>
              <a:ext cx="0" cy="467"/>
            </a:xfrm>
            <a:prstGeom prst="line">
              <a:avLst/>
            </a:prstGeom>
            <a:noFill/>
            <a:ln w="28575">
              <a:solidFill>
                <a:srgbClr val="FF0000"/>
              </a:solidFill>
              <a:round/>
              <a:headEnd/>
              <a:tailEnd/>
            </a:ln>
          </p:spPr>
          <p:txBody>
            <a:bodyPr/>
            <a:lstStyle/>
            <a:p>
              <a:endParaRPr lang="en-US"/>
            </a:p>
          </p:txBody>
        </p:sp>
        <p:sp>
          <p:nvSpPr>
            <p:cNvPr id="43028" name="Line 540"/>
            <p:cNvSpPr>
              <a:spLocks noChangeShapeType="1"/>
            </p:cNvSpPr>
            <p:nvPr/>
          </p:nvSpPr>
          <p:spPr bwMode="auto">
            <a:xfrm>
              <a:off x="3881" y="2666"/>
              <a:ext cx="0" cy="467"/>
            </a:xfrm>
            <a:prstGeom prst="line">
              <a:avLst/>
            </a:prstGeom>
            <a:noFill/>
            <a:ln w="28575">
              <a:solidFill>
                <a:srgbClr val="FF0000"/>
              </a:solidFill>
              <a:round/>
              <a:headEnd/>
              <a:tailEnd/>
            </a:ln>
          </p:spPr>
          <p:txBody>
            <a:bodyPr/>
            <a:lstStyle/>
            <a:p>
              <a:endParaRPr lang="en-US"/>
            </a:p>
          </p:txBody>
        </p:sp>
        <p:sp>
          <p:nvSpPr>
            <p:cNvPr id="43029" name="Line 541"/>
            <p:cNvSpPr>
              <a:spLocks noChangeShapeType="1"/>
            </p:cNvSpPr>
            <p:nvPr/>
          </p:nvSpPr>
          <p:spPr bwMode="auto">
            <a:xfrm>
              <a:off x="3949" y="2664"/>
              <a:ext cx="0" cy="467"/>
            </a:xfrm>
            <a:prstGeom prst="line">
              <a:avLst/>
            </a:prstGeom>
            <a:noFill/>
            <a:ln w="28575">
              <a:solidFill>
                <a:srgbClr val="FF0000"/>
              </a:solidFill>
              <a:round/>
              <a:headEnd/>
              <a:tailEnd/>
            </a:ln>
          </p:spPr>
          <p:txBody>
            <a:bodyPr/>
            <a:lstStyle/>
            <a:p>
              <a:endParaRPr lang="en-US"/>
            </a:p>
          </p:txBody>
        </p:sp>
        <p:sp>
          <p:nvSpPr>
            <p:cNvPr id="43030" name="Line 542"/>
            <p:cNvSpPr>
              <a:spLocks noChangeShapeType="1"/>
            </p:cNvSpPr>
            <p:nvPr/>
          </p:nvSpPr>
          <p:spPr bwMode="auto">
            <a:xfrm>
              <a:off x="4360" y="2669"/>
              <a:ext cx="0" cy="467"/>
            </a:xfrm>
            <a:prstGeom prst="line">
              <a:avLst/>
            </a:prstGeom>
            <a:noFill/>
            <a:ln w="28575">
              <a:solidFill>
                <a:srgbClr val="800000"/>
              </a:solidFill>
              <a:round/>
              <a:headEnd/>
              <a:tailEnd/>
            </a:ln>
          </p:spPr>
          <p:txBody>
            <a:bodyPr/>
            <a:lstStyle/>
            <a:p>
              <a:endParaRPr lang="en-US"/>
            </a:p>
          </p:txBody>
        </p:sp>
        <p:sp>
          <p:nvSpPr>
            <p:cNvPr id="43031" name="Line 543"/>
            <p:cNvSpPr>
              <a:spLocks noChangeShapeType="1"/>
            </p:cNvSpPr>
            <p:nvPr/>
          </p:nvSpPr>
          <p:spPr bwMode="auto">
            <a:xfrm>
              <a:off x="4442" y="2667"/>
              <a:ext cx="0" cy="467"/>
            </a:xfrm>
            <a:prstGeom prst="line">
              <a:avLst/>
            </a:prstGeom>
            <a:noFill/>
            <a:ln w="28575">
              <a:solidFill>
                <a:srgbClr val="800000"/>
              </a:solidFill>
              <a:round/>
              <a:headEnd/>
              <a:tailEnd/>
            </a:ln>
          </p:spPr>
          <p:txBody>
            <a:bodyPr/>
            <a:lstStyle/>
            <a:p>
              <a:endParaRPr lang="en-US"/>
            </a:p>
          </p:txBody>
        </p:sp>
      </p:grpSp>
      <p:sp>
        <p:nvSpPr>
          <p:cNvPr id="43015"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12.1 – The interaction of matter with radiation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07970">
                                            <p:txEl>
                                              <p:pRg st="1" end="1"/>
                                            </p:txEl>
                                          </p:spTgt>
                                        </p:tgtEl>
                                        <p:attrNameLst>
                                          <p:attrName>style.visibility</p:attrName>
                                        </p:attrNameLst>
                                      </p:cBhvr>
                                      <p:to>
                                        <p:strVal val="visible"/>
                                      </p:to>
                                    </p:set>
                                    <p:anim calcmode="lin" valueType="num">
                                      <p:cBhvr additive="base">
                                        <p:cTn id="7" dur="500" fill="hold"/>
                                        <p:tgtEl>
                                          <p:spTgt spid="110797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0797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nodeType="clickEffect">
                                  <p:stCondLst>
                                    <p:cond delay="0"/>
                                  </p:stCondLst>
                                  <p:childTnLst>
                                    <p:set>
                                      <p:cBhvr>
                                        <p:cTn id="12" dur="1" fill="hold">
                                          <p:stCondLst>
                                            <p:cond delay="0"/>
                                          </p:stCondLst>
                                        </p:cTn>
                                        <p:tgtEl>
                                          <p:spTgt spid="1107973"/>
                                        </p:tgtEl>
                                        <p:attrNameLst>
                                          <p:attrName>style.visibility</p:attrName>
                                        </p:attrNameLst>
                                      </p:cBhvr>
                                      <p:to>
                                        <p:strVal val="visible"/>
                                      </p:to>
                                    </p:set>
                                    <p:anim calcmode="lin" valueType="num">
                                      <p:cBhvr>
                                        <p:cTn id="13" dur="2000" fill="hold"/>
                                        <p:tgtEl>
                                          <p:spTgt spid="1107973"/>
                                        </p:tgtEl>
                                        <p:attrNameLst>
                                          <p:attrName>ppt_w</p:attrName>
                                        </p:attrNameLst>
                                      </p:cBhvr>
                                      <p:tavLst>
                                        <p:tav tm="0">
                                          <p:val>
                                            <p:fltVal val="0"/>
                                          </p:val>
                                        </p:tav>
                                        <p:tav tm="100000">
                                          <p:val>
                                            <p:strVal val="#ppt_w"/>
                                          </p:val>
                                        </p:tav>
                                      </p:tavLst>
                                    </p:anim>
                                    <p:anim calcmode="lin" valueType="num">
                                      <p:cBhvr>
                                        <p:cTn id="14" dur="2000" fill="hold"/>
                                        <p:tgtEl>
                                          <p:spTgt spid="1107973"/>
                                        </p:tgtEl>
                                        <p:attrNameLst>
                                          <p:attrName>ppt_h</p:attrName>
                                        </p:attrNameLst>
                                      </p:cBhvr>
                                      <p:tavLst>
                                        <p:tav tm="0">
                                          <p:val>
                                            <p:fltVal val="0"/>
                                          </p:val>
                                        </p:tav>
                                        <p:tav tm="100000">
                                          <p:val>
                                            <p:strVal val="#ppt_h"/>
                                          </p:val>
                                        </p:tav>
                                      </p:tavLst>
                                    </p:anim>
                                    <p:animEffect transition="in" filter="fade">
                                      <p:cBhvr>
                                        <p:cTn id="15" dur="2000"/>
                                        <p:tgtEl>
                                          <p:spTgt spid="1107973"/>
                                        </p:tgtEl>
                                      </p:cBhvr>
                                    </p:animEffect>
                                  </p:childTnLst>
                                  <p:subTnLst>
                                    <p:audio>
                                      <p:cMediaNode>
                                        <p:cTn display="0" masterRel="sameClick">
                                          <p:stCondLst>
                                            <p:cond evt="begin" delay="0">
                                              <p:tn val="11"/>
                                            </p:cond>
                                          </p:stCondLst>
                                          <p:endCondLst>
                                            <p:cond evt="onStopAudio" delay="0">
                                              <p:tgtEl>
                                                <p:sldTgt/>
                                              </p:tgtEl>
                                            </p:cond>
                                          </p:endCondLst>
                                        </p:cTn>
                                        <p:tgtEl>
                                          <p:sndTgt r:embed="rId5" name="chimes.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1107970">
                                            <p:txEl>
                                              <p:pRg st="2" end="2"/>
                                            </p:txEl>
                                          </p:spTgt>
                                        </p:tgtEl>
                                        <p:attrNameLst>
                                          <p:attrName>style.visibility</p:attrName>
                                        </p:attrNameLst>
                                      </p:cBhvr>
                                      <p:to>
                                        <p:strVal val="visible"/>
                                      </p:to>
                                    </p:set>
                                    <p:anim calcmode="lin" valueType="num">
                                      <p:cBhvr additive="base">
                                        <p:cTn id="20" dur="500" fill="hold"/>
                                        <p:tgtEl>
                                          <p:spTgt spid="1107970">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10797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1107970">
                                            <p:txEl>
                                              <p:pRg st="3" end="3"/>
                                            </p:txEl>
                                          </p:spTgt>
                                        </p:tgtEl>
                                        <p:attrNameLst>
                                          <p:attrName>style.visibility</p:attrName>
                                        </p:attrNameLst>
                                      </p:cBhvr>
                                      <p:to>
                                        <p:strVal val="visible"/>
                                      </p:to>
                                    </p:set>
                                    <p:anim calcmode="lin" valueType="num">
                                      <p:cBhvr additive="base">
                                        <p:cTn id="26" dur="500" fill="hold"/>
                                        <p:tgtEl>
                                          <p:spTgt spid="1107970">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10797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down)">
                                      <p:cBhvr>
                                        <p:cTn id="32" dur="500"/>
                                        <p:tgtEl>
                                          <p:spTgt spid="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0"/>
                                        <p:tgtEl>
                                          <p:spTgt spid="1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nodeType="clickEffect">
                                  <p:stCondLst>
                                    <p:cond delay="0"/>
                                  </p:stCondLst>
                                  <p:childTnLst>
                                    <p:set>
                                      <p:cBhvr>
                                        <p:cTn id="41" dur="1" fill="hold">
                                          <p:stCondLst>
                                            <p:cond delay="0"/>
                                          </p:stCondLst>
                                        </p:cTn>
                                        <p:tgtEl>
                                          <p:spTgt spid="1108083">
                                            <p:txEl>
                                              <p:pRg st="1" end="1"/>
                                            </p:txEl>
                                          </p:spTgt>
                                        </p:tgtEl>
                                        <p:attrNameLst>
                                          <p:attrName>style.visibility</p:attrName>
                                        </p:attrNameLst>
                                      </p:cBhvr>
                                      <p:to>
                                        <p:strVal val="visible"/>
                                      </p:to>
                                    </p:set>
                                    <p:anim calcmode="lin" valueType="num">
                                      <p:cBhvr additive="base">
                                        <p:cTn id="42" dur="500" fill="hold"/>
                                        <p:tgtEl>
                                          <p:spTgt spid="1108083">
                                            <p:txEl>
                                              <p:pRg st="1" end="1"/>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10808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0018" name="Rectangle 2"/>
          <p:cNvSpPr>
            <a:spLocks noChangeArrowheads="1"/>
          </p:cNvSpPr>
          <p:nvPr/>
        </p:nvSpPr>
        <p:spPr bwMode="auto">
          <a:xfrm>
            <a:off x="685800" y="1343025"/>
            <a:ext cx="7772400" cy="4837113"/>
          </a:xfrm>
          <a:prstGeom prst="rect">
            <a:avLst/>
          </a:prstGeom>
          <a:solidFill>
            <a:srgbClr val="EAEAEA"/>
          </a:solidFill>
          <a:ln w="9525">
            <a:noFill/>
            <a:miter lim="800000"/>
            <a:headEnd/>
            <a:tailEnd/>
          </a:ln>
        </p:spPr>
        <p:txBody>
          <a:bodyPr/>
          <a:lstStyle/>
          <a:p>
            <a:pPr eaLnBrk="1" hangingPunct="1">
              <a:spcBef>
                <a:spcPct val="20000"/>
              </a:spcBef>
            </a:pPr>
            <a:r>
              <a:rPr lang="en-US" altLang="en-US" i="1">
                <a:solidFill>
                  <a:srgbClr val="333399"/>
                </a:solidFill>
                <a:cs typeface="Times New Roman" pitchFamily="18" charset="0"/>
              </a:rPr>
              <a:t>Atomic spectra and atomic energy states </a:t>
            </a:r>
            <a:r>
              <a:rPr lang="en-US" altLang="en-US" i="1">
                <a:solidFill>
                  <a:srgbClr val="333399"/>
                </a:solidFill>
              </a:rPr>
              <a:t>– review</a:t>
            </a:r>
            <a:endParaRPr lang="en-US" altLang="en-US" i="1">
              <a:solidFill>
                <a:srgbClr val="333399"/>
              </a:solidFill>
              <a:cs typeface="Times New Roman" pitchFamily="18" charset="0"/>
            </a:endParaRPr>
          </a:p>
          <a:p>
            <a:pPr eaLnBrk="1" hangingPunct="1">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The fact that the emission spectrum is discontinuous tells us that atomic energy states are quantized.</a:t>
            </a:r>
          </a:p>
        </p:txBody>
      </p:sp>
      <p:sp>
        <p:nvSpPr>
          <p:cNvPr id="1110020" name="Text Box 4"/>
          <p:cNvSpPr txBox="1">
            <a:spLocks noChangeArrowheads="1"/>
          </p:cNvSpPr>
          <p:nvPr/>
        </p:nvSpPr>
        <p:spPr bwMode="auto">
          <a:xfrm>
            <a:off x="242888" y="2840038"/>
            <a:ext cx="1323975" cy="831850"/>
          </a:xfrm>
          <a:prstGeom prst="rect">
            <a:avLst/>
          </a:prstGeom>
          <a:noFill/>
          <a:ln w="9525">
            <a:noFill/>
            <a:miter lim="800000"/>
            <a:headEnd/>
            <a:tailEnd/>
          </a:ln>
        </p:spPr>
        <p:txBody>
          <a:bodyPr>
            <a:spAutoFit/>
          </a:bodyPr>
          <a:lstStyle/>
          <a:p>
            <a:pPr algn="r" eaLnBrk="1" hangingPunct="1">
              <a:spcBef>
                <a:spcPct val="50000"/>
              </a:spcBef>
            </a:pPr>
            <a:r>
              <a:rPr lang="en-US" altLang="en-US">
                <a:solidFill>
                  <a:schemeClr val="hlink"/>
                </a:solidFill>
              </a:rPr>
              <a:t>light source</a:t>
            </a:r>
          </a:p>
        </p:txBody>
      </p:sp>
      <p:sp>
        <p:nvSpPr>
          <p:cNvPr id="1110021" name="Rectangle 5"/>
          <p:cNvSpPr>
            <a:spLocks noChangeArrowheads="1"/>
          </p:cNvSpPr>
          <p:nvPr/>
        </p:nvSpPr>
        <p:spPr bwMode="auto">
          <a:xfrm>
            <a:off x="2008188" y="2851150"/>
            <a:ext cx="2252662" cy="722313"/>
          </a:xfrm>
          <a:prstGeom prst="rect">
            <a:avLst/>
          </a:prstGeom>
          <a:solidFill>
            <a:srgbClr val="FFFF00">
              <a:alpha val="32156"/>
            </a:srgbClr>
          </a:solidFill>
          <a:ln w="9525">
            <a:noFill/>
            <a:miter lim="800000"/>
            <a:headEnd/>
            <a:tailEnd/>
          </a:ln>
        </p:spPr>
        <p:txBody>
          <a:bodyPr wrap="none" anchor="ctr"/>
          <a:lstStyle/>
          <a:p>
            <a:pPr eaLnBrk="1" hangingPunct="1"/>
            <a:endParaRPr lang="en-US" altLang="en-US"/>
          </a:p>
        </p:txBody>
      </p:sp>
      <p:pic>
        <p:nvPicPr>
          <p:cNvPr id="1110022" name="Picture 6" descr="imageMain_0_0"/>
          <p:cNvPicPr>
            <a:picLocks noChangeAspect="1" noChangeArrowheads="1"/>
          </p:cNvPicPr>
          <p:nvPr/>
        </p:nvPicPr>
        <p:blipFill>
          <a:blip r:embed="rId7" cstate="print">
            <a:clrChange>
              <a:clrFrom>
                <a:srgbClr val="FFFFFF"/>
              </a:clrFrom>
              <a:clrTo>
                <a:srgbClr val="FFFFFF">
                  <a:alpha val="0"/>
                </a:srgbClr>
              </a:clrTo>
            </a:clrChange>
          </a:blip>
          <a:srcRect t="22084" b="12881"/>
          <a:stretch>
            <a:fillRect/>
          </a:stretch>
        </p:blipFill>
        <p:spPr bwMode="auto">
          <a:xfrm>
            <a:off x="3178175" y="2686050"/>
            <a:ext cx="2235200" cy="1057275"/>
          </a:xfrm>
          <a:prstGeom prst="rect">
            <a:avLst/>
          </a:prstGeom>
          <a:noFill/>
          <a:ln w="9525">
            <a:noFill/>
            <a:miter lim="800000"/>
            <a:headEnd/>
            <a:tailEnd/>
          </a:ln>
        </p:spPr>
      </p:pic>
      <p:sp>
        <p:nvSpPr>
          <p:cNvPr id="1110023" name="Oval 7"/>
          <p:cNvSpPr>
            <a:spLocks noChangeArrowheads="1"/>
          </p:cNvSpPr>
          <p:nvPr/>
        </p:nvSpPr>
        <p:spPr bwMode="auto">
          <a:xfrm>
            <a:off x="1539875" y="2851150"/>
            <a:ext cx="722313" cy="722313"/>
          </a:xfrm>
          <a:prstGeom prst="ellipse">
            <a:avLst/>
          </a:prstGeom>
          <a:solidFill>
            <a:srgbClr val="FFFF00"/>
          </a:solidFill>
          <a:ln w="9525">
            <a:solidFill>
              <a:schemeClr val="tx1"/>
            </a:solidFill>
            <a:round/>
            <a:headEnd/>
            <a:tailEnd/>
          </a:ln>
        </p:spPr>
        <p:txBody>
          <a:bodyPr wrap="none" anchor="ctr"/>
          <a:lstStyle/>
          <a:p>
            <a:pPr eaLnBrk="1" hangingPunct="1"/>
            <a:endParaRPr lang="en-US" altLang="en-US"/>
          </a:p>
        </p:txBody>
      </p:sp>
      <p:pic>
        <p:nvPicPr>
          <p:cNvPr id="1110024" name="Picture 8"/>
          <p:cNvPicPr>
            <a:picLocks noChangeAspect="1" noChangeArrowheads="1"/>
          </p:cNvPicPr>
          <p:nvPr/>
        </p:nvPicPr>
        <p:blipFill>
          <a:blip r:embed="rId8" cstate="print"/>
          <a:srcRect/>
          <a:stretch>
            <a:fillRect/>
          </a:stretch>
        </p:blipFill>
        <p:spPr bwMode="auto">
          <a:xfrm>
            <a:off x="5329238" y="2625725"/>
            <a:ext cx="1495425" cy="485775"/>
          </a:xfrm>
          <a:prstGeom prst="rect">
            <a:avLst/>
          </a:prstGeom>
          <a:ln>
            <a:noFill/>
          </a:ln>
          <a:effectLst>
            <a:outerShdw blurRad="292100" dist="139700" dir="2700000" algn="tl" rotWithShape="0">
              <a:srgbClr val="333333">
                <a:alpha val="65000"/>
              </a:srgbClr>
            </a:outerShdw>
          </a:effectLst>
        </p:spPr>
      </p:pic>
      <p:sp>
        <p:nvSpPr>
          <p:cNvPr id="1110025" name="Text Box 9"/>
          <p:cNvSpPr txBox="1">
            <a:spLocks noChangeArrowheads="1"/>
          </p:cNvSpPr>
          <p:nvPr/>
        </p:nvSpPr>
        <p:spPr bwMode="auto">
          <a:xfrm>
            <a:off x="269875" y="3995738"/>
            <a:ext cx="1323975" cy="831850"/>
          </a:xfrm>
          <a:prstGeom prst="rect">
            <a:avLst/>
          </a:prstGeom>
          <a:noFill/>
          <a:ln w="9525">
            <a:noFill/>
            <a:miter lim="800000"/>
            <a:headEnd/>
            <a:tailEnd/>
          </a:ln>
        </p:spPr>
        <p:txBody>
          <a:bodyPr>
            <a:spAutoFit/>
          </a:bodyPr>
          <a:lstStyle/>
          <a:p>
            <a:pPr algn="r" eaLnBrk="1" hangingPunct="1">
              <a:spcBef>
                <a:spcPct val="50000"/>
              </a:spcBef>
            </a:pPr>
            <a:r>
              <a:rPr lang="en-US" altLang="en-US">
                <a:solidFill>
                  <a:schemeClr val="hlink"/>
                </a:solidFill>
              </a:rPr>
              <a:t>light source</a:t>
            </a:r>
          </a:p>
        </p:txBody>
      </p:sp>
      <p:sp>
        <p:nvSpPr>
          <p:cNvPr id="1110026" name="Rectangle 10"/>
          <p:cNvSpPr>
            <a:spLocks noChangeArrowheads="1"/>
          </p:cNvSpPr>
          <p:nvPr/>
        </p:nvSpPr>
        <p:spPr bwMode="auto">
          <a:xfrm>
            <a:off x="1998663" y="4041775"/>
            <a:ext cx="2252662" cy="722313"/>
          </a:xfrm>
          <a:prstGeom prst="rect">
            <a:avLst/>
          </a:prstGeom>
          <a:solidFill>
            <a:srgbClr val="FFFF00">
              <a:alpha val="32156"/>
            </a:srgbClr>
          </a:solidFill>
          <a:ln w="9525">
            <a:noFill/>
            <a:miter lim="800000"/>
            <a:headEnd/>
            <a:tailEnd/>
          </a:ln>
        </p:spPr>
        <p:txBody>
          <a:bodyPr wrap="none" anchor="ctr"/>
          <a:lstStyle/>
          <a:p>
            <a:pPr eaLnBrk="1" hangingPunct="1"/>
            <a:endParaRPr lang="en-US" altLang="en-US"/>
          </a:p>
        </p:txBody>
      </p:sp>
      <p:pic>
        <p:nvPicPr>
          <p:cNvPr id="1110027" name="Picture 11" descr="imageMain_0_0"/>
          <p:cNvPicPr>
            <a:picLocks noChangeAspect="1" noChangeArrowheads="1"/>
          </p:cNvPicPr>
          <p:nvPr/>
        </p:nvPicPr>
        <p:blipFill>
          <a:blip r:embed="rId7" cstate="print">
            <a:clrChange>
              <a:clrFrom>
                <a:srgbClr val="FFFFFF"/>
              </a:clrFrom>
              <a:clrTo>
                <a:srgbClr val="FFFFFF">
                  <a:alpha val="0"/>
                </a:srgbClr>
              </a:clrTo>
            </a:clrChange>
          </a:blip>
          <a:srcRect t="22084" b="12881"/>
          <a:stretch>
            <a:fillRect/>
          </a:stretch>
        </p:blipFill>
        <p:spPr bwMode="auto">
          <a:xfrm>
            <a:off x="3168650" y="3876675"/>
            <a:ext cx="2235200" cy="1057275"/>
          </a:xfrm>
          <a:prstGeom prst="rect">
            <a:avLst/>
          </a:prstGeom>
          <a:noFill/>
          <a:ln w="9525">
            <a:noFill/>
            <a:miter lim="800000"/>
            <a:headEnd/>
            <a:tailEnd/>
          </a:ln>
        </p:spPr>
      </p:pic>
      <p:sp>
        <p:nvSpPr>
          <p:cNvPr id="1110028" name="Oval 12"/>
          <p:cNvSpPr>
            <a:spLocks noChangeArrowheads="1"/>
          </p:cNvSpPr>
          <p:nvPr/>
        </p:nvSpPr>
        <p:spPr bwMode="auto">
          <a:xfrm>
            <a:off x="1590675" y="4041775"/>
            <a:ext cx="722313" cy="722313"/>
          </a:xfrm>
          <a:prstGeom prst="ellipse">
            <a:avLst/>
          </a:prstGeom>
          <a:solidFill>
            <a:srgbClr val="FFFF00"/>
          </a:solidFill>
          <a:ln w="9525">
            <a:solidFill>
              <a:schemeClr val="tx1"/>
            </a:solidFill>
            <a:round/>
            <a:headEnd/>
            <a:tailEnd/>
          </a:ln>
        </p:spPr>
        <p:txBody>
          <a:bodyPr wrap="none" anchor="ctr"/>
          <a:lstStyle/>
          <a:p>
            <a:pPr eaLnBrk="1" hangingPunct="1"/>
            <a:endParaRPr lang="en-US" altLang="en-US"/>
          </a:p>
        </p:txBody>
      </p:sp>
      <p:sp>
        <p:nvSpPr>
          <p:cNvPr id="1110029" name="Oval 13"/>
          <p:cNvSpPr>
            <a:spLocks noChangeArrowheads="1"/>
          </p:cNvSpPr>
          <p:nvPr/>
        </p:nvSpPr>
        <p:spPr bwMode="auto">
          <a:xfrm>
            <a:off x="2327275" y="3971925"/>
            <a:ext cx="977900" cy="977900"/>
          </a:xfrm>
          <a:prstGeom prst="ellipse">
            <a:avLst/>
          </a:prstGeom>
          <a:solidFill>
            <a:schemeClr val="accent1"/>
          </a:solidFill>
          <a:ln w="9525">
            <a:noFill/>
            <a:round/>
            <a:headEnd/>
            <a:tailEnd/>
          </a:ln>
        </p:spPr>
        <p:txBody>
          <a:bodyPr wrap="none" anchor="ctr"/>
          <a:lstStyle/>
          <a:p>
            <a:pPr eaLnBrk="1" hangingPunct="1"/>
            <a:endParaRPr lang="en-US" altLang="en-US"/>
          </a:p>
        </p:txBody>
      </p:sp>
      <p:sp>
        <p:nvSpPr>
          <p:cNvPr id="1110030" name="Text Box 14"/>
          <p:cNvSpPr txBox="1">
            <a:spLocks noChangeArrowheads="1"/>
          </p:cNvSpPr>
          <p:nvPr/>
        </p:nvSpPr>
        <p:spPr bwMode="auto">
          <a:xfrm>
            <a:off x="2314575" y="3983038"/>
            <a:ext cx="1062038" cy="831850"/>
          </a:xfrm>
          <a:prstGeom prst="rect">
            <a:avLst/>
          </a:prstGeom>
          <a:noFill/>
          <a:ln w="9525">
            <a:noFill/>
            <a:miter lim="800000"/>
            <a:headEnd/>
            <a:tailEnd/>
          </a:ln>
        </p:spPr>
        <p:txBody>
          <a:bodyPr>
            <a:spAutoFit/>
          </a:bodyPr>
          <a:lstStyle/>
          <a:p>
            <a:pPr algn="ctr" eaLnBrk="1" hangingPunct="1">
              <a:spcBef>
                <a:spcPct val="50000"/>
              </a:spcBef>
            </a:pPr>
            <a:r>
              <a:rPr lang="en-US" altLang="en-US">
                <a:solidFill>
                  <a:schemeClr val="hlink"/>
                </a:solidFill>
              </a:rPr>
              <a:t>cool gas X</a:t>
            </a:r>
          </a:p>
        </p:txBody>
      </p:sp>
      <p:sp>
        <p:nvSpPr>
          <p:cNvPr id="1110031" name="Text Box 15"/>
          <p:cNvSpPr txBox="1">
            <a:spLocks noChangeArrowheads="1"/>
          </p:cNvSpPr>
          <p:nvPr/>
        </p:nvSpPr>
        <p:spPr bwMode="auto">
          <a:xfrm>
            <a:off x="6878638" y="2528888"/>
            <a:ext cx="1935162" cy="831850"/>
          </a:xfrm>
          <a:prstGeom prst="rect">
            <a:avLst/>
          </a:prstGeom>
          <a:noFill/>
          <a:ln w="9525">
            <a:noFill/>
            <a:miter lim="800000"/>
            <a:headEnd/>
            <a:tailEnd/>
          </a:ln>
        </p:spPr>
        <p:txBody>
          <a:bodyPr>
            <a:spAutoFit/>
          </a:bodyPr>
          <a:lstStyle/>
          <a:p>
            <a:pPr eaLnBrk="1" hangingPunct="1"/>
            <a:r>
              <a:rPr lang="en-US" altLang="en-US">
                <a:solidFill>
                  <a:schemeClr val="hlink"/>
                </a:solidFill>
              </a:rPr>
              <a:t>continuous spectrum</a:t>
            </a:r>
          </a:p>
        </p:txBody>
      </p:sp>
      <p:sp>
        <p:nvSpPr>
          <p:cNvPr id="1110032" name="Text Box 16"/>
          <p:cNvSpPr txBox="1">
            <a:spLocks noChangeArrowheads="1"/>
          </p:cNvSpPr>
          <p:nvPr/>
        </p:nvSpPr>
        <p:spPr bwMode="auto">
          <a:xfrm>
            <a:off x="6804025" y="3679825"/>
            <a:ext cx="1935163" cy="831850"/>
          </a:xfrm>
          <a:prstGeom prst="rect">
            <a:avLst/>
          </a:prstGeom>
          <a:noFill/>
          <a:ln w="9525">
            <a:noFill/>
            <a:miter lim="800000"/>
            <a:headEnd/>
            <a:tailEnd/>
          </a:ln>
        </p:spPr>
        <p:txBody>
          <a:bodyPr>
            <a:spAutoFit/>
          </a:bodyPr>
          <a:lstStyle/>
          <a:p>
            <a:pPr eaLnBrk="1" hangingPunct="1"/>
            <a:r>
              <a:rPr lang="en-US" altLang="en-US">
                <a:solidFill>
                  <a:schemeClr val="hlink"/>
                </a:solidFill>
              </a:rPr>
              <a:t>absorption spectrum</a:t>
            </a:r>
          </a:p>
        </p:txBody>
      </p:sp>
      <p:sp>
        <p:nvSpPr>
          <p:cNvPr id="1110033" name="Text Box 17"/>
          <p:cNvSpPr txBox="1">
            <a:spLocks noChangeArrowheads="1"/>
          </p:cNvSpPr>
          <p:nvPr/>
        </p:nvSpPr>
        <p:spPr bwMode="auto">
          <a:xfrm>
            <a:off x="6818313" y="4799013"/>
            <a:ext cx="1935162" cy="831850"/>
          </a:xfrm>
          <a:prstGeom prst="rect">
            <a:avLst/>
          </a:prstGeom>
          <a:noFill/>
          <a:ln w="9525">
            <a:noFill/>
            <a:miter lim="800000"/>
            <a:headEnd/>
            <a:tailEnd/>
          </a:ln>
        </p:spPr>
        <p:txBody>
          <a:bodyPr>
            <a:spAutoFit/>
          </a:bodyPr>
          <a:lstStyle/>
          <a:p>
            <a:pPr eaLnBrk="1" hangingPunct="1"/>
            <a:r>
              <a:rPr lang="en-US" altLang="en-US">
                <a:solidFill>
                  <a:schemeClr val="hlink"/>
                </a:solidFill>
              </a:rPr>
              <a:t>emission spectrum</a:t>
            </a:r>
          </a:p>
        </p:txBody>
      </p:sp>
      <p:sp>
        <p:nvSpPr>
          <p:cNvPr id="1110034" name="Text Box 18"/>
          <p:cNvSpPr txBox="1">
            <a:spLocks noChangeArrowheads="1"/>
          </p:cNvSpPr>
          <p:nvPr/>
        </p:nvSpPr>
        <p:spPr bwMode="auto">
          <a:xfrm>
            <a:off x="808038" y="5167313"/>
            <a:ext cx="1935162" cy="461962"/>
          </a:xfrm>
          <a:prstGeom prst="rect">
            <a:avLst/>
          </a:prstGeom>
          <a:noFill/>
          <a:ln w="9525">
            <a:noFill/>
            <a:miter lim="800000"/>
            <a:headEnd/>
            <a:tailEnd/>
          </a:ln>
        </p:spPr>
        <p:txBody>
          <a:bodyPr>
            <a:spAutoFit/>
          </a:bodyPr>
          <a:lstStyle/>
          <a:p>
            <a:pPr eaLnBrk="1" hangingPunct="1"/>
            <a:r>
              <a:rPr lang="en-US" altLang="en-US">
                <a:solidFill>
                  <a:schemeClr val="tx2"/>
                </a:solidFill>
              </a:rPr>
              <a:t>compare…</a:t>
            </a:r>
          </a:p>
        </p:txBody>
      </p:sp>
      <p:sp>
        <p:nvSpPr>
          <p:cNvPr id="1110035" name="Text Box 19"/>
          <p:cNvSpPr txBox="1">
            <a:spLocks noChangeArrowheads="1"/>
          </p:cNvSpPr>
          <p:nvPr/>
        </p:nvSpPr>
        <p:spPr bwMode="auto">
          <a:xfrm>
            <a:off x="5260975" y="5624513"/>
            <a:ext cx="3125788" cy="461962"/>
          </a:xfrm>
          <a:prstGeom prst="rect">
            <a:avLst/>
          </a:prstGeom>
          <a:noFill/>
          <a:ln w="9525">
            <a:noFill/>
            <a:miter lim="800000"/>
            <a:headEnd/>
            <a:tailEnd/>
          </a:ln>
        </p:spPr>
        <p:txBody>
          <a:bodyPr>
            <a:spAutoFit/>
          </a:bodyPr>
          <a:lstStyle/>
          <a:p>
            <a:pPr eaLnBrk="1" hangingPunct="1"/>
            <a:r>
              <a:rPr lang="en-US" altLang="en-US">
                <a:solidFill>
                  <a:schemeClr val="tx2"/>
                </a:solidFill>
              </a:rPr>
              <a:t>discontinuous!</a:t>
            </a:r>
          </a:p>
        </p:txBody>
      </p:sp>
      <p:sp>
        <p:nvSpPr>
          <p:cNvPr id="1110036" name="Oval 20"/>
          <p:cNvSpPr>
            <a:spLocks noChangeArrowheads="1"/>
          </p:cNvSpPr>
          <p:nvPr/>
        </p:nvSpPr>
        <p:spPr bwMode="auto">
          <a:xfrm>
            <a:off x="2330450" y="4984750"/>
            <a:ext cx="977900" cy="977900"/>
          </a:xfrm>
          <a:prstGeom prst="ellipse">
            <a:avLst/>
          </a:prstGeom>
          <a:solidFill>
            <a:srgbClr val="FFCCCC"/>
          </a:solidFill>
          <a:ln w="9525">
            <a:noFill/>
            <a:round/>
            <a:headEnd/>
            <a:tailEnd/>
          </a:ln>
        </p:spPr>
        <p:txBody>
          <a:bodyPr wrap="none" anchor="ctr"/>
          <a:lstStyle/>
          <a:p>
            <a:pPr eaLnBrk="1" hangingPunct="1"/>
            <a:endParaRPr lang="en-US" altLang="en-US"/>
          </a:p>
        </p:txBody>
      </p:sp>
      <p:sp>
        <p:nvSpPr>
          <p:cNvPr id="1110037" name="Text Box 21"/>
          <p:cNvSpPr txBox="1">
            <a:spLocks noChangeArrowheads="1"/>
          </p:cNvSpPr>
          <p:nvPr/>
        </p:nvSpPr>
        <p:spPr bwMode="auto">
          <a:xfrm>
            <a:off x="2336800" y="4995863"/>
            <a:ext cx="966788" cy="831850"/>
          </a:xfrm>
          <a:prstGeom prst="rect">
            <a:avLst/>
          </a:prstGeom>
          <a:noFill/>
          <a:ln w="9525">
            <a:noFill/>
            <a:miter lim="800000"/>
            <a:headEnd/>
            <a:tailEnd/>
          </a:ln>
        </p:spPr>
        <p:txBody>
          <a:bodyPr>
            <a:spAutoFit/>
          </a:bodyPr>
          <a:lstStyle/>
          <a:p>
            <a:pPr algn="ctr" eaLnBrk="1" hangingPunct="1">
              <a:spcBef>
                <a:spcPct val="50000"/>
              </a:spcBef>
            </a:pPr>
            <a:r>
              <a:rPr lang="en-US" altLang="en-US">
                <a:solidFill>
                  <a:srgbClr val="FF0000"/>
                </a:solidFill>
              </a:rPr>
              <a:t>hot gas X</a:t>
            </a:r>
          </a:p>
        </p:txBody>
      </p:sp>
      <p:pic>
        <p:nvPicPr>
          <p:cNvPr id="1110038" name="Picture 22"/>
          <p:cNvPicPr>
            <a:picLocks noChangeAspect="1" noChangeArrowheads="1"/>
          </p:cNvPicPr>
          <p:nvPr/>
        </p:nvPicPr>
        <p:blipFill>
          <a:blip r:embed="rId8" cstate="print"/>
          <a:srcRect/>
          <a:stretch>
            <a:fillRect/>
          </a:stretch>
        </p:blipFill>
        <p:spPr bwMode="auto">
          <a:xfrm>
            <a:off x="5307013" y="3792538"/>
            <a:ext cx="1495425" cy="485775"/>
          </a:xfrm>
          <a:prstGeom prst="rect">
            <a:avLst/>
          </a:prstGeom>
          <a:noFill/>
          <a:ln w="9525">
            <a:noFill/>
            <a:miter lim="800000"/>
            <a:headEnd/>
            <a:tailEnd/>
          </a:ln>
        </p:spPr>
      </p:pic>
      <p:pic>
        <p:nvPicPr>
          <p:cNvPr id="1110039" name="Picture 23"/>
          <p:cNvPicPr>
            <a:picLocks noChangeAspect="1" noChangeArrowheads="1"/>
          </p:cNvPicPr>
          <p:nvPr/>
        </p:nvPicPr>
        <p:blipFill>
          <a:blip r:embed="rId9" cstate="print"/>
          <a:srcRect/>
          <a:stretch>
            <a:fillRect/>
          </a:stretch>
        </p:blipFill>
        <p:spPr bwMode="auto">
          <a:xfrm>
            <a:off x="5316538" y="3790950"/>
            <a:ext cx="1495425" cy="476250"/>
          </a:xfrm>
          <a:prstGeom prst="rect">
            <a:avLst/>
          </a:prstGeom>
          <a:ln>
            <a:noFill/>
          </a:ln>
          <a:effectLst>
            <a:outerShdw blurRad="292100" dist="139700" dir="2700000" algn="tl" rotWithShape="0">
              <a:srgbClr val="333333">
                <a:alpha val="65000"/>
              </a:srgbClr>
            </a:outerShdw>
          </a:effectLst>
        </p:spPr>
      </p:pic>
      <p:sp>
        <p:nvSpPr>
          <p:cNvPr id="1110040" name="Rectangle 24"/>
          <p:cNvSpPr>
            <a:spLocks noChangeArrowheads="1"/>
          </p:cNvSpPr>
          <p:nvPr/>
        </p:nvSpPr>
        <p:spPr bwMode="auto">
          <a:xfrm>
            <a:off x="2770188" y="5099050"/>
            <a:ext cx="1411287" cy="722313"/>
          </a:xfrm>
          <a:prstGeom prst="rect">
            <a:avLst/>
          </a:prstGeom>
          <a:solidFill>
            <a:srgbClr val="FFCCCC">
              <a:alpha val="32156"/>
            </a:srgbClr>
          </a:solidFill>
          <a:ln w="9525">
            <a:noFill/>
            <a:miter lim="800000"/>
            <a:headEnd/>
            <a:tailEnd/>
          </a:ln>
        </p:spPr>
        <p:txBody>
          <a:bodyPr wrap="none" anchor="ctr"/>
          <a:lstStyle/>
          <a:p>
            <a:pPr eaLnBrk="1" hangingPunct="1"/>
            <a:endParaRPr lang="en-US" altLang="en-US"/>
          </a:p>
        </p:txBody>
      </p:sp>
      <p:pic>
        <p:nvPicPr>
          <p:cNvPr id="1110041" name="Picture 25" descr="imageMain_0_0"/>
          <p:cNvPicPr>
            <a:picLocks noChangeAspect="1" noChangeArrowheads="1"/>
          </p:cNvPicPr>
          <p:nvPr/>
        </p:nvPicPr>
        <p:blipFill>
          <a:blip r:embed="rId7" cstate="print">
            <a:clrChange>
              <a:clrFrom>
                <a:srgbClr val="FFFFFF"/>
              </a:clrFrom>
              <a:clrTo>
                <a:srgbClr val="FFFFFF">
                  <a:alpha val="0"/>
                </a:srgbClr>
              </a:clrTo>
            </a:clrChange>
          </a:blip>
          <a:srcRect t="22084" b="12881"/>
          <a:stretch>
            <a:fillRect/>
          </a:stretch>
        </p:blipFill>
        <p:spPr bwMode="auto">
          <a:xfrm>
            <a:off x="3171825" y="5003800"/>
            <a:ext cx="2235200" cy="1057275"/>
          </a:xfrm>
          <a:prstGeom prst="rect">
            <a:avLst/>
          </a:prstGeom>
          <a:noFill/>
          <a:ln w="9525">
            <a:noFill/>
            <a:miter lim="800000"/>
            <a:headEnd/>
            <a:tailEnd/>
          </a:ln>
        </p:spPr>
      </p:pic>
      <p:pic>
        <p:nvPicPr>
          <p:cNvPr id="1110042" name="Picture 26"/>
          <p:cNvPicPr>
            <a:picLocks noChangeAspect="1" noChangeArrowheads="1"/>
          </p:cNvPicPr>
          <p:nvPr/>
        </p:nvPicPr>
        <p:blipFill>
          <a:blip r:embed="rId10" cstate="print"/>
          <a:srcRect/>
          <a:stretch>
            <a:fillRect/>
          </a:stretch>
        </p:blipFill>
        <p:spPr bwMode="auto">
          <a:xfrm>
            <a:off x="5318125" y="4922838"/>
            <a:ext cx="1495425" cy="476250"/>
          </a:xfrm>
          <a:prstGeom prst="rect">
            <a:avLst/>
          </a:prstGeom>
          <a:ln>
            <a:noFill/>
          </a:ln>
          <a:effectLst>
            <a:outerShdw blurRad="292100" dist="139700" dir="2700000" algn="tl" rotWithShape="0">
              <a:srgbClr val="333333">
                <a:alpha val="65000"/>
              </a:srgbClr>
            </a:outerShdw>
          </a:effectLst>
        </p:spPr>
      </p:pic>
      <p:sp>
        <p:nvSpPr>
          <p:cNvPr id="44058"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12.1 – The interaction of matter with radiation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10018">
                                            <p:txEl>
                                              <p:pRg st="1" end="1"/>
                                            </p:txEl>
                                          </p:spTgt>
                                        </p:tgtEl>
                                        <p:attrNameLst>
                                          <p:attrName>style.visibility</p:attrName>
                                        </p:attrNameLst>
                                      </p:cBhvr>
                                      <p:to>
                                        <p:strVal val="visible"/>
                                      </p:to>
                                    </p:set>
                                    <p:anim calcmode="lin" valueType="num">
                                      <p:cBhvr additive="base">
                                        <p:cTn id="7" dur="500" fill="hold"/>
                                        <p:tgtEl>
                                          <p:spTgt spid="111001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1001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nodeType="clickEffect">
                                  <p:stCondLst>
                                    <p:cond delay="0"/>
                                  </p:stCondLst>
                                  <p:childTnLst>
                                    <p:set>
                                      <p:cBhvr>
                                        <p:cTn id="12" dur="1" fill="hold">
                                          <p:stCondLst>
                                            <p:cond delay="0"/>
                                          </p:stCondLst>
                                        </p:cTn>
                                        <p:tgtEl>
                                          <p:spTgt spid="1110022"/>
                                        </p:tgtEl>
                                        <p:attrNameLst>
                                          <p:attrName>style.visibility</p:attrName>
                                        </p:attrNameLst>
                                      </p:cBhvr>
                                      <p:to>
                                        <p:strVal val="visible"/>
                                      </p:to>
                                    </p:set>
                                    <p:anim calcmode="lin" valueType="num">
                                      <p:cBhvr>
                                        <p:cTn id="13" dur="500" fill="hold"/>
                                        <p:tgtEl>
                                          <p:spTgt spid="1110022"/>
                                        </p:tgtEl>
                                        <p:attrNameLst>
                                          <p:attrName>ppt_w</p:attrName>
                                        </p:attrNameLst>
                                      </p:cBhvr>
                                      <p:tavLst>
                                        <p:tav tm="0">
                                          <p:val>
                                            <p:fltVal val="0"/>
                                          </p:val>
                                        </p:tav>
                                        <p:tav tm="100000">
                                          <p:val>
                                            <p:strVal val="#ppt_w"/>
                                          </p:val>
                                        </p:tav>
                                      </p:tavLst>
                                    </p:anim>
                                    <p:anim calcmode="lin" valueType="num">
                                      <p:cBhvr>
                                        <p:cTn id="14" dur="500" fill="hold"/>
                                        <p:tgtEl>
                                          <p:spTgt spid="1110022"/>
                                        </p:tgtEl>
                                        <p:attrNameLst>
                                          <p:attrName>ppt_h</p:attrName>
                                        </p:attrNameLst>
                                      </p:cBhvr>
                                      <p:tavLst>
                                        <p:tav tm="0">
                                          <p:val>
                                            <p:fltVal val="0"/>
                                          </p:val>
                                        </p:tav>
                                        <p:tav tm="100000">
                                          <p:val>
                                            <p:strVal val="#ppt_h"/>
                                          </p:val>
                                        </p:tav>
                                      </p:tavLst>
                                    </p:anim>
                                    <p:animEffect transition="in" filter="fade">
                                      <p:cBhvr>
                                        <p:cTn id="15" dur="500"/>
                                        <p:tgtEl>
                                          <p:spTgt spid="111002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1110023"/>
                                        </p:tgtEl>
                                        <p:attrNameLst>
                                          <p:attrName>style.visibility</p:attrName>
                                        </p:attrNameLst>
                                      </p:cBhvr>
                                      <p:to>
                                        <p:strVal val="visible"/>
                                      </p:to>
                                    </p:set>
                                    <p:anim calcmode="lin" valueType="num">
                                      <p:cBhvr>
                                        <p:cTn id="20" dur="500" fill="hold"/>
                                        <p:tgtEl>
                                          <p:spTgt spid="1110023"/>
                                        </p:tgtEl>
                                        <p:attrNameLst>
                                          <p:attrName>ppt_w</p:attrName>
                                        </p:attrNameLst>
                                      </p:cBhvr>
                                      <p:tavLst>
                                        <p:tav tm="0">
                                          <p:val>
                                            <p:fltVal val="0"/>
                                          </p:val>
                                        </p:tav>
                                        <p:tav tm="100000">
                                          <p:val>
                                            <p:strVal val="#ppt_w"/>
                                          </p:val>
                                        </p:tav>
                                      </p:tavLst>
                                    </p:anim>
                                    <p:anim calcmode="lin" valueType="num">
                                      <p:cBhvr>
                                        <p:cTn id="21" dur="500" fill="hold"/>
                                        <p:tgtEl>
                                          <p:spTgt spid="1110023"/>
                                        </p:tgtEl>
                                        <p:attrNameLst>
                                          <p:attrName>ppt_h</p:attrName>
                                        </p:attrNameLst>
                                      </p:cBhvr>
                                      <p:tavLst>
                                        <p:tav tm="0">
                                          <p:val>
                                            <p:fltVal val="0"/>
                                          </p:val>
                                        </p:tav>
                                        <p:tav tm="100000">
                                          <p:val>
                                            <p:strVal val="#ppt_h"/>
                                          </p:val>
                                        </p:tav>
                                      </p:tavLst>
                                    </p:anim>
                                    <p:animEffect transition="in" filter="fade">
                                      <p:cBhvr>
                                        <p:cTn id="22" dur="500"/>
                                        <p:tgtEl>
                                          <p:spTgt spid="1110023"/>
                                        </p:tgtEl>
                                      </p:cBhvr>
                                    </p:animEffect>
                                  </p:childTnLst>
                                  <p:subTnLst>
                                    <p:audio>
                                      <p:cMediaNode>
                                        <p:cTn display="0" masterRel="sameClick">
                                          <p:stCondLst>
                                            <p:cond evt="begin" delay="0">
                                              <p:tn val="18"/>
                                            </p:cond>
                                          </p:stCondLst>
                                          <p:endCondLst>
                                            <p:cond evt="onStopAudio" delay="0">
                                              <p:tgtEl>
                                                <p:sldTgt/>
                                              </p:tgtEl>
                                            </p:cond>
                                          </p:endCondLst>
                                        </p:cTn>
                                        <p:tgtEl>
                                          <p:sndTgt r:embed="rId3" name="camera.wav"/>
                                        </p:tgtEl>
                                      </p:cMediaNode>
                                    </p:audio>
                                  </p:subTnLst>
                                </p:cTn>
                              </p:par>
                              <p:par>
                                <p:cTn id="23" presetID="53" presetClass="entr" presetSubtype="0" fill="hold" grpId="0" nodeType="withEffect">
                                  <p:stCondLst>
                                    <p:cond delay="0"/>
                                  </p:stCondLst>
                                  <p:childTnLst>
                                    <p:set>
                                      <p:cBhvr>
                                        <p:cTn id="24" dur="1" fill="hold">
                                          <p:stCondLst>
                                            <p:cond delay="0"/>
                                          </p:stCondLst>
                                        </p:cTn>
                                        <p:tgtEl>
                                          <p:spTgt spid="1110020"/>
                                        </p:tgtEl>
                                        <p:attrNameLst>
                                          <p:attrName>style.visibility</p:attrName>
                                        </p:attrNameLst>
                                      </p:cBhvr>
                                      <p:to>
                                        <p:strVal val="visible"/>
                                      </p:to>
                                    </p:set>
                                    <p:anim calcmode="lin" valueType="num">
                                      <p:cBhvr>
                                        <p:cTn id="25" dur="500" fill="hold"/>
                                        <p:tgtEl>
                                          <p:spTgt spid="1110020"/>
                                        </p:tgtEl>
                                        <p:attrNameLst>
                                          <p:attrName>ppt_w</p:attrName>
                                        </p:attrNameLst>
                                      </p:cBhvr>
                                      <p:tavLst>
                                        <p:tav tm="0">
                                          <p:val>
                                            <p:fltVal val="0"/>
                                          </p:val>
                                        </p:tav>
                                        <p:tav tm="100000">
                                          <p:val>
                                            <p:strVal val="#ppt_w"/>
                                          </p:val>
                                        </p:tav>
                                      </p:tavLst>
                                    </p:anim>
                                    <p:anim calcmode="lin" valueType="num">
                                      <p:cBhvr>
                                        <p:cTn id="26" dur="500" fill="hold"/>
                                        <p:tgtEl>
                                          <p:spTgt spid="1110020"/>
                                        </p:tgtEl>
                                        <p:attrNameLst>
                                          <p:attrName>ppt_h</p:attrName>
                                        </p:attrNameLst>
                                      </p:cBhvr>
                                      <p:tavLst>
                                        <p:tav tm="0">
                                          <p:val>
                                            <p:fltVal val="0"/>
                                          </p:val>
                                        </p:tav>
                                        <p:tav tm="100000">
                                          <p:val>
                                            <p:strVal val="#ppt_h"/>
                                          </p:val>
                                        </p:tav>
                                      </p:tavLst>
                                    </p:anim>
                                    <p:animEffect transition="in" filter="fade">
                                      <p:cBhvr>
                                        <p:cTn id="27" dur="500"/>
                                        <p:tgtEl>
                                          <p:spTgt spid="1110020"/>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10021"/>
                                        </p:tgtEl>
                                        <p:attrNameLst>
                                          <p:attrName>style.visibility</p:attrName>
                                        </p:attrNameLst>
                                      </p:cBhvr>
                                      <p:to>
                                        <p:strVal val="visible"/>
                                      </p:to>
                                    </p:set>
                                    <p:animEffect transition="in" filter="wipe(left)">
                                      <p:cBhvr>
                                        <p:cTn id="32" dur="1000"/>
                                        <p:tgtEl>
                                          <p:spTgt spid="1110021"/>
                                        </p:tgtEl>
                                      </p:cBhvr>
                                    </p:animEffect>
                                  </p:childTnLst>
                                  <p:subTnLst>
                                    <p:audio>
                                      <p:cMediaNode>
                                        <p:cTn display="0" masterRel="sameClick">
                                          <p:stCondLst>
                                            <p:cond evt="begin" delay="0">
                                              <p:tn val="30"/>
                                            </p:cond>
                                          </p:stCondLst>
                                          <p:endCondLst>
                                            <p:cond evt="onStopAudio" delay="0">
                                              <p:tgtEl>
                                                <p:sldTgt/>
                                              </p:tgtEl>
                                            </p:cond>
                                          </p:endCondLst>
                                        </p:cTn>
                                        <p:tgtEl>
                                          <p:sndTgt r:embed="rId5" name="chimes.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1110024"/>
                                        </p:tgtEl>
                                        <p:attrNameLst>
                                          <p:attrName>style.visibility</p:attrName>
                                        </p:attrNameLst>
                                      </p:cBhvr>
                                      <p:to>
                                        <p:strVal val="visible"/>
                                      </p:to>
                                    </p:set>
                                    <p:animEffect transition="in" filter="fade">
                                      <p:cBhvr>
                                        <p:cTn id="37" dur="2000"/>
                                        <p:tgtEl>
                                          <p:spTgt spid="1110024"/>
                                        </p:tgtEl>
                                      </p:cBhvr>
                                    </p:animEffect>
                                  </p:childTnLst>
                                  <p:subTnLst>
                                    <p:audio>
                                      <p:cMediaNode>
                                        <p:cTn display="0" masterRel="sameClick">
                                          <p:stCondLst>
                                            <p:cond evt="begin" delay="0">
                                              <p:tn val="35"/>
                                            </p:cond>
                                          </p:stCondLst>
                                          <p:endCondLst>
                                            <p:cond evt="onStopAudio" delay="0">
                                              <p:tgtEl>
                                                <p:sldTgt/>
                                              </p:tgtEl>
                                            </p:cond>
                                          </p:endCondLst>
                                        </p:cTn>
                                        <p:tgtEl>
                                          <p:sndTgt r:embed="rId6" name="drumroll.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1110031"/>
                                        </p:tgtEl>
                                        <p:attrNameLst>
                                          <p:attrName>style.visibility</p:attrName>
                                        </p:attrNameLst>
                                      </p:cBhvr>
                                      <p:to>
                                        <p:strVal val="visible"/>
                                      </p:to>
                                    </p:set>
                                    <p:anim calcmode="lin" valueType="num">
                                      <p:cBhvr>
                                        <p:cTn id="42" dur="500" fill="hold"/>
                                        <p:tgtEl>
                                          <p:spTgt spid="1110031"/>
                                        </p:tgtEl>
                                        <p:attrNameLst>
                                          <p:attrName>ppt_w</p:attrName>
                                        </p:attrNameLst>
                                      </p:cBhvr>
                                      <p:tavLst>
                                        <p:tav tm="0">
                                          <p:val>
                                            <p:fltVal val="0"/>
                                          </p:val>
                                        </p:tav>
                                        <p:tav tm="100000">
                                          <p:val>
                                            <p:strVal val="#ppt_w"/>
                                          </p:val>
                                        </p:tav>
                                      </p:tavLst>
                                    </p:anim>
                                    <p:anim calcmode="lin" valueType="num">
                                      <p:cBhvr>
                                        <p:cTn id="43" dur="500" fill="hold"/>
                                        <p:tgtEl>
                                          <p:spTgt spid="1110031"/>
                                        </p:tgtEl>
                                        <p:attrNameLst>
                                          <p:attrName>ppt_h</p:attrName>
                                        </p:attrNameLst>
                                      </p:cBhvr>
                                      <p:tavLst>
                                        <p:tav tm="0">
                                          <p:val>
                                            <p:fltVal val="0"/>
                                          </p:val>
                                        </p:tav>
                                        <p:tav tm="100000">
                                          <p:val>
                                            <p:strVal val="#ppt_h"/>
                                          </p:val>
                                        </p:tav>
                                      </p:tavLst>
                                    </p:anim>
                                    <p:animEffect transition="in" filter="fade">
                                      <p:cBhvr>
                                        <p:cTn id="44" dur="500"/>
                                        <p:tgtEl>
                                          <p:spTgt spid="1110031"/>
                                        </p:tgtEl>
                                      </p:cBhvr>
                                    </p:animEffect>
                                  </p:childTnLst>
                                  <p:subTnLst>
                                    <p:audio>
                                      <p:cMediaNode>
                                        <p:cTn display="0" masterRel="sameClick">
                                          <p:stCondLst>
                                            <p:cond evt="begin" delay="0">
                                              <p:tn val="40"/>
                                            </p:cond>
                                          </p:stCondLst>
                                          <p:endCondLst>
                                            <p:cond evt="onStopAudio" delay="0">
                                              <p:tgtEl>
                                                <p:sldTgt/>
                                              </p:tgtEl>
                                            </p:cond>
                                          </p:endCondLst>
                                        </p:cTn>
                                        <p:tgtEl>
                                          <p:sndTgt r:embed="rId3" name="camera.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0" fill="hold" nodeType="clickEffect">
                                  <p:stCondLst>
                                    <p:cond delay="0"/>
                                  </p:stCondLst>
                                  <p:childTnLst>
                                    <p:set>
                                      <p:cBhvr>
                                        <p:cTn id="48" dur="1" fill="hold">
                                          <p:stCondLst>
                                            <p:cond delay="0"/>
                                          </p:stCondLst>
                                        </p:cTn>
                                        <p:tgtEl>
                                          <p:spTgt spid="1110027"/>
                                        </p:tgtEl>
                                        <p:attrNameLst>
                                          <p:attrName>style.visibility</p:attrName>
                                        </p:attrNameLst>
                                      </p:cBhvr>
                                      <p:to>
                                        <p:strVal val="visible"/>
                                      </p:to>
                                    </p:set>
                                    <p:anim calcmode="lin" valueType="num">
                                      <p:cBhvr>
                                        <p:cTn id="49" dur="500" fill="hold"/>
                                        <p:tgtEl>
                                          <p:spTgt spid="1110027"/>
                                        </p:tgtEl>
                                        <p:attrNameLst>
                                          <p:attrName>ppt_w</p:attrName>
                                        </p:attrNameLst>
                                      </p:cBhvr>
                                      <p:tavLst>
                                        <p:tav tm="0">
                                          <p:val>
                                            <p:fltVal val="0"/>
                                          </p:val>
                                        </p:tav>
                                        <p:tav tm="100000">
                                          <p:val>
                                            <p:strVal val="#ppt_w"/>
                                          </p:val>
                                        </p:tav>
                                      </p:tavLst>
                                    </p:anim>
                                    <p:anim calcmode="lin" valueType="num">
                                      <p:cBhvr>
                                        <p:cTn id="50" dur="500" fill="hold"/>
                                        <p:tgtEl>
                                          <p:spTgt spid="1110027"/>
                                        </p:tgtEl>
                                        <p:attrNameLst>
                                          <p:attrName>ppt_h</p:attrName>
                                        </p:attrNameLst>
                                      </p:cBhvr>
                                      <p:tavLst>
                                        <p:tav tm="0">
                                          <p:val>
                                            <p:fltVal val="0"/>
                                          </p:val>
                                        </p:tav>
                                        <p:tav tm="100000">
                                          <p:val>
                                            <p:strVal val="#ppt_h"/>
                                          </p:val>
                                        </p:tav>
                                      </p:tavLst>
                                    </p:anim>
                                    <p:animEffect transition="in" filter="fade">
                                      <p:cBhvr>
                                        <p:cTn id="51" dur="500"/>
                                        <p:tgtEl>
                                          <p:spTgt spid="1110027"/>
                                        </p:tgtEl>
                                      </p:cBhvr>
                                    </p:animEffect>
                                  </p:childTnLst>
                                  <p:subTnLst>
                                    <p:audio>
                                      <p:cMediaNode>
                                        <p:cTn display="0" masterRel="sameClick">
                                          <p:stCondLst>
                                            <p:cond evt="begin" delay="0">
                                              <p:tn val="47"/>
                                            </p:cond>
                                          </p:stCondLst>
                                          <p:endCondLst>
                                            <p:cond evt="onStopAudio" delay="0">
                                              <p:tgtEl>
                                                <p:sldTgt/>
                                              </p:tgtEl>
                                            </p:cond>
                                          </p:endCondLst>
                                        </p:cTn>
                                        <p:tgtEl>
                                          <p:sndTgt r:embed="rId3" name="camera.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53" presetClass="entr" presetSubtype="0" fill="hold" grpId="0" nodeType="clickEffect">
                                  <p:stCondLst>
                                    <p:cond delay="0"/>
                                  </p:stCondLst>
                                  <p:childTnLst>
                                    <p:set>
                                      <p:cBhvr>
                                        <p:cTn id="55" dur="1" fill="hold">
                                          <p:stCondLst>
                                            <p:cond delay="0"/>
                                          </p:stCondLst>
                                        </p:cTn>
                                        <p:tgtEl>
                                          <p:spTgt spid="1110028"/>
                                        </p:tgtEl>
                                        <p:attrNameLst>
                                          <p:attrName>style.visibility</p:attrName>
                                        </p:attrNameLst>
                                      </p:cBhvr>
                                      <p:to>
                                        <p:strVal val="visible"/>
                                      </p:to>
                                    </p:set>
                                    <p:anim calcmode="lin" valueType="num">
                                      <p:cBhvr>
                                        <p:cTn id="56" dur="500" fill="hold"/>
                                        <p:tgtEl>
                                          <p:spTgt spid="1110028"/>
                                        </p:tgtEl>
                                        <p:attrNameLst>
                                          <p:attrName>ppt_w</p:attrName>
                                        </p:attrNameLst>
                                      </p:cBhvr>
                                      <p:tavLst>
                                        <p:tav tm="0">
                                          <p:val>
                                            <p:fltVal val="0"/>
                                          </p:val>
                                        </p:tav>
                                        <p:tav tm="100000">
                                          <p:val>
                                            <p:strVal val="#ppt_w"/>
                                          </p:val>
                                        </p:tav>
                                      </p:tavLst>
                                    </p:anim>
                                    <p:anim calcmode="lin" valueType="num">
                                      <p:cBhvr>
                                        <p:cTn id="57" dur="500" fill="hold"/>
                                        <p:tgtEl>
                                          <p:spTgt spid="1110028"/>
                                        </p:tgtEl>
                                        <p:attrNameLst>
                                          <p:attrName>ppt_h</p:attrName>
                                        </p:attrNameLst>
                                      </p:cBhvr>
                                      <p:tavLst>
                                        <p:tav tm="0">
                                          <p:val>
                                            <p:fltVal val="0"/>
                                          </p:val>
                                        </p:tav>
                                        <p:tav tm="100000">
                                          <p:val>
                                            <p:strVal val="#ppt_h"/>
                                          </p:val>
                                        </p:tav>
                                      </p:tavLst>
                                    </p:anim>
                                    <p:animEffect transition="in" filter="fade">
                                      <p:cBhvr>
                                        <p:cTn id="58" dur="500"/>
                                        <p:tgtEl>
                                          <p:spTgt spid="1110028"/>
                                        </p:tgtEl>
                                      </p:cBhvr>
                                    </p:animEffect>
                                  </p:childTnLst>
                                  <p:subTnLst>
                                    <p:audio>
                                      <p:cMediaNode>
                                        <p:cTn display="0" masterRel="sameClick">
                                          <p:stCondLst>
                                            <p:cond evt="begin" delay="0">
                                              <p:tn val="54"/>
                                            </p:cond>
                                          </p:stCondLst>
                                          <p:endCondLst>
                                            <p:cond evt="onStopAudio" delay="0">
                                              <p:tgtEl>
                                                <p:sldTgt/>
                                              </p:tgtEl>
                                            </p:cond>
                                          </p:endCondLst>
                                        </p:cTn>
                                        <p:tgtEl>
                                          <p:sndTgt r:embed="rId3" name="camera.wav"/>
                                        </p:tgtEl>
                                      </p:cMediaNode>
                                    </p:audio>
                                  </p:subTnLst>
                                </p:cTn>
                              </p:par>
                              <p:par>
                                <p:cTn id="59" presetID="53" presetClass="entr" presetSubtype="0" fill="hold" grpId="0" nodeType="withEffect">
                                  <p:stCondLst>
                                    <p:cond delay="0"/>
                                  </p:stCondLst>
                                  <p:childTnLst>
                                    <p:set>
                                      <p:cBhvr>
                                        <p:cTn id="60" dur="1" fill="hold">
                                          <p:stCondLst>
                                            <p:cond delay="0"/>
                                          </p:stCondLst>
                                        </p:cTn>
                                        <p:tgtEl>
                                          <p:spTgt spid="1110025"/>
                                        </p:tgtEl>
                                        <p:attrNameLst>
                                          <p:attrName>style.visibility</p:attrName>
                                        </p:attrNameLst>
                                      </p:cBhvr>
                                      <p:to>
                                        <p:strVal val="visible"/>
                                      </p:to>
                                    </p:set>
                                    <p:anim calcmode="lin" valueType="num">
                                      <p:cBhvr>
                                        <p:cTn id="61" dur="500" fill="hold"/>
                                        <p:tgtEl>
                                          <p:spTgt spid="1110025"/>
                                        </p:tgtEl>
                                        <p:attrNameLst>
                                          <p:attrName>ppt_w</p:attrName>
                                        </p:attrNameLst>
                                      </p:cBhvr>
                                      <p:tavLst>
                                        <p:tav tm="0">
                                          <p:val>
                                            <p:fltVal val="0"/>
                                          </p:val>
                                        </p:tav>
                                        <p:tav tm="100000">
                                          <p:val>
                                            <p:strVal val="#ppt_w"/>
                                          </p:val>
                                        </p:tav>
                                      </p:tavLst>
                                    </p:anim>
                                    <p:anim calcmode="lin" valueType="num">
                                      <p:cBhvr>
                                        <p:cTn id="62" dur="500" fill="hold"/>
                                        <p:tgtEl>
                                          <p:spTgt spid="1110025"/>
                                        </p:tgtEl>
                                        <p:attrNameLst>
                                          <p:attrName>ppt_h</p:attrName>
                                        </p:attrNameLst>
                                      </p:cBhvr>
                                      <p:tavLst>
                                        <p:tav tm="0">
                                          <p:val>
                                            <p:fltVal val="0"/>
                                          </p:val>
                                        </p:tav>
                                        <p:tav tm="100000">
                                          <p:val>
                                            <p:strVal val="#ppt_h"/>
                                          </p:val>
                                        </p:tav>
                                      </p:tavLst>
                                    </p:anim>
                                    <p:animEffect transition="in" filter="fade">
                                      <p:cBhvr>
                                        <p:cTn id="63" dur="500"/>
                                        <p:tgtEl>
                                          <p:spTgt spid="1110025"/>
                                        </p:tgtEl>
                                      </p:cBhvr>
                                    </p:animEffect>
                                  </p:childTnLst>
                                  <p:subTnLst>
                                    <p:audio>
                                      <p:cMediaNode>
                                        <p:cTn display="0" masterRel="sameClick">
                                          <p:stCondLst>
                                            <p:cond evt="begin" delay="0">
                                              <p:tn val="59"/>
                                            </p:cond>
                                          </p:stCondLst>
                                          <p:endCondLst>
                                            <p:cond evt="onStopAudio" delay="0">
                                              <p:tgtEl>
                                                <p:sldTgt/>
                                              </p:tgtEl>
                                            </p:cond>
                                          </p:endCondLst>
                                        </p:cTn>
                                        <p:tgtEl>
                                          <p:sndTgt r:embed="rId3" name="camera.wav"/>
                                        </p:tgtEl>
                                      </p:cMediaNode>
                                    </p:audio>
                                  </p:sub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110026"/>
                                        </p:tgtEl>
                                        <p:attrNameLst>
                                          <p:attrName>style.visibility</p:attrName>
                                        </p:attrNameLst>
                                      </p:cBhvr>
                                      <p:to>
                                        <p:strVal val="visible"/>
                                      </p:to>
                                    </p:set>
                                    <p:animEffect transition="in" filter="wipe(left)">
                                      <p:cBhvr>
                                        <p:cTn id="68" dur="1000"/>
                                        <p:tgtEl>
                                          <p:spTgt spid="1110026"/>
                                        </p:tgtEl>
                                      </p:cBhvr>
                                    </p:animEffect>
                                  </p:childTnLst>
                                  <p:subTnLst>
                                    <p:audio>
                                      <p:cMediaNode>
                                        <p:cTn display="0" masterRel="sameClick">
                                          <p:stCondLst>
                                            <p:cond evt="begin" delay="0">
                                              <p:tn val="66"/>
                                            </p:cond>
                                          </p:stCondLst>
                                          <p:endCondLst>
                                            <p:cond evt="onStopAudio" delay="0">
                                              <p:tgtEl>
                                                <p:sldTgt/>
                                              </p:tgtEl>
                                            </p:cond>
                                          </p:endCondLst>
                                        </p:cTn>
                                        <p:tgtEl>
                                          <p:sndTgt r:embed="rId5" name="chimes.wav"/>
                                        </p:tgtEl>
                                      </p:cMediaNode>
                                    </p:audio>
                                  </p:subTnLst>
                                </p:cTn>
                              </p:par>
                              <p:par>
                                <p:cTn id="69" presetID="10" presetClass="entr" presetSubtype="0" fill="hold" nodeType="withEffect">
                                  <p:stCondLst>
                                    <p:cond delay="0"/>
                                  </p:stCondLst>
                                  <p:childTnLst>
                                    <p:set>
                                      <p:cBhvr>
                                        <p:cTn id="70" dur="1" fill="hold">
                                          <p:stCondLst>
                                            <p:cond delay="0"/>
                                          </p:stCondLst>
                                        </p:cTn>
                                        <p:tgtEl>
                                          <p:spTgt spid="1110038"/>
                                        </p:tgtEl>
                                        <p:attrNameLst>
                                          <p:attrName>style.visibility</p:attrName>
                                        </p:attrNameLst>
                                      </p:cBhvr>
                                      <p:to>
                                        <p:strVal val="visible"/>
                                      </p:to>
                                    </p:set>
                                    <p:animEffect transition="in" filter="fade">
                                      <p:cBhvr>
                                        <p:cTn id="71" dur="2000"/>
                                        <p:tgtEl>
                                          <p:spTgt spid="1110038"/>
                                        </p:tgtEl>
                                      </p:cBhvr>
                                    </p:animEffect>
                                  </p:childTnLst>
                                  <p:subTnLst>
                                    <p:audio>
                                      <p:cMediaNode>
                                        <p:cTn display="0" masterRel="sameClick">
                                          <p:stCondLst>
                                            <p:cond evt="begin" delay="0">
                                              <p:tn val="69"/>
                                            </p:cond>
                                          </p:stCondLst>
                                          <p:endCondLst>
                                            <p:cond evt="onStopAudio" delay="0">
                                              <p:tgtEl>
                                                <p:sldTgt/>
                                              </p:tgtEl>
                                            </p:cond>
                                          </p:endCondLst>
                                        </p:cTn>
                                        <p:tgtEl>
                                          <p:sndTgt r:embed="rId6" name="drumroll.wav"/>
                                        </p:tgtEl>
                                      </p:cMediaNode>
                                    </p:audio>
                                  </p:subTnLst>
                                </p:cTn>
                              </p:par>
                            </p:childTnLst>
                          </p:cTn>
                        </p:par>
                      </p:childTnLst>
                    </p:cTn>
                  </p:par>
                  <p:par>
                    <p:cTn id="72" fill="hold" nodeType="clickPar">
                      <p:stCondLst>
                        <p:cond delay="indefinite"/>
                      </p:stCondLst>
                      <p:childTnLst>
                        <p:par>
                          <p:cTn id="73" fill="hold" nodeType="withGroup">
                            <p:stCondLst>
                              <p:cond delay="0"/>
                            </p:stCondLst>
                            <p:childTnLst>
                              <p:par>
                                <p:cTn id="74" presetID="53" presetClass="entr" presetSubtype="0" fill="hold" grpId="0" nodeType="clickEffect">
                                  <p:stCondLst>
                                    <p:cond delay="0"/>
                                  </p:stCondLst>
                                  <p:childTnLst>
                                    <p:set>
                                      <p:cBhvr>
                                        <p:cTn id="75" dur="1" fill="hold">
                                          <p:stCondLst>
                                            <p:cond delay="0"/>
                                          </p:stCondLst>
                                        </p:cTn>
                                        <p:tgtEl>
                                          <p:spTgt spid="1110029"/>
                                        </p:tgtEl>
                                        <p:attrNameLst>
                                          <p:attrName>style.visibility</p:attrName>
                                        </p:attrNameLst>
                                      </p:cBhvr>
                                      <p:to>
                                        <p:strVal val="visible"/>
                                      </p:to>
                                    </p:set>
                                    <p:anim calcmode="lin" valueType="num">
                                      <p:cBhvr>
                                        <p:cTn id="76" dur="500" fill="hold"/>
                                        <p:tgtEl>
                                          <p:spTgt spid="1110029"/>
                                        </p:tgtEl>
                                        <p:attrNameLst>
                                          <p:attrName>ppt_w</p:attrName>
                                        </p:attrNameLst>
                                      </p:cBhvr>
                                      <p:tavLst>
                                        <p:tav tm="0">
                                          <p:val>
                                            <p:fltVal val="0"/>
                                          </p:val>
                                        </p:tav>
                                        <p:tav tm="100000">
                                          <p:val>
                                            <p:strVal val="#ppt_w"/>
                                          </p:val>
                                        </p:tav>
                                      </p:tavLst>
                                    </p:anim>
                                    <p:anim calcmode="lin" valueType="num">
                                      <p:cBhvr>
                                        <p:cTn id="77" dur="500" fill="hold"/>
                                        <p:tgtEl>
                                          <p:spTgt spid="1110029"/>
                                        </p:tgtEl>
                                        <p:attrNameLst>
                                          <p:attrName>ppt_h</p:attrName>
                                        </p:attrNameLst>
                                      </p:cBhvr>
                                      <p:tavLst>
                                        <p:tav tm="0">
                                          <p:val>
                                            <p:fltVal val="0"/>
                                          </p:val>
                                        </p:tav>
                                        <p:tav tm="100000">
                                          <p:val>
                                            <p:strVal val="#ppt_h"/>
                                          </p:val>
                                        </p:tav>
                                      </p:tavLst>
                                    </p:anim>
                                    <p:animEffect transition="in" filter="fade">
                                      <p:cBhvr>
                                        <p:cTn id="78" dur="500"/>
                                        <p:tgtEl>
                                          <p:spTgt spid="1110029"/>
                                        </p:tgtEl>
                                      </p:cBhvr>
                                    </p:animEffect>
                                  </p:childTnLst>
                                </p:cTn>
                              </p:par>
                              <p:par>
                                <p:cTn id="79" presetID="53" presetClass="entr" presetSubtype="0" fill="hold" grpId="0" nodeType="withEffect">
                                  <p:stCondLst>
                                    <p:cond delay="0"/>
                                  </p:stCondLst>
                                  <p:childTnLst>
                                    <p:set>
                                      <p:cBhvr>
                                        <p:cTn id="80" dur="1" fill="hold">
                                          <p:stCondLst>
                                            <p:cond delay="0"/>
                                          </p:stCondLst>
                                        </p:cTn>
                                        <p:tgtEl>
                                          <p:spTgt spid="1110030"/>
                                        </p:tgtEl>
                                        <p:attrNameLst>
                                          <p:attrName>style.visibility</p:attrName>
                                        </p:attrNameLst>
                                      </p:cBhvr>
                                      <p:to>
                                        <p:strVal val="visible"/>
                                      </p:to>
                                    </p:set>
                                    <p:anim calcmode="lin" valueType="num">
                                      <p:cBhvr>
                                        <p:cTn id="81" dur="500" fill="hold"/>
                                        <p:tgtEl>
                                          <p:spTgt spid="1110030"/>
                                        </p:tgtEl>
                                        <p:attrNameLst>
                                          <p:attrName>ppt_w</p:attrName>
                                        </p:attrNameLst>
                                      </p:cBhvr>
                                      <p:tavLst>
                                        <p:tav tm="0">
                                          <p:val>
                                            <p:fltVal val="0"/>
                                          </p:val>
                                        </p:tav>
                                        <p:tav tm="100000">
                                          <p:val>
                                            <p:strVal val="#ppt_w"/>
                                          </p:val>
                                        </p:tav>
                                      </p:tavLst>
                                    </p:anim>
                                    <p:anim calcmode="lin" valueType="num">
                                      <p:cBhvr>
                                        <p:cTn id="82" dur="500" fill="hold"/>
                                        <p:tgtEl>
                                          <p:spTgt spid="1110030"/>
                                        </p:tgtEl>
                                        <p:attrNameLst>
                                          <p:attrName>ppt_h</p:attrName>
                                        </p:attrNameLst>
                                      </p:cBhvr>
                                      <p:tavLst>
                                        <p:tav tm="0">
                                          <p:val>
                                            <p:fltVal val="0"/>
                                          </p:val>
                                        </p:tav>
                                        <p:tav tm="100000">
                                          <p:val>
                                            <p:strVal val="#ppt_h"/>
                                          </p:val>
                                        </p:tav>
                                      </p:tavLst>
                                    </p:anim>
                                    <p:animEffect transition="in" filter="fade">
                                      <p:cBhvr>
                                        <p:cTn id="83" dur="500"/>
                                        <p:tgtEl>
                                          <p:spTgt spid="1110030"/>
                                        </p:tgtEl>
                                      </p:cBhvr>
                                    </p:animEffect>
                                  </p:childTnLst>
                                  <p:subTnLst>
                                    <p:audio>
                                      <p:cMediaNode>
                                        <p:cTn display="0" masterRel="sameClick">
                                          <p:stCondLst>
                                            <p:cond evt="begin" delay="0">
                                              <p:tn val="79"/>
                                            </p:cond>
                                          </p:stCondLst>
                                          <p:endCondLst>
                                            <p:cond evt="onStopAudio" delay="0">
                                              <p:tgtEl>
                                                <p:sldTgt/>
                                              </p:tgtEl>
                                            </p:cond>
                                          </p:endCondLst>
                                        </p:cTn>
                                        <p:tgtEl>
                                          <p:sndTgt r:embed="rId3" name="camera.wav"/>
                                        </p:tgtEl>
                                      </p:cMediaNode>
                                    </p:audio>
                                  </p:subTnLst>
                                </p:cTn>
                              </p:par>
                              <p:par>
                                <p:cTn id="84" presetID="10" presetClass="entr" presetSubtype="0" fill="hold" nodeType="withEffect">
                                  <p:stCondLst>
                                    <p:cond delay="0"/>
                                  </p:stCondLst>
                                  <p:childTnLst>
                                    <p:set>
                                      <p:cBhvr>
                                        <p:cTn id="85" dur="1" fill="hold">
                                          <p:stCondLst>
                                            <p:cond delay="0"/>
                                          </p:stCondLst>
                                        </p:cTn>
                                        <p:tgtEl>
                                          <p:spTgt spid="1110039"/>
                                        </p:tgtEl>
                                        <p:attrNameLst>
                                          <p:attrName>style.visibility</p:attrName>
                                        </p:attrNameLst>
                                      </p:cBhvr>
                                      <p:to>
                                        <p:strVal val="visible"/>
                                      </p:to>
                                    </p:set>
                                    <p:animEffect transition="in" filter="fade">
                                      <p:cBhvr>
                                        <p:cTn id="86" dur="2000"/>
                                        <p:tgtEl>
                                          <p:spTgt spid="1110039"/>
                                        </p:tgtEl>
                                      </p:cBhvr>
                                    </p:animEffect>
                                  </p:childTnLst>
                                  <p:subTnLst>
                                    <p:audio>
                                      <p:cMediaNode>
                                        <p:cTn display="0" masterRel="sameClick">
                                          <p:stCondLst>
                                            <p:cond evt="begin" delay="0">
                                              <p:tn val="84"/>
                                            </p:cond>
                                          </p:stCondLst>
                                          <p:endCondLst>
                                            <p:cond evt="onStopAudio" delay="0">
                                              <p:tgtEl>
                                                <p:sldTgt/>
                                              </p:tgtEl>
                                            </p:cond>
                                          </p:endCondLst>
                                        </p:cTn>
                                        <p:tgtEl>
                                          <p:sndTgt r:embed="rId6" name="drumroll.wav"/>
                                        </p:tgtEl>
                                      </p:cMediaNode>
                                    </p:audio>
                                  </p:subTnLst>
                                </p:cTn>
                              </p:par>
                            </p:childTnLst>
                          </p:cTn>
                        </p:par>
                      </p:childTnLst>
                    </p:cTn>
                  </p:par>
                  <p:par>
                    <p:cTn id="87" fill="hold" nodeType="clickPar">
                      <p:stCondLst>
                        <p:cond delay="indefinite"/>
                      </p:stCondLst>
                      <p:childTnLst>
                        <p:par>
                          <p:cTn id="88" fill="hold" nodeType="withGroup">
                            <p:stCondLst>
                              <p:cond delay="0"/>
                            </p:stCondLst>
                            <p:childTnLst>
                              <p:par>
                                <p:cTn id="89" presetID="53" presetClass="entr" presetSubtype="0" fill="hold" grpId="0" nodeType="clickEffect">
                                  <p:stCondLst>
                                    <p:cond delay="0"/>
                                  </p:stCondLst>
                                  <p:childTnLst>
                                    <p:set>
                                      <p:cBhvr>
                                        <p:cTn id="90" dur="1" fill="hold">
                                          <p:stCondLst>
                                            <p:cond delay="0"/>
                                          </p:stCondLst>
                                        </p:cTn>
                                        <p:tgtEl>
                                          <p:spTgt spid="1110032"/>
                                        </p:tgtEl>
                                        <p:attrNameLst>
                                          <p:attrName>style.visibility</p:attrName>
                                        </p:attrNameLst>
                                      </p:cBhvr>
                                      <p:to>
                                        <p:strVal val="visible"/>
                                      </p:to>
                                    </p:set>
                                    <p:anim calcmode="lin" valueType="num">
                                      <p:cBhvr>
                                        <p:cTn id="91" dur="500" fill="hold"/>
                                        <p:tgtEl>
                                          <p:spTgt spid="1110032"/>
                                        </p:tgtEl>
                                        <p:attrNameLst>
                                          <p:attrName>ppt_w</p:attrName>
                                        </p:attrNameLst>
                                      </p:cBhvr>
                                      <p:tavLst>
                                        <p:tav tm="0">
                                          <p:val>
                                            <p:fltVal val="0"/>
                                          </p:val>
                                        </p:tav>
                                        <p:tav tm="100000">
                                          <p:val>
                                            <p:strVal val="#ppt_w"/>
                                          </p:val>
                                        </p:tav>
                                      </p:tavLst>
                                    </p:anim>
                                    <p:anim calcmode="lin" valueType="num">
                                      <p:cBhvr>
                                        <p:cTn id="92" dur="500" fill="hold"/>
                                        <p:tgtEl>
                                          <p:spTgt spid="1110032"/>
                                        </p:tgtEl>
                                        <p:attrNameLst>
                                          <p:attrName>ppt_h</p:attrName>
                                        </p:attrNameLst>
                                      </p:cBhvr>
                                      <p:tavLst>
                                        <p:tav tm="0">
                                          <p:val>
                                            <p:fltVal val="0"/>
                                          </p:val>
                                        </p:tav>
                                        <p:tav tm="100000">
                                          <p:val>
                                            <p:strVal val="#ppt_h"/>
                                          </p:val>
                                        </p:tav>
                                      </p:tavLst>
                                    </p:anim>
                                    <p:animEffect transition="in" filter="fade">
                                      <p:cBhvr>
                                        <p:cTn id="93" dur="500"/>
                                        <p:tgtEl>
                                          <p:spTgt spid="1110032"/>
                                        </p:tgtEl>
                                      </p:cBhvr>
                                    </p:animEffect>
                                  </p:childTnLst>
                                  <p:subTnLst>
                                    <p:audio>
                                      <p:cMediaNode>
                                        <p:cTn display="0" masterRel="sameClick">
                                          <p:stCondLst>
                                            <p:cond evt="begin" delay="0">
                                              <p:tn val="89"/>
                                            </p:cond>
                                          </p:stCondLst>
                                          <p:endCondLst>
                                            <p:cond evt="onStopAudio" delay="0">
                                              <p:tgtEl>
                                                <p:sldTgt/>
                                              </p:tgtEl>
                                            </p:cond>
                                          </p:endCondLst>
                                        </p:cTn>
                                        <p:tgtEl>
                                          <p:sndTgt r:embed="rId3" name="camera.wav"/>
                                        </p:tgtEl>
                                      </p:cMediaNode>
                                    </p:audio>
                                  </p:subTnLst>
                                </p:cTn>
                              </p:par>
                            </p:childTnLst>
                          </p:cTn>
                        </p:par>
                      </p:childTnLst>
                    </p:cTn>
                  </p:par>
                  <p:par>
                    <p:cTn id="94" fill="hold" nodeType="clickPar">
                      <p:stCondLst>
                        <p:cond delay="indefinite"/>
                      </p:stCondLst>
                      <p:childTnLst>
                        <p:par>
                          <p:cTn id="95" fill="hold" nodeType="withGroup">
                            <p:stCondLst>
                              <p:cond delay="0"/>
                            </p:stCondLst>
                            <p:childTnLst>
                              <p:par>
                                <p:cTn id="96" presetID="53" presetClass="entr" presetSubtype="0" fill="hold" grpId="0" nodeType="clickEffect">
                                  <p:stCondLst>
                                    <p:cond delay="0"/>
                                  </p:stCondLst>
                                  <p:childTnLst>
                                    <p:set>
                                      <p:cBhvr>
                                        <p:cTn id="97" dur="1" fill="hold">
                                          <p:stCondLst>
                                            <p:cond delay="0"/>
                                          </p:stCondLst>
                                        </p:cTn>
                                        <p:tgtEl>
                                          <p:spTgt spid="1110034"/>
                                        </p:tgtEl>
                                        <p:attrNameLst>
                                          <p:attrName>style.visibility</p:attrName>
                                        </p:attrNameLst>
                                      </p:cBhvr>
                                      <p:to>
                                        <p:strVal val="visible"/>
                                      </p:to>
                                    </p:set>
                                    <p:anim calcmode="lin" valueType="num">
                                      <p:cBhvr>
                                        <p:cTn id="98" dur="500" fill="hold"/>
                                        <p:tgtEl>
                                          <p:spTgt spid="1110034"/>
                                        </p:tgtEl>
                                        <p:attrNameLst>
                                          <p:attrName>ppt_w</p:attrName>
                                        </p:attrNameLst>
                                      </p:cBhvr>
                                      <p:tavLst>
                                        <p:tav tm="0">
                                          <p:val>
                                            <p:fltVal val="0"/>
                                          </p:val>
                                        </p:tav>
                                        <p:tav tm="100000">
                                          <p:val>
                                            <p:strVal val="#ppt_w"/>
                                          </p:val>
                                        </p:tav>
                                      </p:tavLst>
                                    </p:anim>
                                    <p:anim calcmode="lin" valueType="num">
                                      <p:cBhvr>
                                        <p:cTn id="99" dur="500" fill="hold"/>
                                        <p:tgtEl>
                                          <p:spTgt spid="1110034"/>
                                        </p:tgtEl>
                                        <p:attrNameLst>
                                          <p:attrName>ppt_h</p:attrName>
                                        </p:attrNameLst>
                                      </p:cBhvr>
                                      <p:tavLst>
                                        <p:tav tm="0">
                                          <p:val>
                                            <p:fltVal val="0"/>
                                          </p:val>
                                        </p:tav>
                                        <p:tav tm="100000">
                                          <p:val>
                                            <p:strVal val="#ppt_h"/>
                                          </p:val>
                                        </p:tav>
                                      </p:tavLst>
                                    </p:anim>
                                    <p:animEffect transition="in" filter="fade">
                                      <p:cBhvr>
                                        <p:cTn id="100" dur="500"/>
                                        <p:tgtEl>
                                          <p:spTgt spid="1110034"/>
                                        </p:tgtEl>
                                      </p:cBhvr>
                                    </p:animEffect>
                                  </p:childTnLst>
                                  <p:subTnLst>
                                    <p:audio>
                                      <p:cMediaNode>
                                        <p:cTn display="0" masterRel="sameClick">
                                          <p:stCondLst>
                                            <p:cond evt="begin" delay="0">
                                              <p:tn val="96"/>
                                            </p:cond>
                                          </p:stCondLst>
                                          <p:endCondLst>
                                            <p:cond evt="onStopAudio" delay="0">
                                              <p:tgtEl>
                                                <p:sldTgt/>
                                              </p:tgtEl>
                                            </p:cond>
                                          </p:endCondLst>
                                        </p:cTn>
                                        <p:tgtEl>
                                          <p:sndTgt r:embed="rId3" name="camera.wav"/>
                                        </p:tgtEl>
                                      </p:cMediaNode>
                                    </p:audio>
                                  </p:subTnLst>
                                </p:cTn>
                              </p:par>
                            </p:childTnLst>
                          </p:cTn>
                        </p:par>
                      </p:childTnLst>
                    </p:cTn>
                  </p:par>
                  <p:par>
                    <p:cTn id="101" fill="hold" nodeType="clickPar">
                      <p:stCondLst>
                        <p:cond delay="indefinite"/>
                      </p:stCondLst>
                      <p:childTnLst>
                        <p:par>
                          <p:cTn id="102" fill="hold" nodeType="withGroup">
                            <p:stCondLst>
                              <p:cond delay="0"/>
                            </p:stCondLst>
                            <p:childTnLst>
                              <p:par>
                                <p:cTn id="103" presetID="53" presetClass="entr" presetSubtype="0" fill="hold" nodeType="clickEffect">
                                  <p:stCondLst>
                                    <p:cond delay="0"/>
                                  </p:stCondLst>
                                  <p:childTnLst>
                                    <p:set>
                                      <p:cBhvr>
                                        <p:cTn id="104" dur="1" fill="hold">
                                          <p:stCondLst>
                                            <p:cond delay="0"/>
                                          </p:stCondLst>
                                        </p:cTn>
                                        <p:tgtEl>
                                          <p:spTgt spid="1110041"/>
                                        </p:tgtEl>
                                        <p:attrNameLst>
                                          <p:attrName>style.visibility</p:attrName>
                                        </p:attrNameLst>
                                      </p:cBhvr>
                                      <p:to>
                                        <p:strVal val="visible"/>
                                      </p:to>
                                    </p:set>
                                    <p:anim calcmode="lin" valueType="num">
                                      <p:cBhvr>
                                        <p:cTn id="105" dur="500" fill="hold"/>
                                        <p:tgtEl>
                                          <p:spTgt spid="1110041"/>
                                        </p:tgtEl>
                                        <p:attrNameLst>
                                          <p:attrName>ppt_w</p:attrName>
                                        </p:attrNameLst>
                                      </p:cBhvr>
                                      <p:tavLst>
                                        <p:tav tm="0">
                                          <p:val>
                                            <p:fltVal val="0"/>
                                          </p:val>
                                        </p:tav>
                                        <p:tav tm="100000">
                                          <p:val>
                                            <p:strVal val="#ppt_w"/>
                                          </p:val>
                                        </p:tav>
                                      </p:tavLst>
                                    </p:anim>
                                    <p:anim calcmode="lin" valueType="num">
                                      <p:cBhvr>
                                        <p:cTn id="106" dur="500" fill="hold"/>
                                        <p:tgtEl>
                                          <p:spTgt spid="1110041"/>
                                        </p:tgtEl>
                                        <p:attrNameLst>
                                          <p:attrName>ppt_h</p:attrName>
                                        </p:attrNameLst>
                                      </p:cBhvr>
                                      <p:tavLst>
                                        <p:tav tm="0">
                                          <p:val>
                                            <p:fltVal val="0"/>
                                          </p:val>
                                        </p:tav>
                                        <p:tav tm="100000">
                                          <p:val>
                                            <p:strVal val="#ppt_h"/>
                                          </p:val>
                                        </p:tav>
                                      </p:tavLst>
                                    </p:anim>
                                    <p:animEffect transition="in" filter="fade">
                                      <p:cBhvr>
                                        <p:cTn id="107" dur="500"/>
                                        <p:tgtEl>
                                          <p:spTgt spid="1110041"/>
                                        </p:tgtEl>
                                      </p:cBhvr>
                                    </p:animEffect>
                                  </p:childTnLst>
                                  <p:subTnLst>
                                    <p:audio>
                                      <p:cMediaNode>
                                        <p:cTn display="0" masterRel="sameClick">
                                          <p:stCondLst>
                                            <p:cond evt="begin" delay="0">
                                              <p:tn val="103"/>
                                            </p:cond>
                                          </p:stCondLst>
                                          <p:endCondLst>
                                            <p:cond evt="onStopAudio" delay="0">
                                              <p:tgtEl>
                                                <p:sldTgt/>
                                              </p:tgtEl>
                                            </p:cond>
                                          </p:endCondLst>
                                        </p:cTn>
                                        <p:tgtEl>
                                          <p:sndTgt r:embed="rId3" name="camera.wav"/>
                                        </p:tgtEl>
                                      </p:cMediaNode>
                                    </p:audio>
                                  </p:subTnLst>
                                </p:cTn>
                              </p:par>
                            </p:childTnLst>
                          </p:cTn>
                        </p:par>
                      </p:childTnLst>
                    </p:cTn>
                  </p:par>
                  <p:par>
                    <p:cTn id="108" fill="hold" nodeType="clickPar">
                      <p:stCondLst>
                        <p:cond delay="indefinite"/>
                      </p:stCondLst>
                      <p:childTnLst>
                        <p:par>
                          <p:cTn id="109" fill="hold" nodeType="withGroup">
                            <p:stCondLst>
                              <p:cond delay="0"/>
                            </p:stCondLst>
                            <p:childTnLst>
                              <p:par>
                                <p:cTn id="110" presetID="53" presetClass="entr" presetSubtype="0" fill="hold" grpId="0" nodeType="clickEffect">
                                  <p:stCondLst>
                                    <p:cond delay="0"/>
                                  </p:stCondLst>
                                  <p:childTnLst>
                                    <p:set>
                                      <p:cBhvr>
                                        <p:cTn id="111" dur="1" fill="hold">
                                          <p:stCondLst>
                                            <p:cond delay="0"/>
                                          </p:stCondLst>
                                        </p:cTn>
                                        <p:tgtEl>
                                          <p:spTgt spid="1110036"/>
                                        </p:tgtEl>
                                        <p:attrNameLst>
                                          <p:attrName>style.visibility</p:attrName>
                                        </p:attrNameLst>
                                      </p:cBhvr>
                                      <p:to>
                                        <p:strVal val="visible"/>
                                      </p:to>
                                    </p:set>
                                    <p:anim calcmode="lin" valueType="num">
                                      <p:cBhvr>
                                        <p:cTn id="112" dur="500" fill="hold"/>
                                        <p:tgtEl>
                                          <p:spTgt spid="1110036"/>
                                        </p:tgtEl>
                                        <p:attrNameLst>
                                          <p:attrName>ppt_w</p:attrName>
                                        </p:attrNameLst>
                                      </p:cBhvr>
                                      <p:tavLst>
                                        <p:tav tm="0">
                                          <p:val>
                                            <p:fltVal val="0"/>
                                          </p:val>
                                        </p:tav>
                                        <p:tav tm="100000">
                                          <p:val>
                                            <p:strVal val="#ppt_w"/>
                                          </p:val>
                                        </p:tav>
                                      </p:tavLst>
                                    </p:anim>
                                    <p:anim calcmode="lin" valueType="num">
                                      <p:cBhvr>
                                        <p:cTn id="113" dur="500" fill="hold"/>
                                        <p:tgtEl>
                                          <p:spTgt spid="1110036"/>
                                        </p:tgtEl>
                                        <p:attrNameLst>
                                          <p:attrName>ppt_h</p:attrName>
                                        </p:attrNameLst>
                                      </p:cBhvr>
                                      <p:tavLst>
                                        <p:tav tm="0">
                                          <p:val>
                                            <p:fltVal val="0"/>
                                          </p:val>
                                        </p:tav>
                                        <p:tav tm="100000">
                                          <p:val>
                                            <p:strVal val="#ppt_h"/>
                                          </p:val>
                                        </p:tav>
                                      </p:tavLst>
                                    </p:anim>
                                    <p:animEffect transition="in" filter="fade">
                                      <p:cBhvr>
                                        <p:cTn id="114" dur="500"/>
                                        <p:tgtEl>
                                          <p:spTgt spid="1110036"/>
                                        </p:tgtEl>
                                      </p:cBhvr>
                                    </p:animEffect>
                                  </p:childTnLst>
                                </p:cTn>
                              </p:par>
                              <p:par>
                                <p:cTn id="115" presetID="22" presetClass="entr" presetSubtype="8" fill="hold" grpId="0" nodeType="withEffect">
                                  <p:stCondLst>
                                    <p:cond delay="0"/>
                                  </p:stCondLst>
                                  <p:childTnLst>
                                    <p:set>
                                      <p:cBhvr>
                                        <p:cTn id="116" dur="1" fill="hold">
                                          <p:stCondLst>
                                            <p:cond delay="0"/>
                                          </p:stCondLst>
                                        </p:cTn>
                                        <p:tgtEl>
                                          <p:spTgt spid="1110040"/>
                                        </p:tgtEl>
                                        <p:attrNameLst>
                                          <p:attrName>style.visibility</p:attrName>
                                        </p:attrNameLst>
                                      </p:cBhvr>
                                      <p:to>
                                        <p:strVal val="visible"/>
                                      </p:to>
                                    </p:set>
                                    <p:animEffect transition="in" filter="wipe(left)">
                                      <p:cBhvr>
                                        <p:cTn id="117" dur="1000"/>
                                        <p:tgtEl>
                                          <p:spTgt spid="1110040"/>
                                        </p:tgtEl>
                                      </p:cBhvr>
                                    </p:animEffect>
                                  </p:childTnLst>
                                  <p:subTnLst>
                                    <p:audio>
                                      <p:cMediaNode>
                                        <p:cTn display="0" masterRel="sameClick">
                                          <p:stCondLst>
                                            <p:cond evt="begin" delay="0">
                                              <p:tn val="115"/>
                                            </p:cond>
                                          </p:stCondLst>
                                          <p:endCondLst>
                                            <p:cond evt="onStopAudio" delay="0">
                                              <p:tgtEl>
                                                <p:sldTgt/>
                                              </p:tgtEl>
                                            </p:cond>
                                          </p:endCondLst>
                                        </p:cTn>
                                        <p:tgtEl>
                                          <p:sndTgt r:embed="rId5" name="chimes.wav"/>
                                        </p:tgtEl>
                                      </p:cMediaNode>
                                    </p:audio>
                                  </p:subTnLst>
                                </p:cTn>
                              </p:par>
                              <p:par>
                                <p:cTn id="118" presetID="53" presetClass="entr" presetSubtype="0" fill="hold" grpId="0" nodeType="withEffect">
                                  <p:stCondLst>
                                    <p:cond delay="0"/>
                                  </p:stCondLst>
                                  <p:childTnLst>
                                    <p:set>
                                      <p:cBhvr>
                                        <p:cTn id="119" dur="1" fill="hold">
                                          <p:stCondLst>
                                            <p:cond delay="0"/>
                                          </p:stCondLst>
                                        </p:cTn>
                                        <p:tgtEl>
                                          <p:spTgt spid="1110037"/>
                                        </p:tgtEl>
                                        <p:attrNameLst>
                                          <p:attrName>style.visibility</p:attrName>
                                        </p:attrNameLst>
                                      </p:cBhvr>
                                      <p:to>
                                        <p:strVal val="visible"/>
                                      </p:to>
                                    </p:set>
                                    <p:anim calcmode="lin" valueType="num">
                                      <p:cBhvr>
                                        <p:cTn id="120" dur="500" fill="hold"/>
                                        <p:tgtEl>
                                          <p:spTgt spid="1110037"/>
                                        </p:tgtEl>
                                        <p:attrNameLst>
                                          <p:attrName>ppt_w</p:attrName>
                                        </p:attrNameLst>
                                      </p:cBhvr>
                                      <p:tavLst>
                                        <p:tav tm="0">
                                          <p:val>
                                            <p:fltVal val="0"/>
                                          </p:val>
                                        </p:tav>
                                        <p:tav tm="100000">
                                          <p:val>
                                            <p:strVal val="#ppt_w"/>
                                          </p:val>
                                        </p:tav>
                                      </p:tavLst>
                                    </p:anim>
                                    <p:anim calcmode="lin" valueType="num">
                                      <p:cBhvr>
                                        <p:cTn id="121" dur="500" fill="hold"/>
                                        <p:tgtEl>
                                          <p:spTgt spid="1110037"/>
                                        </p:tgtEl>
                                        <p:attrNameLst>
                                          <p:attrName>ppt_h</p:attrName>
                                        </p:attrNameLst>
                                      </p:cBhvr>
                                      <p:tavLst>
                                        <p:tav tm="0">
                                          <p:val>
                                            <p:fltVal val="0"/>
                                          </p:val>
                                        </p:tav>
                                        <p:tav tm="100000">
                                          <p:val>
                                            <p:strVal val="#ppt_h"/>
                                          </p:val>
                                        </p:tav>
                                      </p:tavLst>
                                    </p:anim>
                                    <p:animEffect transition="in" filter="fade">
                                      <p:cBhvr>
                                        <p:cTn id="122" dur="500"/>
                                        <p:tgtEl>
                                          <p:spTgt spid="1110037"/>
                                        </p:tgtEl>
                                      </p:cBhvr>
                                    </p:animEffect>
                                  </p:childTnLst>
                                  <p:subTnLst>
                                    <p:audio>
                                      <p:cMediaNode>
                                        <p:cTn display="0" masterRel="sameClick">
                                          <p:stCondLst>
                                            <p:cond evt="begin" delay="0">
                                              <p:tn val="118"/>
                                            </p:cond>
                                          </p:stCondLst>
                                          <p:endCondLst>
                                            <p:cond evt="onStopAudio" delay="0">
                                              <p:tgtEl>
                                                <p:sldTgt/>
                                              </p:tgtEl>
                                            </p:cond>
                                          </p:endCondLst>
                                        </p:cTn>
                                        <p:tgtEl>
                                          <p:sndTgt r:embed="rId3" name="camera.wav"/>
                                        </p:tgtEl>
                                      </p:cMediaNode>
                                    </p:audio>
                                  </p:subTnLst>
                                </p:cTn>
                              </p:par>
                            </p:childTnLst>
                          </p:cTn>
                        </p:par>
                      </p:childTnLst>
                    </p:cTn>
                  </p:par>
                  <p:par>
                    <p:cTn id="123" fill="hold" nodeType="clickPar">
                      <p:stCondLst>
                        <p:cond delay="indefinite"/>
                      </p:stCondLst>
                      <p:childTnLst>
                        <p:par>
                          <p:cTn id="124" fill="hold" nodeType="withGroup">
                            <p:stCondLst>
                              <p:cond delay="0"/>
                            </p:stCondLst>
                            <p:childTnLst>
                              <p:par>
                                <p:cTn id="125" presetID="10" presetClass="entr" presetSubtype="0" fill="hold" nodeType="clickEffect">
                                  <p:stCondLst>
                                    <p:cond delay="0"/>
                                  </p:stCondLst>
                                  <p:childTnLst>
                                    <p:set>
                                      <p:cBhvr>
                                        <p:cTn id="126" dur="1" fill="hold">
                                          <p:stCondLst>
                                            <p:cond delay="0"/>
                                          </p:stCondLst>
                                        </p:cTn>
                                        <p:tgtEl>
                                          <p:spTgt spid="1110042"/>
                                        </p:tgtEl>
                                        <p:attrNameLst>
                                          <p:attrName>style.visibility</p:attrName>
                                        </p:attrNameLst>
                                      </p:cBhvr>
                                      <p:to>
                                        <p:strVal val="visible"/>
                                      </p:to>
                                    </p:set>
                                    <p:animEffect transition="in" filter="fade">
                                      <p:cBhvr>
                                        <p:cTn id="127" dur="2000"/>
                                        <p:tgtEl>
                                          <p:spTgt spid="1110042"/>
                                        </p:tgtEl>
                                      </p:cBhvr>
                                    </p:animEffect>
                                  </p:childTnLst>
                                  <p:subTnLst>
                                    <p:audio>
                                      <p:cMediaNode>
                                        <p:cTn display="0" masterRel="sameClick">
                                          <p:stCondLst>
                                            <p:cond evt="begin" delay="0">
                                              <p:tn val="125"/>
                                            </p:cond>
                                          </p:stCondLst>
                                          <p:endCondLst>
                                            <p:cond evt="onStopAudio" delay="0">
                                              <p:tgtEl>
                                                <p:sldTgt/>
                                              </p:tgtEl>
                                            </p:cond>
                                          </p:endCondLst>
                                        </p:cTn>
                                        <p:tgtEl>
                                          <p:sndTgt r:embed="rId6" name="drumroll.wav"/>
                                        </p:tgtEl>
                                      </p:cMediaNode>
                                    </p:audio>
                                  </p:subTnLst>
                                </p:cTn>
                              </p:par>
                            </p:childTnLst>
                          </p:cTn>
                        </p:par>
                      </p:childTnLst>
                    </p:cTn>
                  </p:par>
                  <p:par>
                    <p:cTn id="128" fill="hold" nodeType="clickPar">
                      <p:stCondLst>
                        <p:cond delay="indefinite"/>
                      </p:stCondLst>
                      <p:childTnLst>
                        <p:par>
                          <p:cTn id="129" fill="hold" nodeType="withGroup">
                            <p:stCondLst>
                              <p:cond delay="0"/>
                            </p:stCondLst>
                            <p:childTnLst>
                              <p:par>
                                <p:cTn id="130" presetID="53" presetClass="entr" presetSubtype="0" fill="hold" grpId="0" nodeType="clickEffect">
                                  <p:stCondLst>
                                    <p:cond delay="0"/>
                                  </p:stCondLst>
                                  <p:childTnLst>
                                    <p:set>
                                      <p:cBhvr>
                                        <p:cTn id="131" dur="1" fill="hold">
                                          <p:stCondLst>
                                            <p:cond delay="0"/>
                                          </p:stCondLst>
                                        </p:cTn>
                                        <p:tgtEl>
                                          <p:spTgt spid="1110033"/>
                                        </p:tgtEl>
                                        <p:attrNameLst>
                                          <p:attrName>style.visibility</p:attrName>
                                        </p:attrNameLst>
                                      </p:cBhvr>
                                      <p:to>
                                        <p:strVal val="visible"/>
                                      </p:to>
                                    </p:set>
                                    <p:anim calcmode="lin" valueType="num">
                                      <p:cBhvr>
                                        <p:cTn id="132" dur="500" fill="hold"/>
                                        <p:tgtEl>
                                          <p:spTgt spid="1110033"/>
                                        </p:tgtEl>
                                        <p:attrNameLst>
                                          <p:attrName>ppt_w</p:attrName>
                                        </p:attrNameLst>
                                      </p:cBhvr>
                                      <p:tavLst>
                                        <p:tav tm="0">
                                          <p:val>
                                            <p:fltVal val="0"/>
                                          </p:val>
                                        </p:tav>
                                        <p:tav tm="100000">
                                          <p:val>
                                            <p:strVal val="#ppt_w"/>
                                          </p:val>
                                        </p:tav>
                                      </p:tavLst>
                                    </p:anim>
                                    <p:anim calcmode="lin" valueType="num">
                                      <p:cBhvr>
                                        <p:cTn id="133" dur="500" fill="hold"/>
                                        <p:tgtEl>
                                          <p:spTgt spid="1110033"/>
                                        </p:tgtEl>
                                        <p:attrNameLst>
                                          <p:attrName>ppt_h</p:attrName>
                                        </p:attrNameLst>
                                      </p:cBhvr>
                                      <p:tavLst>
                                        <p:tav tm="0">
                                          <p:val>
                                            <p:fltVal val="0"/>
                                          </p:val>
                                        </p:tav>
                                        <p:tav tm="100000">
                                          <p:val>
                                            <p:strVal val="#ppt_h"/>
                                          </p:val>
                                        </p:tav>
                                      </p:tavLst>
                                    </p:anim>
                                    <p:animEffect transition="in" filter="fade">
                                      <p:cBhvr>
                                        <p:cTn id="134" dur="500"/>
                                        <p:tgtEl>
                                          <p:spTgt spid="1110033"/>
                                        </p:tgtEl>
                                      </p:cBhvr>
                                    </p:animEffect>
                                  </p:childTnLst>
                                  <p:subTnLst>
                                    <p:audio>
                                      <p:cMediaNode>
                                        <p:cTn display="0" masterRel="sameClick">
                                          <p:stCondLst>
                                            <p:cond evt="begin" delay="0">
                                              <p:tn val="130"/>
                                            </p:cond>
                                          </p:stCondLst>
                                          <p:endCondLst>
                                            <p:cond evt="onStopAudio" delay="0">
                                              <p:tgtEl>
                                                <p:sldTgt/>
                                              </p:tgtEl>
                                            </p:cond>
                                          </p:endCondLst>
                                        </p:cTn>
                                        <p:tgtEl>
                                          <p:sndTgt r:embed="rId3" name="camera.wav"/>
                                        </p:tgtEl>
                                      </p:cMediaNode>
                                    </p:audio>
                                  </p:subTnLst>
                                </p:cTn>
                              </p:par>
                            </p:childTnLst>
                          </p:cTn>
                        </p:par>
                      </p:childTnLst>
                    </p:cTn>
                  </p:par>
                  <p:par>
                    <p:cTn id="135" fill="hold" nodeType="clickPar">
                      <p:stCondLst>
                        <p:cond delay="indefinite"/>
                      </p:stCondLst>
                      <p:childTnLst>
                        <p:par>
                          <p:cTn id="136" fill="hold" nodeType="withGroup">
                            <p:stCondLst>
                              <p:cond delay="0"/>
                            </p:stCondLst>
                            <p:childTnLst>
                              <p:par>
                                <p:cTn id="137" presetID="53" presetClass="entr" presetSubtype="0" fill="hold" grpId="0" nodeType="clickEffect">
                                  <p:stCondLst>
                                    <p:cond delay="0"/>
                                  </p:stCondLst>
                                  <p:childTnLst>
                                    <p:set>
                                      <p:cBhvr>
                                        <p:cTn id="138" dur="1" fill="hold">
                                          <p:stCondLst>
                                            <p:cond delay="0"/>
                                          </p:stCondLst>
                                        </p:cTn>
                                        <p:tgtEl>
                                          <p:spTgt spid="1110035"/>
                                        </p:tgtEl>
                                        <p:attrNameLst>
                                          <p:attrName>style.visibility</p:attrName>
                                        </p:attrNameLst>
                                      </p:cBhvr>
                                      <p:to>
                                        <p:strVal val="visible"/>
                                      </p:to>
                                    </p:set>
                                    <p:anim calcmode="lin" valueType="num">
                                      <p:cBhvr>
                                        <p:cTn id="139" dur="500" fill="hold"/>
                                        <p:tgtEl>
                                          <p:spTgt spid="1110035"/>
                                        </p:tgtEl>
                                        <p:attrNameLst>
                                          <p:attrName>ppt_w</p:attrName>
                                        </p:attrNameLst>
                                      </p:cBhvr>
                                      <p:tavLst>
                                        <p:tav tm="0">
                                          <p:val>
                                            <p:fltVal val="0"/>
                                          </p:val>
                                        </p:tav>
                                        <p:tav tm="100000">
                                          <p:val>
                                            <p:strVal val="#ppt_w"/>
                                          </p:val>
                                        </p:tav>
                                      </p:tavLst>
                                    </p:anim>
                                    <p:anim calcmode="lin" valueType="num">
                                      <p:cBhvr>
                                        <p:cTn id="140" dur="500" fill="hold"/>
                                        <p:tgtEl>
                                          <p:spTgt spid="1110035"/>
                                        </p:tgtEl>
                                        <p:attrNameLst>
                                          <p:attrName>ppt_h</p:attrName>
                                        </p:attrNameLst>
                                      </p:cBhvr>
                                      <p:tavLst>
                                        <p:tav tm="0">
                                          <p:val>
                                            <p:fltVal val="0"/>
                                          </p:val>
                                        </p:tav>
                                        <p:tav tm="100000">
                                          <p:val>
                                            <p:strVal val="#ppt_h"/>
                                          </p:val>
                                        </p:tav>
                                      </p:tavLst>
                                    </p:anim>
                                    <p:animEffect transition="in" filter="fade">
                                      <p:cBhvr>
                                        <p:cTn id="141" dur="500"/>
                                        <p:tgtEl>
                                          <p:spTgt spid="1110035"/>
                                        </p:tgtEl>
                                      </p:cBhvr>
                                    </p:animEffect>
                                  </p:childTnLst>
                                  <p:subTnLst>
                                    <p:audio>
                                      <p:cMediaNode>
                                        <p:cTn display="0" masterRel="sameClick">
                                          <p:stCondLst>
                                            <p:cond evt="begin" delay="0">
                                              <p:tn val="137"/>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0020" grpId="0"/>
      <p:bldP spid="1110021" grpId="0" animBg="1"/>
      <p:bldP spid="1110023" grpId="0" animBg="1"/>
      <p:bldP spid="1110025" grpId="0"/>
      <p:bldP spid="1110026" grpId="0" animBg="1"/>
      <p:bldP spid="1110028" grpId="0" animBg="1"/>
      <p:bldP spid="1110029" grpId="0" animBg="1"/>
      <p:bldP spid="1110030" grpId="0"/>
      <p:bldP spid="1110031" grpId="0"/>
      <p:bldP spid="1110032" grpId="0"/>
      <p:bldP spid="1110033" grpId="0"/>
      <p:bldP spid="1110034" grpId="0"/>
      <p:bldP spid="1110035" grpId="0"/>
      <p:bldP spid="1110036" grpId="0" animBg="1"/>
      <p:bldP spid="1110037" grpId="0"/>
      <p:bldP spid="111004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8235" name="Rectangle 27"/>
          <p:cNvSpPr>
            <a:spLocks noChangeArrowheads="1"/>
          </p:cNvSpPr>
          <p:nvPr/>
        </p:nvSpPr>
        <p:spPr bwMode="auto">
          <a:xfrm>
            <a:off x="685800" y="1784350"/>
            <a:ext cx="7772400" cy="5014913"/>
          </a:xfrm>
          <a:prstGeom prst="rect">
            <a:avLst/>
          </a:prstGeom>
          <a:solidFill>
            <a:srgbClr val="CCFFCC"/>
          </a:solidFill>
          <a:ln w="9525">
            <a:noFill/>
            <a:miter lim="800000"/>
            <a:headEnd/>
            <a:tailEnd/>
          </a:ln>
        </p:spPr>
        <p:txBody>
          <a:bodyPr/>
          <a:lstStyle/>
          <a:p>
            <a:pPr eaLnBrk="1" hangingPunct="1"/>
            <a:r>
              <a:rPr lang="en-US" altLang="en-US"/>
              <a:t>PRACTICE: Which one of the following provides direct evidence for the existence of discrete energy levels in an atom?</a:t>
            </a:r>
          </a:p>
          <a:p>
            <a:pPr eaLnBrk="1" hangingPunct="1"/>
            <a:r>
              <a:rPr lang="en-US" altLang="en-US"/>
              <a:t>A. The continuous spectrum of the light emitted by a white hot metal.</a:t>
            </a:r>
          </a:p>
          <a:p>
            <a:pPr eaLnBrk="1" hangingPunct="1"/>
            <a:r>
              <a:rPr lang="en-US" altLang="en-US"/>
              <a:t>B. The line emission spectrum of a gas at low pressure.</a:t>
            </a:r>
          </a:p>
          <a:p>
            <a:pPr eaLnBrk="1" hangingPunct="1"/>
            <a:r>
              <a:rPr lang="en-US" altLang="en-US"/>
              <a:t>C. The emission of gamma radiation from radioactive atoms.</a:t>
            </a:r>
          </a:p>
          <a:p>
            <a:pPr eaLnBrk="1" hangingPunct="1"/>
            <a:r>
              <a:rPr lang="en-US" altLang="en-US"/>
              <a:t>D. The ionization of gas atoms when bombarded by alpha particles.</a:t>
            </a:r>
          </a:p>
          <a:p>
            <a:pPr eaLnBrk="1" hangingPunct="1"/>
            <a:r>
              <a:rPr lang="en-US" altLang="en-US">
                <a:sym typeface="Symbol" pitchFamily="18" charset="2"/>
              </a:rPr>
              <a:t>SOLUTION:</a:t>
            </a:r>
          </a:p>
          <a:p>
            <a:pPr eaLnBrk="1" hangingPunct="1"/>
            <a:r>
              <a:rPr lang="en-US" altLang="en-US">
                <a:sym typeface="Symbol" pitchFamily="18" charset="2"/>
              </a:rPr>
              <a:t>Dude, just pay attention!</a:t>
            </a:r>
            <a:endParaRPr lang="en-US" altLang="en-US" i="1">
              <a:cs typeface="Courier New" pitchFamily="49" charset="0"/>
              <a:sym typeface="Symbol" pitchFamily="18" charset="2"/>
            </a:endParaRPr>
          </a:p>
        </p:txBody>
      </p:sp>
      <p:sp>
        <p:nvSpPr>
          <p:cNvPr id="45059" name="Rectangle 2"/>
          <p:cNvSpPr>
            <a:spLocks noChangeArrowheads="1"/>
          </p:cNvSpPr>
          <p:nvPr/>
        </p:nvSpPr>
        <p:spPr bwMode="auto">
          <a:xfrm>
            <a:off x="685800" y="1343025"/>
            <a:ext cx="7772400" cy="471488"/>
          </a:xfrm>
          <a:prstGeom prst="rect">
            <a:avLst/>
          </a:prstGeom>
          <a:solidFill>
            <a:srgbClr val="EAEAEA"/>
          </a:solidFill>
          <a:ln w="9525">
            <a:noFill/>
            <a:miter lim="800000"/>
            <a:headEnd/>
            <a:tailEnd/>
          </a:ln>
        </p:spPr>
        <p:txBody>
          <a:bodyPr/>
          <a:lstStyle/>
          <a:p>
            <a:pPr eaLnBrk="1" hangingPunct="1">
              <a:spcBef>
                <a:spcPct val="20000"/>
              </a:spcBef>
            </a:pPr>
            <a:r>
              <a:rPr lang="en-US" altLang="en-US" i="1">
                <a:solidFill>
                  <a:srgbClr val="333399"/>
                </a:solidFill>
                <a:cs typeface="Times New Roman" pitchFamily="18" charset="0"/>
              </a:rPr>
              <a:t>Atomic spectra and atomic energy states </a:t>
            </a:r>
            <a:r>
              <a:rPr lang="en-US" altLang="en-US" i="1">
                <a:solidFill>
                  <a:srgbClr val="333399"/>
                </a:solidFill>
              </a:rPr>
              <a:t>– review</a:t>
            </a:r>
          </a:p>
        </p:txBody>
      </p:sp>
      <p:sp>
        <p:nvSpPr>
          <p:cNvPr id="1118236" name="Oval 28"/>
          <p:cNvSpPr>
            <a:spLocks noChangeArrowheads="1"/>
          </p:cNvSpPr>
          <p:nvPr/>
        </p:nvSpPr>
        <p:spPr bwMode="auto">
          <a:xfrm>
            <a:off x="723900" y="3646488"/>
            <a:ext cx="381000" cy="379412"/>
          </a:xfrm>
          <a:prstGeom prst="ellipse">
            <a:avLst/>
          </a:prstGeom>
          <a:noFill/>
          <a:ln w="28575">
            <a:solidFill>
              <a:srgbClr val="FF0000"/>
            </a:solidFill>
            <a:round/>
            <a:headEnd/>
            <a:tailEnd/>
          </a:ln>
        </p:spPr>
        <p:txBody>
          <a:bodyPr wrap="none" anchor="ctr"/>
          <a:lstStyle/>
          <a:p>
            <a:pPr eaLnBrk="1" hangingPunct="1"/>
            <a:endParaRPr lang="en-US" altLang="en-US"/>
          </a:p>
        </p:txBody>
      </p:sp>
      <p:pic>
        <p:nvPicPr>
          <p:cNvPr id="1118237" name="Picture 29" descr="Hemission1"/>
          <p:cNvPicPr>
            <a:picLocks noChangeAspect="1" noChangeArrowheads="1"/>
          </p:cNvPicPr>
          <p:nvPr/>
        </p:nvPicPr>
        <p:blipFill>
          <a:blip r:embed="rId6" cstate="print"/>
          <a:srcRect l="15640" t="18445" r="1493" b="55930"/>
          <a:stretch>
            <a:fillRect/>
          </a:stretch>
        </p:blipFill>
        <p:spPr bwMode="auto">
          <a:xfrm>
            <a:off x="4433888" y="5318125"/>
            <a:ext cx="4222750" cy="773113"/>
          </a:xfrm>
          <a:prstGeom prst="rect">
            <a:avLst/>
          </a:prstGeom>
          <a:ln>
            <a:noFill/>
          </a:ln>
          <a:effectLst>
            <a:outerShdw blurRad="292100" dist="139700" dir="2700000" algn="tl" rotWithShape="0">
              <a:srgbClr val="333333">
                <a:alpha val="65000"/>
              </a:srgbClr>
            </a:outerShdw>
          </a:effectLst>
        </p:spPr>
      </p:pic>
      <p:sp>
        <p:nvSpPr>
          <p:cNvPr id="45062"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12.1 – The interaction of matter with radiation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18235">
                                            <p:txEl>
                                              <p:pRg st="0" end="0"/>
                                            </p:txEl>
                                          </p:spTgt>
                                        </p:tgtEl>
                                        <p:attrNameLst>
                                          <p:attrName>style.visibility</p:attrName>
                                        </p:attrNameLst>
                                      </p:cBhvr>
                                      <p:to>
                                        <p:strVal val="visible"/>
                                      </p:to>
                                    </p:set>
                                    <p:anim calcmode="lin" valueType="num">
                                      <p:cBhvr additive="base">
                                        <p:cTn id="7" dur="500" fill="hold"/>
                                        <p:tgtEl>
                                          <p:spTgt spid="11182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1823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118235">
                                            <p:txEl>
                                              <p:pRg st="1" end="1"/>
                                            </p:txEl>
                                          </p:spTgt>
                                        </p:tgtEl>
                                        <p:attrNameLst>
                                          <p:attrName>style.visibility</p:attrName>
                                        </p:attrNameLst>
                                      </p:cBhvr>
                                      <p:to>
                                        <p:strVal val="visible"/>
                                      </p:to>
                                    </p:set>
                                    <p:anim calcmode="lin" valueType="num">
                                      <p:cBhvr additive="base">
                                        <p:cTn id="13" dur="500" fill="hold"/>
                                        <p:tgtEl>
                                          <p:spTgt spid="11182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1823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118235">
                                            <p:txEl>
                                              <p:pRg st="2" end="2"/>
                                            </p:txEl>
                                          </p:spTgt>
                                        </p:tgtEl>
                                        <p:attrNameLst>
                                          <p:attrName>style.visibility</p:attrName>
                                        </p:attrNameLst>
                                      </p:cBhvr>
                                      <p:to>
                                        <p:strVal val="visible"/>
                                      </p:to>
                                    </p:set>
                                    <p:anim calcmode="lin" valueType="num">
                                      <p:cBhvr additive="base">
                                        <p:cTn id="19" dur="500" fill="hold"/>
                                        <p:tgtEl>
                                          <p:spTgt spid="111823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18235">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118235">
                                            <p:txEl>
                                              <p:pRg st="3" end="3"/>
                                            </p:txEl>
                                          </p:spTgt>
                                        </p:tgtEl>
                                        <p:attrNameLst>
                                          <p:attrName>style.visibility</p:attrName>
                                        </p:attrNameLst>
                                      </p:cBhvr>
                                      <p:to>
                                        <p:strVal val="visible"/>
                                      </p:to>
                                    </p:set>
                                    <p:anim calcmode="lin" valueType="num">
                                      <p:cBhvr additive="base">
                                        <p:cTn id="25" dur="500" fill="hold"/>
                                        <p:tgtEl>
                                          <p:spTgt spid="111823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18235">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118235">
                                            <p:txEl>
                                              <p:pRg st="4" end="4"/>
                                            </p:txEl>
                                          </p:spTgt>
                                        </p:tgtEl>
                                        <p:attrNameLst>
                                          <p:attrName>style.visibility</p:attrName>
                                        </p:attrNameLst>
                                      </p:cBhvr>
                                      <p:to>
                                        <p:strVal val="visible"/>
                                      </p:to>
                                    </p:set>
                                    <p:anim calcmode="lin" valueType="num">
                                      <p:cBhvr additive="base">
                                        <p:cTn id="31" dur="500" fill="hold"/>
                                        <p:tgtEl>
                                          <p:spTgt spid="111823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18235">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118235">
                                            <p:txEl>
                                              <p:pRg st="5" end="5"/>
                                            </p:txEl>
                                          </p:spTgt>
                                        </p:tgtEl>
                                        <p:attrNameLst>
                                          <p:attrName>style.visibility</p:attrName>
                                        </p:attrNameLst>
                                      </p:cBhvr>
                                      <p:to>
                                        <p:strVal val="visible"/>
                                      </p:to>
                                    </p:set>
                                    <p:anim calcmode="lin" valueType="num">
                                      <p:cBhvr additive="base">
                                        <p:cTn id="37" dur="500" fill="hold"/>
                                        <p:tgtEl>
                                          <p:spTgt spid="111823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18235">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118235">
                                            <p:txEl>
                                              <p:pRg st="6" end="6"/>
                                            </p:txEl>
                                          </p:spTgt>
                                        </p:tgtEl>
                                        <p:attrNameLst>
                                          <p:attrName>style.visibility</p:attrName>
                                        </p:attrNameLst>
                                      </p:cBhvr>
                                      <p:to>
                                        <p:strVal val="visible"/>
                                      </p:to>
                                    </p:set>
                                    <p:anim calcmode="lin" valueType="num">
                                      <p:cBhvr additive="base">
                                        <p:cTn id="43" dur="500" fill="hold"/>
                                        <p:tgtEl>
                                          <p:spTgt spid="111823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18235">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par>
                                <p:cTn id="45" presetID="8" presetClass="entr" presetSubtype="32" fill="hold" nodeType="withEffect">
                                  <p:stCondLst>
                                    <p:cond delay="0"/>
                                  </p:stCondLst>
                                  <p:childTnLst>
                                    <p:set>
                                      <p:cBhvr>
                                        <p:cTn id="46" dur="1" fill="hold">
                                          <p:stCondLst>
                                            <p:cond delay="0"/>
                                          </p:stCondLst>
                                        </p:cTn>
                                        <p:tgtEl>
                                          <p:spTgt spid="1118237"/>
                                        </p:tgtEl>
                                        <p:attrNameLst>
                                          <p:attrName>style.visibility</p:attrName>
                                        </p:attrNameLst>
                                      </p:cBhvr>
                                      <p:to>
                                        <p:strVal val="visible"/>
                                      </p:to>
                                    </p:set>
                                    <p:animEffect transition="in" filter="diamond(out)">
                                      <p:cBhvr>
                                        <p:cTn id="47" dur="500"/>
                                        <p:tgtEl>
                                          <p:spTgt spid="1118237"/>
                                        </p:tgtEl>
                                      </p:cBhvr>
                                    </p:animEffect>
                                  </p:childTnLst>
                                  <p:subTnLst>
                                    <p:audio>
                                      <p:cMediaNode>
                                        <p:cTn display="0" masterRel="sameClick">
                                          <p:stCondLst>
                                            <p:cond evt="begin" delay="0">
                                              <p:tn val="45"/>
                                            </p:cond>
                                          </p:stCondLst>
                                          <p:endCondLst>
                                            <p:cond evt="onStopAudio" delay="0">
                                              <p:tgtEl>
                                                <p:sldTgt/>
                                              </p:tgtEl>
                                            </p:cond>
                                          </p:endCondLst>
                                        </p:cTn>
                                        <p:tgtEl>
                                          <p:sndTgt r:embed="rId3" name="camera.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53" presetClass="entr" presetSubtype="0" fill="hold" grpId="0" nodeType="clickEffect">
                                  <p:stCondLst>
                                    <p:cond delay="0"/>
                                  </p:stCondLst>
                                  <p:childTnLst>
                                    <p:set>
                                      <p:cBhvr>
                                        <p:cTn id="51" dur="1" fill="hold">
                                          <p:stCondLst>
                                            <p:cond delay="0"/>
                                          </p:stCondLst>
                                        </p:cTn>
                                        <p:tgtEl>
                                          <p:spTgt spid="1118236"/>
                                        </p:tgtEl>
                                        <p:attrNameLst>
                                          <p:attrName>style.visibility</p:attrName>
                                        </p:attrNameLst>
                                      </p:cBhvr>
                                      <p:to>
                                        <p:strVal val="visible"/>
                                      </p:to>
                                    </p:set>
                                    <p:anim calcmode="lin" valueType="num">
                                      <p:cBhvr>
                                        <p:cTn id="52" dur="500" fill="hold"/>
                                        <p:tgtEl>
                                          <p:spTgt spid="1118236"/>
                                        </p:tgtEl>
                                        <p:attrNameLst>
                                          <p:attrName>ppt_w</p:attrName>
                                        </p:attrNameLst>
                                      </p:cBhvr>
                                      <p:tavLst>
                                        <p:tav tm="0">
                                          <p:val>
                                            <p:fltVal val="0"/>
                                          </p:val>
                                        </p:tav>
                                        <p:tav tm="100000">
                                          <p:val>
                                            <p:strVal val="#ppt_w"/>
                                          </p:val>
                                        </p:tav>
                                      </p:tavLst>
                                    </p:anim>
                                    <p:anim calcmode="lin" valueType="num">
                                      <p:cBhvr>
                                        <p:cTn id="53" dur="500" fill="hold"/>
                                        <p:tgtEl>
                                          <p:spTgt spid="1118236"/>
                                        </p:tgtEl>
                                        <p:attrNameLst>
                                          <p:attrName>ppt_h</p:attrName>
                                        </p:attrNameLst>
                                      </p:cBhvr>
                                      <p:tavLst>
                                        <p:tav tm="0">
                                          <p:val>
                                            <p:fltVal val="0"/>
                                          </p:val>
                                        </p:tav>
                                        <p:tav tm="100000">
                                          <p:val>
                                            <p:strVal val="#ppt_h"/>
                                          </p:val>
                                        </p:tav>
                                      </p:tavLst>
                                    </p:anim>
                                    <p:animEffect transition="in" filter="fade">
                                      <p:cBhvr>
                                        <p:cTn id="54" dur="500"/>
                                        <p:tgtEl>
                                          <p:spTgt spid="1118236"/>
                                        </p:tgtEl>
                                      </p:cBhvr>
                                    </p:animEffect>
                                  </p:childTnLst>
                                  <p:subTnLst>
                                    <p:audio>
                                      <p:cMediaNode>
                                        <p:cTn display="0" masterRel="sameClick">
                                          <p:stCondLst>
                                            <p:cond evt="begin" delay="0">
                                              <p:tn val="50"/>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823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2066" name="Rectangle 2"/>
          <p:cNvSpPr>
            <a:spLocks noChangeArrowheads="1"/>
          </p:cNvSpPr>
          <p:nvPr/>
        </p:nvSpPr>
        <p:spPr bwMode="auto">
          <a:xfrm>
            <a:off x="685800" y="1343025"/>
            <a:ext cx="7772400" cy="5456238"/>
          </a:xfrm>
          <a:prstGeom prst="rect">
            <a:avLst/>
          </a:prstGeom>
          <a:solidFill>
            <a:srgbClr val="EAEAEA"/>
          </a:solidFill>
          <a:ln w="9525">
            <a:noFill/>
            <a:miter lim="800000"/>
            <a:headEnd/>
            <a:tailEnd/>
          </a:ln>
        </p:spPr>
        <p:txBody>
          <a:bodyPr/>
          <a:lstStyle/>
          <a:p>
            <a:pPr eaLnBrk="1" hangingPunct="1">
              <a:spcBef>
                <a:spcPct val="20000"/>
              </a:spcBef>
            </a:pPr>
            <a:r>
              <a:rPr lang="en-US" altLang="en-US" i="1">
                <a:solidFill>
                  <a:srgbClr val="333399"/>
                </a:solidFill>
                <a:cs typeface="Times New Roman" pitchFamily="18" charset="0"/>
              </a:rPr>
              <a:t>Atomic spectra and atomic energy states </a:t>
            </a:r>
            <a:r>
              <a:rPr lang="en-US" altLang="en-US" i="1">
                <a:solidFill>
                  <a:srgbClr val="333399"/>
                </a:solidFill>
              </a:rPr>
              <a:t>– review</a:t>
            </a:r>
            <a:r>
              <a:rPr lang="en-US" altLang="en-US"/>
              <a:t> </a:t>
            </a:r>
            <a:r>
              <a:rPr lang="en-US" altLang="en-US">
                <a:solidFill>
                  <a:srgbClr val="000000"/>
                </a:solidFill>
                <a:cs typeface="Times New Roman" pitchFamily="18" charset="0"/>
              </a:rPr>
              <a:t>	</a:t>
            </a:r>
          </a:p>
          <a:p>
            <a:pPr eaLnBrk="1" hangingPunct="1">
              <a:spcBef>
                <a:spcPct val="20000"/>
              </a:spcBef>
            </a:pPr>
            <a:r>
              <a:rPr lang="en-US" altLang="en-US">
                <a:solidFill>
                  <a:srgbClr val="000000"/>
                </a:solidFill>
                <a:cs typeface="Times New Roman" pitchFamily="18" charset="0"/>
                <a:sym typeface="Symbol" pitchFamily="18" charset="2"/>
              </a:rPr>
              <a:t>Now we know that light energy is carried by a particle                       called a </a:t>
            </a:r>
            <a:r>
              <a:rPr lang="en-US" altLang="en-US" b="1">
                <a:solidFill>
                  <a:srgbClr val="000000"/>
                </a:solidFill>
                <a:cs typeface="Times New Roman" pitchFamily="18" charset="0"/>
                <a:sym typeface="Symbol" pitchFamily="18" charset="2"/>
              </a:rPr>
              <a:t>photon</a:t>
            </a:r>
            <a:r>
              <a:rPr lang="en-US" altLang="en-US">
                <a:solidFill>
                  <a:srgbClr val="000000"/>
                </a:solidFill>
                <a:cs typeface="Times New Roman" pitchFamily="18" charset="0"/>
                <a:sym typeface="Symbol" pitchFamily="18" charset="2"/>
              </a:rPr>
              <a:t>.</a:t>
            </a:r>
          </a:p>
          <a:p>
            <a:pPr eaLnBrk="1" hangingPunct="1">
              <a:spcBef>
                <a:spcPct val="20000"/>
              </a:spcBef>
            </a:pPr>
            <a:r>
              <a:rPr lang="en-US" altLang="en-US">
                <a:solidFill>
                  <a:srgbClr val="000000"/>
                </a:solidFill>
                <a:cs typeface="Times New Roman" pitchFamily="18" charset="0"/>
                <a:sym typeface="Symbol" pitchFamily="18" charset="2"/>
              </a:rPr>
              <a:t>If a photon of </a:t>
            </a:r>
            <a:r>
              <a:rPr lang="en-US" altLang="en-US" i="1">
                <a:solidFill>
                  <a:srgbClr val="000000"/>
                </a:solidFill>
                <a:cs typeface="Times New Roman" pitchFamily="18" charset="0"/>
                <a:sym typeface="Symbol" pitchFamily="18" charset="2"/>
              </a:rPr>
              <a:t>just the right energy                                       </a:t>
            </a:r>
            <a:r>
              <a:rPr lang="en-US" altLang="en-US">
                <a:solidFill>
                  <a:srgbClr val="000000"/>
                </a:solidFill>
                <a:cs typeface="Times New Roman" pitchFamily="18" charset="0"/>
                <a:sym typeface="Symbol" pitchFamily="18" charset="2"/>
              </a:rPr>
              <a:t>strikes a hydrogen atom, it is                            </a:t>
            </a:r>
            <a:r>
              <a:rPr lang="en-US" altLang="en-US" b="1">
                <a:solidFill>
                  <a:srgbClr val="000000"/>
                </a:solidFill>
                <a:cs typeface="Times New Roman" pitchFamily="18" charset="0"/>
                <a:sym typeface="Symbol" pitchFamily="18" charset="2"/>
              </a:rPr>
              <a:t>absorbed</a:t>
            </a:r>
            <a:r>
              <a:rPr lang="en-US" altLang="en-US">
                <a:solidFill>
                  <a:srgbClr val="000000"/>
                </a:solidFill>
                <a:cs typeface="Times New Roman" pitchFamily="18" charset="0"/>
                <a:sym typeface="Symbol" pitchFamily="18" charset="2"/>
              </a:rPr>
              <a:t> by the atom and                                               stored by virtue of the electron                                        jumping to a new energy level:</a:t>
            </a:r>
          </a:p>
          <a:p>
            <a:pPr eaLnBrk="1" hangingPunct="1">
              <a:spcBef>
                <a:spcPct val="20000"/>
              </a:spcBef>
            </a:pPr>
            <a:r>
              <a:rPr lang="en-US" altLang="en-US">
                <a:solidFill>
                  <a:srgbClr val="000000"/>
                </a:solidFill>
                <a:cs typeface="Times New Roman" pitchFamily="18" charset="0"/>
                <a:sym typeface="Symbol" pitchFamily="18" charset="2"/>
              </a:rPr>
              <a:t>The electron jumped from the                                               </a:t>
            </a:r>
            <a:r>
              <a:rPr lang="en-US" altLang="en-US" i="1">
                <a:solidFill>
                  <a:srgbClr val="000000"/>
                </a:solidFill>
                <a:cs typeface="Times New Roman" pitchFamily="18" charset="0"/>
                <a:sym typeface="Symbol" pitchFamily="18" charset="2"/>
              </a:rPr>
              <a:t>n</a:t>
            </a:r>
            <a:r>
              <a:rPr lang="en-US" altLang="en-US">
                <a:solidFill>
                  <a:srgbClr val="000000"/>
                </a:solidFill>
                <a:cs typeface="Times New Roman" pitchFamily="18" charset="0"/>
                <a:sym typeface="Symbol" pitchFamily="18" charset="2"/>
              </a:rPr>
              <a:t> = 1 state to the </a:t>
            </a:r>
            <a:r>
              <a:rPr lang="en-US" altLang="en-US" i="1">
                <a:solidFill>
                  <a:srgbClr val="000000"/>
                </a:solidFill>
                <a:cs typeface="Times New Roman" pitchFamily="18" charset="0"/>
                <a:sym typeface="Symbol" pitchFamily="18" charset="2"/>
              </a:rPr>
              <a:t>n</a:t>
            </a:r>
            <a:r>
              <a:rPr lang="en-US" altLang="en-US">
                <a:solidFill>
                  <a:srgbClr val="000000"/>
                </a:solidFill>
                <a:cs typeface="Times New Roman" pitchFamily="18" charset="0"/>
                <a:sym typeface="Symbol" pitchFamily="18" charset="2"/>
              </a:rPr>
              <a:t> = 3 state.</a:t>
            </a:r>
          </a:p>
          <a:p>
            <a:pPr eaLnBrk="1" hangingPunct="1">
              <a:spcBef>
                <a:spcPct val="20000"/>
              </a:spcBef>
            </a:pPr>
            <a:r>
              <a:rPr lang="en-US" altLang="en-US">
                <a:solidFill>
                  <a:srgbClr val="000000"/>
                </a:solidFill>
                <a:cs typeface="Times New Roman" pitchFamily="18" charset="0"/>
                <a:sym typeface="Symbol" pitchFamily="18" charset="2"/>
              </a:rPr>
              <a:t>We say the atom is </a:t>
            </a:r>
            <a:r>
              <a:rPr lang="en-US" altLang="en-US" b="1">
                <a:solidFill>
                  <a:srgbClr val="000000"/>
                </a:solidFill>
                <a:cs typeface="Times New Roman" pitchFamily="18" charset="0"/>
                <a:sym typeface="Symbol" pitchFamily="18" charset="2"/>
              </a:rPr>
              <a:t>excited</a:t>
            </a:r>
            <a:r>
              <a:rPr lang="en-US" altLang="en-US">
                <a:solidFill>
                  <a:srgbClr val="000000"/>
                </a:solidFill>
                <a:cs typeface="Times New Roman" pitchFamily="18" charset="0"/>
                <a:sym typeface="Symbol" pitchFamily="18" charset="2"/>
              </a:rPr>
              <a:t>.</a:t>
            </a:r>
          </a:p>
        </p:txBody>
      </p:sp>
      <p:grpSp>
        <p:nvGrpSpPr>
          <p:cNvPr id="2" name="Group 4"/>
          <p:cNvGrpSpPr>
            <a:grpSpLocks/>
          </p:cNvGrpSpPr>
          <p:nvPr/>
        </p:nvGrpSpPr>
        <p:grpSpPr bwMode="auto">
          <a:xfrm>
            <a:off x="5329238" y="2774950"/>
            <a:ext cx="3665537" cy="3667125"/>
            <a:chOff x="3242" y="1670"/>
            <a:chExt cx="2309" cy="2310"/>
          </a:xfrm>
        </p:grpSpPr>
        <p:sp>
          <p:nvSpPr>
            <p:cNvPr id="46090" name="Oval 5"/>
            <p:cNvSpPr>
              <a:spLocks noChangeArrowheads="1"/>
            </p:cNvSpPr>
            <p:nvPr/>
          </p:nvSpPr>
          <p:spPr bwMode="auto">
            <a:xfrm>
              <a:off x="4320" y="2753"/>
              <a:ext cx="153" cy="153"/>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p>
              <a:pPr eaLnBrk="1" hangingPunct="1"/>
              <a:endParaRPr lang="en-US" altLang="en-US"/>
            </a:p>
          </p:txBody>
        </p:sp>
        <p:sp>
          <p:nvSpPr>
            <p:cNvPr id="46091" name="Oval 6"/>
            <p:cNvSpPr>
              <a:spLocks noChangeArrowheads="1"/>
            </p:cNvSpPr>
            <p:nvPr/>
          </p:nvSpPr>
          <p:spPr bwMode="auto">
            <a:xfrm>
              <a:off x="4096" y="2531"/>
              <a:ext cx="590" cy="590"/>
            </a:xfrm>
            <a:prstGeom prst="ellipse">
              <a:avLst/>
            </a:prstGeom>
            <a:noFill/>
            <a:ln w="9525">
              <a:solidFill>
                <a:schemeClr val="tx1"/>
              </a:solidFill>
              <a:prstDash val="dash"/>
              <a:round/>
              <a:headEnd/>
              <a:tailEnd/>
            </a:ln>
          </p:spPr>
          <p:txBody>
            <a:bodyPr wrap="none" anchor="ctr"/>
            <a:lstStyle/>
            <a:p>
              <a:pPr eaLnBrk="1" hangingPunct="1"/>
              <a:endParaRPr lang="en-US" altLang="en-US"/>
            </a:p>
          </p:txBody>
        </p:sp>
        <p:sp>
          <p:nvSpPr>
            <p:cNvPr id="46092" name="Oval 7"/>
            <p:cNvSpPr>
              <a:spLocks noChangeArrowheads="1"/>
            </p:cNvSpPr>
            <p:nvPr/>
          </p:nvSpPr>
          <p:spPr bwMode="auto">
            <a:xfrm>
              <a:off x="3813" y="2241"/>
              <a:ext cx="1167" cy="1167"/>
            </a:xfrm>
            <a:prstGeom prst="ellipse">
              <a:avLst/>
            </a:prstGeom>
            <a:noFill/>
            <a:ln w="9525">
              <a:solidFill>
                <a:schemeClr val="tx1"/>
              </a:solidFill>
              <a:prstDash val="dash"/>
              <a:round/>
              <a:headEnd/>
              <a:tailEnd/>
            </a:ln>
          </p:spPr>
          <p:txBody>
            <a:bodyPr wrap="none" anchor="ctr"/>
            <a:lstStyle/>
            <a:p>
              <a:pPr eaLnBrk="1" hangingPunct="1"/>
              <a:endParaRPr lang="en-US" altLang="en-US"/>
            </a:p>
          </p:txBody>
        </p:sp>
        <p:sp>
          <p:nvSpPr>
            <p:cNvPr id="46093" name="Oval 8"/>
            <p:cNvSpPr>
              <a:spLocks noChangeArrowheads="1"/>
            </p:cNvSpPr>
            <p:nvPr/>
          </p:nvSpPr>
          <p:spPr bwMode="auto">
            <a:xfrm>
              <a:off x="3615" y="2044"/>
              <a:ext cx="1556" cy="1556"/>
            </a:xfrm>
            <a:prstGeom prst="ellipse">
              <a:avLst/>
            </a:prstGeom>
            <a:noFill/>
            <a:ln w="9525">
              <a:solidFill>
                <a:schemeClr val="tx1"/>
              </a:solidFill>
              <a:prstDash val="dash"/>
              <a:round/>
              <a:headEnd/>
              <a:tailEnd/>
            </a:ln>
          </p:spPr>
          <p:txBody>
            <a:bodyPr wrap="none" anchor="ctr"/>
            <a:lstStyle/>
            <a:p>
              <a:pPr eaLnBrk="1" hangingPunct="1"/>
              <a:endParaRPr lang="en-US" altLang="en-US"/>
            </a:p>
          </p:txBody>
        </p:sp>
        <p:sp>
          <p:nvSpPr>
            <p:cNvPr id="46094" name="Oval 9"/>
            <p:cNvSpPr>
              <a:spLocks noChangeArrowheads="1"/>
            </p:cNvSpPr>
            <p:nvPr/>
          </p:nvSpPr>
          <p:spPr bwMode="auto">
            <a:xfrm>
              <a:off x="3463" y="1891"/>
              <a:ext cx="1862" cy="1863"/>
            </a:xfrm>
            <a:prstGeom prst="ellipse">
              <a:avLst/>
            </a:prstGeom>
            <a:noFill/>
            <a:ln w="9525">
              <a:solidFill>
                <a:schemeClr val="tx1"/>
              </a:solidFill>
              <a:prstDash val="dash"/>
              <a:round/>
              <a:headEnd/>
              <a:tailEnd/>
            </a:ln>
          </p:spPr>
          <p:txBody>
            <a:bodyPr wrap="none" anchor="ctr"/>
            <a:lstStyle/>
            <a:p>
              <a:pPr eaLnBrk="1" hangingPunct="1"/>
              <a:endParaRPr lang="en-US" altLang="en-US"/>
            </a:p>
          </p:txBody>
        </p:sp>
        <p:sp>
          <p:nvSpPr>
            <p:cNvPr id="46095" name="Oval 10"/>
            <p:cNvSpPr>
              <a:spLocks noChangeArrowheads="1"/>
            </p:cNvSpPr>
            <p:nvPr/>
          </p:nvSpPr>
          <p:spPr bwMode="auto">
            <a:xfrm>
              <a:off x="3343" y="1784"/>
              <a:ext cx="2087" cy="2087"/>
            </a:xfrm>
            <a:prstGeom prst="ellipse">
              <a:avLst/>
            </a:prstGeom>
            <a:noFill/>
            <a:ln w="9525">
              <a:solidFill>
                <a:schemeClr val="tx1"/>
              </a:solidFill>
              <a:prstDash val="dash"/>
              <a:round/>
              <a:headEnd/>
              <a:tailEnd/>
            </a:ln>
          </p:spPr>
          <p:txBody>
            <a:bodyPr wrap="none" anchor="ctr"/>
            <a:lstStyle/>
            <a:p>
              <a:pPr eaLnBrk="1" hangingPunct="1"/>
              <a:endParaRPr lang="en-US" altLang="en-US"/>
            </a:p>
          </p:txBody>
        </p:sp>
        <p:sp>
          <p:nvSpPr>
            <p:cNvPr id="46096" name="Oval 11"/>
            <p:cNvSpPr>
              <a:spLocks noChangeArrowheads="1"/>
            </p:cNvSpPr>
            <p:nvPr/>
          </p:nvSpPr>
          <p:spPr bwMode="auto">
            <a:xfrm>
              <a:off x="3282" y="1711"/>
              <a:ext cx="2227" cy="2226"/>
            </a:xfrm>
            <a:prstGeom prst="ellipse">
              <a:avLst/>
            </a:prstGeom>
            <a:noFill/>
            <a:ln w="9525">
              <a:solidFill>
                <a:schemeClr val="tx1"/>
              </a:solidFill>
              <a:prstDash val="dash"/>
              <a:round/>
              <a:headEnd/>
              <a:tailEnd/>
            </a:ln>
          </p:spPr>
          <p:txBody>
            <a:bodyPr wrap="none" anchor="ctr"/>
            <a:lstStyle/>
            <a:p>
              <a:pPr eaLnBrk="1" hangingPunct="1"/>
              <a:endParaRPr lang="en-US" altLang="en-US"/>
            </a:p>
          </p:txBody>
        </p:sp>
        <p:sp>
          <p:nvSpPr>
            <p:cNvPr id="46097" name="Oval 12"/>
            <p:cNvSpPr>
              <a:spLocks noChangeArrowheads="1"/>
            </p:cNvSpPr>
            <p:nvPr/>
          </p:nvSpPr>
          <p:spPr bwMode="auto">
            <a:xfrm>
              <a:off x="3242" y="1670"/>
              <a:ext cx="2309" cy="2310"/>
            </a:xfrm>
            <a:prstGeom prst="ellipse">
              <a:avLst/>
            </a:prstGeom>
            <a:noFill/>
            <a:ln w="9525">
              <a:solidFill>
                <a:schemeClr val="tx1"/>
              </a:solidFill>
              <a:prstDash val="dash"/>
              <a:round/>
              <a:headEnd/>
              <a:tailEnd/>
            </a:ln>
          </p:spPr>
          <p:txBody>
            <a:bodyPr wrap="none" anchor="ctr"/>
            <a:lstStyle/>
            <a:p>
              <a:pPr eaLnBrk="1" hangingPunct="1"/>
              <a:endParaRPr lang="en-US" altLang="en-US"/>
            </a:p>
          </p:txBody>
        </p:sp>
        <p:sp>
          <p:nvSpPr>
            <p:cNvPr id="46098" name="Text Box 13"/>
            <p:cNvSpPr txBox="1">
              <a:spLocks noChangeArrowheads="1"/>
            </p:cNvSpPr>
            <p:nvPr/>
          </p:nvSpPr>
          <p:spPr bwMode="auto">
            <a:xfrm>
              <a:off x="4503" y="2607"/>
              <a:ext cx="273" cy="250"/>
            </a:xfrm>
            <a:prstGeom prst="rect">
              <a:avLst/>
            </a:prstGeom>
            <a:noFill/>
            <a:ln w="9525">
              <a:noFill/>
              <a:miter lim="800000"/>
              <a:headEnd/>
              <a:tailEnd/>
            </a:ln>
          </p:spPr>
          <p:txBody>
            <a:bodyPr>
              <a:spAutoFit/>
            </a:bodyPr>
            <a:lstStyle/>
            <a:p>
              <a:pPr eaLnBrk="1" hangingPunct="1">
                <a:spcBef>
                  <a:spcPct val="50000"/>
                </a:spcBef>
              </a:pPr>
              <a:r>
                <a:rPr lang="en-US" altLang="en-US" b="1">
                  <a:solidFill>
                    <a:schemeClr val="hlink"/>
                  </a:solidFill>
                </a:rPr>
                <a:t>1</a:t>
              </a:r>
            </a:p>
          </p:txBody>
        </p:sp>
        <p:sp>
          <p:nvSpPr>
            <p:cNvPr id="46099" name="Text Box 14"/>
            <p:cNvSpPr txBox="1">
              <a:spLocks noChangeArrowheads="1"/>
            </p:cNvSpPr>
            <p:nvPr/>
          </p:nvSpPr>
          <p:spPr bwMode="auto">
            <a:xfrm>
              <a:off x="4718" y="2408"/>
              <a:ext cx="273" cy="250"/>
            </a:xfrm>
            <a:prstGeom prst="rect">
              <a:avLst/>
            </a:prstGeom>
            <a:noFill/>
            <a:ln w="9525">
              <a:noFill/>
              <a:miter lim="800000"/>
              <a:headEnd/>
              <a:tailEnd/>
            </a:ln>
          </p:spPr>
          <p:txBody>
            <a:bodyPr>
              <a:spAutoFit/>
            </a:bodyPr>
            <a:lstStyle/>
            <a:p>
              <a:pPr eaLnBrk="1" hangingPunct="1">
                <a:spcBef>
                  <a:spcPct val="50000"/>
                </a:spcBef>
              </a:pPr>
              <a:r>
                <a:rPr lang="en-US" altLang="en-US" b="1">
                  <a:solidFill>
                    <a:schemeClr val="hlink"/>
                  </a:solidFill>
                </a:rPr>
                <a:t>2</a:t>
              </a:r>
            </a:p>
          </p:txBody>
        </p:sp>
        <p:sp>
          <p:nvSpPr>
            <p:cNvPr id="46100" name="Text Box 15"/>
            <p:cNvSpPr txBox="1">
              <a:spLocks noChangeArrowheads="1"/>
            </p:cNvSpPr>
            <p:nvPr/>
          </p:nvSpPr>
          <p:spPr bwMode="auto">
            <a:xfrm>
              <a:off x="4855" y="2266"/>
              <a:ext cx="273" cy="250"/>
            </a:xfrm>
            <a:prstGeom prst="rect">
              <a:avLst/>
            </a:prstGeom>
            <a:noFill/>
            <a:ln w="9525">
              <a:noFill/>
              <a:miter lim="800000"/>
              <a:headEnd/>
              <a:tailEnd/>
            </a:ln>
          </p:spPr>
          <p:txBody>
            <a:bodyPr>
              <a:spAutoFit/>
            </a:bodyPr>
            <a:lstStyle/>
            <a:p>
              <a:pPr eaLnBrk="1" hangingPunct="1">
                <a:spcBef>
                  <a:spcPct val="50000"/>
                </a:spcBef>
              </a:pPr>
              <a:r>
                <a:rPr lang="en-US" altLang="en-US" b="1">
                  <a:solidFill>
                    <a:schemeClr val="hlink"/>
                  </a:solidFill>
                </a:rPr>
                <a:t>3</a:t>
              </a:r>
            </a:p>
          </p:txBody>
        </p:sp>
        <p:sp>
          <p:nvSpPr>
            <p:cNvPr id="46101" name="Text Box 16"/>
            <p:cNvSpPr txBox="1">
              <a:spLocks noChangeArrowheads="1"/>
            </p:cNvSpPr>
            <p:nvPr/>
          </p:nvSpPr>
          <p:spPr bwMode="auto">
            <a:xfrm>
              <a:off x="4978" y="2169"/>
              <a:ext cx="273" cy="231"/>
            </a:xfrm>
            <a:prstGeom prst="rect">
              <a:avLst/>
            </a:prstGeom>
            <a:noFill/>
            <a:ln w="9525">
              <a:noFill/>
              <a:miter lim="800000"/>
              <a:headEnd/>
              <a:tailEnd/>
            </a:ln>
          </p:spPr>
          <p:txBody>
            <a:bodyPr>
              <a:spAutoFit/>
            </a:bodyPr>
            <a:lstStyle/>
            <a:p>
              <a:pPr eaLnBrk="1" hangingPunct="1">
                <a:spcBef>
                  <a:spcPct val="50000"/>
                </a:spcBef>
              </a:pPr>
              <a:r>
                <a:rPr lang="en-US" altLang="en-US" sz="1800" b="1">
                  <a:solidFill>
                    <a:schemeClr val="hlink"/>
                  </a:solidFill>
                </a:rPr>
                <a:t>4</a:t>
              </a:r>
            </a:p>
          </p:txBody>
        </p:sp>
        <p:sp>
          <p:nvSpPr>
            <p:cNvPr id="46102" name="Text Box 17"/>
            <p:cNvSpPr txBox="1">
              <a:spLocks noChangeArrowheads="1"/>
            </p:cNvSpPr>
            <p:nvPr/>
          </p:nvSpPr>
          <p:spPr bwMode="auto">
            <a:xfrm>
              <a:off x="5072" y="2109"/>
              <a:ext cx="273" cy="212"/>
            </a:xfrm>
            <a:prstGeom prst="rect">
              <a:avLst/>
            </a:prstGeom>
            <a:noFill/>
            <a:ln w="9525">
              <a:noFill/>
              <a:miter lim="800000"/>
              <a:headEnd/>
              <a:tailEnd/>
            </a:ln>
          </p:spPr>
          <p:txBody>
            <a:bodyPr>
              <a:spAutoFit/>
            </a:bodyPr>
            <a:lstStyle/>
            <a:p>
              <a:pPr eaLnBrk="1" hangingPunct="1">
                <a:spcBef>
                  <a:spcPct val="50000"/>
                </a:spcBef>
              </a:pPr>
              <a:r>
                <a:rPr lang="en-US" altLang="en-US" sz="1600" b="1">
                  <a:solidFill>
                    <a:schemeClr val="hlink"/>
                  </a:solidFill>
                </a:rPr>
                <a:t>5</a:t>
              </a:r>
            </a:p>
          </p:txBody>
        </p:sp>
        <p:sp>
          <p:nvSpPr>
            <p:cNvPr id="46103" name="Text Box 18"/>
            <p:cNvSpPr txBox="1">
              <a:spLocks noChangeArrowheads="1"/>
            </p:cNvSpPr>
            <p:nvPr/>
          </p:nvSpPr>
          <p:spPr bwMode="auto">
            <a:xfrm>
              <a:off x="5135" y="2057"/>
              <a:ext cx="273" cy="173"/>
            </a:xfrm>
            <a:prstGeom prst="rect">
              <a:avLst/>
            </a:prstGeom>
            <a:noFill/>
            <a:ln w="9525">
              <a:noFill/>
              <a:miter lim="800000"/>
              <a:headEnd/>
              <a:tailEnd/>
            </a:ln>
          </p:spPr>
          <p:txBody>
            <a:bodyPr>
              <a:spAutoFit/>
            </a:bodyPr>
            <a:lstStyle/>
            <a:p>
              <a:pPr eaLnBrk="1" hangingPunct="1">
                <a:spcBef>
                  <a:spcPct val="50000"/>
                </a:spcBef>
              </a:pPr>
              <a:r>
                <a:rPr lang="en-US" altLang="en-US" sz="1200" b="1">
                  <a:solidFill>
                    <a:schemeClr val="hlink"/>
                  </a:solidFill>
                </a:rPr>
                <a:t>6</a:t>
              </a:r>
            </a:p>
          </p:txBody>
        </p:sp>
        <p:sp>
          <p:nvSpPr>
            <p:cNvPr id="46104" name="Text Box 19"/>
            <p:cNvSpPr txBox="1">
              <a:spLocks noChangeArrowheads="1"/>
            </p:cNvSpPr>
            <p:nvPr/>
          </p:nvSpPr>
          <p:spPr bwMode="auto">
            <a:xfrm>
              <a:off x="5231" y="1970"/>
              <a:ext cx="273" cy="173"/>
            </a:xfrm>
            <a:prstGeom prst="rect">
              <a:avLst/>
            </a:prstGeom>
            <a:noFill/>
            <a:ln w="9525">
              <a:noFill/>
              <a:miter lim="800000"/>
              <a:headEnd/>
              <a:tailEnd/>
            </a:ln>
          </p:spPr>
          <p:txBody>
            <a:bodyPr>
              <a:spAutoFit/>
            </a:bodyPr>
            <a:lstStyle/>
            <a:p>
              <a:pPr eaLnBrk="1" hangingPunct="1">
                <a:spcBef>
                  <a:spcPct val="50000"/>
                </a:spcBef>
              </a:pPr>
              <a:r>
                <a:rPr lang="en-US" altLang="en-US" sz="1200" b="1">
                  <a:solidFill>
                    <a:schemeClr val="hlink"/>
                  </a:solidFill>
                </a:rPr>
                <a:t>7</a:t>
              </a:r>
            </a:p>
          </p:txBody>
        </p:sp>
      </p:grpSp>
      <p:sp>
        <p:nvSpPr>
          <p:cNvPr id="1112084" name="Oval 20"/>
          <p:cNvSpPr>
            <a:spLocks noChangeArrowheads="1"/>
          </p:cNvSpPr>
          <p:nvPr/>
        </p:nvSpPr>
        <p:spPr bwMode="auto">
          <a:xfrm>
            <a:off x="7115175" y="4092575"/>
            <a:ext cx="88900" cy="88900"/>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eaLnBrk="1" hangingPunct="1">
              <a:defRPr/>
            </a:pPr>
            <a:endParaRPr lang="en-US"/>
          </a:p>
        </p:txBody>
      </p:sp>
      <p:sp>
        <p:nvSpPr>
          <p:cNvPr id="138300" name="Freeform 60"/>
          <p:cNvSpPr>
            <a:spLocks/>
          </p:cNvSpPr>
          <p:nvPr/>
        </p:nvSpPr>
        <p:spPr bwMode="auto">
          <a:xfrm rot="8308651">
            <a:off x="6902450" y="3465513"/>
            <a:ext cx="1828800" cy="127000"/>
          </a:xfrm>
          <a:custGeom>
            <a:avLst/>
            <a:gdLst>
              <a:gd name="T0" fmla="*/ 0 w 1152"/>
              <a:gd name="T1" fmla="*/ 2147483647 h 192"/>
              <a:gd name="T2" fmla="*/ 2147483647 w 1152"/>
              <a:gd name="T3" fmla="*/ 2147483647 h 192"/>
              <a:gd name="T4" fmla="*/ 2147483647 w 1152"/>
              <a:gd name="T5" fmla="*/ 2147483647 h 192"/>
              <a:gd name="T6" fmla="*/ 2147483647 w 1152"/>
              <a:gd name="T7" fmla="*/ 2147483647 h 192"/>
              <a:gd name="T8" fmla="*/ 2147483647 w 1152"/>
              <a:gd name="T9" fmla="*/ 2147483647 h 192"/>
              <a:gd name="T10" fmla="*/ 2147483647 w 1152"/>
              <a:gd name="T11" fmla="*/ 2147483647 h 192"/>
              <a:gd name="T12" fmla="*/ 2147483647 w 1152"/>
              <a:gd name="T13" fmla="*/ 2147483647 h 192"/>
              <a:gd name="T14" fmla="*/ 2147483647 w 1152"/>
              <a:gd name="T15" fmla="*/ 2147483647 h 192"/>
              <a:gd name="T16" fmla="*/ 2147483647 w 1152"/>
              <a:gd name="T17" fmla="*/ 2147483647 h 192"/>
              <a:gd name="T18" fmla="*/ 2147483647 w 1152"/>
              <a:gd name="T19" fmla="*/ 2147483647 h 192"/>
              <a:gd name="T20" fmla="*/ 2147483647 w 1152"/>
              <a:gd name="T21" fmla="*/ 2147483647 h 192"/>
              <a:gd name="T22" fmla="*/ 2147483647 w 1152"/>
              <a:gd name="T23" fmla="*/ 2147483647 h 1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52"/>
              <a:gd name="T37" fmla="*/ 0 h 192"/>
              <a:gd name="T38" fmla="*/ 1152 w 1152"/>
              <a:gd name="T39" fmla="*/ 192 h 1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52" h="192">
                <a:moveTo>
                  <a:pt x="0" y="96"/>
                </a:moveTo>
                <a:cubicBezTo>
                  <a:pt x="51" y="103"/>
                  <a:pt x="102" y="110"/>
                  <a:pt x="141" y="96"/>
                </a:cubicBezTo>
                <a:cubicBezTo>
                  <a:pt x="180" y="82"/>
                  <a:pt x="203" y="0"/>
                  <a:pt x="235" y="14"/>
                </a:cubicBezTo>
                <a:cubicBezTo>
                  <a:pt x="267" y="28"/>
                  <a:pt x="303" y="178"/>
                  <a:pt x="335" y="178"/>
                </a:cubicBezTo>
                <a:cubicBezTo>
                  <a:pt x="367" y="178"/>
                  <a:pt x="398" y="14"/>
                  <a:pt x="429" y="14"/>
                </a:cubicBezTo>
                <a:cubicBezTo>
                  <a:pt x="460" y="14"/>
                  <a:pt x="491" y="178"/>
                  <a:pt x="523" y="178"/>
                </a:cubicBezTo>
                <a:cubicBezTo>
                  <a:pt x="555" y="178"/>
                  <a:pt x="591" y="14"/>
                  <a:pt x="623" y="14"/>
                </a:cubicBezTo>
                <a:cubicBezTo>
                  <a:pt x="655" y="14"/>
                  <a:pt x="686" y="178"/>
                  <a:pt x="717" y="178"/>
                </a:cubicBezTo>
                <a:cubicBezTo>
                  <a:pt x="748" y="178"/>
                  <a:pt x="779" y="14"/>
                  <a:pt x="811" y="14"/>
                </a:cubicBezTo>
                <a:cubicBezTo>
                  <a:pt x="843" y="14"/>
                  <a:pt x="879" y="164"/>
                  <a:pt x="911" y="178"/>
                </a:cubicBezTo>
                <a:cubicBezTo>
                  <a:pt x="943" y="192"/>
                  <a:pt x="965" y="110"/>
                  <a:pt x="1005" y="96"/>
                </a:cubicBezTo>
                <a:cubicBezTo>
                  <a:pt x="1045" y="82"/>
                  <a:pt x="1098" y="89"/>
                  <a:pt x="1152" y="96"/>
                </a:cubicBezTo>
              </a:path>
            </a:pathLst>
          </a:custGeom>
          <a:noFill/>
          <a:ln w="38100" cmpd="sng">
            <a:solidFill>
              <a:srgbClr val="D60093"/>
            </a:solidFill>
            <a:round/>
            <a:headEnd type="none" w="med" len="med"/>
            <a:tailEnd type="arrow" w="med" len="med"/>
          </a:ln>
        </p:spPr>
        <p:txBody>
          <a:bodyPr/>
          <a:lstStyle/>
          <a:p>
            <a:endParaRPr lang="en-US"/>
          </a:p>
        </p:txBody>
      </p:sp>
      <p:sp>
        <p:nvSpPr>
          <p:cNvPr id="1112086" name="Oval 22"/>
          <p:cNvSpPr>
            <a:spLocks noChangeArrowheads="1"/>
          </p:cNvSpPr>
          <p:nvPr/>
        </p:nvSpPr>
        <p:spPr bwMode="auto">
          <a:xfrm>
            <a:off x="7121525" y="3324225"/>
            <a:ext cx="88900" cy="88900"/>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eaLnBrk="1" hangingPunct="1">
              <a:defRPr/>
            </a:pPr>
            <a:endParaRPr lang="en-US"/>
          </a:p>
        </p:txBody>
      </p:sp>
      <p:sp>
        <p:nvSpPr>
          <p:cNvPr id="1112087" name="Oval 23"/>
          <p:cNvSpPr>
            <a:spLocks noChangeArrowheads="1"/>
          </p:cNvSpPr>
          <p:nvPr/>
        </p:nvSpPr>
        <p:spPr bwMode="auto">
          <a:xfrm>
            <a:off x="6684963" y="4146550"/>
            <a:ext cx="933450" cy="933450"/>
          </a:xfrm>
          <a:prstGeom prst="ellipse">
            <a:avLst/>
          </a:prstGeom>
          <a:noFill/>
          <a:ln w="76200">
            <a:solidFill>
              <a:srgbClr val="FF9900">
                <a:alpha val="25882"/>
              </a:srgbClr>
            </a:solidFill>
            <a:round/>
            <a:headEnd/>
            <a:tailEnd/>
          </a:ln>
        </p:spPr>
        <p:txBody>
          <a:bodyPr wrap="none" anchor="ctr"/>
          <a:lstStyle/>
          <a:p>
            <a:pPr eaLnBrk="1" hangingPunct="1"/>
            <a:endParaRPr lang="en-US" altLang="en-US"/>
          </a:p>
        </p:txBody>
      </p:sp>
      <p:sp>
        <p:nvSpPr>
          <p:cNvPr id="1112088" name="Oval 24"/>
          <p:cNvSpPr>
            <a:spLocks noChangeArrowheads="1"/>
          </p:cNvSpPr>
          <p:nvPr/>
        </p:nvSpPr>
        <p:spPr bwMode="auto">
          <a:xfrm>
            <a:off x="5930900" y="3384550"/>
            <a:ext cx="2466975" cy="2466975"/>
          </a:xfrm>
          <a:prstGeom prst="ellipse">
            <a:avLst/>
          </a:prstGeom>
          <a:noFill/>
          <a:ln w="76200">
            <a:solidFill>
              <a:srgbClr val="FF9900">
                <a:alpha val="30980"/>
              </a:srgbClr>
            </a:solidFill>
            <a:round/>
            <a:headEnd/>
            <a:tailEnd/>
          </a:ln>
        </p:spPr>
        <p:txBody>
          <a:bodyPr wrap="none" anchor="ctr"/>
          <a:lstStyle/>
          <a:p>
            <a:pPr eaLnBrk="1" hangingPunct="1"/>
            <a:endParaRPr lang="en-US" altLang="en-US"/>
          </a:p>
        </p:txBody>
      </p:sp>
      <p:sp>
        <p:nvSpPr>
          <p:cNvPr id="46089"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12.1 – The interaction of matter with radiation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12066">
                                            <p:txEl>
                                              <p:pRg st="1" end="1"/>
                                            </p:txEl>
                                          </p:spTgt>
                                        </p:tgtEl>
                                        <p:attrNameLst>
                                          <p:attrName>style.visibility</p:attrName>
                                        </p:attrNameLst>
                                      </p:cBhvr>
                                      <p:to>
                                        <p:strVal val="visible"/>
                                      </p:to>
                                    </p:set>
                                    <p:anim calcmode="lin" valueType="num">
                                      <p:cBhvr additive="base">
                                        <p:cTn id="7" dur="500" fill="hold"/>
                                        <p:tgtEl>
                                          <p:spTgt spid="111206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1206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112066">
                                            <p:txEl>
                                              <p:pRg st="2" end="2"/>
                                            </p:txEl>
                                          </p:spTgt>
                                        </p:tgtEl>
                                        <p:attrNameLst>
                                          <p:attrName>style.visibility</p:attrName>
                                        </p:attrNameLst>
                                      </p:cBhvr>
                                      <p:to>
                                        <p:strVal val="visible"/>
                                      </p:to>
                                    </p:set>
                                    <p:anim calcmode="lin" valueType="num">
                                      <p:cBhvr additive="base">
                                        <p:cTn id="13" dur="500" fill="hold"/>
                                        <p:tgtEl>
                                          <p:spTgt spid="111206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1206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1112084"/>
                                        </p:tgtEl>
                                        <p:attrNameLst>
                                          <p:attrName>style.visibility</p:attrName>
                                        </p:attrNameLst>
                                      </p:cBhvr>
                                      <p:to>
                                        <p:strVal val="visible"/>
                                      </p:to>
                                    </p:set>
                                    <p:anim calcmode="lin" valueType="num">
                                      <p:cBhvr>
                                        <p:cTn id="22" dur="500" fill="hold"/>
                                        <p:tgtEl>
                                          <p:spTgt spid="1112084"/>
                                        </p:tgtEl>
                                        <p:attrNameLst>
                                          <p:attrName>ppt_w</p:attrName>
                                        </p:attrNameLst>
                                      </p:cBhvr>
                                      <p:tavLst>
                                        <p:tav tm="0">
                                          <p:val>
                                            <p:fltVal val="0"/>
                                          </p:val>
                                        </p:tav>
                                        <p:tav tm="100000">
                                          <p:val>
                                            <p:strVal val="#ppt_w"/>
                                          </p:val>
                                        </p:tav>
                                      </p:tavLst>
                                    </p:anim>
                                    <p:anim calcmode="lin" valueType="num">
                                      <p:cBhvr>
                                        <p:cTn id="23" dur="500" fill="hold"/>
                                        <p:tgtEl>
                                          <p:spTgt spid="1112084"/>
                                        </p:tgtEl>
                                        <p:attrNameLst>
                                          <p:attrName>ppt_h</p:attrName>
                                        </p:attrNameLst>
                                      </p:cBhvr>
                                      <p:tavLst>
                                        <p:tav tm="0">
                                          <p:val>
                                            <p:fltVal val="0"/>
                                          </p:val>
                                        </p:tav>
                                        <p:tav tm="100000">
                                          <p:val>
                                            <p:strVal val="#ppt_h"/>
                                          </p:val>
                                        </p:tav>
                                      </p:tavLst>
                                    </p:anim>
                                    <p:animEffect transition="in" filter="fade">
                                      <p:cBhvr>
                                        <p:cTn id="24" dur="500"/>
                                        <p:tgtEl>
                                          <p:spTgt spid="1112084"/>
                                        </p:tgtEl>
                                      </p:cBhvr>
                                    </p:animEffect>
                                  </p:childTnLst>
                                </p:cTn>
                              </p:par>
                              <p:par>
                                <p:cTn id="25" presetID="1" presetClass="path" presetSubtype="0" repeatCount="indefinite" fill="hold" grpId="1" nodeType="withEffect">
                                  <p:stCondLst>
                                    <p:cond delay="0"/>
                                  </p:stCondLst>
                                  <p:childTnLst>
                                    <p:animMotion origin="layout" path="M -0.00156 4.81481E-6 C 0.02691 4.81481E-6 0.05017 0.02986 0.05017 0.06759 C 0.05017 0.10462 0.02691 0.13518 -0.00156 0.13518 C -0.02986 0.13518 -0.0526 0.10462 -0.0526 0.06759 C -0.0526 0.02986 -0.02986 4.81481E-6 -0.00156 4.81481E-6 Z " pathEditMode="relative" rAng="0" ptsTypes="fffff">
                                      <p:cBhvr>
                                        <p:cTn id="26" dur="5000" fill="hold"/>
                                        <p:tgtEl>
                                          <p:spTgt spid="1112084"/>
                                        </p:tgtEl>
                                        <p:attrNameLst>
                                          <p:attrName>ppt_x</p:attrName>
                                          <p:attrName>ppt_y</p:attrName>
                                        </p:attrNameLst>
                                      </p:cBhvr>
                                      <p:rCtr x="0" y="68"/>
                                    </p:animMotion>
                                  </p:childTnLst>
                                </p:cTn>
                              </p:par>
                              <p:par>
                                <p:cTn id="27" presetID="10" presetClass="entr" presetSubtype="0" fill="hold" grpId="0" nodeType="withEffect">
                                  <p:stCondLst>
                                    <p:cond delay="0"/>
                                  </p:stCondLst>
                                  <p:childTnLst>
                                    <p:set>
                                      <p:cBhvr>
                                        <p:cTn id="28" dur="1" fill="hold">
                                          <p:stCondLst>
                                            <p:cond delay="0"/>
                                          </p:stCondLst>
                                        </p:cTn>
                                        <p:tgtEl>
                                          <p:spTgt spid="1112087"/>
                                        </p:tgtEl>
                                        <p:attrNameLst>
                                          <p:attrName>style.visibility</p:attrName>
                                        </p:attrNameLst>
                                      </p:cBhvr>
                                      <p:to>
                                        <p:strVal val="visible"/>
                                      </p:to>
                                    </p:set>
                                    <p:animEffect transition="in" filter="fade">
                                      <p:cBhvr>
                                        <p:cTn id="29" dur="2000"/>
                                        <p:tgtEl>
                                          <p:spTgt spid="1112087"/>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138300"/>
                                        </p:tgtEl>
                                        <p:attrNameLst>
                                          <p:attrName>style.visibility</p:attrName>
                                        </p:attrNameLst>
                                      </p:cBhvr>
                                      <p:to>
                                        <p:strVal val="visible"/>
                                      </p:to>
                                    </p:set>
                                    <p:animEffect transition="in" filter="wipe(up)">
                                      <p:cBhvr>
                                        <p:cTn id="34" dur="2000"/>
                                        <p:tgtEl>
                                          <p:spTgt spid="138300"/>
                                        </p:tgtEl>
                                      </p:cBhvr>
                                    </p:animEffect>
                                  </p:childTnLst>
                                  <p:subTnLst>
                                    <p:audio>
                                      <p:cMediaNode>
                                        <p:cTn display="0" masterRel="sameClick">
                                          <p:stCondLst>
                                            <p:cond evt="begin" delay="0">
                                              <p:tn val="32"/>
                                            </p:cond>
                                          </p:stCondLst>
                                          <p:endCondLst>
                                            <p:cond evt="onStopAudio" delay="0">
                                              <p:tgtEl>
                                                <p:sldTgt/>
                                              </p:tgtEl>
                                            </p:cond>
                                          </p:endCondLst>
                                        </p:cTn>
                                        <p:tgtEl>
                                          <p:sndTgt r:embed="rId5" name="voltage.wav"/>
                                        </p:tgtEl>
                                      </p:cMediaNode>
                                    </p:audio>
                                  </p:subTnLst>
                                </p:cTn>
                              </p:par>
                            </p:childTnLst>
                          </p:cTn>
                        </p:par>
                        <p:par>
                          <p:cTn id="35" fill="hold" nodeType="afterGroup">
                            <p:stCondLst>
                              <p:cond delay="2000"/>
                            </p:stCondLst>
                            <p:childTnLst>
                              <p:par>
                                <p:cTn id="36" presetID="22" presetClass="exit" presetSubtype="1" fill="hold" grpId="1" nodeType="afterEffect">
                                  <p:stCondLst>
                                    <p:cond delay="0"/>
                                  </p:stCondLst>
                                  <p:childTnLst>
                                    <p:animEffect transition="out" filter="wipe(up)">
                                      <p:cBhvr>
                                        <p:cTn id="37" dur="2000"/>
                                        <p:tgtEl>
                                          <p:spTgt spid="138300"/>
                                        </p:tgtEl>
                                      </p:cBhvr>
                                    </p:animEffect>
                                    <p:set>
                                      <p:cBhvr>
                                        <p:cTn id="38" dur="1" fill="hold">
                                          <p:stCondLst>
                                            <p:cond delay="1999"/>
                                          </p:stCondLst>
                                        </p:cTn>
                                        <p:tgtEl>
                                          <p:spTgt spid="138300"/>
                                        </p:tgtEl>
                                        <p:attrNameLst>
                                          <p:attrName>style.visibility</p:attrName>
                                        </p:attrNameLst>
                                      </p:cBhvr>
                                      <p:to>
                                        <p:strVal val="hidden"/>
                                      </p:to>
                                    </p:set>
                                  </p:childTnLst>
                                </p:cTn>
                              </p:par>
                            </p:childTnLst>
                          </p:cTn>
                        </p:par>
                        <p:par>
                          <p:cTn id="39" fill="hold" nodeType="afterGroup">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1112086"/>
                                        </p:tgtEl>
                                        <p:attrNameLst>
                                          <p:attrName>style.visibility</p:attrName>
                                        </p:attrNameLst>
                                      </p:cBhvr>
                                      <p:to>
                                        <p:strVal val="visible"/>
                                      </p:to>
                                    </p:set>
                                    <p:animEffect transition="in" filter="fade">
                                      <p:cBhvr>
                                        <p:cTn id="42" dur="500"/>
                                        <p:tgtEl>
                                          <p:spTgt spid="1112086"/>
                                        </p:tgtEl>
                                      </p:cBhvr>
                                    </p:animEffect>
                                  </p:childTnLst>
                                </p:cTn>
                              </p:par>
                              <p:par>
                                <p:cTn id="43" presetID="1" presetClass="path" presetSubtype="0" repeatCount="indefinite" fill="hold" grpId="1" nodeType="withEffect">
                                  <p:stCondLst>
                                    <p:cond delay="0"/>
                                  </p:stCondLst>
                                  <p:childTnLst>
                                    <p:animMotion origin="layout" path="M 3.61111E-6 1.85185E-6 C 0.07517 1.85185E-6 0.13645 0.08102 0.13645 0.18125 C 0.13645 0.28148 0.07517 0.36319 3.61111E-6 0.36319 C -0.07518 0.36319 -0.13594 0.28148 -0.13594 0.18125 C -0.13594 0.08102 -0.07518 1.85185E-6 3.61111E-6 1.85185E-6 Z " pathEditMode="relative" rAng="0" ptsTypes="fffff">
                                      <p:cBhvr>
                                        <p:cTn id="44" dur="2000" fill="hold"/>
                                        <p:tgtEl>
                                          <p:spTgt spid="1112086"/>
                                        </p:tgtEl>
                                        <p:attrNameLst>
                                          <p:attrName>ppt_x</p:attrName>
                                          <p:attrName>ppt_y</p:attrName>
                                        </p:attrNameLst>
                                      </p:cBhvr>
                                      <p:rCtr x="0" y="181"/>
                                    </p:animMotion>
                                  </p:childTnLst>
                                </p:cTn>
                              </p:par>
                              <p:par>
                                <p:cTn id="45" presetID="10" presetClass="entr" presetSubtype="0" fill="hold" grpId="0" nodeType="withEffect">
                                  <p:stCondLst>
                                    <p:cond delay="0"/>
                                  </p:stCondLst>
                                  <p:childTnLst>
                                    <p:set>
                                      <p:cBhvr>
                                        <p:cTn id="46" dur="1" fill="hold">
                                          <p:stCondLst>
                                            <p:cond delay="0"/>
                                          </p:stCondLst>
                                        </p:cTn>
                                        <p:tgtEl>
                                          <p:spTgt spid="1112088"/>
                                        </p:tgtEl>
                                        <p:attrNameLst>
                                          <p:attrName>style.visibility</p:attrName>
                                        </p:attrNameLst>
                                      </p:cBhvr>
                                      <p:to>
                                        <p:strVal val="visible"/>
                                      </p:to>
                                    </p:set>
                                    <p:animEffect transition="in" filter="fade">
                                      <p:cBhvr>
                                        <p:cTn id="47" dur="2000"/>
                                        <p:tgtEl>
                                          <p:spTgt spid="1112088"/>
                                        </p:tgtEl>
                                      </p:cBhvr>
                                    </p:animEffect>
                                  </p:childTnLst>
                                </p:cTn>
                              </p:par>
                              <p:par>
                                <p:cTn id="48" presetID="10" presetClass="exit" presetSubtype="0" fill="hold" grpId="2" nodeType="withEffect">
                                  <p:stCondLst>
                                    <p:cond delay="0"/>
                                  </p:stCondLst>
                                  <p:childTnLst>
                                    <p:animEffect transition="out" filter="fade">
                                      <p:cBhvr>
                                        <p:cTn id="49" dur="500"/>
                                        <p:tgtEl>
                                          <p:spTgt spid="1112084"/>
                                        </p:tgtEl>
                                      </p:cBhvr>
                                    </p:animEffect>
                                    <p:set>
                                      <p:cBhvr>
                                        <p:cTn id="50" dur="1" fill="hold">
                                          <p:stCondLst>
                                            <p:cond delay="499"/>
                                          </p:stCondLst>
                                        </p:cTn>
                                        <p:tgtEl>
                                          <p:spTgt spid="1112084"/>
                                        </p:tgtEl>
                                        <p:attrNameLst>
                                          <p:attrName>style.visibility</p:attrName>
                                        </p:attrNameLst>
                                      </p:cBhvr>
                                      <p:to>
                                        <p:strVal val="hidden"/>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1112066">
                                            <p:txEl>
                                              <p:pRg st="3" end="3"/>
                                            </p:txEl>
                                          </p:spTgt>
                                        </p:tgtEl>
                                        <p:attrNameLst>
                                          <p:attrName>style.visibility</p:attrName>
                                        </p:attrNameLst>
                                      </p:cBhvr>
                                      <p:to>
                                        <p:strVal val="visible"/>
                                      </p:to>
                                    </p:set>
                                    <p:anim calcmode="lin" valueType="num">
                                      <p:cBhvr additive="base">
                                        <p:cTn id="55" dur="500" fill="hold"/>
                                        <p:tgtEl>
                                          <p:spTgt spid="1112066">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11206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1112066">
                                            <p:txEl>
                                              <p:pRg st="4" end="4"/>
                                            </p:txEl>
                                          </p:spTgt>
                                        </p:tgtEl>
                                        <p:attrNameLst>
                                          <p:attrName>style.visibility</p:attrName>
                                        </p:attrNameLst>
                                      </p:cBhvr>
                                      <p:to>
                                        <p:strVal val="visible"/>
                                      </p:to>
                                    </p:set>
                                    <p:anim calcmode="lin" valueType="num">
                                      <p:cBhvr additive="base">
                                        <p:cTn id="61" dur="500" fill="hold"/>
                                        <p:tgtEl>
                                          <p:spTgt spid="1112066">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11206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2084" grpId="0" animBg="1"/>
      <p:bldP spid="1112084" grpId="1" animBg="1"/>
      <p:bldP spid="1112084" grpId="2" animBg="1"/>
      <p:bldP spid="138300" grpId="0" animBg="1"/>
      <p:bldP spid="138300" grpId="1" animBg="1"/>
      <p:bldP spid="1112086" grpId="0" animBg="1"/>
      <p:bldP spid="1112086" grpId="1" animBg="1"/>
      <p:bldP spid="1112087" grpId="0" animBg="1"/>
      <p:bldP spid="111208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4114" name="Rectangle 2"/>
          <p:cNvSpPr>
            <a:spLocks noChangeArrowheads="1"/>
          </p:cNvSpPr>
          <p:nvPr/>
        </p:nvSpPr>
        <p:spPr bwMode="auto">
          <a:xfrm>
            <a:off x="685800" y="1343025"/>
            <a:ext cx="7772400" cy="5456238"/>
          </a:xfrm>
          <a:prstGeom prst="rect">
            <a:avLst/>
          </a:prstGeom>
          <a:solidFill>
            <a:srgbClr val="EAEAEA"/>
          </a:solidFill>
          <a:ln w="9525">
            <a:noFill/>
            <a:miter lim="800000"/>
            <a:headEnd/>
            <a:tailEnd/>
          </a:ln>
        </p:spPr>
        <p:txBody>
          <a:bodyPr/>
          <a:lstStyle/>
          <a:p>
            <a:pPr eaLnBrk="1" hangingPunct="1">
              <a:spcBef>
                <a:spcPct val="20000"/>
              </a:spcBef>
            </a:pPr>
            <a:r>
              <a:rPr lang="en-US" altLang="en-US" i="1">
                <a:solidFill>
                  <a:srgbClr val="333399"/>
                </a:solidFill>
                <a:cs typeface="Times New Roman" pitchFamily="18" charset="0"/>
              </a:rPr>
              <a:t>Atomic spectra and atomic energy states </a:t>
            </a:r>
            <a:r>
              <a:rPr lang="en-US" altLang="en-US" i="1">
                <a:solidFill>
                  <a:srgbClr val="333399"/>
                </a:solidFill>
              </a:rPr>
              <a:t>– review</a:t>
            </a:r>
            <a:endParaRPr lang="en-US" altLang="en-US" i="1">
              <a:solidFill>
                <a:srgbClr val="333399"/>
              </a:solidFill>
              <a:cs typeface="Times New Roman" pitchFamily="18" charset="0"/>
            </a:endParaRPr>
          </a:p>
          <a:p>
            <a:pPr eaLnBrk="1" hangingPunct="1">
              <a:spcBef>
                <a:spcPct val="20000"/>
              </a:spcBef>
            </a:pPr>
            <a:r>
              <a:rPr lang="en-US" altLang="en-US">
                <a:solidFill>
                  <a:srgbClr val="000000"/>
                </a:solidFill>
                <a:cs typeface="Times New Roman" pitchFamily="18" charset="0"/>
                <a:sym typeface="Symbol" pitchFamily="18" charset="2"/>
              </a:rPr>
              <a:t>When the atom </a:t>
            </a:r>
            <a:r>
              <a:rPr lang="en-US" altLang="en-US" b="1">
                <a:solidFill>
                  <a:srgbClr val="000000"/>
                </a:solidFill>
                <a:cs typeface="Times New Roman" pitchFamily="18" charset="0"/>
                <a:sym typeface="Symbol" pitchFamily="18" charset="2"/>
              </a:rPr>
              <a:t>de-excites</a:t>
            </a:r>
            <a:r>
              <a:rPr lang="en-US" altLang="en-US">
                <a:solidFill>
                  <a:srgbClr val="000000"/>
                </a:solidFill>
                <a:cs typeface="Times New Roman" pitchFamily="18" charset="0"/>
                <a:sym typeface="Symbol" pitchFamily="18" charset="2"/>
              </a:rPr>
              <a:t> the electron jumps back down to a lower energy level.</a:t>
            </a:r>
          </a:p>
          <a:p>
            <a:pPr eaLnBrk="1" hangingPunct="1">
              <a:spcBef>
                <a:spcPct val="20000"/>
              </a:spcBef>
            </a:pPr>
            <a:r>
              <a:rPr lang="en-US" altLang="en-US">
                <a:solidFill>
                  <a:srgbClr val="000000"/>
                </a:solidFill>
                <a:cs typeface="Times New Roman" pitchFamily="18" charset="0"/>
                <a:sym typeface="Symbol" pitchFamily="18" charset="2"/>
              </a:rPr>
              <a:t>When it does, it emits a photon of                                          </a:t>
            </a:r>
            <a:r>
              <a:rPr lang="en-US" altLang="en-US" i="1">
                <a:solidFill>
                  <a:srgbClr val="000000"/>
                </a:solidFill>
                <a:cs typeface="Times New Roman" pitchFamily="18" charset="0"/>
                <a:sym typeface="Symbol" pitchFamily="18" charset="2"/>
              </a:rPr>
              <a:t>just the right energy </a:t>
            </a:r>
            <a:r>
              <a:rPr lang="en-US" altLang="en-US">
                <a:solidFill>
                  <a:srgbClr val="000000"/>
                </a:solidFill>
                <a:cs typeface="Times New Roman" pitchFamily="18" charset="0"/>
                <a:sym typeface="Symbol" pitchFamily="18" charset="2"/>
              </a:rPr>
              <a:t>to account for                                     the atom’s energy loss during                                            the electron’s orbital drop.</a:t>
            </a:r>
          </a:p>
          <a:p>
            <a:pPr eaLnBrk="1" hangingPunct="1">
              <a:spcBef>
                <a:spcPct val="20000"/>
              </a:spcBef>
            </a:pPr>
            <a:r>
              <a:rPr lang="en-US" altLang="en-US">
                <a:solidFill>
                  <a:srgbClr val="000000"/>
                </a:solidFill>
                <a:cs typeface="Times New Roman" pitchFamily="18" charset="0"/>
                <a:sym typeface="Symbol" pitchFamily="18" charset="2"/>
              </a:rPr>
              <a:t>The electron jumped from the                                             </a:t>
            </a:r>
            <a:r>
              <a:rPr lang="en-US" altLang="en-US" i="1">
                <a:solidFill>
                  <a:srgbClr val="000000"/>
                </a:solidFill>
                <a:cs typeface="Times New Roman" pitchFamily="18" charset="0"/>
                <a:sym typeface="Symbol" pitchFamily="18" charset="2"/>
              </a:rPr>
              <a:t>n</a:t>
            </a:r>
            <a:r>
              <a:rPr lang="en-US" altLang="en-US">
                <a:solidFill>
                  <a:srgbClr val="000000"/>
                </a:solidFill>
                <a:cs typeface="Times New Roman" pitchFamily="18" charset="0"/>
                <a:sym typeface="Symbol" pitchFamily="18" charset="2"/>
              </a:rPr>
              <a:t> = 3 state to the </a:t>
            </a:r>
            <a:r>
              <a:rPr lang="en-US" altLang="en-US" i="1">
                <a:solidFill>
                  <a:srgbClr val="000000"/>
                </a:solidFill>
                <a:cs typeface="Times New Roman" pitchFamily="18" charset="0"/>
                <a:sym typeface="Symbol" pitchFamily="18" charset="2"/>
              </a:rPr>
              <a:t>n</a:t>
            </a:r>
            <a:r>
              <a:rPr lang="en-US" altLang="en-US">
                <a:solidFill>
                  <a:srgbClr val="000000"/>
                </a:solidFill>
                <a:cs typeface="Times New Roman" pitchFamily="18" charset="0"/>
                <a:sym typeface="Symbol" pitchFamily="18" charset="2"/>
              </a:rPr>
              <a:t> = 2 state.</a:t>
            </a:r>
          </a:p>
          <a:p>
            <a:pPr eaLnBrk="1" hangingPunct="1">
              <a:spcBef>
                <a:spcPct val="20000"/>
              </a:spcBef>
            </a:pPr>
            <a:r>
              <a:rPr lang="en-US" altLang="en-US">
                <a:solidFill>
                  <a:srgbClr val="000000"/>
                </a:solidFill>
                <a:cs typeface="Times New Roman" pitchFamily="18" charset="0"/>
                <a:sym typeface="Symbol" pitchFamily="18" charset="2"/>
              </a:rPr>
              <a:t>We say the atom is </a:t>
            </a:r>
            <a:r>
              <a:rPr lang="en-US" altLang="en-US" b="1">
                <a:solidFill>
                  <a:srgbClr val="000000"/>
                </a:solidFill>
                <a:cs typeface="Times New Roman" pitchFamily="18" charset="0"/>
                <a:sym typeface="Symbol" pitchFamily="18" charset="2"/>
              </a:rPr>
              <a:t>de-excited</a:t>
            </a:r>
            <a:r>
              <a:rPr lang="en-US" altLang="en-US">
                <a:solidFill>
                  <a:srgbClr val="000000"/>
                </a:solidFill>
                <a:cs typeface="Times New Roman" pitchFamily="18" charset="0"/>
                <a:sym typeface="Symbol" pitchFamily="18" charset="2"/>
              </a:rPr>
              <a:t>,                                                but not quite in its lowest, or                                           </a:t>
            </a:r>
            <a:r>
              <a:rPr lang="en-US" altLang="en-US" b="1">
                <a:solidFill>
                  <a:srgbClr val="000000"/>
                </a:solidFill>
                <a:cs typeface="Times New Roman" pitchFamily="18" charset="0"/>
                <a:sym typeface="Symbol" pitchFamily="18" charset="2"/>
              </a:rPr>
              <a:t>ground state</a:t>
            </a:r>
            <a:r>
              <a:rPr lang="en-US" altLang="en-US">
                <a:solidFill>
                  <a:srgbClr val="000000"/>
                </a:solidFill>
                <a:cs typeface="Times New Roman" pitchFamily="18" charset="0"/>
                <a:sym typeface="Symbol" pitchFamily="18" charset="2"/>
              </a:rPr>
              <a:t>.</a:t>
            </a:r>
          </a:p>
        </p:txBody>
      </p:sp>
      <p:grpSp>
        <p:nvGrpSpPr>
          <p:cNvPr id="47107" name="Group 25"/>
          <p:cNvGrpSpPr>
            <a:grpSpLocks/>
          </p:cNvGrpSpPr>
          <p:nvPr/>
        </p:nvGrpSpPr>
        <p:grpSpPr bwMode="auto">
          <a:xfrm>
            <a:off x="5329238" y="2774950"/>
            <a:ext cx="3665537" cy="3667125"/>
            <a:chOff x="3242" y="1670"/>
            <a:chExt cx="2309" cy="2310"/>
          </a:xfrm>
        </p:grpSpPr>
        <p:sp>
          <p:nvSpPr>
            <p:cNvPr id="47114" name="Oval 26"/>
            <p:cNvSpPr>
              <a:spLocks noChangeArrowheads="1"/>
            </p:cNvSpPr>
            <p:nvPr/>
          </p:nvSpPr>
          <p:spPr bwMode="auto">
            <a:xfrm>
              <a:off x="4320" y="2753"/>
              <a:ext cx="153" cy="153"/>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p>
              <a:pPr eaLnBrk="1" hangingPunct="1"/>
              <a:endParaRPr lang="en-US" altLang="en-US"/>
            </a:p>
          </p:txBody>
        </p:sp>
        <p:sp>
          <p:nvSpPr>
            <p:cNvPr id="47115" name="Oval 27"/>
            <p:cNvSpPr>
              <a:spLocks noChangeArrowheads="1"/>
            </p:cNvSpPr>
            <p:nvPr/>
          </p:nvSpPr>
          <p:spPr bwMode="auto">
            <a:xfrm>
              <a:off x="4096" y="2531"/>
              <a:ext cx="590" cy="590"/>
            </a:xfrm>
            <a:prstGeom prst="ellipse">
              <a:avLst/>
            </a:prstGeom>
            <a:noFill/>
            <a:ln w="9525">
              <a:solidFill>
                <a:schemeClr val="tx1"/>
              </a:solidFill>
              <a:prstDash val="dash"/>
              <a:round/>
              <a:headEnd/>
              <a:tailEnd/>
            </a:ln>
          </p:spPr>
          <p:txBody>
            <a:bodyPr wrap="none" anchor="ctr"/>
            <a:lstStyle/>
            <a:p>
              <a:pPr eaLnBrk="1" hangingPunct="1"/>
              <a:endParaRPr lang="en-US" altLang="en-US"/>
            </a:p>
          </p:txBody>
        </p:sp>
        <p:sp>
          <p:nvSpPr>
            <p:cNvPr id="47116" name="Oval 28"/>
            <p:cNvSpPr>
              <a:spLocks noChangeArrowheads="1"/>
            </p:cNvSpPr>
            <p:nvPr/>
          </p:nvSpPr>
          <p:spPr bwMode="auto">
            <a:xfrm>
              <a:off x="3813" y="2241"/>
              <a:ext cx="1167" cy="1167"/>
            </a:xfrm>
            <a:prstGeom prst="ellipse">
              <a:avLst/>
            </a:prstGeom>
            <a:noFill/>
            <a:ln w="9525">
              <a:solidFill>
                <a:schemeClr val="tx1"/>
              </a:solidFill>
              <a:prstDash val="dash"/>
              <a:round/>
              <a:headEnd/>
              <a:tailEnd/>
            </a:ln>
          </p:spPr>
          <p:txBody>
            <a:bodyPr wrap="none" anchor="ctr"/>
            <a:lstStyle/>
            <a:p>
              <a:pPr eaLnBrk="1" hangingPunct="1"/>
              <a:endParaRPr lang="en-US" altLang="en-US"/>
            </a:p>
          </p:txBody>
        </p:sp>
        <p:sp>
          <p:nvSpPr>
            <p:cNvPr id="47117" name="Oval 29"/>
            <p:cNvSpPr>
              <a:spLocks noChangeArrowheads="1"/>
            </p:cNvSpPr>
            <p:nvPr/>
          </p:nvSpPr>
          <p:spPr bwMode="auto">
            <a:xfrm>
              <a:off x="3615" y="2044"/>
              <a:ext cx="1556" cy="1556"/>
            </a:xfrm>
            <a:prstGeom prst="ellipse">
              <a:avLst/>
            </a:prstGeom>
            <a:noFill/>
            <a:ln w="9525">
              <a:solidFill>
                <a:schemeClr val="tx1"/>
              </a:solidFill>
              <a:prstDash val="dash"/>
              <a:round/>
              <a:headEnd/>
              <a:tailEnd/>
            </a:ln>
          </p:spPr>
          <p:txBody>
            <a:bodyPr wrap="none" anchor="ctr"/>
            <a:lstStyle/>
            <a:p>
              <a:pPr eaLnBrk="1" hangingPunct="1"/>
              <a:endParaRPr lang="en-US" altLang="en-US"/>
            </a:p>
          </p:txBody>
        </p:sp>
        <p:sp>
          <p:nvSpPr>
            <p:cNvPr id="47118" name="Oval 30"/>
            <p:cNvSpPr>
              <a:spLocks noChangeArrowheads="1"/>
            </p:cNvSpPr>
            <p:nvPr/>
          </p:nvSpPr>
          <p:spPr bwMode="auto">
            <a:xfrm>
              <a:off x="3463" y="1891"/>
              <a:ext cx="1862" cy="1863"/>
            </a:xfrm>
            <a:prstGeom prst="ellipse">
              <a:avLst/>
            </a:prstGeom>
            <a:noFill/>
            <a:ln w="9525">
              <a:solidFill>
                <a:schemeClr val="tx1"/>
              </a:solidFill>
              <a:prstDash val="dash"/>
              <a:round/>
              <a:headEnd/>
              <a:tailEnd/>
            </a:ln>
          </p:spPr>
          <p:txBody>
            <a:bodyPr wrap="none" anchor="ctr"/>
            <a:lstStyle/>
            <a:p>
              <a:pPr eaLnBrk="1" hangingPunct="1"/>
              <a:endParaRPr lang="en-US" altLang="en-US"/>
            </a:p>
          </p:txBody>
        </p:sp>
        <p:sp>
          <p:nvSpPr>
            <p:cNvPr id="47119" name="Oval 31"/>
            <p:cNvSpPr>
              <a:spLocks noChangeArrowheads="1"/>
            </p:cNvSpPr>
            <p:nvPr/>
          </p:nvSpPr>
          <p:spPr bwMode="auto">
            <a:xfrm>
              <a:off x="3343" y="1784"/>
              <a:ext cx="2087" cy="2087"/>
            </a:xfrm>
            <a:prstGeom prst="ellipse">
              <a:avLst/>
            </a:prstGeom>
            <a:noFill/>
            <a:ln w="9525">
              <a:solidFill>
                <a:schemeClr val="tx1"/>
              </a:solidFill>
              <a:prstDash val="dash"/>
              <a:round/>
              <a:headEnd/>
              <a:tailEnd/>
            </a:ln>
          </p:spPr>
          <p:txBody>
            <a:bodyPr wrap="none" anchor="ctr"/>
            <a:lstStyle/>
            <a:p>
              <a:pPr eaLnBrk="1" hangingPunct="1"/>
              <a:endParaRPr lang="en-US" altLang="en-US"/>
            </a:p>
          </p:txBody>
        </p:sp>
        <p:sp>
          <p:nvSpPr>
            <p:cNvPr id="47120" name="Oval 32"/>
            <p:cNvSpPr>
              <a:spLocks noChangeArrowheads="1"/>
            </p:cNvSpPr>
            <p:nvPr/>
          </p:nvSpPr>
          <p:spPr bwMode="auto">
            <a:xfrm>
              <a:off x="3282" y="1711"/>
              <a:ext cx="2227" cy="2226"/>
            </a:xfrm>
            <a:prstGeom prst="ellipse">
              <a:avLst/>
            </a:prstGeom>
            <a:noFill/>
            <a:ln w="9525">
              <a:solidFill>
                <a:schemeClr val="tx1"/>
              </a:solidFill>
              <a:prstDash val="dash"/>
              <a:round/>
              <a:headEnd/>
              <a:tailEnd/>
            </a:ln>
          </p:spPr>
          <p:txBody>
            <a:bodyPr wrap="none" anchor="ctr"/>
            <a:lstStyle/>
            <a:p>
              <a:pPr eaLnBrk="1" hangingPunct="1"/>
              <a:endParaRPr lang="en-US" altLang="en-US"/>
            </a:p>
          </p:txBody>
        </p:sp>
        <p:sp>
          <p:nvSpPr>
            <p:cNvPr id="47121" name="Oval 33"/>
            <p:cNvSpPr>
              <a:spLocks noChangeArrowheads="1"/>
            </p:cNvSpPr>
            <p:nvPr/>
          </p:nvSpPr>
          <p:spPr bwMode="auto">
            <a:xfrm>
              <a:off x="3242" y="1670"/>
              <a:ext cx="2309" cy="2310"/>
            </a:xfrm>
            <a:prstGeom prst="ellipse">
              <a:avLst/>
            </a:prstGeom>
            <a:noFill/>
            <a:ln w="9525">
              <a:solidFill>
                <a:schemeClr val="tx1"/>
              </a:solidFill>
              <a:prstDash val="dash"/>
              <a:round/>
              <a:headEnd/>
              <a:tailEnd/>
            </a:ln>
          </p:spPr>
          <p:txBody>
            <a:bodyPr wrap="none" anchor="ctr"/>
            <a:lstStyle/>
            <a:p>
              <a:pPr eaLnBrk="1" hangingPunct="1"/>
              <a:endParaRPr lang="en-US" altLang="en-US"/>
            </a:p>
          </p:txBody>
        </p:sp>
        <p:sp>
          <p:nvSpPr>
            <p:cNvPr id="47122" name="Text Box 34"/>
            <p:cNvSpPr txBox="1">
              <a:spLocks noChangeArrowheads="1"/>
            </p:cNvSpPr>
            <p:nvPr/>
          </p:nvSpPr>
          <p:spPr bwMode="auto">
            <a:xfrm>
              <a:off x="4503" y="2607"/>
              <a:ext cx="273" cy="250"/>
            </a:xfrm>
            <a:prstGeom prst="rect">
              <a:avLst/>
            </a:prstGeom>
            <a:noFill/>
            <a:ln w="9525">
              <a:noFill/>
              <a:miter lim="800000"/>
              <a:headEnd/>
              <a:tailEnd/>
            </a:ln>
          </p:spPr>
          <p:txBody>
            <a:bodyPr>
              <a:spAutoFit/>
            </a:bodyPr>
            <a:lstStyle/>
            <a:p>
              <a:pPr eaLnBrk="1" hangingPunct="1">
                <a:spcBef>
                  <a:spcPct val="50000"/>
                </a:spcBef>
              </a:pPr>
              <a:r>
                <a:rPr lang="en-US" altLang="en-US" b="1">
                  <a:solidFill>
                    <a:schemeClr val="hlink"/>
                  </a:solidFill>
                </a:rPr>
                <a:t>1</a:t>
              </a:r>
            </a:p>
          </p:txBody>
        </p:sp>
        <p:sp>
          <p:nvSpPr>
            <p:cNvPr id="47123" name="Text Box 35"/>
            <p:cNvSpPr txBox="1">
              <a:spLocks noChangeArrowheads="1"/>
            </p:cNvSpPr>
            <p:nvPr/>
          </p:nvSpPr>
          <p:spPr bwMode="auto">
            <a:xfrm>
              <a:off x="4718" y="2408"/>
              <a:ext cx="273" cy="250"/>
            </a:xfrm>
            <a:prstGeom prst="rect">
              <a:avLst/>
            </a:prstGeom>
            <a:noFill/>
            <a:ln w="9525">
              <a:noFill/>
              <a:miter lim="800000"/>
              <a:headEnd/>
              <a:tailEnd/>
            </a:ln>
          </p:spPr>
          <p:txBody>
            <a:bodyPr>
              <a:spAutoFit/>
            </a:bodyPr>
            <a:lstStyle/>
            <a:p>
              <a:pPr eaLnBrk="1" hangingPunct="1">
                <a:spcBef>
                  <a:spcPct val="50000"/>
                </a:spcBef>
              </a:pPr>
              <a:r>
                <a:rPr lang="en-US" altLang="en-US" b="1">
                  <a:solidFill>
                    <a:schemeClr val="hlink"/>
                  </a:solidFill>
                </a:rPr>
                <a:t>2</a:t>
              </a:r>
            </a:p>
          </p:txBody>
        </p:sp>
        <p:sp>
          <p:nvSpPr>
            <p:cNvPr id="47124" name="Text Box 36"/>
            <p:cNvSpPr txBox="1">
              <a:spLocks noChangeArrowheads="1"/>
            </p:cNvSpPr>
            <p:nvPr/>
          </p:nvSpPr>
          <p:spPr bwMode="auto">
            <a:xfrm>
              <a:off x="4855" y="2266"/>
              <a:ext cx="273" cy="250"/>
            </a:xfrm>
            <a:prstGeom prst="rect">
              <a:avLst/>
            </a:prstGeom>
            <a:noFill/>
            <a:ln w="9525">
              <a:noFill/>
              <a:miter lim="800000"/>
              <a:headEnd/>
              <a:tailEnd/>
            </a:ln>
          </p:spPr>
          <p:txBody>
            <a:bodyPr>
              <a:spAutoFit/>
            </a:bodyPr>
            <a:lstStyle/>
            <a:p>
              <a:pPr eaLnBrk="1" hangingPunct="1">
                <a:spcBef>
                  <a:spcPct val="50000"/>
                </a:spcBef>
              </a:pPr>
              <a:r>
                <a:rPr lang="en-US" altLang="en-US" b="1">
                  <a:solidFill>
                    <a:schemeClr val="hlink"/>
                  </a:solidFill>
                </a:rPr>
                <a:t>3</a:t>
              </a:r>
            </a:p>
          </p:txBody>
        </p:sp>
        <p:sp>
          <p:nvSpPr>
            <p:cNvPr id="47125" name="Text Box 37"/>
            <p:cNvSpPr txBox="1">
              <a:spLocks noChangeArrowheads="1"/>
            </p:cNvSpPr>
            <p:nvPr/>
          </p:nvSpPr>
          <p:spPr bwMode="auto">
            <a:xfrm>
              <a:off x="4978" y="2169"/>
              <a:ext cx="273" cy="231"/>
            </a:xfrm>
            <a:prstGeom prst="rect">
              <a:avLst/>
            </a:prstGeom>
            <a:noFill/>
            <a:ln w="9525">
              <a:noFill/>
              <a:miter lim="800000"/>
              <a:headEnd/>
              <a:tailEnd/>
            </a:ln>
          </p:spPr>
          <p:txBody>
            <a:bodyPr>
              <a:spAutoFit/>
            </a:bodyPr>
            <a:lstStyle/>
            <a:p>
              <a:pPr eaLnBrk="1" hangingPunct="1">
                <a:spcBef>
                  <a:spcPct val="50000"/>
                </a:spcBef>
              </a:pPr>
              <a:r>
                <a:rPr lang="en-US" altLang="en-US" sz="1800" b="1">
                  <a:solidFill>
                    <a:schemeClr val="hlink"/>
                  </a:solidFill>
                </a:rPr>
                <a:t>4</a:t>
              </a:r>
            </a:p>
          </p:txBody>
        </p:sp>
        <p:sp>
          <p:nvSpPr>
            <p:cNvPr id="47126" name="Text Box 38"/>
            <p:cNvSpPr txBox="1">
              <a:spLocks noChangeArrowheads="1"/>
            </p:cNvSpPr>
            <p:nvPr/>
          </p:nvSpPr>
          <p:spPr bwMode="auto">
            <a:xfrm>
              <a:off x="5072" y="2109"/>
              <a:ext cx="273" cy="212"/>
            </a:xfrm>
            <a:prstGeom prst="rect">
              <a:avLst/>
            </a:prstGeom>
            <a:noFill/>
            <a:ln w="9525">
              <a:noFill/>
              <a:miter lim="800000"/>
              <a:headEnd/>
              <a:tailEnd/>
            </a:ln>
          </p:spPr>
          <p:txBody>
            <a:bodyPr>
              <a:spAutoFit/>
            </a:bodyPr>
            <a:lstStyle/>
            <a:p>
              <a:pPr eaLnBrk="1" hangingPunct="1">
                <a:spcBef>
                  <a:spcPct val="50000"/>
                </a:spcBef>
              </a:pPr>
              <a:r>
                <a:rPr lang="en-US" altLang="en-US" sz="1600" b="1">
                  <a:solidFill>
                    <a:schemeClr val="hlink"/>
                  </a:solidFill>
                </a:rPr>
                <a:t>5</a:t>
              </a:r>
            </a:p>
          </p:txBody>
        </p:sp>
        <p:sp>
          <p:nvSpPr>
            <p:cNvPr id="47127" name="Text Box 39"/>
            <p:cNvSpPr txBox="1">
              <a:spLocks noChangeArrowheads="1"/>
            </p:cNvSpPr>
            <p:nvPr/>
          </p:nvSpPr>
          <p:spPr bwMode="auto">
            <a:xfrm>
              <a:off x="5135" y="2057"/>
              <a:ext cx="273" cy="173"/>
            </a:xfrm>
            <a:prstGeom prst="rect">
              <a:avLst/>
            </a:prstGeom>
            <a:noFill/>
            <a:ln w="9525">
              <a:noFill/>
              <a:miter lim="800000"/>
              <a:headEnd/>
              <a:tailEnd/>
            </a:ln>
          </p:spPr>
          <p:txBody>
            <a:bodyPr>
              <a:spAutoFit/>
            </a:bodyPr>
            <a:lstStyle/>
            <a:p>
              <a:pPr eaLnBrk="1" hangingPunct="1">
                <a:spcBef>
                  <a:spcPct val="50000"/>
                </a:spcBef>
              </a:pPr>
              <a:r>
                <a:rPr lang="en-US" altLang="en-US" sz="1200" b="1">
                  <a:solidFill>
                    <a:schemeClr val="hlink"/>
                  </a:solidFill>
                </a:rPr>
                <a:t>6</a:t>
              </a:r>
            </a:p>
          </p:txBody>
        </p:sp>
        <p:sp>
          <p:nvSpPr>
            <p:cNvPr id="47128" name="Text Box 40"/>
            <p:cNvSpPr txBox="1">
              <a:spLocks noChangeArrowheads="1"/>
            </p:cNvSpPr>
            <p:nvPr/>
          </p:nvSpPr>
          <p:spPr bwMode="auto">
            <a:xfrm>
              <a:off x="5231" y="1970"/>
              <a:ext cx="273" cy="173"/>
            </a:xfrm>
            <a:prstGeom prst="rect">
              <a:avLst/>
            </a:prstGeom>
            <a:noFill/>
            <a:ln w="9525">
              <a:noFill/>
              <a:miter lim="800000"/>
              <a:headEnd/>
              <a:tailEnd/>
            </a:ln>
          </p:spPr>
          <p:txBody>
            <a:bodyPr>
              <a:spAutoFit/>
            </a:bodyPr>
            <a:lstStyle/>
            <a:p>
              <a:pPr eaLnBrk="1" hangingPunct="1">
                <a:spcBef>
                  <a:spcPct val="50000"/>
                </a:spcBef>
              </a:pPr>
              <a:r>
                <a:rPr lang="en-US" altLang="en-US" sz="1200" b="1">
                  <a:solidFill>
                    <a:schemeClr val="hlink"/>
                  </a:solidFill>
                </a:rPr>
                <a:t>7</a:t>
              </a:r>
            </a:p>
          </p:txBody>
        </p:sp>
      </p:grpSp>
      <p:sp>
        <p:nvSpPr>
          <p:cNvPr id="1114153" name="Oval 41"/>
          <p:cNvSpPr>
            <a:spLocks noChangeArrowheads="1"/>
          </p:cNvSpPr>
          <p:nvPr/>
        </p:nvSpPr>
        <p:spPr bwMode="auto">
          <a:xfrm>
            <a:off x="7115175" y="3646488"/>
            <a:ext cx="88900" cy="88900"/>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eaLnBrk="1" hangingPunct="1">
              <a:defRPr/>
            </a:pPr>
            <a:endParaRPr lang="en-US"/>
          </a:p>
        </p:txBody>
      </p:sp>
      <p:sp>
        <p:nvSpPr>
          <p:cNvPr id="1114154" name="Oval 42"/>
          <p:cNvSpPr>
            <a:spLocks noChangeArrowheads="1"/>
          </p:cNvSpPr>
          <p:nvPr/>
        </p:nvSpPr>
        <p:spPr bwMode="auto">
          <a:xfrm>
            <a:off x="7121525" y="3324225"/>
            <a:ext cx="88900" cy="88900"/>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eaLnBrk="1" hangingPunct="1">
              <a:defRPr/>
            </a:pPr>
            <a:endParaRPr lang="en-US"/>
          </a:p>
        </p:txBody>
      </p:sp>
      <p:sp>
        <p:nvSpPr>
          <p:cNvPr id="1114155" name="Oval 43"/>
          <p:cNvSpPr>
            <a:spLocks noChangeArrowheads="1"/>
          </p:cNvSpPr>
          <p:nvPr/>
        </p:nvSpPr>
        <p:spPr bwMode="auto">
          <a:xfrm>
            <a:off x="6227763" y="3689350"/>
            <a:ext cx="1847850" cy="1847850"/>
          </a:xfrm>
          <a:prstGeom prst="ellipse">
            <a:avLst/>
          </a:prstGeom>
          <a:noFill/>
          <a:ln w="76200">
            <a:solidFill>
              <a:srgbClr val="FF9900">
                <a:alpha val="25882"/>
              </a:srgbClr>
            </a:solidFill>
            <a:round/>
            <a:headEnd/>
            <a:tailEnd/>
          </a:ln>
        </p:spPr>
        <p:txBody>
          <a:bodyPr wrap="none" anchor="ctr"/>
          <a:lstStyle/>
          <a:p>
            <a:pPr eaLnBrk="1" hangingPunct="1"/>
            <a:endParaRPr lang="en-US" altLang="en-US"/>
          </a:p>
        </p:txBody>
      </p:sp>
      <p:sp>
        <p:nvSpPr>
          <p:cNvPr id="47111" name="Oval 44"/>
          <p:cNvSpPr>
            <a:spLocks noChangeArrowheads="1"/>
          </p:cNvSpPr>
          <p:nvPr/>
        </p:nvSpPr>
        <p:spPr bwMode="auto">
          <a:xfrm>
            <a:off x="5930900" y="3384550"/>
            <a:ext cx="2466975" cy="2466975"/>
          </a:xfrm>
          <a:prstGeom prst="ellipse">
            <a:avLst/>
          </a:prstGeom>
          <a:noFill/>
          <a:ln w="76200">
            <a:solidFill>
              <a:srgbClr val="FF9900">
                <a:alpha val="30980"/>
              </a:srgbClr>
            </a:solidFill>
            <a:round/>
            <a:headEnd/>
            <a:tailEnd/>
          </a:ln>
        </p:spPr>
        <p:txBody>
          <a:bodyPr wrap="none" anchor="ctr"/>
          <a:lstStyle/>
          <a:p>
            <a:pPr eaLnBrk="1" hangingPunct="1"/>
            <a:endParaRPr lang="en-US" altLang="en-US"/>
          </a:p>
        </p:txBody>
      </p:sp>
      <p:sp>
        <p:nvSpPr>
          <p:cNvPr id="138297" name="Freeform 57"/>
          <p:cNvSpPr>
            <a:spLocks/>
          </p:cNvSpPr>
          <p:nvPr/>
        </p:nvSpPr>
        <p:spPr bwMode="auto">
          <a:xfrm rot="-2491349">
            <a:off x="6908800" y="2703513"/>
            <a:ext cx="1828800" cy="127000"/>
          </a:xfrm>
          <a:custGeom>
            <a:avLst/>
            <a:gdLst>
              <a:gd name="T0" fmla="*/ 0 w 1152"/>
              <a:gd name="T1" fmla="*/ 2147483647 h 192"/>
              <a:gd name="T2" fmla="*/ 2147483647 w 1152"/>
              <a:gd name="T3" fmla="*/ 2147483647 h 192"/>
              <a:gd name="T4" fmla="*/ 2147483647 w 1152"/>
              <a:gd name="T5" fmla="*/ 2147483647 h 192"/>
              <a:gd name="T6" fmla="*/ 2147483647 w 1152"/>
              <a:gd name="T7" fmla="*/ 2147483647 h 192"/>
              <a:gd name="T8" fmla="*/ 2147483647 w 1152"/>
              <a:gd name="T9" fmla="*/ 2147483647 h 192"/>
              <a:gd name="T10" fmla="*/ 2147483647 w 1152"/>
              <a:gd name="T11" fmla="*/ 2147483647 h 192"/>
              <a:gd name="T12" fmla="*/ 2147483647 w 1152"/>
              <a:gd name="T13" fmla="*/ 2147483647 h 192"/>
              <a:gd name="T14" fmla="*/ 2147483647 w 1152"/>
              <a:gd name="T15" fmla="*/ 2147483647 h 192"/>
              <a:gd name="T16" fmla="*/ 2147483647 w 1152"/>
              <a:gd name="T17" fmla="*/ 2147483647 h 192"/>
              <a:gd name="T18" fmla="*/ 2147483647 w 1152"/>
              <a:gd name="T19" fmla="*/ 2147483647 h 192"/>
              <a:gd name="T20" fmla="*/ 2147483647 w 1152"/>
              <a:gd name="T21" fmla="*/ 2147483647 h 192"/>
              <a:gd name="T22" fmla="*/ 2147483647 w 1152"/>
              <a:gd name="T23" fmla="*/ 2147483647 h 1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52"/>
              <a:gd name="T37" fmla="*/ 0 h 192"/>
              <a:gd name="T38" fmla="*/ 1152 w 1152"/>
              <a:gd name="T39" fmla="*/ 192 h 1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52" h="192">
                <a:moveTo>
                  <a:pt x="0" y="96"/>
                </a:moveTo>
                <a:cubicBezTo>
                  <a:pt x="51" y="103"/>
                  <a:pt x="102" y="110"/>
                  <a:pt x="141" y="96"/>
                </a:cubicBezTo>
                <a:cubicBezTo>
                  <a:pt x="180" y="82"/>
                  <a:pt x="203" y="0"/>
                  <a:pt x="235" y="14"/>
                </a:cubicBezTo>
                <a:cubicBezTo>
                  <a:pt x="267" y="28"/>
                  <a:pt x="303" y="178"/>
                  <a:pt x="335" y="178"/>
                </a:cubicBezTo>
                <a:cubicBezTo>
                  <a:pt x="367" y="178"/>
                  <a:pt x="398" y="14"/>
                  <a:pt x="429" y="14"/>
                </a:cubicBezTo>
                <a:cubicBezTo>
                  <a:pt x="460" y="14"/>
                  <a:pt x="491" y="178"/>
                  <a:pt x="523" y="178"/>
                </a:cubicBezTo>
                <a:cubicBezTo>
                  <a:pt x="555" y="178"/>
                  <a:pt x="591" y="14"/>
                  <a:pt x="623" y="14"/>
                </a:cubicBezTo>
                <a:cubicBezTo>
                  <a:pt x="655" y="14"/>
                  <a:pt x="686" y="178"/>
                  <a:pt x="717" y="178"/>
                </a:cubicBezTo>
                <a:cubicBezTo>
                  <a:pt x="748" y="178"/>
                  <a:pt x="779" y="14"/>
                  <a:pt x="811" y="14"/>
                </a:cubicBezTo>
                <a:cubicBezTo>
                  <a:pt x="843" y="14"/>
                  <a:pt x="879" y="164"/>
                  <a:pt x="911" y="178"/>
                </a:cubicBezTo>
                <a:cubicBezTo>
                  <a:pt x="943" y="192"/>
                  <a:pt x="965" y="110"/>
                  <a:pt x="1005" y="96"/>
                </a:cubicBezTo>
                <a:cubicBezTo>
                  <a:pt x="1045" y="82"/>
                  <a:pt x="1098" y="89"/>
                  <a:pt x="1152" y="96"/>
                </a:cubicBezTo>
              </a:path>
            </a:pathLst>
          </a:custGeom>
          <a:noFill/>
          <a:ln w="38100" cmpd="sng">
            <a:solidFill>
              <a:srgbClr val="FF0000"/>
            </a:solidFill>
            <a:round/>
            <a:headEnd type="none" w="med" len="med"/>
            <a:tailEnd type="arrow" w="med" len="med"/>
          </a:ln>
        </p:spPr>
        <p:txBody>
          <a:bodyPr/>
          <a:lstStyle/>
          <a:p>
            <a:endParaRPr lang="en-US"/>
          </a:p>
        </p:txBody>
      </p:sp>
      <p:sp>
        <p:nvSpPr>
          <p:cNvPr id="47113"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12.1 – The interaction of matter with radiation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14154"/>
                                        </p:tgtEl>
                                        <p:attrNameLst>
                                          <p:attrName>style.visibility</p:attrName>
                                        </p:attrNameLst>
                                      </p:cBhvr>
                                      <p:to>
                                        <p:strVal val="visible"/>
                                      </p:to>
                                    </p:set>
                                    <p:animEffect transition="in" filter="fade">
                                      <p:cBhvr>
                                        <p:cTn id="7" dur="500"/>
                                        <p:tgtEl>
                                          <p:spTgt spid="1114154"/>
                                        </p:tgtEl>
                                      </p:cBhvr>
                                    </p:animEffect>
                                  </p:childTnLst>
                                </p:cTn>
                              </p:par>
                              <p:par>
                                <p:cTn id="8" presetID="1" presetClass="path" presetSubtype="0" repeatCount="indefinite" fill="hold" grpId="1" nodeType="withEffect">
                                  <p:stCondLst>
                                    <p:cond delay="0"/>
                                  </p:stCondLst>
                                  <p:childTnLst>
                                    <p:animMotion origin="layout" path="M 3.61111E-6 1.85185E-6 C 0.07517 1.85185E-6 0.13645 0.08102 0.13645 0.18125 C 0.13645 0.28148 0.07517 0.36319 3.61111E-6 0.36319 C -0.07518 0.36319 -0.13594 0.28148 -0.13594 0.18125 C -0.13594 0.08102 -0.07518 1.85185E-6 3.61111E-6 1.85185E-6 Z " pathEditMode="relative" rAng="0" ptsTypes="fffff">
                                      <p:cBhvr>
                                        <p:cTn id="9" dur="2000" fill="hold"/>
                                        <p:tgtEl>
                                          <p:spTgt spid="1114154"/>
                                        </p:tgtEl>
                                        <p:attrNameLst>
                                          <p:attrName>ppt_x</p:attrName>
                                          <p:attrName>ppt_y</p:attrName>
                                        </p:attrNameLst>
                                      </p:cBhvr>
                                      <p:rCtr x="0" y="181"/>
                                    </p:animMotion>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1114114">
                                            <p:txEl>
                                              <p:pRg st="1" end="1"/>
                                            </p:txEl>
                                          </p:spTgt>
                                        </p:tgtEl>
                                        <p:attrNameLst>
                                          <p:attrName>style.visibility</p:attrName>
                                        </p:attrNameLst>
                                      </p:cBhvr>
                                      <p:to>
                                        <p:strVal val="visible"/>
                                      </p:to>
                                    </p:set>
                                    <p:anim calcmode="lin" valueType="num">
                                      <p:cBhvr additive="base">
                                        <p:cTn id="14" dur="500" fill="hold"/>
                                        <p:tgtEl>
                                          <p:spTgt spid="1114114">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11411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14153"/>
                                        </p:tgtEl>
                                        <p:attrNameLst>
                                          <p:attrName>style.visibility</p:attrName>
                                        </p:attrNameLst>
                                      </p:cBhvr>
                                      <p:to>
                                        <p:strVal val="visible"/>
                                      </p:to>
                                    </p:set>
                                    <p:animEffect transition="in" filter="fade">
                                      <p:cBhvr>
                                        <p:cTn id="20" dur="500"/>
                                        <p:tgtEl>
                                          <p:spTgt spid="1114153"/>
                                        </p:tgtEl>
                                      </p:cBhvr>
                                    </p:animEffect>
                                  </p:childTnLst>
                                </p:cTn>
                              </p:par>
                              <p:par>
                                <p:cTn id="21" presetID="1" presetClass="path" presetSubtype="0" repeatCount="indefinite" fill="hold" grpId="1" nodeType="withEffect">
                                  <p:stCondLst>
                                    <p:cond delay="0"/>
                                  </p:stCondLst>
                                  <p:childTnLst>
                                    <p:animMotion origin="layout" path="M 3.61111E-6 1.11111E-6 C 0.05538 1.11111E-6 0.10069 0.05995 0.10069 0.13403 C 0.10069 0.20787 0.05538 0.26829 3.61111E-6 0.26829 C -0.05556 0.26829 -0.10052 0.20787 -0.10052 0.13403 C -0.10052 0.05995 -0.05556 1.11111E-6 3.61111E-6 1.11111E-6 Z " pathEditMode="relative" rAng="0" ptsTypes="fffff">
                                      <p:cBhvr>
                                        <p:cTn id="22" dur="3000" fill="hold"/>
                                        <p:tgtEl>
                                          <p:spTgt spid="1114153"/>
                                        </p:tgtEl>
                                        <p:attrNameLst>
                                          <p:attrName>ppt_x</p:attrName>
                                          <p:attrName>ppt_y</p:attrName>
                                        </p:attrNameLst>
                                      </p:cBhvr>
                                      <p:rCtr x="0" y="134"/>
                                    </p:animMotion>
                                  </p:childTnLst>
                                </p:cTn>
                              </p:par>
                              <p:par>
                                <p:cTn id="23" presetID="10" presetClass="entr" presetSubtype="0" fill="hold" grpId="0" nodeType="withEffect">
                                  <p:stCondLst>
                                    <p:cond delay="0"/>
                                  </p:stCondLst>
                                  <p:childTnLst>
                                    <p:set>
                                      <p:cBhvr>
                                        <p:cTn id="24" dur="1" fill="hold">
                                          <p:stCondLst>
                                            <p:cond delay="0"/>
                                          </p:stCondLst>
                                        </p:cTn>
                                        <p:tgtEl>
                                          <p:spTgt spid="1114155"/>
                                        </p:tgtEl>
                                        <p:attrNameLst>
                                          <p:attrName>style.visibility</p:attrName>
                                        </p:attrNameLst>
                                      </p:cBhvr>
                                      <p:to>
                                        <p:strVal val="visible"/>
                                      </p:to>
                                    </p:set>
                                    <p:animEffect transition="in" filter="fade">
                                      <p:cBhvr>
                                        <p:cTn id="25" dur="2000"/>
                                        <p:tgtEl>
                                          <p:spTgt spid="1114155"/>
                                        </p:tgtEl>
                                      </p:cBhvr>
                                    </p:animEffect>
                                  </p:childTnLst>
                                </p:cTn>
                              </p:par>
                              <p:par>
                                <p:cTn id="26" presetID="10" presetClass="exit" presetSubtype="0" fill="hold" grpId="2" nodeType="withEffect">
                                  <p:stCondLst>
                                    <p:cond delay="0"/>
                                  </p:stCondLst>
                                  <p:childTnLst>
                                    <p:animEffect transition="out" filter="fade">
                                      <p:cBhvr>
                                        <p:cTn id="27" dur="500"/>
                                        <p:tgtEl>
                                          <p:spTgt spid="1114154"/>
                                        </p:tgtEl>
                                      </p:cBhvr>
                                    </p:animEffect>
                                    <p:set>
                                      <p:cBhvr>
                                        <p:cTn id="28" dur="1" fill="hold">
                                          <p:stCondLst>
                                            <p:cond delay="499"/>
                                          </p:stCondLst>
                                        </p:cTn>
                                        <p:tgtEl>
                                          <p:spTgt spid="1114154"/>
                                        </p:tgtEl>
                                        <p:attrNameLst>
                                          <p:attrName>style.visibility</p:attrName>
                                        </p:attrNameLst>
                                      </p:cBhvr>
                                      <p:to>
                                        <p:strVal val="hidden"/>
                                      </p:to>
                                    </p:set>
                                  </p:childTnLst>
                                </p:cTn>
                              </p:par>
                              <p:par>
                                <p:cTn id="29" presetID="22" presetClass="entr" presetSubtype="4" fill="hold" grpId="0" nodeType="withEffect">
                                  <p:stCondLst>
                                    <p:cond delay="0"/>
                                  </p:stCondLst>
                                  <p:childTnLst>
                                    <p:set>
                                      <p:cBhvr>
                                        <p:cTn id="30" dur="1" fill="hold">
                                          <p:stCondLst>
                                            <p:cond delay="0"/>
                                          </p:stCondLst>
                                        </p:cTn>
                                        <p:tgtEl>
                                          <p:spTgt spid="138297"/>
                                        </p:tgtEl>
                                        <p:attrNameLst>
                                          <p:attrName>style.visibility</p:attrName>
                                        </p:attrNameLst>
                                      </p:cBhvr>
                                      <p:to>
                                        <p:strVal val="visible"/>
                                      </p:to>
                                    </p:set>
                                    <p:animEffect transition="in" filter="wipe(down)">
                                      <p:cBhvr>
                                        <p:cTn id="31" dur="2000"/>
                                        <p:tgtEl>
                                          <p:spTgt spid="138297"/>
                                        </p:tgtEl>
                                      </p:cBhvr>
                                    </p:animEffect>
                                  </p:childTnLst>
                                  <p:subTnLst>
                                    <p:audio>
                                      <p:cMediaNode>
                                        <p:cTn display="0" masterRel="sameClick">
                                          <p:stCondLst>
                                            <p:cond evt="begin" delay="0">
                                              <p:tn val="29"/>
                                            </p:cond>
                                          </p:stCondLst>
                                          <p:endCondLst>
                                            <p:cond evt="onStopAudio" delay="0">
                                              <p:tgtEl>
                                                <p:sldTgt/>
                                              </p:tgtEl>
                                            </p:cond>
                                          </p:endCondLst>
                                        </p:cTn>
                                        <p:tgtEl>
                                          <p:sndTgt r:embed="rId5" name="voltage.wav"/>
                                        </p:tgtEl>
                                      </p:cMediaNode>
                                    </p:audio>
                                  </p:subTnLst>
                                </p:cTn>
                              </p:par>
                            </p:childTnLst>
                          </p:cTn>
                        </p:par>
                        <p:par>
                          <p:cTn id="32" fill="hold" nodeType="afterGroup">
                            <p:stCondLst>
                              <p:cond delay="3000"/>
                            </p:stCondLst>
                            <p:childTnLst>
                              <p:par>
                                <p:cTn id="33" presetID="22" presetClass="exit" presetSubtype="4" fill="hold" grpId="1" nodeType="afterEffect">
                                  <p:stCondLst>
                                    <p:cond delay="0"/>
                                  </p:stCondLst>
                                  <p:childTnLst>
                                    <p:animEffect transition="out" filter="wipe(down)">
                                      <p:cBhvr>
                                        <p:cTn id="34" dur="2000"/>
                                        <p:tgtEl>
                                          <p:spTgt spid="138297"/>
                                        </p:tgtEl>
                                      </p:cBhvr>
                                    </p:animEffect>
                                    <p:set>
                                      <p:cBhvr>
                                        <p:cTn id="35" dur="1" fill="hold">
                                          <p:stCondLst>
                                            <p:cond delay="1999"/>
                                          </p:stCondLst>
                                        </p:cTn>
                                        <p:tgtEl>
                                          <p:spTgt spid="138297"/>
                                        </p:tgtEl>
                                        <p:attrNameLst>
                                          <p:attrName>style.visibility</p:attrName>
                                        </p:attrNameLst>
                                      </p:cBhvr>
                                      <p:to>
                                        <p:strVal val="hidden"/>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nodeType="clickEffect">
                                  <p:stCondLst>
                                    <p:cond delay="0"/>
                                  </p:stCondLst>
                                  <p:childTnLst>
                                    <p:set>
                                      <p:cBhvr>
                                        <p:cTn id="39" dur="1" fill="hold">
                                          <p:stCondLst>
                                            <p:cond delay="0"/>
                                          </p:stCondLst>
                                        </p:cTn>
                                        <p:tgtEl>
                                          <p:spTgt spid="1114114">
                                            <p:txEl>
                                              <p:pRg st="2" end="2"/>
                                            </p:txEl>
                                          </p:spTgt>
                                        </p:tgtEl>
                                        <p:attrNameLst>
                                          <p:attrName>style.visibility</p:attrName>
                                        </p:attrNameLst>
                                      </p:cBhvr>
                                      <p:to>
                                        <p:strVal val="visible"/>
                                      </p:to>
                                    </p:set>
                                    <p:anim calcmode="lin" valueType="num">
                                      <p:cBhvr additive="base">
                                        <p:cTn id="40" dur="500" fill="hold"/>
                                        <p:tgtEl>
                                          <p:spTgt spid="1114114">
                                            <p:txEl>
                                              <p:pRg st="2" end="2"/>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11411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nodeType="clickEffect">
                                  <p:stCondLst>
                                    <p:cond delay="0"/>
                                  </p:stCondLst>
                                  <p:childTnLst>
                                    <p:set>
                                      <p:cBhvr>
                                        <p:cTn id="45" dur="1" fill="hold">
                                          <p:stCondLst>
                                            <p:cond delay="0"/>
                                          </p:stCondLst>
                                        </p:cTn>
                                        <p:tgtEl>
                                          <p:spTgt spid="1114114">
                                            <p:txEl>
                                              <p:pRg st="3" end="3"/>
                                            </p:txEl>
                                          </p:spTgt>
                                        </p:tgtEl>
                                        <p:attrNameLst>
                                          <p:attrName>style.visibility</p:attrName>
                                        </p:attrNameLst>
                                      </p:cBhvr>
                                      <p:to>
                                        <p:strVal val="visible"/>
                                      </p:to>
                                    </p:set>
                                    <p:anim calcmode="lin" valueType="num">
                                      <p:cBhvr additive="base">
                                        <p:cTn id="46" dur="500" fill="hold"/>
                                        <p:tgtEl>
                                          <p:spTgt spid="1114114">
                                            <p:txEl>
                                              <p:pRg st="3" end="3"/>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111411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4" name="arrow.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4" fill="hold" nodeType="clickEffect">
                                  <p:stCondLst>
                                    <p:cond delay="0"/>
                                  </p:stCondLst>
                                  <p:childTnLst>
                                    <p:set>
                                      <p:cBhvr>
                                        <p:cTn id="51" dur="1" fill="hold">
                                          <p:stCondLst>
                                            <p:cond delay="0"/>
                                          </p:stCondLst>
                                        </p:cTn>
                                        <p:tgtEl>
                                          <p:spTgt spid="1114114">
                                            <p:txEl>
                                              <p:pRg st="4" end="4"/>
                                            </p:txEl>
                                          </p:spTgt>
                                        </p:tgtEl>
                                        <p:attrNameLst>
                                          <p:attrName>style.visibility</p:attrName>
                                        </p:attrNameLst>
                                      </p:cBhvr>
                                      <p:to>
                                        <p:strVal val="visible"/>
                                      </p:to>
                                    </p:set>
                                    <p:anim calcmode="lin" valueType="num">
                                      <p:cBhvr additive="base">
                                        <p:cTn id="52" dur="500" fill="hold"/>
                                        <p:tgtEl>
                                          <p:spTgt spid="1114114">
                                            <p:txEl>
                                              <p:pRg st="4" end="4"/>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111411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4153" grpId="0" animBg="1"/>
      <p:bldP spid="1114153" grpId="1" animBg="1"/>
      <p:bldP spid="1114154" grpId="0" animBg="1"/>
      <p:bldP spid="1114154" grpId="1" animBg="1"/>
      <p:bldP spid="1114154" grpId="2" animBg="1"/>
      <p:bldP spid="1114155" grpId="0" animBg="1"/>
      <p:bldP spid="138297" grpId="0" animBg="1"/>
      <p:bldP spid="138297" grpId="1"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73" name="Rectangle 113"/>
          <p:cNvSpPr>
            <a:spLocks noChangeArrowheads="1"/>
          </p:cNvSpPr>
          <p:nvPr/>
        </p:nvSpPr>
        <p:spPr bwMode="auto">
          <a:xfrm>
            <a:off x="685800" y="1814513"/>
            <a:ext cx="7772400" cy="4405312"/>
          </a:xfrm>
          <a:prstGeom prst="rect">
            <a:avLst/>
          </a:prstGeom>
          <a:solidFill>
            <a:srgbClr val="CCFFCC"/>
          </a:solidFill>
          <a:ln w="9525">
            <a:noFill/>
            <a:miter lim="800000"/>
            <a:headEnd/>
            <a:tailEnd/>
          </a:ln>
        </p:spPr>
        <p:txBody>
          <a:bodyPr/>
          <a:lstStyle/>
          <a:p>
            <a:pPr eaLnBrk="1" hangingPunct="1"/>
            <a:r>
              <a:rPr lang="en-US" altLang="en-US"/>
              <a:t>PRACTICE: A spectroscopic                                        examination of glowing                                                    hydrogen shows the presence                                                  of a 434 nm blue emission                                                                  line. </a:t>
            </a:r>
          </a:p>
          <a:p>
            <a:pPr eaLnBrk="1" hangingPunct="1"/>
            <a:r>
              <a:rPr lang="en-US" altLang="en-US"/>
              <a:t>(a) What is its frequency?</a:t>
            </a:r>
          </a:p>
          <a:p>
            <a:pPr eaLnBrk="1" hangingPunct="1"/>
            <a:r>
              <a:rPr lang="en-US" altLang="en-US">
                <a:sym typeface="Symbol" pitchFamily="18" charset="2"/>
              </a:rPr>
              <a:t>SOLUTION:</a:t>
            </a:r>
          </a:p>
          <a:p>
            <a:pPr eaLnBrk="1" hangingPunct="1"/>
            <a:r>
              <a:rPr lang="en-US" altLang="en-US">
                <a:sym typeface="Symbol" pitchFamily="18" charset="2"/>
              </a:rPr>
              <a:t>Use </a:t>
            </a:r>
            <a:r>
              <a:rPr lang="en-US" altLang="en-US" i="1">
                <a:sym typeface="Symbol" pitchFamily="18" charset="2"/>
              </a:rPr>
              <a:t>f</a:t>
            </a:r>
            <a:r>
              <a:rPr lang="en-US" altLang="en-US">
                <a:sym typeface="Symbol" pitchFamily="18" charset="2"/>
              </a:rPr>
              <a:t> = </a:t>
            </a:r>
            <a:r>
              <a:rPr lang="en-US" altLang="en-US" i="1">
                <a:sym typeface="Symbol" pitchFamily="18" charset="2"/>
              </a:rPr>
              <a:t>c</a:t>
            </a:r>
            <a:r>
              <a:rPr lang="en-US" altLang="en-US">
                <a:sym typeface="Symbol" pitchFamily="18" charset="2"/>
              </a:rPr>
              <a:t> with </a:t>
            </a:r>
            <a:r>
              <a:rPr lang="en-US" altLang="en-US" i="1">
                <a:sym typeface="Symbol" pitchFamily="18" charset="2"/>
              </a:rPr>
              <a:t>c</a:t>
            </a:r>
            <a:r>
              <a:rPr lang="en-US" altLang="en-US">
                <a:sym typeface="Symbol" pitchFamily="18" charset="2"/>
              </a:rPr>
              <a:t> = </a:t>
            </a:r>
            <a:r>
              <a:rPr lang="en-US" altLang="en-US">
                <a:cs typeface="Courier New" pitchFamily="49" charset="0"/>
                <a:sym typeface="Symbol" pitchFamily="18" charset="2"/>
              </a:rPr>
              <a:t>3.0010</a:t>
            </a:r>
            <a:r>
              <a:rPr lang="en-US" altLang="en-US" baseline="30000">
                <a:cs typeface="Courier New" pitchFamily="49" charset="0"/>
                <a:sym typeface="Symbol" pitchFamily="18" charset="2"/>
              </a:rPr>
              <a:t>8</a:t>
            </a:r>
            <a:r>
              <a:rPr lang="en-US" altLang="en-US">
                <a:cs typeface="Courier New" pitchFamily="49" charset="0"/>
                <a:sym typeface="Symbol" pitchFamily="18" charset="2"/>
              </a:rPr>
              <a:t> ms</a:t>
            </a:r>
            <a:r>
              <a:rPr lang="en-US" altLang="en-US" baseline="30000">
                <a:cs typeface="Courier New" pitchFamily="49" charset="0"/>
                <a:sym typeface="Symbol" pitchFamily="18" charset="2"/>
              </a:rPr>
              <a:t>-1</a:t>
            </a:r>
            <a:r>
              <a:rPr lang="en-US" altLang="en-US" baseline="-25000">
                <a:cs typeface="Courier New" pitchFamily="49" charset="0"/>
                <a:sym typeface="Symbol" pitchFamily="18" charset="2"/>
              </a:rPr>
              <a:t> </a:t>
            </a:r>
            <a:r>
              <a:rPr lang="en-US" altLang="en-US">
                <a:cs typeface="Courier New" pitchFamily="49" charset="0"/>
                <a:sym typeface="Symbol" pitchFamily="18" charset="2"/>
              </a:rPr>
              <a:t>and </a:t>
            </a:r>
            <a:r>
              <a:rPr lang="en-US" altLang="en-US" i="1">
                <a:sym typeface="Symbol" pitchFamily="18" charset="2"/>
              </a:rPr>
              <a:t></a:t>
            </a:r>
            <a:r>
              <a:rPr lang="en-US" altLang="en-US">
                <a:cs typeface="Courier New" pitchFamily="49" charset="0"/>
                <a:sym typeface="Symbol" pitchFamily="18" charset="2"/>
              </a:rPr>
              <a:t> = 43410</a:t>
            </a:r>
            <a:r>
              <a:rPr lang="en-US" altLang="en-US" baseline="30000">
                <a:cs typeface="Courier New" pitchFamily="49" charset="0"/>
                <a:sym typeface="Symbol" pitchFamily="18" charset="2"/>
              </a:rPr>
              <a:t>-9</a:t>
            </a:r>
            <a:r>
              <a:rPr lang="en-US" altLang="en-US">
                <a:cs typeface="Courier New" pitchFamily="49" charset="0"/>
                <a:sym typeface="Symbol" pitchFamily="18" charset="2"/>
              </a:rPr>
              <a:t> m:</a:t>
            </a:r>
          </a:p>
          <a:p>
            <a:pPr eaLnBrk="1" hangingPunct="1"/>
            <a:r>
              <a:rPr lang="en-US" altLang="en-US">
                <a:sym typeface="Symbol" pitchFamily="18" charset="2"/>
              </a:rPr>
              <a:t>	  </a:t>
            </a:r>
            <a:r>
              <a:rPr lang="en-US" altLang="en-US">
                <a:cs typeface="Courier New" pitchFamily="49" charset="0"/>
                <a:sym typeface="Symbol" pitchFamily="18" charset="2"/>
              </a:rPr>
              <a:t>(43410</a:t>
            </a:r>
            <a:r>
              <a:rPr lang="en-US" altLang="en-US" baseline="30000">
                <a:cs typeface="Courier New" pitchFamily="49" charset="0"/>
                <a:sym typeface="Symbol" pitchFamily="18" charset="2"/>
              </a:rPr>
              <a:t>-9</a:t>
            </a:r>
            <a:r>
              <a:rPr lang="en-US" altLang="en-US">
                <a:cs typeface="Courier New" pitchFamily="49" charset="0"/>
                <a:sym typeface="Symbol" pitchFamily="18" charset="2"/>
              </a:rPr>
              <a:t>)</a:t>
            </a:r>
            <a:r>
              <a:rPr lang="en-US" altLang="en-US" i="1">
                <a:cs typeface="Courier New" pitchFamily="49" charset="0"/>
                <a:sym typeface="Symbol" pitchFamily="18" charset="2"/>
              </a:rPr>
              <a:t>f</a:t>
            </a:r>
            <a:r>
              <a:rPr lang="en-US" altLang="en-US">
                <a:cs typeface="Courier New" pitchFamily="49" charset="0"/>
                <a:sym typeface="Symbol" pitchFamily="18" charset="2"/>
              </a:rPr>
              <a:t> 	= 3.0010</a:t>
            </a:r>
            <a:r>
              <a:rPr lang="en-US" altLang="en-US" baseline="30000">
                <a:cs typeface="Courier New" pitchFamily="49" charset="0"/>
                <a:sym typeface="Symbol" pitchFamily="18" charset="2"/>
              </a:rPr>
              <a:t>8</a:t>
            </a:r>
            <a:r>
              <a:rPr lang="en-US" altLang="en-US">
                <a:cs typeface="Courier New" pitchFamily="49" charset="0"/>
                <a:sym typeface="Symbol" pitchFamily="18" charset="2"/>
              </a:rPr>
              <a:t>  </a:t>
            </a:r>
          </a:p>
          <a:p>
            <a:pPr eaLnBrk="1" hangingPunct="1"/>
            <a:r>
              <a:rPr lang="en-US" altLang="en-US" i="1">
                <a:cs typeface="Courier New" pitchFamily="49" charset="0"/>
                <a:sym typeface="Symbol" pitchFamily="18" charset="2"/>
              </a:rPr>
              <a:t>         		</a:t>
            </a:r>
            <a:r>
              <a:rPr lang="en-US" altLang="en-US" i="1" baseline="-25000">
                <a:cs typeface="Courier New" pitchFamily="49" charset="0"/>
                <a:sym typeface="Symbol" pitchFamily="18" charset="2"/>
              </a:rPr>
              <a:t>            </a:t>
            </a:r>
            <a:r>
              <a:rPr lang="en-US" altLang="en-US" i="1">
                <a:cs typeface="Courier New" pitchFamily="49" charset="0"/>
                <a:sym typeface="Symbol" pitchFamily="18" charset="2"/>
              </a:rPr>
              <a:t>f</a:t>
            </a:r>
            <a:r>
              <a:rPr lang="en-US" altLang="en-US">
                <a:cs typeface="Courier New" pitchFamily="49" charset="0"/>
                <a:sym typeface="Symbol" pitchFamily="18" charset="2"/>
              </a:rPr>
              <a:t> 	= 3.0010</a:t>
            </a:r>
            <a:r>
              <a:rPr lang="en-US" altLang="en-US" baseline="30000">
                <a:cs typeface="Courier New" pitchFamily="49" charset="0"/>
                <a:sym typeface="Symbol" pitchFamily="18" charset="2"/>
              </a:rPr>
              <a:t>8 </a:t>
            </a:r>
            <a:r>
              <a:rPr lang="en-US" altLang="en-US" i="1">
                <a:cs typeface="Courier New" pitchFamily="49" charset="0"/>
                <a:sym typeface="Symbol" pitchFamily="18" charset="2"/>
              </a:rPr>
              <a:t>/</a:t>
            </a:r>
            <a:r>
              <a:rPr lang="en-US" altLang="en-US">
                <a:cs typeface="Courier New" pitchFamily="49" charset="0"/>
                <a:sym typeface="Symbol" pitchFamily="18" charset="2"/>
              </a:rPr>
              <a:t> 43410</a:t>
            </a:r>
            <a:r>
              <a:rPr lang="en-US" altLang="en-US" baseline="30000">
                <a:cs typeface="Courier New" pitchFamily="49" charset="0"/>
                <a:sym typeface="Symbol" pitchFamily="18" charset="2"/>
              </a:rPr>
              <a:t>-9</a:t>
            </a:r>
            <a:r>
              <a:rPr lang="en-US" altLang="en-US">
                <a:cs typeface="Courier New" pitchFamily="49" charset="0"/>
                <a:sym typeface="Symbol" pitchFamily="18" charset="2"/>
              </a:rPr>
              <a:t> </a:t>
            </a:r>
          </a:p>
          <a:p>
            <a:pPr eaLnBrk="1" hangingPunct="1"/>
            <a:r>
              <a:rPr lang="en-US" altLang="en-US">
                <a:cs typeface="Courier New" pitchFamily="49" charset="0"/>
                <a:sym typeface="Symbol" pitchFamily="18" charset="2"/>
              </a:rPr>
              <a:t>           </a:t>
            </a:r>
            <a:r>
              <a:rPr lang="en-US" altLang="en-US" baseline="-25000">
                <a:cs typeface="Courier New" pitchFamily="49" charset="0"/>
                <a:sym typeface="Symbol" pitchFamily="18" charset="2"/>
              </a:rPr>
              <a:t> 		</a:t>
            </a:r>
            <a:r>
              <a:rPr lang="en-US" altLang="en-US">
                <a:cs typeface="Courier New" pitchFamily="49" charset="0"/>
                <a:sym typeface="Symbol" pitchFamily="18" charset="2"/>
              </a:rPr>
              <a:t>= 6.9110</a:t>
            </a:r>
            <a:r>
              <a:rPr lang="en-US" altLang="en-US" baseline="30000">
                <a:cs typeface="Courier New" pitchFamily="49" charset="0"/>
                <a:sym typeface="Symbol" pitchFamily="18" charset="2"/>
              </a:rPr>
              <a:t>14</a:t>
            </a:r>
            <a:r>
              <a:rPr lang="en-US" altLang="en-US">
                <a:cs typeface="Courier New" pitchFamily="49" charset="0"/>
                <a:sym typeface="Symbol" pitchFamily="18" charset="2"/>
              </a:rPr>
              <a:t> Hz.</a:t>
            </a:r>
            <a:endParaRPr lang="en-US" altLang="en-US" i="1">
              <a:cs typeface="Courier New" pitchFamily="49" charset="0"/>
              <a:sym typeface="Symbol" pitchFamily="18" charset="2"/>
            </a:endParaRPr>
          </a:p>
        </p:txBody>
      </p:sp>
      <p:pic>
        <p:nvPicPr>
          <p:cNvPr id="1116274" name="Picture 114" descr="Hemission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891088" y="1849438"/>
            <a:ext cx="4070350" cy="2409825"/>
          </a:xfrm>
          <a:prstGeom prst="rect">
            <a:avLst/>
          </a:prstGeom>
          <a:ln>
            <a:noFill/>
          </a:ln>
          <a:effectLst>
            <a:outerShdw blurRad="292100" dist="139700" dir="2700000" algn="tl" rotWithShape="0">
              <a:srgbClr val="333333">
                <a:alpha val="65000"/>
              </a:srgbClr>
            </a:outerShdw>
          </a:effectLst>
        </p:spPr>
      </p:pic>
      <p:sp>
        <p:nvSpPr>
          <p:cNvPr id="48132"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12.1 – The interaction of matter with radiation</a:t>
            </a:r>
          </a:p>
        </p:txBody>
      </p:sp>
      <p:sp>
        <p:nvSpPr>
          <p:cNvPr id="48133" name="Rectangle 2"/>
          <p:cNvSpPr>
            <a:spLocks noChangeArrowheads="1"/>
          </p:cNvSpPr>
          <p:nvPr/>
        </p:nvSpPr>
        <p:spPr bwMode="auto">
          <a:xfrm>
            <a:off x="685800" y="1343025"/>
            <a:ext cx="7772400" cy="471488"/>
          </a:xfrm>
          <a:prstGeom prst="rect">
            <a:avLst/>
          </a:prstGeom>
          <a:solidFill>
            <a:srgbClr val="EAEAEA"/>
          </a:solidFill>
          <a:ln w="9525">
            <a:noFill/>
            <a:miter lim="800000"/>
            <a:headEnd/>
            <a:tailEnd/>
          </a:ln>
        </p:spPr>
        <p:txBody>
          <a:bodyPr/>
          <a:lstStyle/>
          <a:p>
            <a:pPr eaLnBrk="1" hangingPunct="1">
              <a:spcBef>
                <a:spcPct val="20000"/>
              </a:spcBef>
            </a:pPr>
            <a:r>
              <a:rPr lang="en-US" altLang="en-US" i="1">
                <a:solidFill>
                  <a:srgbClr val="333399"/>
                </a:solidFill>
                <a:cs typeface="Times New Roman" pitchFamily="18" charset="0"/>
              </a:rPr>
              <a:t>Atomic spectra and atomic energy states </a:t>
            </a:r>
            <a:r>
              <a:rPr lang="en-US" altLang="en-US" i="1">
                <a:solidFill>
                  <a:srgbClr val="333399"/>
                </a:solidFill>
              </a:rPr>
              <a:t>– review</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16273">
                                            <p:txEl>
                                              <p:pRg st="0" end="0"/>
                                            </p:txEl>
                                          </p:spTgt>
                                        </p:tgtEl>
                                        <p:attrNameLst>
                                          <p:attrName>style.visibility</p:attrName>
                                        </p:attrNameLst>
                                      </p:cBhvr>
                                      <p:to>
                                        <p:strVal val="visible"/>
                                      </p:to>
                                    </p:set>
                                    <p:anim calcmode="lin" valueType="num">
                                      <p:cBhvr additive="base">
                                        <p:cTn id="7" dur="500" fill="hold"/>
                                        <p:tgtEl>
                                          <p:spTgt spid="111627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1627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8" presetClass="entr" presetSubtype="32" fill="hold" nodeType="withEffect">
                                  <p:stCondLst>
                                    <p:cond delay="0"/>
                                  </p:stCondLst>
                                  <p:childTnLst>
                                    <p:set>
                                      <p:cBhvr>
                                        <p:cTn id="10" dur="1" fill="hold">
                                          <p:stCondLst>
                                            <p:cond delay="0"/>
                                          </p:stCondLst>
                                        </p:cTn>
                                        <p:tgtEl>
                                          <p:spTgt spid="1116274"/>
                                        </p:tgtEl>
                                        <p:attrNameLst>
                                          <p:attrName>style.visibility</p:attrName>
                                        </p:attrNameLst>
                                      </p:cBhvr>
                                      <p:to>
                                        <p:strVal val="visible"/>
                                      </p:to>
                                    </p:set>
                                    <p:animEffect transition="in" filter="diamond(out)">
                                      <p:cBhvr>
                                        <p:cTn id="11" dur="500"/>
                                        <p:tgtEl>
                                          <p:spTgt spid="1116274"/>
                                        </p:tgtEl>
                                      </p:cBhvr>
                                    </p:animEffect>
                                  </p:childTnLst>
                                  <p:subTnLst>
                                    <p:audio>
                                      <p:cMediaNode>
                                        <p:cTn display="0" masterRel="sameClick">
                                          <p:stCondLst>
                                            <p:cond evt="begin" delay="0">
                                              <p:tn val="9"/>
                                            </p:cond>
                                          </p:stCondLst>
                                          <p:endCondLst>
                                            <p:cond evt="onStopAudio" delay="0">
                                              <p:tgtEl>
                                                <p:sldTgt/>
                                              </p:tgtEl>
                                            </p:cond>
                                          </p:endCondLst>
                                        </p:cTn>
                                        <p:tgtEl>
                                          <p:sndTgt r:embed="rId3" name="camera.wav"/>
                                        </p:tgtEl>
                                      </p:cMediaNode>
                                    </p:audio>
                                  </p:sub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nodeType="clickEffect">
                                  <p:stCondLst>
                                    <p:cond delay="0"/>
                                  </p:stCondLst>
                                  <p:childTnLst>
                                    <p:set>
                                      <p:cBhvr>
                                        <p:cTn id="15" dur="1" fill="hold">
                                          <p:stCondLst>
                                            <p:cond delay="0"/>
                                          </p:stCondLst>
                                        </p:cTn>
                                        <p:tgtEl>
                                          <p:spTgt spid="1116273">
                                            <p:txEl>
                                              <p:pRg st="1" end="1"/>
                                            </p:txEl>
                                          </p:spTgt>
                                        </p:tgtEl>
                                        <p:attrNameLst>
                                          <p:attrName>style.visibility</p:attrName>
                                        </p:attrNameLst>
                                      </p:cBhvr>
                                      <p:to>
                                        <p:strVal val="visible"/>
                                      </p:to>
                                    </p:set>
                                    <p:anim calcmode="lin" valueType="num">
                                      <p:cBhvr additive="base">
                                        <p:cTn id="16" dur="500" fill="hold"/>
                                        <p:tgtEl>
                                          <p:spTgt spid="111627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11627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arrow.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1116273">
                                            <p:txEl>
                                              <p:pRg st="2" end="2"/>
                                            </p:txEl>
                                          </p:spTgt>
                                        </p:tgtEl>
                                        <p:attrNameLst>
                                          <p:attrName>style.visibility</p:attrName>
                                        </p:attrNameLst>
                                      </p:cBhvr>
                                      <p:to>
                                        <p:strVal val="visible"/>
                                      </p:to>
                                    </p:set>
                                    <p:anim calcmode="lin" valueType="num">
                                      <p:cBhvr additive="base">
                                        <p:cTn id="22" dur="500" fill="hold"/>
                                        <p:tgtEl>
                                          <p:spTgt spid="1116273">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116273">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1116273">
                                            <p:txEl>
                                              <p:pRg st="3" end="3"/>
                                            </p:txEl>
                                          </p:spTgt>
                                        </p:tgtEl>
                                        <p:attrNameLst>
                                          <p:attrName>style.visibility</p:attrName>
                                        </p:attrNameLst>
                                      </p:cBhvr>
                                      <p:to>
                                        <p:strVal val="visible"/>
                                      </p:to>
                                    </p:set>
                                    <p:anim calcmode="lin" valueType="num">
                                      <p:cBhvr additive="base">
                                        <p:cTn id="28" dur="500" fill="hold"/>
                                        <p:tgtEl>
                                          <p:spTgt spid="1116273">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116273">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1116273">
                                            <p:txEl>
                                              <p:pRg st="4" end="4"/>
                                            </p:txEl>
                                          </p:spTgt>
                                        </p:tgtEl>
                                        <p:attrNameLst>
                                          <p:attrName>style.visibility</p:attrName>
                                        </p:attrNameLst>
                                      </p:cBhvr>
                                      <p:to>
                                        <p:strVal val="visible"/>
                                      </p:to>
                                    </p:set>
                                    <p:anim calcmode="lin" valueType="num">
                                      <p:cBhvr additive="base">
                                        <p:cTn id="34" dur="500" fill="hold"/>
                                        <p:tgtEl>
                                          <p:spTgt spid="1116273">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116273">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nodeType="clickEffect">
                                  <p:stCondLst>
                                    <p:cond delay="0"/>
                                  </p:stCondLst>
                                  <p:childTnLst>
                                    <p:set>
                                      <p:cBhvr>
                                        <p:cTn id="39" dur="1" fill="hold">
                                          <p:stCondLst>
                                            <p:cond delay="0"/>
                                          </p:stCondLst>
                                        </p:cTn>
                                        <p:tgtEl>
                                          <p:spTgt spid="1116273">
                                            <p:txEl>
                                              <p:pRg st="5" end="5"/>
                                            </p:txEl>
                                          </p:spTgt>
                                        </p:tgtEl>
                                        <p:attrNameLst>
                                          <p:attrName>style.visibility</p:attrName>
                                        </p:attrNameLst>
                                      </p:cBhvr>
                                      <p:to>
                                        <p:strVal val="visible"/>
                                      </p:to>
                                    </p:set>
                                    <p:anim calcmode="lin" valueType="num">
                                      <p:cBhvr additive="base">
                                        <p:cTn id="40" dur="500" fill="hold"/>
                                        <p:tgtEl>
                                          <p:spTgt spid="1116273">
                                            <p:txEl>
                                              <p:pRg st="5" end="5"/>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116273">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nodeType="clickEffect">
                                  <p:stCondLst>
                                    <p:cond delay="0"/>
                                  </p:stCondLst>
                                  <p:childTnLst>
                                    <p:set>
                                      <p:cBhvr>
                                        <p:cTn id="45" dur="1" fill="hold">
                                          <p:stCondLst>
                                            <p:cond delay="0"/>
                                          </p:stCondLst>
                                        </p:cTn>
                                        <p:tgtEl>
                                          <p:spTgt spid="1116273">
                                            <p:txEl>
                                              <p:pRg st="6" end="6"/>
                                            </p:txEl>
                                          </p:spTgt>
                                        </p:tgtEl>
                                        <p:attrNameLst>
                                          <p:attrName>style.visibility</p:attrName>
                                        </p:attrNameLst>
                                      </p:cBhvr>
                                      <p:to>
                                        <p:strVal val="visible"/>
                                      </p:to>
                                    </p:set>
                                    <p:anim calcmode="lin" valueType="num">
                                      <p:cBhvr additive="base">
                                        <p:cTn id="46" dur="500" fill="hold"/>
                                        <p:tgtEl>
                                          <p:spTgt spid="1116273">
                                            <p:txEl>
                                              <p:pRg st="6" end="6"/>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1116273">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73" name="Rectangle 113"/>
          <p:cNvSpPr>
            <a:spLocks noChangeArrowheads="1"/>
          </p:cNvSpPr>
          <p:nvPr/>
        </p:nvSpPr>
        <p:spPr bwMode="auto">
          <a:xfrm>
            <a:off x="685800" y="1814513"/>
            <a:ext cx="7772400" cy="4414837"/>
          </a:xfrm>
          <a:prstGeom prst="rect">
            <a:avLst/>
          </a:prstGeom>
          <a:solidFill>
            <a:srgbClr val="CCFFCC"/>
          </a:solidFill>
          <a:ln w="9525">
            <a:noFill/>
            <a:miter lim="800000"/>
            <a:headEnd/>
            <a:tailEnd/>
          </a:ln>
        </p:spPr>
        <p:txBody>
          <a:bodyPr/>
          <a:lstStyle/>
          <a:p>
            <a:pPr eaLnBrk="1" hangingPunct="1"/>
            <a:r>
              <a:rPr lang="en-US" altLang="en-US"/>
              <a:t>PRACTICE: A spectroscopic                                        examination of glowing                                                    hydrogen shows the presence                                                  of a 434 nm blue emission                                                                  line. </a:t>
            </a:r>
          </a:p>
          <a:p>
            <a:pPr eaLnBrk="1" hangingPunct="1"/>
            <a:r>
              <a:rPr lang="en-US" altLang="en-US"/>
              <a:t>(b) What is the energy (in J and                                              eV) of each of  its blue-light photons?</a:t>
            </a:r>
          </a:p>
          <a:p>
            <a:pPr eaLnBrk="1" hangingPunct="1"/>
            <a:r>
              <a:rPr lang="en-US" altLang="en-US">
                <a:sym typeface="Symbol" pitchFamily="18" charset="2"/>
              </a:rPr>
              <a:t>SOLUTION: Use </a:t>
            </a:r>
            <a:r>
              <a:rPr lang="en-US" altLang="en-US" i="1">
                <a:sym typeface="Symbol" pitchFamily="18" charset="2"/>
              </a:rPr>
              <a:t>E</a:t>
            </a:r>
            <a:r>
              <a:rPr lang="en-US" altLang="en-US">
                <a:sym typeface="Symbol" pitchFamily="18" charset="2"/>
              </a:rPr>
              <a:t> = </a:t>
            </a:r>
            <a:r>
              <a:rPr lang="en-US" altLang="en-US" i="1">
                <a:sym typeface="Symbol" pitchFamily="18" charset="2"/>
              </a:rPr>
              <a:t>hf</a:t>
            </a:r>
            <a:r>
              <a:rPr lang="en-US" altLang="en-US">
                <a:sym typeface="Symbol" pitchFamily="18" charset="2"/>
              </a:rPr>
              <a:t>:</a:t>
            </a:r>
          </a:p>
          <a:p>
            <a:pPr eaLnBrk="1" hangingPunct="1"/>
            <a:r>
              <a:rPr lang="en-US" altLang="en-US" i="1">
                <a:cs typeface="Courier New" pitchFamily="49" charset="0"/>
                <a:sym typeface="Symbol" pitchFamily="18" charset="2"/>
              </a:rPr>
              <a:t>	      E</a:t>
            </a:r>
            <a:r>
              <a:rPr lang="en-US" altLang="en-US">
                <a:cs typeface="Courier New" pitchFamily="49" charset="0"/>
                <a:sym typeface="Symbol" pitchFamily="18" charset="2"/>
              </a:rPr>
              <a:t> 	= (6.6310</a:t>
            </a:r>
            <a:r>
              <a:rPr lang="en-US" altLang="en-US" baseline="30000">
                <a:cs typeface="Courier New" pitchFamily="49" charset="0"/>
                <a:sym typeface="Symbol" pitchFamily="18" charset="2"/>
              </a:rPr>
              <a:t>-34</a:t>
            </a:r>
            <a:r>
              <a:rPr lang="en-US" altLang="en-US">
                <a:cs typeface="Courier New" pitchFamily="49" charset="0"/>
                <a:sym typeface="Symbol" pitchFamily="18" charset="2"/>
              </a:rPr>
              <a:t>)(6.9110</a:t>
            </a:r>
            <a:r>
              <a:rPr lang="en-US" altLang="en-US" baseline="30000">
                <a:cs typeface="Courier New" pitchFamily="49" charset="0"/>
                <a:sym typeface="Symbol" pitchFamily="18" charset="2"/>
              </a:rPr>
              <a:t>14</a:t>
            </a:r>
            <a:r>
              <a:rPr lang="en-US" altLang="en-US">
                <a:cs typeface="Courier New" pitchFamily="49" charset="0"/>
                <a:sym typeface="Symbol" pitchFamily="18" charset="2"/>
              </a:rPr>
              <a:t>)</a:t>
            </a:r>
          </a:p>
          <a:p>
            <a:pPr eaLnBrk="1" hangingPunct="1"/>
            <a:r>
              <a:rPr lang="en-US" altLang="en-US" i="1">
                <a:cs typeface="Courier New" pitchFamily="49" charset="0"/>
                <a:sym typeface="Symbol" pitchFamily="18" charset="2"/>
              </a:rPr>
              <a:t>     	 </a:t>
            </a:r>
            <a:r>
              <a:rPr lang="en-US" altLang="en-US">
                <a:cs typeface="Courier New" pitchFamily="49" charset="0"/>
                <a:sym typeface="Symbol" pitchFamily="18" charset="2"/>
              </a:rPr>
              <a:t> 	= 4.5810</a:t>
            </a:r>
            <a:r>
              <a:rPr lang="en-US" altLang="en-US" baseline="30000">
                <a:cs typeface="Courier New" pitchFamily="49" charset="0"/>
                <a:sym typeface="Symbol" pitchFamily="18" charset="2"/>
              </a:rPr>
              <a:t>-19</a:t>
            </a:r>
            <a:r>
              <a:rPr lang="en-US" altLang="en-US">
                <a:cs typeface="Courier New" pitchFamily="49" charset="0"/>
                <a:sym typeface="Symbol" pitchFamily="18" charset="2"/>
              </a:rPr>
              <a:t> J. </a:t>
            </a:r>
          </a:p>
          <a:p>
            <a:pPr eaLnBrk="1" hangingPunct="1"/>
            <a:r>
              <a:rPr lang="en-US" altLang="en-US">
                <a:cs typeface="Courier New" pitchFamily="49" charset="0"/>
                <a:sym typeface="Symbol" pitchFamily="18" charset="2"/>
              </a:rPr>
              <a:t>     	</a:t>
            </a:r>
            <a:r>
              <a:rPr lang="en-US" altLang="en-US" i="1">
                <a:cs typeface="Courier New" pitchFamily="49" charset="0"/>
                <a:sym typeface="Symbol" pitchFamily="18" charset="2"/>
              </a:rPr>
              <a:t> </a:t>
            </a:r>
            <a:r>
              <a:rPr lang="en-US" altLang="en-US">
                <a:cs typeface="Courier New" pitchFamily="49" charset="0"/>
                <a:sym typeface="Symbol" pitchFamily="18" charset="2"/>
              </a:rPr>
              <a:t> 	= (4.5810</a:t>
            </a:r>
            <a:r>
              <a:rPr lang="en-US" altLang="en-US" baseline="30000">
                <a:cs typeface="Courier New" pitchFamily="49" charset="0"/>
                <a:sym typeface="Symbol" pitchFamily="18" charset="2"/>
              </a:rPr>
              <a:t>-19</a:t>
            </a:r>
            <a:r>
              <a:rPr lang="en-US" altLang="en-US">
                <a:cs typeface="Courier New" pitchFamily="49" charset="0"/>
                <a:sym typeface="Symbol" pitchFamily="18" charset="2"/>
              </a:rPr>
              <a:t> J)(1 eV </a:t>
            </a:r>
            <a:r>
              <a:rPr lang="en-US" altLang="en-US" i="1">
                <a:cs typeface="Courier New" pitchFamily="49" charset="0"/>
                <a:sym typeface="Symbol" pitchFamily="18" charset="2"/>
              </a:rPr>
              <a:t>/</a:t>
            </a:r>
            <a:r>
              <a:rPr lang="en-US" altLang="en-US">
                <a:cs typeface="Courier New" pitchFamily="49" charset="0"/>
                <a:sym typeface="Symbol" pitchFamily="18" charset="2"/>
              </a:rPr>
              <a:t> 4.5810</a:t>
            </a:r>
            <a:r>
              <a:rPr lang="en-US" altLang="en-US" baseline="30000">
                <a:cs typeface="Courier New" pitchFamily="49" charset="0"/>
                <a:sym typeface="Symbol" pitchFamily="18" charset="2"/>
              </a:rPr>
              <a:t>-19</a:t>
            </a:r>
            <a:r>
              <a:rPr lang="en-US" altLang="en-US">
                <a:cs typeface="Courier New" pitchFamily="49" charset="0"/>
                <a:sym typeface="Symbol" pitchFamily="18" charset="2"/>
              </a:rPr>
              <a:t> J)</a:t>
            </a:r>
          </a:p>
          <a:p>
            <a:pPr eaLnBrk="1" hangingPunct="1"/>
            <a:r>
              <a:rPr lang="en-US" altLang="en-US" i="1">
                <a:cs typeface="Courier New" pitchFamily="49" charset="0"/>
                <a:sym typeface="Symbol" pitchFamily="18" charset="2"/>
              </a:rPr>
              <a:t>    	  </a:t>
            </a:r>
            <a:r>
              <a:rPr lang="en-US" altLang="en-US">
                <a:cs typeface="Courier New" pitchFamily="49" charset="0"/>
                <a:sym typeface="Symbol" pitchFamily="18" charset="2"/>
              </a:rPr>
              <a:t> 	= </a:t>
            </a:r>
            <a:r>
              <a:rPr lang="en-US" altLang="en-US">
                <a:sym typeface="Symbol" pitchFamily="18" charset="2"/>
              </a:rPr>
              <a:t>2.86 eV.</a:t>
            </a:r>
          </a:p>
        </p:txBody>
      </p:sp>
      <p:pic>
        <p:nvPicPr>
          <p:cNvPr id="1116274" name="Picture 114" descr="Hemission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891088" y="1849438"/>
            <a:ext cx="4070350" cy="2409825"/>
          </a:xfrm>
          <a:prstGeom prst="rect">
            <a:avLst/>
          </a:prstGeom>
          <a:ln>
            <a:noFill/>
          </a:ln>
          <a:effectLst>
            <a:outerShdw blurRad="292100" dist="139700" dir="2700000" algn="tl" rotWithShape="0">
              <a:srgbClr val="333333">
                <a:alpha val="65000"/>
              </a:srgbClr>
            </a:outerShdw>
          </a:effectLst>
        </p:spPr>
      </p:pic>
      <p:sp>
        <p:nvSpPr>
          <p:cNvPr id="49156"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12.1 – The interaction of matter with radiation</a:t>
            </a:r>
          </a:p>
        </p:txBody>
      </p:sp>
      <p:sp>
        <p:nvSpPr>
          <p:cNvPr id="49157" name="Rectangle 2"/>
          <p:cNvSpPr>
            <a:spLocks noChangeArrowheads="1"/>
          </p:cNvSpPr>
          <p:nvPr/>
        </p:nvSpPr>
        <p:spPr bwMode="auto">
          <a:xfrm>
            <a:off x="685800" y="1343025"/>
            <a:ext cx="7772400" cy="471488"/>
          </a:xfrm>
          <a:prstGeom prst="rect">
            <a:avLst/>
          </a:prstGeom>
          <a:solidFill>
            <a:srgbClr val="EAEAEA"/>
          </a:solidFill>
          <a:ln w="9525">
            <a:noFill/>
            <a:miter lim="800000"/>
            <a:headEnd/>
            <a:tailEnd/>
          </a:ln>
        </p:spPr>
        <p:txBody>
          <a:bodyPr/>
          <a:lstStyle/>
          <a:p>
            <a:pPr eaLnBrk="1" hangingPunct="1">
              <a:spcBef>
                <a:spcPct val="20000"/>
              </a:spcBef>
            </a:pPr>
            <a:r>
              <a:rPr lang="en-US" altLang="en-US" i="1">
                <a:solidFill>
                  <a:srgbClr val="333399"/>
                </a:solidFill>
                <a:cs typeface="Times New Roman" pitchFamily="18" charset="0"/>
              </a:rPr>
              <a:t>Atomic spectra and atomic energy states </a:t>
            </a:r>
            <a:r>
              <a:rPr lang="en-US" altLang="en-US" i="1">
                <a:solidFill>
                  <a:srgbClr val="333399"/>
                </a:solidFill>
              </a:rPr>
              <a:t>– review</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16273">
                                            <p:txEl>
                                              <p:pRg st="1" end="1"/>
                                            </p:txEl>
                                          </p:spTgt>
                                        </p:tgtEl>
                                        <p:attrNameLst>
                                          <p:attrName>style.visibility</p:attrName>
                                        </p:attrNameLst>
                                      </p:cBhvr>
                                      <p:to>
                                        <p:strVal val="visible"/>
                                      </p:to>
                                    </p:set>
                                    <p:anim calcmode="lin" valueType="num">
                                      <p:cBhvr additive="base">
                                        <p:cTn id="7" dur="500" fill="hold"/>
                                        <p:tgtEl>
                                          <p:spTgt spid="111627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1627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116273">
                                            <p:txEl>
                                              <p:pRg st="2" end="2"/>
                                            </p:txEl>
                                          </p:spTgt>
                                        </p:tgtEl>
                                        <p:attrNameLst>
                                          <p:attrName>style.visibility</p:attrName>
                                        </p:attrNameLst>
                                      </p:cBhvr>
                                      <p:to>
                                        <p:strVal val="visible"/>
                                      </p:to>
                                    </p:set>
                                    <p:anim calcmode="lin" valueType="num">
                                      <p:cBhvr additive="base">
                                        <p:cTn id="13" dur="500" fill="hold"/>
                                        <p:tgtEl>
                                          <p:spTgt spid="111627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16273">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116273">
                                            <p:txEl>
                                              <p:pRg st="3" end="3"/>
                                            </p:txEl>
                                          </p:spTgt>
                                        </p:tgtEl>
                                        <p:attrNameLst>
                                          <p:attrName>style.visibility</p:attrName>
                                        </p:attrNameLst>
                                      </p:cBhvr>
                                      <p:to>
                                        <p:strVal val="visible"/>
                                      </p:to>
                                    </p:set>
                                    <p:anim calcmode="lin" valueType="num">
                                      <p:cBhvr additive="base">
                                        <p:cTn id="19" dur="500" fill="hold"/>
                                        <p:tgtEl>
                                          <p:spTgt spid="111627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16273">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116273">
                                            <p:txEl>
                                              <p:pRg st="4" end="4"/>
                                            </p:txEl>
                                          </p:spTgt>
                                        </p:tgtEl>
                                        <p:attrNameLst>
                                          <p:attrName>style.visibility</p:attrName>
                                        </p:attrNameLst>
                                      </p:cBhvr>
                                      <p:to>
                                        <p:strVal val="visible"/>
                                      </p:to>
                                    </p:set>
                                    <p:anim calcmode="lin" valueType="num">
                                      <p:cBhvr additive="base">
                                        <p:cTn id="25" dur="500" fill="hold"/>
                                        <p:tgtEl>
                                          <p:spTgt spid="111627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16273">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116273">
                                            <p:txEl>
                                              <p:pRg st="5" end="5"/>
                                            </p:txEl>
                                          </p:spTgt>
                                        </p:tgtEl>
                                        <p:attrNameLst>
                                          <p:attrName>style.visibility</p:attrName>
                                        </p:attrNameLst>
                                      </p:cBhvr>
                                      <p:to>
                                        <p:strVal val="visible"/>
                                      </p:to>
                                    </p:set>
                                    <p:anim calcmode="lin" valueType="num">
                                      <p:cBhvr additive="base">
                                        <p:cTn id="31" dur="500" fill="hold"/>
                                        <p:tgtEl>
                                          <p:spTgt spid="111627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16273">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116273">
                                            <p:txEl>
                                              <p:pRg st="6" end="6"/>
                                            </p:txEl>
                                          </p:spTgt>
                                        </p:tgtEl>
                                        <p:attrNameLst>
                                          <p:attrName>style.visibility</p:attrName>
                                        </p:attrNameLst>
                                      </p:cBhvr>
                                      <p:to>
                                        <p:strVal val="visible"/>
                                      </p:to>
                                    </p:set>
                                    <p:anim calcmode="lin" valueType="num">
                                      <p:cBhvr additive="base">
                                        <p:cTn id="37" dur="500" fill="hold"/>
                                        <p:tgtEl>
                                          <p:spTgt spid="111627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16273">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2310" name="Rectangle 6"/>
          <p:cNvSpPr>
            <a:spLocks noChangeArrowheads="1"/>
          </p:cNvSpPr>
          <p:nvPr/>
        </p:nvSpPr>
        <p:spPr bwMode="auto">
          <a:xfrm>
            <a:off x="685800" y="1798638"/>
            <a:ext cx="7772400" cy="4468812"/>
          </a:xfrm>
          <a:prstGeom prst="rect">
            <a:avLst/>
          </a:prstGeom>
          <a:solidFill>
            <a:srgbClr val="CCFFCC"/>
          </a:solidFill>
          <a:ln w="9525">
            <a:noFill/>
            <a:miter lim="800000"/>
            <a:headEnd/>
            <a:tailEnd/>
          </a:ln>
        </p:spPr>
        <p:txBody>
          <a:bodyPr/>
          <a:lstStyle/>
          <a:p>
            <a:pPr eaLnBrk="1" hangingPunct="1"/>
            <a:r>
              <a:rPr lang="en-US" altLang="en-US"/>
              <a:t>PRACTICE: A spectroscopic examination of glowing                            hydrogen shows the presence                                        of a 434 nm blue emission  line. </a:t>
            </a:r>
          </a:p>
          <a:p>
            <a:pPr eaLnBrk="1" hangingPunct="1"/>
            <a:r>
              <a:rPr lang="en-US" altLang="en-US"/>
              <a:t>What are the energy levels                                        associated with this photon?</a:t>
            </a:r>
          </a:p>
          <a:p>
            <a:pPr eaLnBrk="1" hangingPunct="1"/>
            <a:r>
              <a:rPr lang="en-US" altLang="en-US">
                <a:sym typeface="Symbol" pitchFamily="18" charset="2"/>
              </a:rPr>
              <a:t>SOLUTION:</a:t>
            </a:r>
          </a:p>
          <a:p>
            <a:pPr eaLnBrk="1" hangingPunct="1"/>
            <a:r>
              <a:rPr lang="en-US" altLang="en-US">
                <a:sym typeface="Symbol" pitchFamily="18" charset="2"/>
              </a:rPr>
              <a:t></a:t>
            </a:r>
            <a:r>
              <a:rPr lang="en-US" altLang="en-US">
                <a:cs typeface="Courier New" pitchFamily="49" charset="0"/>
                <a:sym typeface="Symbol" pitchFamily="18" charset="2"/>
              </a:rPr>
              <a:t>Because it is visible</a:t>
            </a:r>
            <a:r>
              <a:rPr lang="en-US" altLang="en-US" i="1">
                <a:cs typeface="Courier New" pitchFamily="49" charset="0"/>
                <a:sym typeface="Symbol" pitchFamily="18" charset="2"/>
              </a:rPr>
              <a:t> </a:t>
            </a:r>
            <a:r>
              <a:rPr lang="en-US" altLang="en-US">
                <a:sym typeface="Symbol" pitchFamily="18" charset="2"/>
              </a:rPr>
              <a:t>use the                                          Balmer Series with </a:t>
            </a:r>
            <a:r>
              <a:rPr lang="en-US" altLang="en-US" i="1">
                <a:cs typeface="Courier New" pitchFamily="49" charset="0"/>
                <a:sym typeface="Symbol" pitchFamily="18" charset="2"/>
              </a:rPr>
              <a:t>E</a:t>
            </a:r>
            <a:r>
              <a:rPr lang="en-US" altLang="en-US">
                <a:cs typeface="Courier New" pitchFamily="49" charset="0"/>
                <a:sym typeface="Symbol" pitchFamily="18" charset="2"/>
              </a:rPr>
              <a:t> = </a:t>
            </a:r>
            <a:r>
              <a:rPr lang="en-US" altLang="en-US" baseline="30000">
                <a:cs typeface="Courier New" pitchFamily="49" charset="0"/>
                <a:sym typeface="Symbol" pitchFamily="18" charset="2"/>
              </a:rPr>
              <a:t>-</a:t>
            </a:r>
            <a:r>
              <a:rPr lang="en-US" altLang="en-US">
                <a:sym typeface="Symbol" pitchFamily="18" charset="2"/>
              </a:rPr>
              <a:t>2.86 eV.</a:t>
            </a:r>
            <a:endParaRPr lang="en-US" altLang="en-US">
              <a:cs typeface="Courier New" pitchFamily="49" charset="0"/>
              <a:sym typeface="Symbol" pitchFamily="18" charset="2"/>
            </a:endParaRPr>
          </a:p>
          <a:p>
            <a:pPr eaLnBrk="1" hangingPunct="1"/>
            <a:r>
              <a:rPr lang="en-US" altLang="en-US">
                <a:cs typeface="Courier New" pitchFamily="49" charset="0"/>
                <a:sym typeface="Symbol" pitchFamily="18" charset="2"/>
              </a:rPr>
              <a:t>Note that </a:t>
            </a:r>
          </a:p>
          <a:p>
            <a:pPr eaLnBrk="1" hangingPunct="1"/>
            <a:r>
              <a:rPr lang="en-US" altLang="en-US" i="1">
                <a:cs typeface="Courier New" pitchFamily="49" charset="0"/>
                <a:sym typeface="Symbol" pitchFamily="18" charset="2"/>
              </a:rPr>
              <a:t>         E</a:t>
            </a:r>
            <a:r>
              <a:rPr lang="en-US" altLang="en-US" baseline="-25000">
                <a:cs typeface="Courier New" pitchFamily="49" charset="0"/>
                <a:sym typeface="Symbol" pitchFamily="18" charset="2"/>
              </a:rPr>
              <a:t>2</a:t>
            </a:r>
            <a:r>
              <a:rPr lang="en-US" altLang="en-US" baseline="30000">
                <a:cs typeface="Courier New" pitchFamily="49" charset="0"/>
                <a:sym typeface="Symbol" pitchFamily="18" charset="2"/>
              </a:rPr>
              <a:t> </a:t>
            </a:r>
            <a:r>
              <a:rPr lang="en-US" altLang="en-US">
                <a:cs typeface="Courier New" pitchFamily="49" charset="0"/>
                <a:sym typeface="Symbol" pitchFamily="18" charset="2"/>
              </a:rPr>
              <a:t>– </a:t>
            </a:r>
            <a:r>
              <a:rPr lang="en-US" altLang="en-US" i="1">
                <a:cs typeface="Courier New" pitchFamily="49" charset="0"/>
                <a:sym typeface="Symbol" pitchFamily="18" charset="2"/>
              </a:rPr>
              <a:t>E</a:t>
            </a:r>
            <a:r>
              <a:rPr lang="en-US" altLang="en-US" baseline="-25000">
                <a:cs typeface="Courier New" pitchFamily="49" charset="0"/>
                <a:sym typeface="Symbol" pitchFamily="18" charset="2"/>
              </a:rPr>
              <a:t>5</a:t>
            </a:r>
            <a:r>
              <a:rPr lang="en-US" altLang="en-US">
                <a:cs typeface="Courier New" pitchFamily="49" charset="0"/>
                <a:sym typeface="Symbol" pitchFamily="18" charset="2"/>
              </a:rPr>
              <a:t> 	= </a:t>
            </a:r>
            <a:r>
              <a:rPr lang="en-US" altLang="en-US" baseline="30000">
                <a:sym typeface="Symbol" pitchFamily="18" charset="2"/>
              </a:rPr>
              <a:t>-</a:t>
            </a:r>
            <a:r>
              <a:rPr lang="en-US" altLang="en-US">
                <a:sym typeface="Symbol" pitchFamily="18" charset="2"/>
              </a:rPr>
              <a:t>3.40 </a:t>
            </a:r>
            <a:r>
              <a:rPr lang="en-US" altLang="en-US">
                <a:cs typeface="Courier New" pitchFamily="49" charset="0"/>
                <a:sym typeface="Symbol" pitchFamily="18" charset="2"/>
              </a:rPr>
              <a:t>–</a:t>
            </a:r>
            <a:r>
              <a:rPr lang="en-US" altLang="en-US">
                <a:sym typeface="Symbol" pitchFamily="18" charset="2"/>
              </a:rPr>
              <a:t> </a:t>
            </a:r>
            <a:r>
              <a:rPr lang="en-US" altLang="en-US" baseline="30000">
                <a:sym typeface="Symbol" pitchFamily="18" charset="2"/>
              </a:rPr>
              <a:t>-</a:t>
            </a:r>
            <a:r>
              <a:rPr lang="en-US" altLang="en-US">
                <a:sym typeface="Symbol" pitchFamily="18" charset="2"/>
              </a:rPr>
              <a:t>0.544 </a:t>
            </a:r>
          </a:p>
          <a:p>
            <a:pPr eaLnBrk="1" hangingPunct="1"/>
            <a:r>
              <a:rPr lang="en-US" altLang="en-US">
                <a:sym typeface="Symbol" pitchFamily="18" charset="2"/>
              </a:rPr>
              <a:t>		= </a:t>
            </a:r>
            <a:r>
              <a:rPr lang="en-US" altLang="en-US" baseline="30000">
                <a:sym typeface="Symbol" pitchFamily="18" charset="2"/>
              </a:rPr>
              <a:t>-</a:t>
            </a:r>
            <a:r>
              <a:rPr lang="en-US" altLang="en-US">
                <a:sym typeface="Symbol" pitchFamily="18" charset="2"/>
              </a:rPr>
              <a:t>2.86 eV.</a:t>
            </a:r>
          </a:p>
          <a:p>
            <a:pPr eaLnBrk="1" hangingPunct="1"/>
            <a:r>
              <a:rPr lang="en-US" altLang="en-US">
                <a:sym typeface="Symbol" pitchFamily="18" charset="2"/>
              </a:rPr>
              <a:t>Thus the electron jumped from </a:t>
            </a:r>
            <a:r>
              <a:rPr lang="en-US" altLang="en-US" i="1">
                <a:sym typeface="Symbol" pitchFamily="18" charset="2"/>
              </a:rPr>
              <a:t>n</a:t>
            </a:r>
            <a:r>
              <a:rPr lang="en-US" altLang="en-US">
                <a:sym typeface="Symbol" pitchFamily="18" charset="2"/>
              </a:rPr>
              <a:t> = 5 to </a:t>
            </a:r>
            <a:r>
              <a:rPr lang="en-US" altLang="en-US" i="1">
                <a:sym typeface="Symbol" pitchFamily="18" charset="2"/>
              </a:rPr>
              <a:t>n</a:t>
            </a:r>
            <a:r>
              <a:rPr lang="en-US" altLang="en-US">
                <a:sym typeface="Symbol" pitchFamily="18" charset="2"/>
              </a:rPr>
              <a:t> = 2.</a:t>
            </a:r>
          </a:p>
        </p:txBody>
      </p:sp>
      <p:grpSp>
        <p:nvGrpSpPr>
          <p:cNvPr id="2" name="Group 7"/>
          <p:cNvGrpSpPr>
            <a:grpSpLocks/>
          </p:cNvGrpSpPr>
          <p:nvPr/>
        </p:nvGrpSpPr>
        <p:grpSpPr bwMode="auto">
          <a:xfrm>
            <a:off x="5467350" y="2135188"/>
            <a:ext cx="3676650" cy="3656012"/>
            <a:chOff x="3444" y="1488"/>
            <a:chExt cx="2316" cy="2303"/>
          </a:xfrm>
        </p:grpSpPr>
        <p:sp>
          <p:nvSpPr>
            <p:cNvPr id="50185" name="Text Box 7"/>
            <p:cNvSpPr txBox="1">
              <a:spLocks noChangeArrowheads="1"/>
            </p:cNvSpPr>
            <p:nvPr/>
          </p:nvSpPr>
          <p:spPr bwMode="auto">
            <a:xfrm>
              <a:off x="3471" y="3310"/>
              <a:ext cx="367" cy="192"/>
            </a:xfrm>
            <a:prstGeom prst="rect">
              <a:avLst/>
            </a:prstGeom>
            <a:noFill/>
            <a:ln w="9525">
              <a:noFill/>
              <a:miter lim="800000"/>
              <a:headEnd/>
              <a:tailEnd/>
            </a:ln>
          </p:spPr>
          <p:txBody>
            <a:bodyPr wrap="none">
              <a:spAutoFit/>
            </a:bodyPr>
            <a:lstStyle/>
            <a:p>
              <a:pPr eaLnBrk="1" hangingPunct="1"/>
              <a:r>
                <a:rPr lang="en-US" altLang="en-US" sz="1400" i="1"/>
                <a:t>n </a:t>
              </a:r>
              <a:r>
                <a:rPr lang="en-US" altLang="en-US" sz="1400"/>
                <a:t>= 1</a:t>
              </a:r>
              <a:endParaRPr lang="en-US" altLang="en-US" sz="1400" i="1"/>
            </a:p>
          </p:txBody>
        </p:sp>
        <p:sp>
          <p:nvSpPr>
            <p:cNvPr id="50186" name="Text Box 8"/>
            <p:cNvSpPr txBox="1">
              <a:spLocks noChangeArrowheads="1"/>
            </p:cNvSpPr>
            <p:nvPr/>
          </p:nvSpPr>
          <p:spPr bwMode="auto">
            <a:xfrm>
              <a:off x="5222" y="3319"/>
              <a:ext cx="538" cy="192"/>
            </a:xfrm>
            <a:prstGeom prst="rect">
              <a:avLst/>
            </a:prstGeom>
            <a:noFill/>
            <a:ln w="9525">
              <a:noFill/>
              <a:miter lim="800000"/>
              <a:headEnd/>
              <a:tailEnd/>
            </a:ln>
          </p:spPr>
          <p:txBody>
            <a:bodyPr wrap="none">
              <a:spAutoFit/>
            </a:bodyPr>
            <a:lstStyle/>
            <a:p>
              <a:pPr eaLnBrk="1" hangingPunct="1"/>
              <a:r>
                <a:rPr lang="en-US" altLang="en-US" sz="1400"/>
                <a:t>-13.6 eV</a:t>
              </a:r>
            </a:p>
          </p:txBody>
        </p:sp>
        <p:sp>
          <p:nvSpPr>
            <p:cNvPr id="50187" name="Text Box 10"/>
            <p:cNvSpPr txBox="1">
              <a:spLocks noChangeArrowheads="1"/>
            </p:cNvSpPr>
            <p:nvPr/>
          </p:nvSpPr>
          <p:spPr bwMode="auto">
            <a:xfrm>
              <a:off x="3472" y="2411"/>
              <a:ext cx="367" cy="192"/>
            </a:xfrm>
            <a:prstGeom prst="rect">
              <a:avLst/>
            </a:prstGeom>
            <a:noFill/>
            <a:ln w="9525">
              <a:noFill/>
              <a:miter lim="800000"/>
              <a:headEnd/>
              <a:tailEnd/>
            </a:ln>
          </p:spPr>
          <p:txBody>
            <a:bodyPr wrap="none">
              <a:spAutoFit/>
            </a:bodyPr>
            <a:lstStyle/>
            <a:p>
              <a:pPr eaLnBrk="1" hangingPunct="1"/>
              <a:r>
                <a:rPr lang="en-US" altLang="en-US" sz="1400" i="1"/>
                <a:t>n </a:t>
              </a:r>
              <a:r>
                <a:rPr lang="en-US" altLang="en-US" sz="1400"/>
                <a:t>= 2</a:t>
              </a:r>
              <a:endParaRPr lang="en-US" altLang="en-US" sz="1400" i="1"/>
            </a:p>
          </p:txBody>
        </p:sp>
        <p:sp>
          <p:nvSpPr>
            <p:cNvPr id="50188" name="Text Box 11"/>
            <p:cNvSpPr txBox="1">
              <a:spLocks noChangeArrowheads="1"/>
            </p:cNvSpPr>
            <p:nvPr/>
          </p:nvSpPr>
          <p:spPr bwMode="auto">
            <a:xfrm>
              <a:off x="5211" y="2420"/>
              <a:ext cx="538" cy="192"/>
            </a:xfrm>
            <a:prstGeom prst="rect">
              <a:avLst/>
            </a:prstGeom>
            <a:noFill/>
            <a:ln w="9525">
              <a:noFill/>
              <a:miter lim="800000"/>
              <a:headEnd/>
              <a:tailEnd/>
            </a:ln>
          </p:spPr>
          <p:txBody>
            <a:bodyPr wrap="none">
              <a:spAutoFit/>
            </a:bodyPr>
            <a:lstStyle/>
            <a:p>
              <a:pPr eaLnBrk="1" hangingPunct="1"/>
              <a:r>
                <a:rPr lang="en-US" altLang="en-US" sz="1400"/>
                <a:t>-3.40 eV</a:t>
              </a:r>
            </a:p>
          </p:txBody>
        </p:sp>
        <p:sp>
          <p:nvSpPr>
            <p:cNvPr id="50189" name="Text Box 13"/>
            <p:cNvSpPr txBox="1">
              <a:spLocks noChangeArrowheads="1"/>
            </p:cNvSpPr>
            <p:nvPr/>
          </p:nvSpPr>
          <p:spPr bwMode="auto">
            <a:xfrm>
              <a:off x="3473" y="1995"/>
              <a:ext cx="367" cy="192"/>
            </a:xfrm>
            <a:prstGeom prst="rect">
              <a:avLst/>
            </a:prstGeom>
            <a:noFill/>
            <a:ln w="9525">
              <a:noFill/>
              <a:miter lim="800000"/>
              <a:headEnd/>
              <a:tailEnd/>
            </a:ln>
          </p:spPr>
          <p:txBody>
            <a:bodyPr wrap="none">
              <a:spAutoFit/>
            </a:bodyPr>
            <a:lstStyle/>
            <a:p>
              <a:pPr eaLnBrk="1" hangingPunct="1"/>
              <a:r>
                <a:rPr lang="en-US" altLang="en-US" sz="1400" i="1"/>
                <a:t>n </a:t>
              </a:r>
              <a:r>
                <a:rPr lang="en-US" altLang="en-US" sz="1400"/>
                <a:t>= 3</a:t>
              </a:r>
              <a:endParaRPr lang="en-US" altLang="en-US" sz="1400" i="1"/>
            </a:p>
          </p:txBody>
        </p:sp>
        <p:sp>
          <p:nvSpPr>
            <p:cNvPr id="50190" name="Text Box 14"/>
            <p:cNvSpPr txBox="1">
              <a:spLocks noChangeArrowheads="1"/>
            </p:cNvSpPr>
            <p:nvPr/>
          </p:nvSpPr>
          <p:spPr bwMode="auto">
            <a:xfrm>
              <a:off x="5212" y="2004"/>
              <a:ext cx="538" cy="192"/>
            </a:xfrm>
            <a:prstGeom prst="rect">
              <a:avLst/>
            </a:prstGeom>
            <a:noFill/>
            <a:ln w="9525">
              <a:noFill/>
              <a:miter lim="800000"/>
              <a:headEnd/>
              <a:tailEnd/>
            </a:ln>
          </p:spPr>
          <p:txBody>
            <a:bodyPr wrap="none">
              <a:spAutoFit/>
            </a:bodyPr>
            <a:lstStyle/>
            <a:p>
              <a:pPr eaLnBrk="1" hangingPunct="1"/>
              <a:r>
                <a:rPr lang="en-US" altLang="en-US" sz="1400"/>
                <a:t>-1.51 eV</a:t>
              </a:r>
            </a:p>
          </p:txBody>
        </p:sp>
        <p:sp>
          <p:nvSpPr>
            <p:cNvPr id="50191" name="Text Box 16"/>
            <p:cNvSpPr txBox="1">
              <a:spLocks noChangeArrowheads="1"/>
            </p:cNvSpPr>
            <p:nvPr/>
          </p:nvSpPr>
          <p:spPr bwMode="auto">
            <a:xfrm>
              <a:off x="3473" y="1787"/>
              <a:ext cx="367" cy="192"/>
            </a:xfrm>
            <a:prstGeom prst="rect">
              <a:avLst/>
            </a:prstGeom>
            <a:noFill/>
            <a:ln w="9525">
              <a:noFill/>
              <a:miter lim="800000"/>
              <a:headEnd/>
              <a:tailEnd/>
            </a:ln>
          </p:spPr>
          <p:txBody>
            <a:bodyPr wrap="none">
              <a:spAutoFit/>
            </a:bodyPr>
            <a:lstStyle/>
            <a:p>
              <a:pPr eaLnBrk="1" hangingPunct="1"/>
              <a:r>
                <a:rPr lang="en-US" altLang="en-US" sz="1400" i="1"/>
                <a:t>n </a:t>
              </a:r>
              <a:r>
                <a:rPr lang="en-US" altLang="en-US" sz="1400"/>
                <a:t>= 4</a:t>
              </a:r>
              <a:endParaRPr lang="en-US" altLang="en-US" sz="1400" i="1"/>
            </a:p>
          </p:txBody>
        </p:sp>
        <p:sp>
          <p:nvSpPr>
            <p:cNvPr id="50192" name="Text Box 17"/>
            <p:cNvSpPr txBox="1">
              <a:spLocks noChangeArrowheads="1"/>
            </p:cNvSpPr>
            <p:nvPr/>
          </p:nvSpPr>
          <p:spPr bwMode="auto">
            <a:xfrm>
              <a:off x="5152" y="1796"/>
              <a:ext cx="600" cy="192"/>
            </a:xfrm>
            <a:prstGeom prst="rect">
              <a:avLst/>
            </a:prstGeom>
            <a:noFill/>
            <a:ln w="9525">
              <a:noFill/>
              <a:miter lim="800000"/>
              <a:headEnd/>
              <a:tailEnd/>
            </a:ln>
          </p:spPr>
          <p:txBody>
            <a:bodyPr wrap="none">
              <a:spAutoFit/>
            </a:bodyPr>
            <a:lstStyle/>
            <a:p>
              <a:pPr eaLnBrk="1" hangingPunct="1"/>
              <a:r>
                <a:rPr lang="en-US" altLang="en-US" sz="1400"/>
                <a:t>-0.850 eV</a:t>
              </a:r>
            </a:p>
          </p:txBody>
        </p:sp>
        <p:sp>
          <p:nvSpPr>
            <p:cNvPr id="50193" name="Text Box 19"/>
            <p:cNvSpPr txBox="1">
              <a:spLocks noChangeArrowheads="1"/>
            </p:cNvSpPr>
            <p:nvPr/>
          </p:nvSpPr>
          <p:spPr bwMode="auto">
            <a:xfrm>
              <a:off x="3473" y="1669"/>
              <a:ext cx="367" cy="192"/>
            </a:xfrm>
            <a:prstGeom prst="rect">
              <a:avLst/>
            </a:prstGeom>
            <a:noFill/>
            <a:ln w="9525">
              <a:noFill/>
              <a:miter lim="800000"/>
              <a:headEnd/>
              <a:tailEnd/>
            </a:ln>
          </p:spPr>
          <p:txBody>
            <a:bodyPr wrap="none">
              <a:spAutoFit/>
            </a:bodyPr>
            <a:lstStyle/>
            <a:p>
              <a:pPr eaLnBrk="1" hangingPunct="1"/>
              <a:r>
                <a:rPr lang="en-US" altLang="en-US" sz="1400" i="1"/>
                <a:t>n </a:t>
              </a:r>
              <a:r>
                <a:rPr lang="en-US" altLang="en-US" sz="1400"/>
                <a:t>= 5</a:t>
              </a:r>
              <a:endParaRPr lang="en-US" altLang="en-US" sz="1400" i="1"/>
            </a:p>
          </p:txBody>
        </p:sp>
        <p:sp>
          <p:nvSpPr>
            <p:cNvPr id="50194" name="Text Box 20"/>
            <p:cNvSpPr txBox="1">
              <a:spLocks noChangeArrowheads="1"/>
            </p:cNvSpPr>
            <p:nvPr/>
          </p:nvSpPr>
          <p:spPr bwMode="auto">
            <a:xfrm>
              <a:off x="5152" y="1678"/>
              <a:ext cx="600" cy="192"/>
            </a:xfrm>
            <a:prstGeom prst="rect">
              <a:avLst/>
            </a:prstGeom>
            <a:noFill/>
            <a:ln w="9525">
              <a:noFill/>
              <a:miter lim="800000"/>
              <a:headEnd/>
              <a:tailEnd/>
            </a:ln>
          </p:spPr>
          <p:txBody>
            <a:bodyPr wrap="none">
              <a:spAutoFit/>
            </a:bodyPr>
            <a:lstStyle/>
            <a:p>
              <a:pPr eaLnBrk="1" hangingPunct="1"/>
              <a:r>
                <a:rPr lang="en-US" altLang="en-US" sz="1400"/>
                <a:t>-0.544 eV</a:t>
              </a:r>
            </a:p>
          </p:txBody>
        </p:sp>
        <p:sp>
          <p:nvSpPr>
            <p:cNvPr id="50195" name="Line 22"/>
            <p:cNvSpPr>
              <a:spLocks noChangeShapeType="1"/>
            </p:cNvSpPr>
            <p:nvPr/>
          </p:nvSpPr>
          <p:spPr bwMode="auto">
            <a:xfrm>
              <a:off x="3825" y="1680"/>
              <a:ext cx="1343" cy="0"/>
            </a:xfrm>
            <a:prstGeom prst="line">
              <a:avLst/>
            </a:prstGeom>
            <a:noFill/>
            <a:ln w="9525">
              <a:solidFill>
                <a:schemeClr val="tx1"/>
              </a:solidFill>
              <a:round/>
              <a:headEnd/>
              <a:tailEnd/>
            </a:ln>
          </p:spPr>
          <p:txBody>
            <a:bodyPr/>
            <a:lstStyle/>
            <a:p>
              <a:endParaRPr lang="en-US"/>
            </a:p>
          </p:txBody>
        </p:sp>
        <p:grpSp>
          <p:nvGrpSpPr>
            <p:cNvPr id="50196" name="Group 19"/>
            <p:cNvGrpSpPr>
              <a:grpSpLocks/>
            </p:cNvGrpSpPr>
            <p:nvPr/>
          </p:nvGrpSpPr>
          <p:grpSpPr bwMode="auto">
            <a:xfrm>
              <a:off x="3823" y="1623"/>
              <a:ext cx="1353" cy="1795"/>
              <a:chOff x="3103" y="2152"/>
              <a:chExt cx="1997" cy="1795"/>
            </a:xfrm>
          </p:grpSpPr>
          <p:sp>
            <p:nvSpPr>
              <p:cNvPr id="50217" name="Line 6"/>
              <p:cNvSpPr>
                <a:spLocks noChangeShapeType="1"/>
              </p:cNvSpPr>
              <p:nvPr/>
            </p:nvSpPr>
            <p:spPr bwMode="auto">
              <a:xfrm>
                <a:off x="3103" y="3947"/>
                <a:ext cx="1995" cy="0"/>
              </a:xfrm>
              <a:prstGeom prst="line">
                <a:avLst/>
              </a:prstGeom>
              <a:noFill/>
              <a:ln w="9525">
                <a:solidFill>
                  <a:schemeClr val="tx1"/>
                </a:solidFill>
                <a:round/>
                <a:headEnd/>
                <a:tailEnd/>
              </a:ln>
            </p:spPr>
            <p:txBody>
              <a:bodyPr/>
              <a:lstStyle/>
              <a:p>
                <a:endParaRPr lang="en-US"/>
              </a:p>
            </p:txBody>
          </p:sp>
          <p:sp>
            <p:nvSpPr>
              <p:cNvPr id="50218" name="Line 9"/>
              <p:cNvSpPr>
                <a:spLocks noChangeShapeType="1"/>
              </p:cNvSpPr>
              <p:nvPr/>
            </p:nvSpPr>
            <p:spPr bwMode="auto">
              <a:xfrm>
                <a:off x="3104" y="3048"/>
                <a:ext cx="1995" cy="0"/>
              </a:xfrm>
              <a:prstGeom prst="line">
                <a:avLst/>
              </a:prstGeom>
              <a:noFill/>
              <a:ln w="9525">
                <a:solidFill>
                  <a:schemeClr val="tx1"/>
                </a:solidFill>
                <a:round/>
                <a:headEnd/>
                <a:tailEnd/>
              </a:ln>
            </p:spPr>
            <p:txBody>
              <a:bodyPr/>
              <a:lstStyle/>
              <a:p>
                <a:endParaRPr lang="en-US"/>
              </a:p>
            </p:txBody>
          </p:sp>
          <p:sp>
            <p:nvSpPr>
              <p:cNvPr id="50219" name="Line 12"/>
              <p:cNvSpPr>
                <a:spLocks noChangeShapeType="1"/>
              </p:cNvSpPr>
              <p:nvPr/>
            </p:nvSpPr>
            <p:spPr bwMode="auto">
              <a:xfrm>
                <a:off x="3105" y="2632"/>
                <a:ext cx="1995" cy="0"/>
              </a:xfrm>
              <a:prstGeom prst="line">
                <a:avLst/>
              </a:prstGeom>
              <a:noFill/>
              <a:ln w="9525">
                <a:solidFill>
                  <a:schemeClr val="tx1"/>
                </a:solidFill>
                <a:round/>
                <a:headEnd/>
                <a:tailEnd/>
              </a:ln>
            </p:spPr>
            <p:txBody>
              <a:bodyPr/>
              <a:lstStyle/>
              <a:p>
                <a:endParaRPr lang="en-US"/>
              </a:p>
            </p:txBody>
          </p:sp>
          <p:sp>
            <p:nvSpPr>
              <p:cNvPr id="50220" name="Line 15"/>
              <p:cNvSpPr>
                <a:spLocks noChangeShapeType="1"/>
              </p:cNvSpPr>
              <p:nvPr/>
            </p:nvSpPr>
            <p:spPr bwMode="auto">
              <a:xfrm>
                <a:off x="3105" y="2424"/>
                <a:ext cx="1995" cy="0"/>
              </a:xfrm>
              <a:prstGeom prst="line">
                <a:avLst/>
              </a:prstGeom>
              <a:noFill/>
              <a:ln w="9525">
                <a:solidFill>
                  <a:schemeClr val="tx1"/>
                </a:solidFill>
                <a:round/>
                <a:headEnd/>
                <a:tailEnd/>
              </a:ln>
            </p:spPr>
            <p:txBody>
              <a:bodyPr/>
              <a:lstStyle/>
              <a:p>
                <a:endParaRPr lang="en-US"/>
              </a:p>
            </p:txBody>
          </p:sp>
          <p:sp>
            <p:nvSpPr>
              <p:cNvPr id="50221" name="Line 18"/>
              <p:cNvSpPr>
                <a:spLocks noChangeShapeType="1"/>
              </p:cNvSpPr>
              <p:nvPr/>
            </p:nvSpPr>
            <p:spPr bwMode="auto">
              <a:xfrm>
                <a:off x="3105" y="2306"/>
                <a:ext cx="1995" cy="0"/>
              </a:xfrm>
              <a:prstGeom prst="line">
                <a:avLst/>
              </a:prstGeom>
              <a:noFill/>
              <a:ln w="9525">
                <a:solidFill>
                  <a:schemeClr val="tx1"/>
                </a:solidFill>
                <a:round/>
                <a:headEnd/>
                <a:tailEnd/>
              </a:ln>
            </p:spPr>
            <p:txBody>
              <a:bodyPr/>
              <a:lstStyle/>
              <a:p>
                <a:endParaRPr lang="en-US"/>
              </a:p>
            </p:txBody>
          </p:sp>
          <p:sp>
            <p:nvSpPr>
              <p:cNvPr id="50222" name="Line 21"/>
              <p:cNvSpPr>
                <a:spLocks noChangeShapeType="1"/>
              </p:cNvSpPr>
              <p:nvPr/>
            </p:nvSpPr>
            <p:spPr bwMode="auto">
              <a:xfrm>
                <a:off x="3105" y="2245"/>
                <a:ext cx="1995" cy="0"/>
              </a:xfrm>
              <a:prstGeom prst="line">
                <a:avLst/>
              </a:prstGeom>
              <a:noFill/>
              <a:ln w="9525">
                <a:solidFill>
                  <a:schemeClr val="tx1"/>
                </a:solidFill>
                <a:round/>
                <a:headEnd/>
                <a:tailEnd/>
              </a:ln>
            </p:spPr>
            <p:txBody>
              <a:bodyPr/>
              <a:lstStyle/>
              <a:p>
                <a:endParaRPr lang="en-US"/>
              </a:p>
            </p:txBody>
          </p:sp>
          <p:sp>
            <p:nvSpPr>
              <p:cNvPr id="50223" name="Line 23"/>
              <p:cNvSpPr>
                <a:spLocks noChangeShapeType="1"/>
              </p:cNvSpPr>
              <p:nvPr/>
            </p:nvSpPr>
            <p:spPr bwMode="auto">
              <a:xfrm>
                <a:off x="3105" y="2187"/>
                <a:ext cx="1995" cy="0"/>
              </a:xfrm>
              <a:prstGeom prst="line">
                <a:avLst/>
              </a:prstGeom>
              <a:noFill/>
              <a:ln w="9525">
                <a:solidFill>
                  <a:schemeClr val="tx1"/>
                </a:solidFill>
                <a:round/>
                <a:headEnd/>
                <a:tailEnd/>
              </a:ln>
            </p:spPr>
            <p:txBody>
              <a:bodyPr/>
              <a:lstStyle/>
              <a:p>
                <a:endParaRPr lang="en-US"/>
              </a:p>
            </p:txBody>
          </p:sp>
          <p:sp>
            <p:nvSpPr>
              <p:cNvPr id="50224" name="Line 25"/>
              <p:cNvSpPr>
                <a:spLocks noChangeShapeType="1"/>
              </p:cNvSpPr>
              <p:nvPr/>
            </p:nvSpPr>
            <p:spPr bwMode="auto">
              <a:xfrm>
                <a:off x="3105" y="2167"/>
                <a:ext cx="1995" cy="0"/>
              </a:xfrm>
              <a:prstGeom prst="line">
                <a:avLst/>
              </a:prstGeom>
              <a:noFill/>
              <a:ln w="9525">
                <a:solidFill>
                  <a:schemeClr val="tx1"/>
                </a:solidFill>
                <a:round/>
                <a:headEnd/>
                <a:tailEnd/>
              </a:ln>
            </p:spPr>
            <p:txBody>
              <a:bodyPr/>
              <a:lstStyle/>
              <a:p>
                <a:endParaRPr lang="en-US"/>
              </a:p>
            </p:txBody>
          </p:sp>
          <p:sp>
            <p:nvSpPr>
              <p:cNvPr id="50225" name="Line 27"/>
              <p:cNvSpPr>
                <a:spLocks noChangeShapeType="1"/>
              </p:cNvSpPr>
              <p:nvPr/>
            </p:nvSpPr>
            <p:spPr bwMode="auto">
              <a:xfrm>
                <a:off x="3105" y="2152"/>
                <a:ext cx="1995" cy="0"/>
              </a:xfrm>
              <a:prstGeom prst="line">
                <a:avLst/>
              </a:prstGeom>
              <a:noFill/>
              <a:ln w="9525">
                <a:solidFill>
                  <a:schemeClr val="tx1"/>
                </a:solidFill>
                <a:round/>
                <a:headEnd/>
                <a:tailEnd/>
              </a:ln>
            </p:spPr>
            <p:txBody>
              <a:bodyPr/>
              <a:lstStyle/>
              <a:p>
                <a:endParaRPr lang="en-US"/>
              </a:p>
            </p:txBody>
          </p:sp>
        </p:grpSp>
        <p:sp>
          <p:nvSpPr>
            <p:cNvPr id="50197" name="Text Box 29"/>
            <p:cNvSpPr txBox="1">
              <a:spLocks noChangeArrowheads="1"/>
            </p:cNvSpPr>
            <p:nvPr/>
          </p:nvSpPr>
          <p:spPr bwMode="auto">
            <a:xfrm>
              <a:off x="3444" y="1488"/>
              <a:ext cx="408" cy="231"/>
            </a:xfrm>
            <a:prstGeom prst="rect">
              <a:avLst/>
            </a:prstGeom>
            <a:noFill/>
            <a:ln w="9525">
              <a:noFill/>
              <a:miter lim="800000"/>
              <a:headEnd/>
              <a:tailEnd/>
            </a:ln>
          </p:spPr>
          <p:txBody>
            <a:bodyPr wrap="none">
              <a:spAutoFit/>
            </a:bodyPr>
            <a:lstStyle/>
            <a:p>
              <a:pPr eaLnBrk="1" hangingPunct="1"/>
              <a:r>
                <a:rPr lang="en-US" altLang="en-US" sz="1400" i="1"/>
                <a:t>n </a:t>
              </a:r>
              <a:r>
                <a:rPr lang="en-US" altLang="en-US" sz="1400"/>
                <a:t>= </a:t>
              </a:r>
              <a:r>
                <a:rPr lang="en-US" altLang="en-US" sz="1800">
                  <a:sym typeface="Symbol" pitchFamily="18" charset="2"/>
                </a:rPr>
                <a:t></a:t>
              </a:r>
            </a:p>
          </p:txBody>
        </p:sp>
        <p:sp>
          <p:nvSpPr>
            <p:cNvPr id="50198" name="Text Box 30"/>
            <p:cNvSpPr txBox="1">
              <a:spLocks noChangeArrowheads="1"/>
            </p:cNvSpPr>
            <p:nvPr/>
          </p:nvSpPr>
          <p:spPr bwMode="auto">
            <a:xfrm>
              <a:off x="5231" y="1519"/>
              <a:ext cx="501" cy="192"/>
            </a:xfrm>
            <a:prstGeom prst="rect">
              <a:avLst/>
            </a:prstGeom>
            <a:noFill/>
            <a:ln w="9525">
              <a:noFill/>
              <a:miter lim="800000"/>
              <a:headEnd/>
              <a:tailEnd/>
            </a:ln>
          </p:spPr>
          <p:txBody>
            <a:bodyPr wrap="none">
              <a:spAutoFit/>
            </a:bodyPr>
            <a:lstStyle/>
            <a:p>
              <a:pPr eaLnBrk="1" hangingPunct="1"/>
              <a:r>
                <a:rPr lang="en-US" altLang="en-US" sz="1400"/>
                <a:t>0.00 eV</a:t>
              </a:r>
            </a:p>
          </p:txBody>
        </p:sp>
        <p:sp>
          <p:nvSpPr>
            <p:cNvPr id="50199" name="Line 43"/>
            <p:cNvSpPr>
              <a:spLocks noChangeShapeType="1"/>
            </p:cNvSpPr>
            <p:nvPr/>
          </p:nvSpPr>
          <p:spPr bwMode="auto">
            <a:xfrm>
              <a:off x="3905" y="2513"/>
              <a:ext cx="0" cy="899"/>
            </a:xfrm>
            <a:prstGeom prst="line">
              <a:avLst/>
            </a:prstGeom>
            <a:noFill/>
            <a:ln w="12700">
              <a:solidFill>
                <a:schemeClr val="tx1"/>
              </a:solidFill>
              <a:round/>
              <a:headEnd/>
              <a:tailEnd type="triangle" w="med" len="med"/>
            </a:ln>
          </p:spPr>
          <p:txBody>
            <a:bodyPr/>
            <a:lstStyle/>
            <a:p>
              <a:endParaRPr lang="en-US"/>
            </a:p>
          </p:txBody>
        </p:sp>
        <p:sp>
          <p:nvSpPr>
            <p:cNvPr id="50200" name="Line 44"/>
            <p:cNvSpPr>
              <a:spLocks noChangeShapeType="1"/>
            </p:cNvSpPr>
            <p:nvPr/>
          </p:nvSpPr>
          <p:spPr bwMode="auto">
            <a:xfrm>
              <a:off x="3973" y="2096"/>
              <a:ext cx="0" cy="1320"/>
            </a:xfrm>
            <a:prstGeom prst="line">
              <a:avLst/>
            </a:prstGeom>
            <a:noFill/>
            <a:ln w="12700">
              <a:solidFill>
                <a:schemeClr val="tx1"/>
              </a:solidFill>
              <a:round/>
              <a:headEnd/>
              <a:tailEnd type="triangle" w="med" len="med"/>
            </a:ln>
          </p:spPr>
          <p:txBody>
            <a:bodyPr/>
            <a:lstStyle/>
            <a:p>
              <a:endParaRPr lang="en-US"/>
            </a:p>
          </p:txBody>
        </p:sp>
        <p:sp>
          <p:nvSpPr>
            <p:cNvPr id="50201" name="Line 45"/>
            <p:cNvSpPr>
              <a:spLocks noChangeShapeType="1"/>
            </p:cNvSpPr>
            <p:nvPr/>
          </p:nvSpPr>
          <p:spPr bwMode="auto">
            <a:xfrm>
              <a:off x="4041" y="1897"/>
              <a:ext cx="0" cy="1517"/>
            </a:xfrm>
            <a:prstGeom prst="line">
              <a:avLst/>
            </a:prstGeom>
            <a:noFill/>
            <a:ln w="12700">
              <a:solidFill>
                <a:schemeClr val="tx1"/>
              </a:solidFill>
              <a:round/>
              <a:headEnd/>
              <a:tailEnd type="triangle" w="med" len="med"/>
            </a:ln>
          </p:spPr>
          <p:txBody>
            <a:bodyPr/>
            <a:lstStyle/>
            <a:p>
              <a:endParaRPr lang="en-US"/>
            </a:p>
          </p:txBody>
        </p:sp>
        <p:sp>
          <p:nvSpPr>
            <p:cNvPr id="50202" name="Line 46"/>
            <p:cNvSpPr>
              <a:spLocks noChangeShapeType="1"/>
            </p:cNvSpPr>
            <p:nvPr/>
          </p:nvSpPr>
          <p:spPr bwMode="auto">
            <a:xfrm>
              <a:off x="4116" y="1775"/>
              <a:ext cx="0" cy="1637"/>
            </a:xfrm>
            <a:prstGeom prst="line">
              <a:avLst/>
            </a:prstGeom>
            <a:noFill/>
            <a:ln w="12700">
              <a:solidFill>
                <a:schemeClr val="tx1"/>
              </a:solidFill>
              <a:round/>
              <a:headEnd/>
              <a:tailEnd type="triangle" w="med" len="med"/>
            </a:ln>
          </p:spPr>
          <p:txBody>
            <a:bodyPr/>
            <a:lstStyle/>
            <a:p>
              <a:endParaRPr lang="en-US"/>
            </a:p>
          </p:txBody>
        </p:sp>
        <p:sp>
          <p:nvSpPr>
            <p:cNvPr id="50203" name="AutoShape 47"/>
            <p:cNvSpPr>
              <a:spLocks/>
            </p:cNvSpPr>
            <p:nvPr/>
          </p:nvSpPr>
          <p:spPr bwMode="auto">
            <a:xfrm rot="-5400000">
              <a:off x="3918" y="3385"/>
              <a:ext cx="176" cy="281"/>
            </a:xfrm>
            <a:prstGeom prst="leftBrace">
              <a:avLst>
                <a:gd name="adj1" fmla="val 13305"/>
                <a:gd name="adj2" fmla="val 50000"/>
              </a:avLst>
            </a:prstGeom>
            <a:noFill/>
            <a:ln w="9525">
              <a:solidFill>
                <a:schemeClr val="tx1"/>
              </a:solidFill>
              <a:round/>
              <a:headEnd/>
              <a:tailEnd/>
            </a:ln>
          </p:spPr>
          <p:txBody>
            <a:bodyPr vert="eaVert" wrap="none" anchor="ctr"/>
            <a:lstStyle/>
            <a:p>
              <a:pPr eaLnBrk="1" hangingPunct="1"/>
              <a:endParaRPr lang="en-US" altLang="en-US" sz="1800"/>
            </a:p>
          </p:txBody>
        </p:sp>
        <p:sp>
          <p:nvSpPr>
            <p:cNvPr id="50204" name="Text Box 48"/>
            <p:cNvSpPr txBox="1">
              <a:spLocks noChangeArrowheads="1"/>
            </p:cNvSpPr>
            <p:nvPr/>
          </p:nvSpPr>
          <p:spPr bwMode="auto">
            <a:xfrm>
              <a:off x="3968" y="3560"/>
              <a:ext cx="610" cy="231"/>
            </a:xfrm>
            <a:prstGeom prst="rect">
              <a:avLst/>
            </a:prstGeom>
            <a:noFill/>
            <a:ln w="9525">
              <a:noFill/>
              <a:miter lim="800000"/>
              <a:headEnd/>
              <a:tailEnd/>
            </a:ln>
          </p:spPr>
          <p:txBody>
            <a:bodyPr>
              <a:spAutoFit/>
            </a:bodyPr>
            <a:lstStyle/>
            <a:p>
              <a:pPr eaLnBrk="1" hangingPunct="1"/>
              <a:r>
                <a:rPr lang="en-US" altLang="en-US" sz="1800"/>
                <a:t>Lyman</a:t>
              </a:r>
            </a:p>
          </p:txBody>
        </p:sp>
        <p:sp>
          <p:nvSpPr>
            <p:cNvPr id="50205" name="Line 49"/>
            <p:cNvSpPr>
              <a:spLocks noChangeShapeType="1"/>
            </p:cNvSpPr>
            <p:nvPr/>
          </p:nvSpPr>
          <p:spPr bwMode="auto">
            <a:xfrm>
              <a:off x="4252" y="2104"/>
              <a:ext cx="0" cy="414"/>
            </a:xfrm>
            <a:prstGeom prst="line">
              <a:avLst/>
            </a:prstGeom>
            <a:noFill/>
            <a:ln w="12700">
              <a:solidFill>
                <a:schemeClr val="tx1"/>
              </a:solidFill>
              <a:round/>
              <a:headEnd/>
              <a:tailEnd type="triangle" w="med" len="med"/>
            </a:ln>
          </p:spPr>
          <p:txBody>
            <a:bodyPr/>
            <a:lstStyle/>
            <a:p>
              <a:endParaRPr lang="en-US"/>
            </a:p>
          </p:txBody>
        </p:sp>
        <p:sp>
          <p:nvSpPr>
            <p:cNvPr id="50206" name="Line 50"/>
            <p:cNvSpPr>
              <a:spLocks noChangeShapeType="1"/>
            </p:cNvSpPr>
            <p:nvPr/>
          </p:nvSpPr>
          <p:spPr bwMode="auto">
            <a:xfrm>
              <a:off x="4327" y="1898"/>
              <a:ext cx="0" cy="626"/>
            </a:xfrm>
            <a:prstGeom prst="line">
              <a:avLst/>
            </a:prstGeom>
            <a:noFill/>
            <a:ln w="12700">
              <a:solidFill>
                <a:schemeClr val="tx1"/>
              </a:solidFill>
              <a:round/>
              <a:headEnd/>
              <a:tailEnd type="triangle" w="med" len="med"/>
            </a:ln>
          </p:spPr>
          <p:txBody>
            <a:bodyPr/>
            <a:lstStyle/>
            <a:p>
              <a:endParaRPr lang="en-US"/>
            </a:p>
          </p:txBody>
        </p:sp>
        <p:sp>
          <p:nvSpPr>
            <p:cNvPr id="50207" name="Line 51"/>
            <p:cNvSpPr>
              <a:spLocks noChangeShapeType="1"/>
            </p:cNvSpPr>
            <p:nvPr/>
          </p:nvSpPr>
          <p:spPr bwMode="auto">
            <a:xfrm>
              <a:off x="4409" y="1782"/>
              <a:ext cx="0" cy="739"/>
            </a:xfrm>
            <a:prstGeom prst="line">
              <a:avLst/>
            </a:prstGeom>
            <a:noFill/>
            <a:ln w="12700">
              <a:solidFill>
                <a:schemeClr val="tx1"/>
              </a:solidFill>
              <a:round/>
              <a:headEnd/>
              <a:tailEnd type="triangle" w="med" len="med"/>
            </a:ln>
          </p:spPr>
          <p:txBody>
            <a:bodyPr/>
            <a:lstStyle/>
            <a:p>
              <a:endParaRPr lang="en-US"/>
            </a:p>
          </p:txBody>
        </p:sp>
        <p:sp>
          <p:nvSpPr>
            <p:cNvPr id="50208" name="Line 52"/>
            <p:cNvSpPr>
              <a:spLocks noChangeShapeType="1"/>
            </p:cNvSpPr>
            <p:nvPr/>
          </p:nvSpPr>
          <p:spPr bwMode="auto">
            <a:xfrm>
              <a:off x="4491" y="1711"/>
              <a:ext cx="0" cy="808"/>
            </a:xfrm>
            <a:prstGeom prst="line">
              <a:avLst/>
            </a:prstGeom>
            <a:noFill/>
            <a:ln w="12700">
              <a:solidFill>
                <a:schemeClr val="tx1"/>
              </a:solidFill>
              <a:round/>
              <a:headEnd/>
              <a:tailEnd type="triangle" w="med" len="med"/>
            </a:ln>
          </p:spPr>
          <p:txBody>
            <a:bodyPr/>
            <a:lstStyle/>
            <a:p>
              <a:endParaRPr lang="en-US"/>
            </a:p>
          </p:txBody>
        </p:sp>
        <p:sp>
          <p:nvSpPr>
            <p:cNvPr id="50209" name="AutoShape 53"/>
            <p:cNvSpPr>
              <a:spLocks/>
            </p:cNvSpPr>
            <p:nvPr/>
          </p:nvSpPr>
          <p:spPr bwMode="auto">
            <a:xfrm rot="-5400000">
              <a:off x="4280" y="2469"/>
              <a:ext cx="176" cy="281"/>
            </a:xfrm>
            <a:prstGeom prst="leftBrace">
              <a:avLst>
                <a:gd name="adj1" fmla="val 13305"/>
                <a:gd name="adj2" fmla="val 50000"/>
              </a:avLst>
            </a:prstGeom>
            <a:noFill/>
            <a:ln w="9525">
              <a:solidFill>
                <a:schemeClr val="tx1"/>
              </a:solidFill>
              <a:round/>
              <a:headEnd/>
              <a:tailEnd/>
            </a:ln>
          </p:spPr>
          <p:txBody>
            <a:bodyPr vert="eaVert" wrap="none" anchor="ctr"/>
            <a:lstStyle/>
            <a:p>
              <a:pPr eaLnBrk="1" hangingPunct="1"/>
              <a:endParaRPr lang="en-US" altLang="en-US" sz="1800"/>
            </a:p>
          </p:txBody>
        </p:sp>
        <p:sp>
          <p:nvSpPr>
            <p:cNvPr id="50210" name="Text Box 54"/>
            <p:cNvSpPr txBox="1">
              <a:spLocks noChangeArrowheads="1"/>
            </p:cNvSpPr>
            <p:nvPr/>
          </p:nvSpPr>
          <p:spPr bwMode="auto">
            <a:xfrm>
              <a:off x="4125" y="2677"/>
              <a:ext cx="587" cy="231"/>
            </a:xfrm>
            <a:prstGeom prst="rect">
              <a:avLst/>
            </a:prstGeom>
            <a:noFill/>
            <a:ln w="9525">
              <a:noFill/>
              <a:miter lim="800000"/>
              <a:headEnd/>
              <a:tailEnd/>
            </a:ln>
          </p:spPr>
          <p:txBody>
            <a:bodyPr>
              <a:spAutoFit/>
            </a:bodyPr>
            <a:lstStyle/>
            <a:p>
              <a:pPr eaLnBrk="1" hangingPunct="1"/>
              <a:r>
                <a:rPr lang="en-US" altLang="en-US" sz="1800"/>
                <a:t>Balmer</a:t>
              </a:r>
            </a:p>
          </p:txBody>
        </p:sp>
        <p:sp>
          <p:nvSpPr>
            <p:cNvPr id="50211" name="Line 55"/>
            <p:cNvSpPr>
              <a:spLocks noChangeShapeType="1"/>
            </p:cNvSpPr>
            <p:nvPr/>
          </p:nvSpPr>
          <p:spPr bwMode="auto">
            <a:xfrm>
              <a:off x="4660" y="1898"/>
              <a:ext cx="0" cy="217"/>
            </a:xfrm>
            <a:prstGeom prst="line">
              <a:avLst/>
            </a:prstGeom>
            <a:noFill/>
            <a:ln w="12700">
              <a:solidFill>
                <a:schemeClr val="tx1"/>
              </a:solidFill>
              <a:round/>
              <a:headEnd/>
              <a:tailEnd type="triangle" w="med" len="med"/>
            </a:ln>
          </p:spPr>
          <p:txBody>
            <a:bodyPr/>
            <a:lstStyle/>
            <a:p>
              <a:endParaRPr lang="en-US"/>
            </a:p>
          </p:txBody>
        </p:sp>
        <p:sp>
          <p:nvSpPr>
            <p:cNvPr id="50212" name="Line 56"/>
            <p:cNvSpPr>
              <a:spLocks noChangeShapeType="1"/>
            </p:cNvSpPr>
            <p:nvPr/>
          </p:nvSpPr>
          <p:spPr bwMode="auto">
            <a:xfrm>
              <a:off x="4735" y="1783"/>
              <a:ext cx="0" cy="330"/>
            </a:xfrm>
            <a:prstGeom prst="line">
              <a:avLst/>
            </a:prstGeom>
            <a:noFill/>
            <a:ln w="12700">
              <a:solidFill>
                <a:schemeClr val="tx1"/>
              </a:solidFill>
              <a:round/>
              <a:headEnd/>
              <a:tailEnd type="triangle" w="med" len="med"/>
            </a:ln>
          </p:spPr>
          <p:txBody>
            <a:bodyPr/>
            <a:lstStyle/>
            <a:p>
              <a:endParaRPr lang="en-US"/>
            </a:p>
          </p:txBody>
        </p:sp>
        <p:sp>
          <p:nvSpPr>
            <p:cNvPr id="50213" name="Line 57"/>
            <p:cNvSpPr>
              <a:spLocks noChangeShapeType="1"/>
            </p:cNvSpPr>
            <p:nvPr/>
          </p:nvSpPr>
          <p:spPr bwMode="auto">
            <a:xfrm>
              <a:off x="4810" y="1711"/>
              <a:ext cx="0" cy="400"/>
            </a:xfrm>
            <a:prstGeom prst="line">
              <a:avLst/>
            </a:prstGeom>
            <a:noFill/>
            <a:ln w="12700">
              <a:solidFill>
                <a:schemeClr val="tx1"/>
              </a:solidFill>
              <a:round/>
              <a:headEnd/>
              <a:tailEnd type="triangle" w="med" len="med"/>
            </a:ln>
          </p:spPr>
          <p:txBody>
            <a:bodyPr/>
            <a:lstStyle/>
            <a:p>
              <a:endParaRPr lang="en-US"/>
            </a:p>
          </p:txBody>
        </p:sp>
        <p:sp>
          <p:nvSpPr>
            <p:cNvPr id="50214" name="Line 58"/>
            <p:cNvSpPr>
              <a:spLocks noChangeShapeType="1"/>
            </p:cNvSpPr>
            <p:nvPr/>
          </p:nvSpPr>
          <p:spPr bwMode="auto">
            <a:xfrm>
              <a:off x="4892" y="1674"/>
              <a:ext cx="0" cy="435"/>
            </a:xfrm>
            <a:prstGeom prst="line">
              <a:avLst/>
            </a:prstGeom>
            <a:noFill/>
            <a:ln w="12700">
              <a:solidFill>
                <a:schemeClr val="tx1"/>
              </a:solidFill>
              <a:round/>
              <a:headEnd/>
              <a:tailEnd type="triangle" w="med" len="med"/>
            </a:ln>
          </p:spPr>
          <p:txBody>
            <a:bodyPr/>
            <a:lstStyle/>
            <a:p>
              <a:endParaRPr lang="en-US"/>
            </a:p>
          </p:txBody>
        </p:sp>
        <p:sp>
          <p:nvSpPr>
            <p:cNvPr id="50215" name="AutoShape 59"/>
            <p:cNvSpPr>
              <a:spLocks/>
            </p:cNvSpPr>
            <p:nvPr/>
          </p:nvSpPr>
          <p:spPr bwMode="auto">
            <a:xfrm rot="-5400000">
              <a:off x="4687" y="2089"/>
              <a:ext cx="176" cy="281"/>
            </a:xfrm>
            <a:prstGeom prst="leftBrace">
              <a:avLst>
                <a:gd name="adj1" fmla="val 13305"/>
                <a:gd name="adj2" fmla="val 50000"/>
              </a:avLst>
            </a:prstGeom>
            <a:noFill/>
            <a:ln w="9525">
              <a:solidFill>
                <a:schemeClr val="tx1"/>
              </a:solidFill>
              <a:round/>
              <a:headEnd/>
              <a:tailEnd/>
            </a:ln>
          </p:spPr>
          <p:txBody>
            <a:bodyPr vert="eaVert" wrap="none" anchor="ctr"/>
            <a:lstStyle/>
            <a:p>
              <a:pPr eaLnBrk="1" hangingPunct="1"/>
              <a:endParaRPr lang="en-US" altLang="en-US" sz="1800"/>
            </a:p>
          </p:txBody>
        </p:sp>
        <p:sp>
          <p:nvSpPr>
            <p:cNvPr id="50216" name="Text Box 60"/>
            <p:cNvSpPr txBox="1">
              <a:spLocks noChangeArrowheads="1"/>
            </p:cNvSpPr>
            <p:nvPr/>
          </p:nvSpPr>
          <p:spPr bwMode="auto">
            <a:xfrm>
              <a:off x="4478" y="2290"/>
              <a:ext cx="720" cy="231"/>
            </a:xfrm>
            <a:prstGeom prst="rect">
              <a:avLst/>
            </a:prstGeom>
            <a:noFill/>
            <a:ln w="9525">
              <a:noFill/>
              <a:miter lim="800000"/>
              <a:headEnd/>
              <a:tailEnd/>
            </a:ln>
          </p:spPr>
          <p:txBody>
            <a:bodyPr>
              <a:spAutoFit/>
            </a:bodyPr>
            <a:lstStyle/>
            <a:p>
              <a:pPr eaLnBrk="1" hangingPunct="1"/>
              <a:r>
                <a:rPr lang="en-US" altLang="en-US" sz="1800"/>
                <a:t>Paschen</a:t>
              </a:r>
            </a:p>
          </p:txBody>
        </p:sp>
      </p:grpSp>
      <p:sp>
        <p:nvSpPr>
          <p:cNvPr id="1122353" name="Line 49"/>
          <p:cNvSpPr>
            <a:spLocks noChangeShapeType="1"/>
          </p:cNvSpPr>
          <p:nvPr/>
        </p:nvSpPr>
        <p:spPr bwMode="auto">
          <a:xfrm>
            <a:off x="7002463" y="2600325"/>
            <a:ext cx="0" cy="1179513"/>
          </a:xfrm>
          <a:prstGeom prst="line">
            <a:avLst/>
          </a:prstGeom>
          <a:noFill/>
          <a:ln w="57150">
            <a:solidFill>
              <a:schemeClr val="accent2"/>
            </a:solidFill>
            <a:round/>
            <a:headEnd/>
            <a:tailEnd type="triangle" w="med" len="med"/>
          </a:ln>
        </p:spPr>
        <p:txBody>
          <a:bodyPr/>
          <a:lstStyle/>
          <a:p>
            <a:endParaRPr lang="en-US"/>
          </a:p>
        </p:txBody>
      </p:sp>
      <p:sp>
        <p:nvSpPr>
          <p:cNvPr id="1122354" name="Rectangle 50"/>
          <p:cNvSpPr>
            <a:spLocks noChangeArrowheads="1"/>
          </p:cNvSpPr>
          <p:nvPr/>
        </p:nvSpPr>
        <p:spPr bwMode="auto">
          <a:xfrm>
            <a:off x="8215313" y="3659188"/>
            <a:ext cx="890587" cy="204787"/>
          </a:xfrm>
          <a:prstGeom prst="rect">
            <a:avLst/>
          </a:prstGeom>
          <a:solidFill>
            <a:srgbClr val="FF3300">
              <a:alpha val="43137"/>
            </a:srgbClr>
          </a:solidFill>
          <a:ln w="9525">
            <a:noFill/>
            <a:miter lim="800000"/>
            <a:headEnd/>
            <a:tailEnd/>
          </a:ln>
        </p:spPr>
        <p:txBody>
          <a:bodyPr wrap="none" anchor="ctr"/>
          <a:lstStyle/>
          <a:p>
            <a:pPr eaLnBrk="1" hangingPunct="1"/>
            <a:endParaRPr lang="en-US" altLang="en-US"/>
          </a:p>
        </p:txBody>
      </p:sp>
      <p:sp>
        <p:nvSpPr>
          <p:cNvPr id="1122355" name="Rectangle 51"/>
          <p:cNvSpPr>
            <a:spLocks noChangeArrowheads="1"/>
          </p:cNvSpPr>
          <p:nvPr/>
        </p:nvSpPr>
        <p:spPr bwMode="auto">
          <a:xfrm>
            <a:off x="8215313" y="2497138"/>
            <a:ext cx="890587" cy="204787"/>
          </a:xfrm>
          <a:prstGeom prst="rect">
            <a:avLst/>
          </a:prstGeom>
          <a:solidFill>
            <a:srgbClr val="FF3300">
              <a:alpha val="43137"/>
            </a:srgbClr>
          </a:solidFill>
          <a:ln w="9525">
            <a:noFill/>
            <a:miter lim="800000"/>
            <a:headEnd/>
            <a:tailEnd/>
          </a:ln>
        </p:spPr>
        <p:txBody>
          <a:bodyPr wrap="none" anchor="ctr"/>
          <a:lstStyle/>
          <a:p>
            <a:pPr eaLnBrk="1" hangingPunct="1"/>
            <a:endParaRPr lang="en-US" altLang="en-US"/>
          </a:p>
        </p:txBody>
      </p:sp>
      <p:sp>
        <p:nvSpPr>
          <p:cNvPr id="50183"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12.1 – The interaction of matter with radiation</a:t>
            </a:r>
          </a:p>
        </p:txBody>
      </p:sp>
      <p:sp>
        <p:nvSpPr>
          <p:cNvPr id="50184" name="Rectangle 2"/>
          <p:cNvSpPr>
            <a:spLocks noChangeArrowheads="1"/>
          </p:cNvSpPr>
          <p:nvPr/>
        </p:nvSpPr>
        <p:spPr bwMode="auto">
          <a:xfrm>
            <a:off x="685800" y="1343025"/>
            <a:ext cx="7772400" cy="471488"/>
          </a:xfrm>
          <a:prstGeom prst="rect">
            <a:avLst/>
          </a:prstGeom>
          <a:solidFill>
            <a:srgbClr val="EAEAEA"/>
          </a:solidFill>
          <a:ln w="9525">
            <a:noFill/>
            <a:miter lim="800000"/>
            <a:headEnd/>
            <a:tailEnd/>
          </a:ln>
        </p:spPr>
        <p:txBody>
          <a:bodyPr/>
          <a:lstStyle/>
          <a:p>
            <a:pPr eaLnBrk="1" hangingPunct="1">
              <a:spcBef>
                <a:spcPct val="20000"/>
              </a:spcBef>
            </a:pPr>
            <a:r>
              <a:rPr lang="en-US" altLang="en-US" i="1">
                <a:solidFill>
                  <a:srgbClr val="333399"/>
                </a:solidFill>
                <a:cs typeface="Times New Roman" pitchFamily="18" charset="0"/>
              </a:rPr>
              <a:t>Atomic spectra and atomic energy states </a:t>
            </a:r>
            <a:r>
              <a:rPr lang="en-US" altLang="en-US" i="1">
                <a:solidFill>
                  <a:srgbClr val="333399"/>
                </a:solidFill>
              </a:rPr>
              <a:t>– review</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22310">
                                            <p:txEl>
                                              <p:pRg st="0" end="0"/>
                                            </p:txEl>
                                          </p:spTgt>
                                        </p:tgtEl>
                                        <p:attrNameLst>
                                          <p:attrName>style.visibility</p:attrName>
                                        </p:attrNameLst>
                                      </p:cBhvr>
                                      <p:to>
                                        <p:strVal val="visible"/>
                                      </p:to>
                                    </p:set>
                                    <p:anim calcmode="lin" valueType="num">
                                      <p:cBhvr additive="base">
                                        <p:cTn id="7" dur="500" fill="hold"/>
                                        <p:tgtEl>
                                          <p:spTgt spid="11223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231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122310">
                                            <p:txEl>
                                              <p:pRg st="1" end="1"/>
                                            </p:txEl>
                                          </p:spTgt>
                                        </p:tgtEl>
                                        <p:attrNameLst>
                                          <p:attrName>style.visibility</p:attrName>
                                        </p:attrNameLst>
                                      </p:cBhvr>
                                      <p:to>
                                        <p:strVal val="visible"/>
                                      </p:to>
                                    </p:set>
                                    <p:anim calcmode="lin" valueType="num">
                                      <p:cBhvr additive="base">
                                        <p:cTn id="13" dur="500" fill="hold"/>
                                        <p:tgtEl>
                                          <p:spTgt spid="11223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231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20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1122310">
                                            <p:txEl>
                                              <p:pRg st="2" end="2"/>
                                            </p:txEl>
                                          </p:spTgt>
                                        </p:tgtEl>
                                        <p:attrNameLst>
                                          <p:attrName>style.visibility</p:attrName>
                                        </p:attrNameLst>
                                      </p:cBhvr>
                                      <p:to>
                                        <p:strVal val="visible"/>
                                      </p:to>
                                    </p:set>
                                    <p:anim calcmode="lin" valueType="num">
                                      <p:cBhvr additive="base">
                                        <p:cTn id="22" dur="500" fill="hold"/>
                                        <p:tgtEl>
                                          <p:spTgt spid="1122310">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12231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1122310">
                                            <p:txEl>
                                              <p:pRg st="3" end="3"/>
                                            </p:txEl>
                                          </p:spTgt>
                                        </p:tgtEl>
                                        <p:attrNameLst>
                                          <p:attrName>style.visibility</p:attrName>
                                        </p:attrNameLst>
                                      </p:cBhvr>
                                      <p:to>
                                        <p:strVal val="visible"/>
                                      </p:to>
                                    </p:set>
                                    <p:anim calcmode="lin" valueType="num">
                                      <p:cBhvr additive="base">
                                        <p:cTn id="28" dur="500" fill="hold"/>
                                        <p:tgtEl>
                                          <p:spTgt spid="1122310">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12231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8" presetClass="entr" presetSubtype="16" fill="hold" grpId="0" nodeType="clickEffect">
                                  <p:stCondLst>
                                    <p:cond delay="0"/>
                                  </p:stCondLst>
                                  <p:childTnLst>
                                    <p:set>
                                      <p:cBhvr>
                                        <p:cTn id="33" dur="1" fill="hold">
                                          <p:stCondLst>
                                            <p:cond delay="0"/>
                                          </p:stCondLst>
                                        </p:cTn>
                                        <p:tgtEl>
                                          <p:spTgt spid="1122354"/>
                                        </p:tgtEl>
                                        <p:attrNameLst>
                                          <p:attrName>style.visibility</p:attrName>
                                        </p:attrNameLst>
                                      </p:cBhvr>
                                      <p:to>
                                        <p:strVal val="visible"/>
                                      </p:to>
                                    </p:set>
                                    <p:animEffect transition="in" filter="diamond(in)">
                                      <p:cBhvr>
                                        <p:cTn id="34" dur="2000"/>
                                        <p:tgtEl>
                                          <p:spTgt spid="1122354"/>
                                        </p:tgtEl>
                                      </p:cBhvr>
                                    </p:animEffect>
                                  </p:childTnLst>
                                  <p:subTnLst>
                                    <p:audio>
                                      <p:cMediaNode>
                                        <p:cTn display="0" masterRel="sameClick">
                                          <p:stCondLst>
                                            <p:cond evt="begin" delay="0">
                                              <p:tn val="32"/>
                                            </p:cond>
                                          </p:stCondLst>
                                          <p:endCondLst>
                                            <p:cond evt="onStopAudio" delay="0">
                                              <p:tgtEl>
                                                <p:sldTgt/>
                                              </p:tgtEl>
                                            </p:cond>
                                          </p:endCondLst>
                                        </p:cTn>
                                        <p:tgtEl>
                                          <p:sndTgt r:embed="rId5" name="voltage.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8" presetClass="entr" presetSubtype="16" fill="hold" grpId="0" nodeType="clickEffect">
                                  <p:stCondLst>
                                    <p:cond delay="0"/>
                                  </p:stCondLst>
                                  <p:childTnLst>
                                    <p:set>
                                      <p:cBhvr>
                                        <p:cTn id="38" dur="1" fill="hold">
                                          <p:stCondLst>
                                            <p:cond delay="0"/>
                                          </p:stCondLst>
                                        </p:cTn>
                                        <p:tgtEl>
                                          <p:spTgt spid="1122355"/>
                                        </p:tgtEl>
                                        <p:attrNameLst>
                                          <p:attrName>style.visibility</p:attrName>
                                        </p:attrNameLst>
                                      </p:cBhvr>
                                      <p:to>
                                        <p:strVal val="visible"/>
                                      </p:to>
                                    </p:set>
                                    <p:animEffect transition="in" filter="diamond(in)">
                                      <p:cBhvr>
                                        <p:cTn id="39" dur="2000"/>
                                        <p:tgtEl>
                                          <p:spTgt spid="1122355"/>
                                        </p:tgtEl>
                                      </p:cBhvr>
                                    </p:animEffect>
                                  </p:childTnLst>
                                  <p:subTnLst>
                                    <p:audio>
                                      <p:cMediaNode>
                                        <p:cTn display="0" masterRel="sameClick">
                                          <p:stCondLst>
                                            <p:cond evt="begin" delay="0">
                                              <p:tn val="37"/>
                                            </p:cond>
                                          </p:stCondLst>
                                          <p:endCondLst>
                                            <p:cond evt="onStopAudio" delay="0">
                                              <p:tgtEl>
                                                <p:sldTgt/>
                                              </p:tgtEl>
                                            </p:cond>
                                          </p:endCondLst>
                                        </p:cTn>
                                        <p:tgtEl>
                                          <p:sndTgt r:embed="rId5" name="voltage.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nodeType="clickEffect">
                                  <p:stCondLst>
                                    <p:cond delay="0"/>
                                  </p:stCondLst>
                                  <p:childTnLst>
                                    <p:set>
                                      <p:cBhvr>
                                        <p:cTn id="43" dur="1" fill="hold">
                                          <p:stCondLst>
                                            <p:cond delay="0"/>
                                          </p:stCondLst>
                                        </p:cTn>
                                        <p:tgtEl>
                                          <p:spTgt spid="1122310">
                                            <p:txEl>
                                              <p:pRg st="4" end="4"/>
                                            </p:txEl>
                                          </p:spTgt>
                                        </p:tgtEl>
                                        <p:attrNameLst>
                                          <p:attrName>style.visibility</p:attrName>
                                        </p:attrNameLst>
                                      </p:cBhvr>
                                      <p:to>
                                        <p:strVal val="visible"/>
                                      </p:to>
                                    </p:set>
                                    <p:anim calcmode="lin" valueType="num">
                                      <p:cBhvr additive="base">
                                        <p:cTn id="44" dur="500" fill="hold"/>
                                        <p:tgtEl>
                                          <p:spTgt spid="1122310">
                                            <p:txEl>
                                              <p:pRg st="4" end="4"/>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12231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nodeType="clickEffect">
                                  <p:stCondLst>
                                    <p:cond delay="0"/>
                                  </p:stCondLst>
                                  <p:childTnLst>
                                    <p:set>
                                      <p:cBhvr>
                                        <p:cTn id="49" dur="1" fill="hold">
                                          <p:stCondLst>
                                            <p:cond delay="0"/>
                                          </p:stCondLst>
                                        </p:cTn>
                                        <p:tgtEl>
                                          <p:spTgt spid="1122310">
                                            <p:txEl>
                                              <p:pRg st="5" end="5"/>
                                            </p:txEl>
                                          </p:spTgt>
                                        </p:tgtEl>
                                        <p:attrNameLst>
                                          <p:attrName>style.visibility</p:attrName>
                                        </p:attrNameLst>
                                      </p:cBhvr>
                                      <p:to>
                                        <p:strVal val="visible"/>
                                      </p:to>
                                    </p:set>
                                    <p:anim calcmode="lin" valueType="num">
                                      <p:cBhvr additive="base">
                                        <p:cTn id="50" dur="500" fill="hold"/>
                                        <p:tgtEl>
                                          <p:spTgt spid="1122310">
                                            <p:txEl>
                                              <p:pRg st="5" end="5"/>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12231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4" fill="hold" nodeType="clickEffect">
                                  <p:stCondLst>
                                    <p:cond delay="0"/>
                                  </p:stCondLst>
                                  <p:childTnLst>
                                    <p:set>
                                      <p:cBhvr>
                                        <p:cTn id="55" dur="1" fill="hold">
                                          <p:stCondLst>
                                            <p:cond delay="0"/>
                                          </p:stCondLst>
                                        </p:cTn>
                                        <p:tgtEl>
                                          <p:spTgt spid="1122310">
                                            <p:txEl>
                                              <p:pRg st="6" end="6"/>
                                            </p:txEl>
                                          </p:spTgt>
                                        </p:tgtEl>
                                        <p:attrNameLst>
                                          <p:attrName>style.visibility</p:attrName>
                                        </p:attrNameLst>
                                      </p:cBhvr>
                                      <p:to>
                                        <p:strVal val="visible"/>
                                      </p:to>
                                    </p:set>
                                    <p:anim calcmode="lin" valueType="num">
                                      <p:cBhvr additive="base">
                                        <p:cTn id="56" dur="500" fill="hold"/>
                                        <p:tgtEl>
                                          <p:spTgt spid="1122310">
                                            <p:txEl>
                                              <p:pRg st="6" end="6"/>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112231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2" presetClass="entr" presetSubtype="4" fill="hold" nodeType="clickEffect">
                                  <p:stCondLst>
                                    <p:cond delay="0"/>
                                  </p:stCondLst>
                                  <p:childTnLst>
                                    <p:set>
                                      <p:cBhvr>
                                        <p:cTn id="61" dur="1" fill="hold">
                                          <p:stCondLst>
                                            <p:cond delay="0"/>
                                          </p:stCondLst>
                                        </p:cTn>
                                        <p:tgtEl>
                                          <p:spTgt spid="1122310">
                                            <p:txEl>
                                              <p:pRg st="7" end="7"/>
                                            </p:txEl>
                                          </p:spTgt>
                                        </p:tgtEl>
                                        <p:attrNameLst>
                                          <p:attrName>style.visibility</p:attrName>
                                        </p:attrNameLst>
                                      </p:cBhvr>
                                      <p:to>
                                        <p:strVal val="visible"/>
                                      </p:to>
                                    </p:set>
                                    <p:anim calcmode="lin" valueType="num">
                                      <p:cBhvr additive="base">
                                        <p:cTn id="62" dur="500" fill="hold"/>
                                        <p:tgtEl>
                                          <p:spTgt spid="1122310">
                                            <p:txEl>
                                              <p:pRg st="7" end="7"/>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1122310">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0"/>
                                            </p:cond>
                                          </p:stCondLst>
                                          <p:endCondLst>
                                            <p:cond evt="onStopAudio" delay="0">
                                              <p:tgtEl>
                                                <p:sldTgt/>
                                              </p:tgtEl>
                                            </p:cond>
                                          </p:endCondLst>
                                        </p:cTn>
                                        <p:tgtEl>
                                          <p:sndTgt r:embed="rId4" name="arrow.wav"/>
                                        </p:tgtEl>
                                      </p:cMediaNode>
                                    </p:audio>
                                  </p:sub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1" fill="hold" grpId="0" nodeType="clickEffect">
                                  <p:stCondLst>
                                    <p:cond delay="0"/>
                                  </p:stCondLst>
                                  <p:childTnLst>
                                    <p:set>
                                      <p:cBhvr>
                                        <p:cTn id="67" dur="1" fill="hold">
                                          <p:stCondLst>
                                            <p:cond delay="0"/>
                                          </p:stCondLst>
                                        </p:cTn>
                                        <p:tgtEl>
                                          <p:spTgt spid="1122353"/>
                                        </p:tgtEl>
                                        <p:attrNameLst>
                                          <p:attrName>style.visibility</p:attrName>
                                        </p:attrNameLst>
                                      </p:cBhvr>
                                      <p:to>
                                        <p:strVal val="visible"/>
                                      </p:to>
                                    </p:set>
                                    <p:animEffect transition="in" filter="wipe(up)">
                                      <p:cBhvr>
                                        <p:cTn id="68" dur="500"/>
                                        <p:tgtEl>
                                          <p:spTgt spid="1122353"/>
                                        </p:tgtEl>
                                      </p:cBhvr>
                                    </p:animEffect>
                                  </p:childTnLst>
                                  <p:subTnLst>
                                    <p:audio>
                                      <p:cMediaNode>
                                        <p:cTn display="0" masterRel="sameClick">
                                          <p:stCondLst>
                                            <p:cond evt="begin" delay="0">
                                              <p:tn val="66"/>
                                            </p:cond>
                                          </p:stCondLst>
                                          <p:endCondLst>
                                            <p:cond evt="onStopAudio" delay="0">
                                              <p:tgtEl>
                                                <p:sldTgt/>
                                              </p:tgtEl>
                                            </p:cond>
                                          </p:endCondLst>
                                        </p:cTn>
                                        <p:tgtEl>
                                          <p:sndTgt r:embed="rId5"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2353" grpId="0" animBg="1"/>
      <p:bldP spid="1122354" grpId="0" animBg="1"/>
      <p:bldP spid="112235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12.1 – The interaction of matter with radiation</a:t>
            </a:r>
          </a:p>
        </p:txBody>
      </p:sp>
      <p:sp>
        <p:nvSpPr>
          <p:cNvPr id="50" name="Rectangle 2"/>
          <p:cNvSpPr>
            <a:spLocks noChangeArrowheads="1"/>
          </p:cNvSpPr>
          <p:nvPr/>
        </p:nvSpPr>
        <p:spPr bwMode="auto">
          <a:xfrm>
            <a:off x="685800" y="1343025"/>
            <a:ext cx="7772400" cy="5514975"/>
          </a:xfrm>
          <a:prstGeom prst="rect">
            <a:avLst/>
          </a:prstGeom>
          <a:solidFill>
            <a:srgbClr val="EAEAEA"/>
          </a:solidFill>
          <a:ln w="9525">
            <a:noFill/>
            <a:miter lim="800000"/>
            <a:headEnd/>
            <a:tailEnd/>
          </a:ln>
        </p:spPr>
        <p:txBody>
          <a:bodyPr/>
          <a:lstStyle/>
          <a:p>
            <a:pPr eaLnBrk="1" hangingPunct="1">
              <a:spcBef>
                <a:spcPct val="20000"/>
              </a:spcBef>
            </a:pPr>
            <a:r>
              <a:rPr lang="en-US" altLang="en-US" i="1">
                <a:solidFill>
                  <a:srgbClr val="333399"/>
                </a:solidFill>
              </a:rPr>
              <a:t>The Bohr model of the hydrogen atom</a:t>
            </a:r>
          </a:p>
          <a:p>
            <a:pPr eaLnBrk="1" hangingPunct="1">
              <a:spcBef>
                <a:spcPct val="20000"/>
              </a:spcBef>
            </a:pPr>
            <a:r>
              <a:rPr lang="en-US" altLang="en-US">
                <a:solidFill>
                  <a:srgbClr val="000000"/>
                </a:solidFill>
                <a:cs typeface="Times New Roman" pitchFamily="18" charset="0"/>
                <a:sym typeface="Symbol" pitchFamily="18" charset="2"/>
              </a:rPr>
              <a:t>The Danish physicist Niels Bohr sought to                   understand why the hydrogen atom had                           discrete energy levels.</a:t>
            </a:r>
          </a:p>
          <a:p>
            <a:pPr eaLnBrk="1" hangingPunct="1">
              <a:spcBef>
                <a:spcPct val="20000"/>
              </a:spcBef>
            </a:pPr>
            <a:r>
              <a:rPr lang="en-US" altLang="en-US">
                <a:solidFill>
                  <a:srgbClr val="000000"/>
                </a:solidFill>
                <a:cs typeface="Times New Roman" pitchFamily="18" charset="0"/>
                <a:sym typeface="Symbol" pitchFamily="18" charset="2"/>
              </a:rPr>
              <a:t>He began by looking at the energies of an                   electron in “orbit” around a proton.</a:t>
            </a:r>
          </a:p>
          <a:p>
            <a:pPr eaLnBrk="1" hangingPunct="1">
              <a:spcBef>
                <a:spcPct val="20000"/>
              </a:spcBef>
            </a:pPr>
            <a:r>
              <a:rPr lang="en-US" altLang="en-US" i="1">
                <a:solidFill>
                  <a:srgbClr val="000000"/>
                </a:solidFill>
                <a:cs typeface="Times New Roman" pitchFamily="18" charset="0"/>
                <a:sym typeface="Symbol" pitchFamily="18" charset="2"/>
              </a:rPr>
              <a:t>	       E</a:t>
            </a:r>
            <a:r>
              <a:rPr lang="en-US" altLang="en-US">
                <a:solidFill>
                  <a:srgbClr val="000000"/>
                </a:solidFill>
                <a:cs typeface="Times New Roman" pitchFamily="18" charset="0"/>
                <a:sym typeface="Symbol" pitchFamily="18" charset="2"/>
              </a:rPr>
              <a:t> 	= </a:t>
            </a:r>
            <a:r>
              <a:rPr lang="en-US" altLang="en-US" i="1">
                <a:solidFill>
                  <a:srgbClr val="000000"/>
                </a:solidFill>
                <a:cs typeface="Times New Roman" pitchFamily="18" charset="0"/>
                <a:sym typeface="Symbol" pitchFamily="18" charset="2"/>
              </a:rPr>
              <a:t>E</a:t>
            </a:r>
            <a:r>
              <a:rPr lang="en-US" altLang="en-US" baseline="-25000">
                <a:solidFill>
                  <a:srgbClr val="000000"/>
                </a:solidFill>
                <a:cs typeface="Times New Roman" pitchFamily="18" charset="0"/>
                <a:sym typeface="Symbol" pitchFamily="18" charset="2"/>
              </a:rPr>
              <a:t>K</a:t>
            </a:r>
            <a:r>
              <a:rPr lang="en-US" altLang="en-US" i="1">
                <a:solidFill>
                  <a:srgbClr val="000000"/>
                </a:solidFill>
                <a:cs typeface="Times New Roman" pitchFamily="18" charset="0"/>
                <a:sym typeface="Symbol" pitchFamily="18" charset="2"/>
              </a:rPr>
              <a:t> +</a:t>
            </a:r>
            <a:r>
              <a:rPr lang="en-US" altLang="en-US">
                <a:solidFill>
                  <a:srgbClr val="000000"/>
                </a:solidFill>
                <a:cs typeface="Times New Roman" pitchFamily="18" charset="0"/>
                <a:sym typeface="Symbol" pitchFamily="18" charset="2"/>
              </a:rPr>
              <a:t> </a:t>
            </a:r>
            <a:r>
              <a:rPr lang="en-US" altLang="en-US" i="1">
                <a:solidFill>
                  <a:srgbClr val="000000"/>
                </a:solidFill>
                <a:cs typeface="Times New Roman" pitchFamily="18" charset="0"/>
                <a:sym typeface="Symbol" pitchFamily="18" charset="2"/>
              </a:rPr>
              <a:t>E</a:t>
            </a:r>
            <a:r>
              <a:rPr lang="en-US" altLang="en-US" baseline="-25000">
                <a:solidFill>
                  <a:srgbClr val="000000"/>
                </a:solidFill>
                <a:cs typeface="Times New Roman" pitchFamily="18" charset="0"/>
                <a:sym typeface="Symbol" pitchFamily="18" charset="2"/>
              </a:rPr>
              <a:t>P</a:t>
            </a:r>
          </a:p>
          <a:p>
            <a:pPr eaLnBrk="1" hangingPunct="1">
              <a:spcBef>
                <a:spcPct val="20000"/>
              </a:spcBef>
            </a:pPr>
            <a:r>
              <a:rPr lang="en-US" altLang="en-US" i="1">
                <a:solidFill>
                  <a:srgbClr val="000000"/>
                </a:solidFill>
                <a:cs typeface="Times New Roman" pitchFamily="18" charset="0"/>
                <a:sym typeface="Symbol" pitchFamily="18" charset="2"/>
              </a:rPr>
              <a:t>	 </a:t>
            </a:r>
            <a:r>
              <a:rPr lang="en-US" altLang="en-US">
                <a:solidFill>
                  <a:srgbClr val="000000"/>
                </a:solidFill>
                <a:cs typeface="Times New Roman" pitchFamily="18" charset="0"/>
                <a:sym typeface="Symbol" pitchFamily="18" charset="2"/>
              </a:rPr>
              <a:t> 	= (1/2)</a:t>
            </a:r>
            <a:r>
              <a:rPr lang="en-US" altLang="en-US" i="1">
                <a:solidFill>
                  <a:srgbClr val="000000"/>
                </a:solidFill>
                <a:cs typeface="Times New Roman" pitchFamily="18" charset="0"/>
                <a:sym typeface="Symbol" pitchFamily="18" charset="2"/>
              </a:rPr>
              <a:t>mv</a:t>
            </a:r>
            <a:r>
              <a:rPr lang="en-US" altLang="en-US" baseline="30000">
                <a:solidFill>
                  <a:srgbClr val="000000"/>
                </a:solidFill>
                <a:cs typeface="Times New Roman" pitchFamily="18" charset="0"/>
                <a:sym typeface="Symbol" pitchFamily="18" charset="2"/>
              </a:rPr>
              <a:t> 2</a:t>
            </a:r>
            <a:r>
              <a:rPr lang="en-US" altLang="en-US" i="1">
                <a:solidFill>
                  <a:srgbClr val="000000"/>
                </a:solidFill>
                <a:cs typeface="Times New Roman" pitchFamily="18" charset="0"/>
                <a:sym typeface="Symbol" pitchFamily="18" charset="2"/>
              </a:rPr>
              <a:t> +</a:t>
            </a:r>
            <a:r>
              <a:rPr lang="en-US" altLang="en-US">
                <a:solidFill>
                  <a:srgbClr val="000000"/>
                </a:solidFill>
                <a:cs typeface="Times New Roman" pitchFamily="18" charset="0"/>
                <a:sym typeface="Symbol" pitchFamily="18" charset="2"/>
              </a:rPr>
              <a:t> ( – </a:t>
            </a:r>
            <a:r>
              <a:rPr lang="en-US" altLang="en-US" i="1">
                <a:solidFill>
                  <a:srgbClr val="000000"/>
                </a:solidFill>
                <a:cs typeface="Times New Roman" pitchFamily="18" charset="0"/>
                <a:sym typeface="Symbol" pitchFamily="18" charset="2"/>
              </a:rPr>
              <a:t>ke</a:t>
            </a:r>
            <a:r>
              <a:rPr lang="en-US" altLang="en-US" baseline="30000">
                <a:solidFill>
                  <a:srgbClr val="000000"/>
                </a:solidFill>
                <a:cs typeface="Times New Roman" pitchFamily="18" charset="0"/>
                <a:sym typeface="Symbol" pitchFamily="18" charset="2"/>
              </a:rPr>
              <a:t>2</a:t>
            </a:r>
            <a:r>
              <a:rPr lang="en-US" altLang="en-US" i="1">
                <a:solidFill>
                  <a:srgbClr val="000000"/>
                </a:solidFill>
                <a:cs typeface="Times New Roman" pitchFamily="18" charset="0"/>
                <a:sym typeface="Symbol" pitchFamily="18" charset="2"/>
              </a:rPr>
              <a:t> / r </a:t>
            </a:r>
            <a:r>
              <a:rPr lang="en-US" altLang="en-US">
                <a:solidFill>
                  <a:srgbClr val="000000"/>
                </a:solidFill>
                <a:cs typeface="Times New Roman" pitchFamily="18" charset="0"/>
                <a:sym typeface="Symbol" pitchFamily="18" charset="2"/>
              </a:rPr>
              <a:t>)</a:t>
            </a:r>
          </a:p>
          <a:p>
            <a:pPr eaLnBrk="1" hangingPunct="1">
              <a:spcBef>
                <a:spcPct val="20000"/>
              </a:spcBef>
            </a:pPr>
            <a:r>
              <a:rPr lang="en-US" altLang="en-US">
                <a:solidFill>
                  <a:srgbClr val="000000"/>
                </a:solidFill>
                <a:cs typeface="Times New Roman" pitchFamily="18" charset="0"/>
                <a:sym typeface="Symbol" pitchFamily="18" charset="2"/>
              </a:rPr>
              <a:t>Since the electron is held in UCM by the electric force, we also have the relationship</a:t>
            </a:r>
          </a:p>
          <a:p>
            <a:pPr algn="ctr" eaLnBrk="1" hangingPunct="1">
              <a:spcBef>
                <a:spcPct val="20000"/>
              </a:spcBef>
            </a:pPr>
            <a:r>
              <a:rPr lang="en-US" altLang="en-US" i="1">
                <a:solidFill>
                  <a:srgbClr val="000000"/>
                </a:solidFill>
                <a:cs typeface="Times New Roman" pitchFamily="18" charset="0"/>
                <a:sym typeface="Symbol" pitchFamily="18" charset="2"/>
              </a:rPr>
              <a:t>F</a:t>
            </a:r>
            <a:r>
              <a:rPr lang="en-US" altLang="en-US">
                <a:solidFill>
                  <a:srgbClr val="000000"/>
                </a:solidFill>
                <a:cs typeface="Times New Roman" pitchFamily="18" charset="0"/>
                <a:sym typeface="Symbol" pitchFamily="18" charset="2"/>
              </a:rPr>
              <a:t> = </a:t>
            </a:r>
            <a:r>
              <a:rPr lang="en-US" altLang="en-US" i="1">
                <a:solidFill>
                  <a:srgbClr val="000000"/>
                </a:solidFill>
                <a:cs typeface="Times New Roman" pitchFamily="18" charset="0"/>
                <a:sym typeface="Symbol" pitchFamily="18" charset="2"/>
              </a:rPr>
              <a:t>ke</a:t>
            </a:r>
            <a:r>
              <a:rPr lang="en-US" altLang="en-US" baseline="30000">
                <a:solidFill>
                  <a:srgbClr val="000000"/>
                </a:solidFill>
                <a:cs typeface="Times New Roman" pitchFamily="18" charset="0"/>
                <a:sym typeface="Symbol" pitchFamily="18" charset="2"/>
              </a:rPr>
              <a:t>2</a:t>
            </a:r>
            <a:r>
              <a:rPr lang="en-US" altLang="en-US">
                <a:solidFill>
                  <a:srgbClr val="000000"/>
                </a:solidFill>
                <a:cs typeface="Times New Roman" pitchFamily="18" charset="0"/>
                <a:sym typeface="Symbol" pitchFamily="18" charset="2"/>
              </a:rPr>
              <a:t> </a:t>
            </a:r>
            <a:r>
              <a:rPr lang="en-US" altLang="en-US" i="1">
                <a:solidFill>
                  <a:srgbClr val="000000"/>
                </a:solidFill>
                <a:cs typeface="Times New Roman" pitchFamily="18" charset="0"/>
                <a:sym typeface="Symbol" pitchFamily="18" charset="2"/>
              </a:rPr>
              <a:t>/ r</a:t>
            </a:r>
            <a:r>
              <a:rPr lang="en-US" altLang="en-US" baseline="30000">
                <a:solidFill>
                  <a:srgbClr val="000000"/>
                </a:solidFill>
                <a:cs typeface="Times New Roman" pitchFamily="18" charset="0"/>
                <a:sym typeface="Symbol" pitchFamily="18" charset="2"/>
              </a:rPr>
              <a:t> 2</a:t>
            </a:r>
            <a:r>
              <a:rPr lang="en-US" altLang="en-US">
                <a:solidFill>
                  <a:srgbClr val="000000"/>
                </a:solidFill>
                <a:cs typeface="Times New Roman" pitchFamily="18" charset="0"/>
                <a:sym typeface="Symbol" pitchFamily="18" charset="2"/>
              </a:rPr>
              <a:t> = </a:t>
            </a:r>
            <a:r>
              <a:rPr lang="en-US" altLang="en-US" i="1">
                <a:solidFill>
                  <a:srgbClr val="000000"/>
                </a:solidFill>
                <a:cs typeface="Times New Roman" pitchFamily="18" charset="0"/>
                <a:sym typeface="Symbol" pitchFamily="18" charset="2"/>
              </a:rPr>
              <a:t>mv</a:t>
            </a:r>
            <a:r>
              <a:rPr lang="en-US" altLang="en-US" baseline="30000">
                <a:solidFill>
                  <a:srgbClr val="000000"/>
                </a:solidFill>
                <a:cs typeface="Times New Roman" pitchFamily="18" charset="0"/>
                <a:sym typeface="Symbol" pitchFamily="18" charset="2"/>
              </a:rPr>
              <a:t> 2</a:t>
            </a:r>
            <a:r>
              <a:rPr lang="en-US" altLang="en-US" i="1">
                <a:solidFill>
                  <a:srgbClr val="000000"/>
                </a:solidFill>
                <a:cs typeface="Times New Roman" pitchFamily="18" charset="0"/>
                <a:sym typeface="Symbol" pitchFamily="18" charset="2"/>
              </a:rPr>
              <a:t> / r</a:t>
            </a:r>
            <a:r>
              <a:rPr lang="en-US" altLang="en-US">
                <a:solidFill>
                  <a:srgbClr val="000000"/>
                </a:solidFill>
                <a:cs typeface="Times New Roman" pitchFamily="18" charset="0"/>
                <a:sym typeface="Symbol" pitchFamily="18" charset="2"/>
              </a:rPr>
              <a:t>  </a:t>
            </a:r>
            <a:r>
              <a:rPr lang="en-US" altLang="en-US" i="1">
                <a:solidFill>
                  <a:srgbClr val="000000"/>
                </a:solidFill>
                <a:cs typeface="Times New Roman" pitchFamily="18" charset="0"/>
                <a:sym typeface="Symbol" pitchFamily="18" charset="2"/>
              </a:rPr>
              <a:t>mv</a:t>
            </a:r>
            <a:r>
              <a:rPr lang="en-US" altLang="en-US" baseline="30000">
                <a:solidFill>
                  <a:srgbClr val="000000"/>
                </a:solidFill>
                <a:cs typeface="Times New Roman" pitchFamily="18" charset="0"/>
                <a:sym typeface="Symbol" pitchFamily="18" charset="2"/>
              </a:rPr>
              <a:t> 2</a:t>
            </a:r>
            <a:r>
              <a:rPr lang="en-US" altLang="en-US" i="1">
                <a:solidFill>
                  <a:srgbClr val="000000"/>
                </a:solidFill>
                <a:cs typeface="Times New Roman" pitchFamily="18" charset="0"/>
                <a:sym typeface="Symbol" pitchFamily="18" charset="2"/>
              </a:rPr>
              <a:t> </a:t>
            </a:r>
            <a:r>
              <a:rPr lang="en-US" altLang="en-US">
                <a:solidFill>
                  <a:srgbClr val="000000"/>
                </a:solidFill>
                <a:cs typeface="Times New Roman" pitchFamily="18" charset="0"/>
                <a:sym typeface="Symbol" pitchFamily="18" charset="2"/>
              </a:rPr>
              <a:t>= </a:t>
            </a:r>
            <a:r>
              <a:rPr lang="en-US" altLang="en-US" i="1">
                <a:solidFill>
                  <a:srgbClr val="000000"/>
                </a:solidFill>
                <a:cs typeface="Times New Roman" pitchFamily="18" charset="0"/>
                <a:sym typeface="Symbol" pitchFamily="18" charset="2"/>
              </a:rPr>
              <a:t>ke</a:t>
            </a:r>
            <a:r>
              <a:rPr lang="en-US" altLang="en-US" baseline="30000">
                <a:solidFill>
                  <a:srgbClr val="000000"/>
                </a:solidFill>
                <a:cs typeface="Times New Roman" pitchFamily="18" charset="0"/>
                <a:sym typeface="Symbol" pitchFamily="18" charset="2"/>
              </a:rPr>
              <a:t>2</a:t>
            </a:r>
            <a:r>
              <a:rPr lang="en-US" altLang="en-US">
                <a:solidFill>
                  <a:srgbClr val="000000"/>
                </a:solidFill>
                <a:cs typeface="Times New Roman" pitchFamily="18" charset="0"/>
                <a:sym typeface="Symbol" pitchFamily="18" charset="2"/>
              </a:rPr>
              <a:t> </a:t>
            </a:r>
            <a:r>
              <a:rPr lang="en-US" altLang="en-US" i="1">
                <a:solidFill>
                  <a:srgbClr val="000000"/>
                </a:solidFill>
                <a:cs typeface="Times New Roman" pitchFamily="18" charset="0"/>
                <a:sym typeface="Symbol" pitchFamily="18" charset="2"/>
              </a:rPr>
              <a:t>/ r</a:t>
            </a:r>
            <a:r>
              <a:rPr lang="en-US" altLang="en-US">
                <a:solidFill>
                  <a:srgbClr val="000000"/>
                </a:solidFill>
                <a:cs typeface="Times New Roman" pitchFamily="18" charset="0"/>
                <a:sym typeface="Symbol" pitchFamily="18" charset="2"/>
              </a:rPr>
              <a:t>.</a:t>
            </a:r>
          </a:p>
          <a:p>
            <a:pPr eaLnBrk="1" hangingPunct="1">
              <a:spcBef>
                <a:spcPct val="20000"/>
              </a:spcBef>
            </a:pPr>
            <a:r>
              <a:rPr lang="en-US" altLang="en-US">
                <a:solidFill>
                  <a:srgbClr val="000000"/>
                </a:solidFill>
                <a:cs typeface="Times New Roman" pitchFamily="18" charset="0"/>
                <a:sym typeface="Symbol" pitchFamily="18" charset="2"/>
              </a:rPr>
              <a:t>Thus</a:t>
            </a:r>
          </a:p>
          <a:p>
            <a:pPr algn="ctr" eaLnBrk="1" hangingPunct="1">
              <a:spcBef>
                <a:spcPct val="20000"/>
              </a:spcBef>
            </a:pPr>
            <a:r>
              <a:rPr lang="en-US" altLang="en-US" i="1">
                <a:solidFill>
                  <a:srgbClr val="000000"/>
                </a:solidFill>
                <a:cs typeface="Times New Roman" pitchFamily="18" charset="0"/>
                <a:sym typeface="Symbol" pitchFamily="18" charset="2"/>
              </a:rPr>
              <a:t>E</a:t>
            </a:r>
            <a:r>
              <a:rPr lang="en-US" altLang="en-US">
                <a:solidFill>
                  <a:srgbClr val="000000"/>
                </a:solidFill>
                <a:cs typeface="Times New Roman" pitchFamily="18" charset="0"/>
                <a:sym typeface="Symbol" pitchFamily="18" charset="2"/>
              </a:rPr>
              <a:t> = </a:t>
            </a:r>
            <a:r>
              <a:rPr lang="en-US" altLang="en-US" i="1">
                <a:solidFill>
                  <a:srgbClr val="000000"/>
                </a:solidFill>
                <a:cs typeface="Times New Roman" pitchFamily="18" charset="0"/>
                <a:sym typeface="Symbol" pitchFamily="18" charset="2"/>
              </a:rPr>
              <a:t>ke</a:t>
            </a:r>
            <a:r>
              <a:rPr lang="en-US" altLang="en-US" baseline="30000">
                <a:solidFill>
                  <a:srgbClr val="000000"/>
                </a:solidFill>
                <a:cs typeface="Times New Roman" pitchFamily="18" charset="0"/>
                <a:sym typeface="Symbol" pitchFamily="18" charset="2"/>
              </a:rPr>
              <a:t>2</a:t>
            </a:r>
            <a:r>
              <a:rPr lang="en-US" altLang="en-US" i="1">
                <a:solidFill>
                  <a:srgbClr val="000000"/>
                </a:solidFill>
                <a:cs typeface="Times New Roman" pitchFamily="18" charset="0"/>
                <a:sym typeface="Symbol" pitchFamily="18" charset="2"/>
              </a:rPr>
              <a:t> / </a:t>
            </a:r>
            <a:r>
              <a:rPr lang="en-US" altLang="en-US">
                <a:solidFill>
                  <a:srgbClr val="000000"/>
                </a:solidFill>
                <a:cs typeface="Times New Roman" pitchFamily="18" charset="0"/>
                <a:sym typeface="Symbol" pitchFamily="18" charset="2"/>
              </a:rPr>
              <a:t>(2</a:t>
            </a:r>
            <a:r>
              <a:rPr lang="en-US" altLang="en-US" i="1">
                <a:solidFill>
                  <a:srgbClr val="000000"/>
                </a:solidFill>
                <a:cs typeface="Times New Roman" pitchFamily="18" charset="0"/>
                <a:sym typeface="Symbol" pitchFamily="18" charset="2"/>
              </a:rPr>
              <a:t>r</a:t>
            </a:r>
            <a:r>
              <a:rPr lang="en-US" altLang="en-US">
                <a:solidFill>
                  <a:srgbClr val="000000"/>
                </a:solidFill>
                <a:cs typeface="Times New Roman" pitchFamily="18" charset="0"/>
                <a:sym typeface="Symbol" pitchFamily="18" charset="2"/>
              </a:rPr>
              <a:t>) – 2</a:t>
            </a:r>
            <a:r>
              <a:rPr lang="en-US" altLang="en-US" i="1">
                <a:solidFill>
                  <a:srgbClr val="000000"/>
                </a:solidFill>
                <a:cs typeface="Times New Roman" pitchFamily="18" charset="0"/>
                <a:sym typeface="Symbol" pitchFamily="18" charset="2"/>
              </a:rPr>
              <a:t>ke</a:t>
            </a:r>
            <a:r>
              <a:rPr lang="en-US" altLang="en-US" baseline="30000">
                <a:solidFill>
                  <a:srgbClr val="000000"/>
                </a:solidFill>
                <a:cs typeface="Times New Roman" pitchFamily="18" charset="0"/>
                <a:sym typeface="Symbol" pitchFamily="18" charset="2"/>
              </a:rPr>
              <a:t>2</a:t>
            </a:r>
            <a:r>
              <a:rPr lang="en-US" altLang="en-US">
                <a:solidFill>
                  <a:srgbClr val="000000"/>
                </a:solidFill>
                <a:cs typeface="Times New Roman" pitchFamily="18" charset="0"/>
                <a:sym typeface="Symbol" pitchFamily="18" charset="2"/>
              </a:rPr>
              <a:t> </a:t>
            </a:r>
            <a:r>
              <a:rPr lang="en-US" altLang="en-US" i="1">
                <a:solidFill>
                  <a:srgbClr val="000000"/>
                </a:solidFill>
                <a:cs typeface="Times New Roman" pitchFamily="18" charset="0"/>
                <a:sym typeface="Symbol" pitchFamily="18" charset="2"/>
              </a:rPr>
              <a:t>/ </a:t>
            </a:r>
            <a:r>
              <a:rPr lang="en-US" altLang="en-US">
                <a:solidFill>
                  <a:srgbClr val="000000"/>
                </a:solidFill>
                <a:cs typeface="Times New Roman" pitchFamily="18" charset="0"/>
                <a:sym typeface="Symbol" pitchFamily="18" charset="2"/>
              </a:rPr>
              <a:t>(2</a:t>
            </a:r>
            <a:r>
              <a:rPr lang="en-US" altLang="en-US" i="1">
                <a:solidFill>
                  <a:srgbClr val="000000"/>
                </a:solidFill>
                <a:cs typeface="Times New Roman" pitchFamily="18" charset="0"/>
                <a:sym typeface="Symbol" pitchFamily="18" charset="2"/>
              </a:rPr>
              <a:t>r</a:t>
            </a:r>
            <a:r>
              <a:rPr lang="en-US" altLang="en-US">
                <a:solidFill>
                  <a:srgbClr val="000000"/>
                </a:solidFill>
                <a:cs typeface="Times New Roman" pitchFamily="18" charset="0"/>
                <a:sym typeface="Symbol" pitchFamily="18" charset="2"/>
              </a:rPr>
              <a:t>) = – (1/2)</a:t>
            </a:r>
            <a:r>
              <a:rPr lang="en-US" altLang="en-US" i="1">
                <a:solidFill>
                  <a:srgbClr val="000000"/>
                </a:solidFill>
                <a:cs typeface="Times New Roman" pitchFamily="18" charset="0"/>
                <a:sym typeface="Symbol" pitchFamily="18" charset="2"/>
              </a:rPr>
              <a:t>ke</a:t>
            </a:r>
            <a:r>
              <a:rPr lang="en-US" altLang="en-US" baseline="30000">
                <a:solidFill>
                  <a:srgbClr val="000000"/>
                </a:solidFill>
                <a:cs typeface="Times New Roman" pitchFamily="18" charset="0"/>
                <a:sym typeface="Symbol" pitchFamily="18" charset="2"/>
              </a:rPr>
              <a:t>2</a:t>
            </a:r>
            <a:r>
              <a:rPr lang="en-US" altLang="en-US" i="1">
                <a:solidFill>
                  <a:srgbClr val="000000"/>
                </a:solidFill>
                <a:cs typeface="Times New Roman" pitchFamily="18" charset="0"/>
                <a:sym typeface="Symbol" pitchFamily="18" charset="2"/>
              </a:rPr>
              <a:t> / r</a:t>
            </a:r>
            <a:r>
              <a:rPr lang="en-US" altLang="en-US">
                <a:solidFill>
                  <a:srgbClr val="000000"/>
                </a:solidFill>
                <a:cs typeface="Times New Roman" pitchFamily="18" charset="0"/>
                <a:sym typeface="Symbol" pitchFamily="18" charset="2"/>
              </a:rPr>
              <a:t>.</a:t>
            </a:r>
            <a:endParaRPr lang="en-US" altLang="en-US" i="1">
              <a:solidFill>
                <a:srgbClr val="000000"/>
              </a:solidFill>
              <a:cs typeface="Times New Roman" pitchFamily="18" charset="0"/>
              <a:sym typeface="Symbol" pitchFamily="18" charset="2"/>
            </a:endParaRPr>
          </a:p>
          <a:p>
            <a:pPr eaLnBrk="1" hangingPunct="1">
              <a:spcBef>
                <a:spcPct val="20000"/>
              </a:spcBef>
            </a:pPr>
            <a:endParaRPr lang="en-US" altLang="en-US" i="1">
              <a:solidFill>
                <a:srgbClr val="000000"/>
              </a:solidFill>
              <a:cs typeface="Times New Roman" pitchFamily="18" charset="0"/>
              <a:sym typeface="Symbol" pitchFamily="18" charset="2"/>
            </a:endParaRPr>
          </a:p>
          <a:p>
            <a:pPr eaLnBrk="1" hangingPunct="1">
              <a:spcBef>
                <a:spcPct val="20000"/>
              </a:spcBef>
            </a:pPr>
            <a:endParaRPr lang="en-US" altLang="en-US" i="1">
              <a:solidFill>
                <a:srgbClr val="000000"/>
              </a:solidFill>
              <a:cs typeface="Times New Roman" pitchFamily="18" charset="0"/>
              <a:sym typeface="Symbol" pitchFamily="18" charset="2"/>
            </a:endParaRPr>
          </a:p>
          <a:p>
            <a:pPr eaLnBrk="1" hangingPunct="1">
              <a:spcBef>
                <a:spcPct val="20000"/>
              </a:spcBef>
            </a:pPr>
            <a:endParaRPr lang="en-US" altLang="en-US" i="1">
              <a:solidFill>
                <a:srgbClr val="333399"/>
              </a:solidFill>
              <a:cs typeface="Times New Roman" pitchFamily="18" charset="0"/>
            </a:endParaRPr>
          </a:p>
        </p:txBody>
      </p:sp>
      <p:pic>
        <p:nvPicPr>
          <p:cNvPr id="51246" name="Picture 46"/>
          <p:cNvPicPr>
            <a:picLocks noChangeAspect="1" noChangeArrowheads="1"/>
          </p:cNvPicPr>
          <p:nvPr/>
        </p:nvPicPr>
        <p:blipFill>
          <a:blip r:embed="rId5" cstate="print"/>
          <a:srcRect/>
          <a:stretch>
            <a:fillRect/>
          </a:stretch>
        </p:blipFill>
        <p:spPr bwMode="auto">
          <a:xfrm>
            <a:off x="7177088" y="1257300"/>
            <a:ext cx="1966912" cy="275431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0">
                                            <p:txEl>
                                              <p:pRg st="0" end="0"/>
                                            </p:txEl>
                                          </p:spTgt>
                                        </p:tgtEl>
                                        <p:attrNameLst>
                                          <p:attrName>style.visibility</p:attrName>
                                        </p:attrNameLst>
                                      </p:cBhvr>
                                      <p:to>
                                        <p:strVal val="visible"/>
                                      </p:to>
                                    </p:set>
                                    <p:anim calcmode="lin" valueType="num">
                                      <p:cBhvr additive="base">
                                        <p:cTn id="7"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0">
                                            <p:txEl>
                                              <p:pRg st="1" end="1"/>
                                            </p:txEl>
                                          </p:spTgt>
                                        </p:tgtEl>
                                        <p:attrNameLst>
                                          <p:attrName>style.visibility</p:attrName>
                                        </p:attrNameLst>
                                      </p:cBhvr>
                                      <p:to>
                                        <p:strVal val="visible"/>
                                      </p:to>
                                    </p:set>
                                    <p:anim calcmode="lin" valueType="num">
                                      <p:cBhvr additive="base">
                                        <p:cTn id="13" dur="500" fill="hold"/>
                                        <p:tgtEl>
                                          <p:spTgt spid="5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nodeType="withEffect">
                                  <p:stCondLst>
                                    <p:cond delay="0"/>
                                  </p:stCondLst>
                                  <p:childTnLst>
                                    <p:set>
                                      <p:cBhvr>
                                        <p:cTn id="16" dur="1" fill="hold">
                                          <p:stCondLst>
                                            <p:cond delay="0"/>
                                          </p:stCondLst>
                                        </p:cTn>
                                        <p:tgtEl>
                                          <p:spTgt spid="51246"/>
                                        </p:tgtEl>
                                        <p:attrNameLst>
                                          <p:attrName>style.visibility</p:attrName>
                                        </p:attrNameLst>
                                      </p:cBhvr>
                                      <p:to>
                                        <p:strVal val="visible"/>
                                      </p:to>
                                    </p:set>
                                    <p:animEffect transition="in" filter="fade">
                                      <p:cBhvr>
                                        <p:cTn id="17" dur="2000"/>
                                        <p:tgtEl>
                                          <p:spTgt spid="5124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50">
                                            <p:txEl>
                                              <p:pRg st="2" end="2"/>
                                            </p:txEl>
                                          </p:spTgt>
                                        </p:tgtEl>
                                        <p:attrNameLst>
                                          <p:attrName>style.visibility</p:attrName>
                                        </p:attrNameLst>
                                      </p:cBhvr>
                                      <p:to>
                                        <p:strVal val="visible"/>
                                      </p:to>
                                    </p:set>
                                    <p:anim calcmode="lin" valueType="num">
                                      <p:cBhvr additive="base">
                                        <p:cTn id="22"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50">
                                            <p:txEl>
                                              <p:pRg st="3" end="3"/>
                                            </p:txEl>
                                          </p:spTgt>
                                        </p:tgtEl>
                                        <p:attrNameLst>
                                          <p:attrName>style.visibility</p:attrName>
                                        </p:attrNameLst>
                                      </p:cBhvr>
                                      <p:to>
                                        <p:strVal val="visible"/>
                                      </p:to>
                                    </p:set>
                                    <p:anim calcmode="lin" valueType="num">
                                      <p:cBhvr additive="base">
                                        <p:cTn id="28" dur="500" fill="hold"/>
                                        <p:tgtEl>
                                          <p:spTgt spid="50">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5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50">
                                            <p:txEl>
                                              <p:pRg st="4" end="4"/>
                                            </p:txEl>
                                          </p:spTgt>
                                        </p:tgtEl>
                                        <p:attrNameLst>
                                          <p:attrName>style.visibility</p:attrName>
                                        </p:attrNameLst>
                                      </p:cBhvr>
                                      <p:to>
                                        <p:strVal val="visible"/>
                                      </p:to>
                                    </p:set>
                                    <p:anim calcmode="lin" valueType="num">
                                      <p:cBhvr additive="base">
                                        <p:cTn id="34"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5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50">
                                            <p:txEl>
                                              <p:pRg st="5" end="5"/>
                                            </p:txEl>
                                          </p:spTgt>
                                        </p:tgtEl>
                                        <p:attrNameLst>
                                          <p:attrName>style.visibility</p:attrName>
                                        </p:attrNameLst>
                                      </p:cBhvr>
                                      <p:to>
                                        <p:strVal val="visible"/>
                                      </p:to>
                                    </p:set>
                                    <p:anim calcmode="lin" valueType="num">
                                      <p:cBhvr additive="base">
                                        <p:cTn id="40" dur="500" fill="hold"/>
                                        <p:tgtEl>
                                          <p:spTgt spid="50">
                                            <p:txEl>
                                              <p:pRg st="5" end="5"/>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5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50">
                                            <p:txEl>
                                              <p:pRg st="6" end="6"/>
                                            </p:txEl>
                                          </p:spTgt>
                                        </p:tgtEl>
                                        <p:attrNameLst>
                                          <p:attrName>style.visibility</p:attrName>
                                        </p:attrNameLst>
                                      </p:cBhvr>
                                      <p:to>
                                        <p:strVal val="visible"/>
                                      </p:to>
                                    </p:set>
                                    <p:anim calcmode="lin" valueType="num">
                                      <p:cBhvr additive="base">
                                        <p:cTn id="46"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5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4" name="arrow.wav"/>
                                        </p:tgtEl>
                                      </p:cMediaNode>
                                    </p:audio>
                                  </p:sub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50">
                                            <p:txEl>
                                              <p:pRg st="7" end="7"/>
                                            </p:txEl>
                                          </p:spTgt>
                                        </p:tgtEl>
                                        <p:attrNameLst>
                                          <p:attrName>style.visibility</p:attrName>
                                        </p:attrNameLst>
                                      </p:cBhvr>
                                      <p:to>
                                        <p:strVal val="visible"/>
                                      </p:to>
                                    </p:set>
                                    <p:anim calcmode="lin" valueType="num">
                                      <p:cBhvr additive="base">
                                        <p:cTn id="52" dur="500" fill="hold"/>
                                        <p:tgtEl>
                                          <p:spTgt spid="50">
                                            <p:txEl>
                                              <p:pRg st="7" end="7"/>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50">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4" name="arrow.wav"/>
                                        </p:tgtEl>
                                      </p:cMediaNode>
                                    </p:audio>
                                  </p:sub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50">
                                            <p:txEl>
                                              <p:pRg st="8" end="8"/>
                                            </p:txEl>
                                          </p:spTgt>
                                        </p:tgtEl>
                                        <p:attrNameLst>
                                          <p:attrName>style.visibility</p:attrName>
                                        </p:attrNameLst>
                                      </p:cBhvr>
                                      <p:to>
                                        <p:strVal val="visible"/>
                                      </p:to>
                                    </p:set>
                                    <p:anim calcmode="lin" valueType="num">
                                      <p:cBhvr additive="base">
                                        <p:cTn id="58"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50">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4913313"/>
          </a:xfrm>
          <a:prstGeom prst="rect">
            <a:avLst/>
          </a:prstGeom>
          <a:solidFill>
            <a:srgbClr val="EAEAEA"/>
          </a:solidFill>
          <a:ln w="9525">
            <a:noFill/>
            <a:miter lim="800000"/>
            <a:headEnd/>
            <a:tailEnd/>
          </a:ln>
        </p:spPr>
        <p:txBody>
          <a:bodyPr/>
          <a:lstStyle/>
          <a:p>
            <a:pPr marL="633413" indent="-633413" eaLnBrk="1" hangingPunct="1">
              <a:defRPr/>
            </a:pPr>
            <a:r>
              <a:rPr lang="en-US" altLang="en-US" b="1" dirty="0">
                <a:solidFill>
                  <a:srgbClr val="FF0000"/>
                </a:solidFill>
              </a:rPr>
              <a:t>Data booklet reference: </a:t>
            </a:r>
            <a:endParaRPr lang="en-US" altLang="en-US" dirty="0">
              <a:solidFill>
                <a:srgbClr val="FF0000"/>
              </a:solidFill>
            </a:endParaRPr>
          </a:p>
          <a:p>
            <a:pPr marL="633413" indent="-633413" eaLnBrk="1" hangingPunct="1">
              <a:defRPr/>
            </a:pPr>
            <a:r>
              <a:rPr lang="en-US" altLang="en-US" dirty="0">
                <a:solidFill>
                  <a:srgbClr val="FF0000"/>
                </a:solidFill>
              </a:rPr>
              <a:t>• </a:t>
            </a:r>
            <a:r>
              <a:rPr lang="en-US" i="1" dirty="0">
                <a:solidFill>
                  <a:srgbClr val="FF0000"/>
                </a:solidFill>
                <a:sym typeface="Symbol" pitchFamily="18" charset="2"/>
              </a:rPr>
              <a:t>E</a:t>
            </a:r>
            <a:r>
              <a:rPr lang="en-US" dirty="0">
                <a:solidFill>
                  <a:srgbClr val="FF0000"/>
                </a:solidFill>
              </a:rPr>
              <a:t> = </a:t>
            </a:r>
            <a:r>
              <a:rPr lang="en-US" i="1" dirty="0" err="1">
                <a:solidFill>
                  <a:srgbClr val="FF0000"/>
                </a:solidFill>
              </a:rPr>
              <a:t>hf</a:t>
            </a:r>
            <a:endParaRPr lang="en-US" altLang="en-US" dirty="0">
              <a:solidFill>
                <a:srgbClr val="FF0000"/>
              </a:solidFill>
            </a:endParaRPr>
          </a:p>
          <a:p>
            <a:pPr marL="633413" indent="-633413" eaLnBrk="1" hangingPunct="1">
              <a:defRPr/>
            </a:pPr>
            <a:r>
              <a:rPr lang="en-US" altLang="en-US" dirty="0">
                <a:solidFill>
                  <a:srgbClr val="FF0000"/>
                </a:solidFill>
              </a:rPr>
              <a:t>• </a:t>
            </a:r>
            <a:r>
              <a:rPr lang="en-US" i="1" dirty="0" err="1">
                <a:solidFill>
                  <a:srgbClr val="FF0000"/>
                </a:solidFill>
                <a:latin typeface="+mn-lt"/>
                <a:sym typeface="Symbol" pitchFamily="18" charset="2"/>
              </a:rPr>
              <a:t>E</a:t>
            </a:r>
            <a:r>
              <a:rPr lang="en-US" baseline="-25000" dirty="0" err="1">
                <a:solidFill>
                  <a:srgbClr val="FF0000"/>
                </a:solidFill>
                <a:latin typeface="+mn-lt"/>
                <a:sym typeface="Symbol" pitchFamily="18" charset="2"/>
              </a:rPr>
              <a:t>max</a:t>
            </a:r>
            <a:r>
              <a:rPr lang="en-US" dirty="0">
                <a:solidFill>
                  <a:srgbClr val="FF0000"/>
                </a:solidFill>
                <a:latin typeface="+mn-lt"/>
              </a:rPr>
              <a:t> = </a:t>
            </a:r>
            <a:r>
              <a:rPr lang="en-US" i="1" dirty="0" err="1">
                <a:solidFill>
                  <a:srgbClr val="FF0000"/>
                </a:solidFill>
              </a:rPr>
              <a:t>hf</a:t>
            </a:r>
            <a:r>
              <a:rPr lang="en-US" i="1" dirty="0">
                <a:solidFill>
                  <a:srgbClr val="FF0000"/>
                </a:solidFill>
              </a:rPr>
              <a:t> </a:t>
            </a:r>
            <a:r>
              <a:rPr lang="en-US" dirty="0">
                <a:solidFill>
                  <a:srgbClr val="FF0000"/>
                </a:solidFill>
              </a:rPr>
              <a:t>– </a:t>
            </a:r>
            <a:r>
              <a:rPr lang="en-US" i="1" dirty="0">
                <a:solidFill>
                  <a:srgbClr val="FF0000"/>
                </a:solidFill>
                <a:cs typeface="Times New Roman" pitchFamily="18" charset="0"/>
                <a:sym typeface="Symbol" pitchFamily="18" charset="2"/>
              </a:rPr>
              <a:t></a:t>
            </a:r>
            <a:r>
              <a:rPr lang="en-US" dirty="0">
                <a:solidFill>
                  <a:srgbClr val="FF0000"/>
                </a:solidFill>
                <a:cs typeface="Times New Roman" pitchFamily="18" charset="0"/>
                <a:sym typeface="Symbol" pitchFamily="18" charset="2"/>
              </a:rPr>
              <a:t> </a:t>
            </a:r>
            <a:endParaRPr lang="en-US" i="1" dirty="0">
              <a:solidFill>
                <a:srgbClr val="FF0000"/>
              </a:solidFill>
              <a:sym typeface="Symbol" pitchFamily="18" charset="2"/>
            </a:endParaRPr>
          </a:p>
          <a:p>
            <a:pPr marL="633413" indent="-633413" eaLnBrk="1" hangingPunct="1">
              <a:defRPr/>
            </a:pPr>
            <a:r>
              <a:rPr lang="en-US" altLang="en-US" dirty="0">
                <a:solidFill>
                  <a:srgbClr val="FF0000"/>
                </a:solidFill>
              </a:rPr>
              <a:t>• </a:t>
            </a:r>
            <a:r>
              <a:rPr lang="en-US" i="1" dirty="0">
                <a:solidFill>
                  <a:srgbClr val="FF0000"/>
                </a:solidFill>
                <a:sym typeface="Symbol" pitchFamily="18" charset="2"/>
              </a:rPr>
              <a:t>E</a:t>
            </a:r>
            <a:r>
              <a:rPr lang="en-US" dirty="0">
                <a:solidFill>
                  <a:srgbClr val="FF0000"/>
                </a:solidFill>
              </a:rPr>
              <a:t> = – (13.6 </a:t>
            </a:r>
            <a:r>
              <a:rPr lang="en-US" i="1" dirty="0">
                <a:solidFill>
                  <a:srgbClr val="FF0000"/>
                </a:solidFill>
              </a:rPr>
              <a:t>/ n</a:t>
            </a:r>
            <a:r>
              <a:rPr lang="en-US" baseline="30000" dirty="0">
                <a:solidFill>
                  <a:srgbClr val="FF0000"/>
                </a:solidFill>
              </a:rPr>
              <a:t>2</a:t>
            </a:r>
            <a:r>
              <a:rPr lang="en-US" dirty="0">
                <a:solidFill>
                  <a:srgbClr val="FF0000"/>
                </a:solidFill>
              </a:rPr>
              <a:t>) </a:t>
            </a:r>
            <a:r>
              <a:rPr lang="en-US" dirty="0" err="1">
                <a:solidFill>
                  <a:srgbClr val="FF0000"/>
                </a:solidFill>
              </a:rPr>
              <a:t>eV</a:t>
            </a:r>
            <a:endParaRPr lang="en-US" dirty="0">
              <a:solidFill>
                <a:srgbClr val="FF0000"/>
              </a:solidFill>
              <a:latin typeface="Cambria Math" pitchFamily="18" charset="0"/>
              <a:sym typeface="Symbol" pitchFamily="18" charset="2"/>
            </a:endParaRPr>
          </a:p>
          <a:p>
            <a:pPr marL="633413" indent="-633413" eaLnBrk="1" hangingPunct="1">
              <a:defRPr/>
            </a:pPr>
            <a:r>
              <a:rPr lang="en-US" altLang="en-US" dirty="0">
                <a:solidFill>
                  <a:srgbClr val="FF0000"/>
                </a:solidFill>
              </a:rPr>
              <a:t>• </a:t>
            </a:r>
            <a:r>
              <a:rPr lang="en-US" i="1" dirty="0" err="1">
                <a:solidFill>
                  <a:srgbClr val="FF0000"/>
                </a:solidFill>
                <a:sym typeface="Symbol" pitchFamily="18" charset="2"/>
              </a:rPr>
              <a:t>mvr</a:t>
            </a:r>
            <a:r>
              <a:rPr lang="en-US" dirty="0">
                <a:solidFill>
                  <a:srgbClr val="FF0000"/>
                </a:solidFill>
              </a:rPr>
              <a:t> = </a:t>
            </a:r>
            <a:r>
              <a:rPr lang="en-US" i="1" dirty="0" err="1">
                <a:solidFill>
                  <a:srgbClr val="FF0000"/>
                </a:solidFill>
              </a:rPr>
              <a:t>nh</a:t>
            </a:r>
            <a:r>
              <a:rPr lang="en-US" i="1" dirty="0">
                <a:solidFill>
                  <a:srgbClr val="FF0000"/>
                </a:solidFill>
              </a:rPr>
              <a:t> / </a:t>
            </a:r>
            <a:r>
              <a:rPr lang="en-US" dirty="0">
                <a:solidFill>
                  <a:srgbClr val="FF0000"/>
                </a:solidFill>
              </a:rPr>
              <a:t>(2</a:t>
            </a:r>
            <a:r>
              <a:rPr lang="en-US" dirty="0">
                <a:solidFill>
                  <a:srgbClr val="FF0000"/>
                </a:solidFill>
                <a:sym typeface="Symbol"/>
              </a:rPr>
              <a:t>)</a:t>
            </a:r>
            <a:endParaRPr lang="en-US" i="1" dirty="0">
              <a:solidFill>
                <a:srgbClr val="FF0000"/>
              </a:solidFill>
              <a:sym typeface="Symbol" pitchFamily="18" charset="2"/>
            </a:endParaRPr>
          </a:p>
          <a:p>
            <a:pPr marL="633413" indent="-633413" eaLnBrk="1" hangingPunct="1">
              <a:defRPr/>
            </a:pPr>
            <a:r>
              <a:rPr lang="en-US" altLang="en-US" dirty="0">
                <a:solidFill>
                  <a:srgbClr val="FF0000"/>
                </a:solidFill>
              </a:rPr>
              <a:t>• </a:t>
            </a:r>
            <a:r>
              <a:rPr lang="en-US" i="1" dirty="0">
                <a:solidFill>
                  <a:srgbClr val="FF0000"/>
                </a:solidFill>
                <a:latin typeface="+mn-lt"/>
                <a:sym typeface="Symbol" pitchFamily="18" charset="2"/>
              </a:rPr>
              <a:t>P</a:t>
            </a:r>
            <a:r>
              <a:rPr lang="en-US" dirty="0">
                <a:solidFill>
                  <a:srgbClr val="FF0000"/>
                </a:solidFill>
                <a:latin typeface="+mn-lt"/>
                <a:sym typeface="Symbol" pitchFamily="18" charset="2"/>
              </a:rPr>
              <a:t>(</a:t>
            </a:r>
            <a:r>
              <a:rPr lang="en-US" i="1" dirty="0">
                <a:solidFill>
                  <a:srgbClr val="FF0000"/>
                </a:solidFill>
                <a:latin typeface="+mn-lt"/>
                <a:sym typeface="Symbol" pitchFamily="18" charset="2"/>
              </a:rPr>
              <a:t>r</a:t>
            </a:r>
            <a:r>
              <a:rPr lang="en-US" dirty="0">
                <a:solidFill>
                  <a:srgbClr val="FF0000"/>
                </a:solidFill>
                <a:latin typeface="+mn-lt"/>
                <a:sym typeface="Symbol" pitchFamily="18" charset="2"/>
              </a:rPr>
              <a:t>)</a:t>
            </a:r>
            <a:r>
              <a:rPr lang="en-US" dirty="0">
                <a:solidFill>
                  <a:srgbClr val="FF0000"/>
                </a:solidFill>
                <a:latin typeface="+mn-lt"/>
              </a:rPr>
              <a:t> </a:t>
            </a:r>
            <a:r>
              <a:rPr lang="en-US" dirty="0">
                <a:solidFill>
                  <a:srgbClr val="FF0000"/>
                </a:solidFill>
              </a:rPr>
              <a:t>= |</a:t>
            </a:r>
            <a:r>
              <a:rPr lang="en-US" baseline="-25000" dirty="0">
                <a:solidFill>
                  <a:srgbClr val="FF0000"/>
                </a:solidFill>
              </a:rPr>
              <a:t> </a:t>
            </a:r>
            <a:r>
              <a:rPr lang="en-US" dirty="0">
                <a:solidFill>
                  <a:srgbClr val="FF0000"/>
                </a:solidFill>
                <a:sym typeface="Symbol"/>
              </a:rPr>
              <a:t></a:t>
            </a:r>
            <a:r>
              <a:rPr lang="en-US" baseline="-25000" dirty="0">
                <a:solidFill>
                  <a:srgbClr val="FF0000"/>
                </a:solidFill>
                <a:sym typeface="Symbol"/>
              </a:rPr>
              <a:t> </a:t>
            </a:r>
            <a:r>
              <a:rPr lang="en-US" dirty="0">
                <a:solidFill>
                  <a:srgbClr val="FF0000"/>
                </a:solidFill>
              </a:rPr>
              <a:t>|</a:t>
            </a:r>
            <a:r>
              <a:rPr lang="en-US" baseline="30000" dirty="0">
                <a:solidFill>
                  <a:srgbClr val="FF0000"/>
                </a:solidFill>
              </a:rPr>
              <a:t>2</a:t>
            </a:r>
            <a:r>
              <a:rPr lang="en-US" baseline="-25000" dirty="0">
                <a:solidFill>
                  <a:srgbClr val="FF0000"/>
                </a:solidFill>
              </a:rPr>
              <a:t> </a:t>
            </a:r>
            <a:r>
              <a:rPr lang="en-US" dirty="0">
                <a:solidFill>
                  <a:srgbClr val="FF0000"/>
                </a:solidFill>
                <a:sym typeface="Symbol"/>
              </a:rPr>
              <a:t></a:t>
            </a:r>
            <a:r>
              <a:rPr lang="en-US" i="1" dirty="0">
                <a:solidFill>
                  <a:srgbClr val="FF0000"/>
                </a:solidFill>
                <a:sym typeface="Symbol"/>
              </a:rPr>
              <a:t>V</a:t>
            </a:r>
            <a:endParaRPr lang="en-US" i="1" dirty="0">
              <a:solidFill>
                <a:srgbClr val="FF0000"/>
              </a:solidFill>
              <a:sym typeface="Symbol" pitchFamily="18" charset="2"/>
            </a:endParaRPr>
          </a:p>
          <a:p>
            <a:pPr marL="633413" indent="-633413" eaLnBrk="1" hangingPunct="1">
              <a:defRPr/>
            </a:pPr>
            <a:r>
              <a:rPr lang="en-US" altLang="en-US" dirty="0">
                <a:solidFill>
                  <a:srgbClr val="FF0000"/>
                </a:solidFill>
                <a:latin typeface="+mn-lt"/>
              </a:rPr>
              <a:t>• </a:t>
            </a:r>
            <a:r>
              <a:rPr lang="en-US" dirty="0">
                <a:solidFill>
                  <a:srgbClr val="FF0000"/>
                </a:solidFill>
                <a:sym typeface="Symbol"/>
              </a:rPr>
              <a:t></a:t>
            </a:r>
            <a:r>
              <a:rPr lang="en-US" i="1" dirty="0">
                <a:solidFill>
                  <a:srgbClr val="FF0000"/>
                </a:solidFill>
                <a:sym typeface="Symbol"/>
              </a:rPr>
              <a:t>x</a:t>
            </a:r>
            <a:r>
              <a:rPr lang="en-US" baseline="-25000" dirty="0">
                <a:solidFill>
                  <a:srgbClr val="FF0000"/>
                </a:solidFill>
                <a:sym typeface="Symbol"/>
              </a:rPr>
              <a:t> </a:t>
            </a:r>
            <a:r>
              <a:rPr lang="en-US" dirty="0">
                <a:solidFill>
                  <a:srgbClr val="FF0000"/>
                </a:solidFill>
                <a:sym typeface="Symbol"/>
              </a:rPr>
              <a:t></a:t>
            </a:r>
            <a:r>
              <a:rPr lang="en-US" i="1" dirty="0">
                <a:solidFill>
                  <a:srgbClr val="FF0000"/>
                </a:solidFill>
                <a:sym typeface="Symbol"/>
              </a:rPr>
              <a:t>p</a:t>
            </a:r>
            <a:r>
              <a:rPr lang="en-US" dirty="0">
                <a:solidFill>
                  <a:srgbClr val="FF0000"/>
                </a:solidFill>
                <a:latin typeface="+mn-lt"/>
              </a:rPr>
              <a:t> </a:t>
            </a:r>
            <a:r>
              <a:rPr lang="en-US" dirty="0">
                <a:solidFill>
                  <a:srgbClr val="FF0000"/>
                </a:solidFill>
                <a:latin typeface="+mn-lt"/>
                <a:sym typeface="Symbol"/>
              </a:rPr>
              <a:t></a:t>
            </a:r>
            <a:r>
              <a:rPr lang="en-US" dirty="0">
                <a:solidFill>
                  <a:srgbClr val="FF0000"/>
                </a:solidFill>
                <a:latin typeface="+mn-lt"/>
              </a:rPr>
              <a:t> </a:t>
            </a:r>
            <a:r>
              <a:rPr lang="en-US" i="1" dirty="0">
                <a:solidFill>
                  <a:srgbClr val="FF0000"/>
                </a:solidFill>
                <a:latin typeface="+mn-lt"/>
              </a:rPr>
              <a:t>h / </a:t>
            </a:r>
            <a:r>
              <a:rPr lang="en-US" dirty="0">
                <a:solidFill>
                  <a:srgbClr val="FF0000"/>
                </a:solidFill>
                <a:latin typeface="+mn-lt"/>
              </a:rPr>
              <a:t>(4</a:t>
            </a:r>
            <a:r>
              <a:rPr lang="en-US" dirty="0">
                <a:solidFill>
                  <a:srgbClr val="FF0000"/>
                </a:solidFill>
                <a:latin typeface="+mn-lt"/>
                <a:sym typeface="Symbol"/>
              </a:rPr>
              <a:t>)</a:t>
            </a:r>
            <a:endParaRPr lang="en-US" i="1" dirty="0">
              <a:solidFill>
                <a:srgbClr val="FF0000"/>
              </a:solidFill>
              <a:latin typeface="+mn-lt"/>
              <a:sym typeface="Symbol" pitchFamily="18" charset="2"/>
            </a:endParaRPr>
          </a:p>
          <a:p>
            <a:pPr marL="633413" indent="-633413" eaLnBrk="1" hangingPunct="1">
              <a:defRPr/>
            </a:pPr>
            <a:r>
              <a:rPr lang="en-US" altLang="en-US" dirty="0">
                <a:solidFill>
                  <a:srgbClr val="FF0000"/>
                </a:solidFill>
                <a:latin typeface="+mn-lt"/>
              </a:rPr>
              <a:t>• </a:t>
            </a:r>
            <a:r>
              <a:rPr lang="en-US" dirty="0">
                <a:solidFill>
                  <a:srgbClr val="FF0000"/>
                </a:solidFill>
                <a:sym typeface="Symbol"/>
              </a:rPr>
              <a:t></a:t>
            </a:r>
            <a:r>
              <a:rPr lang="en-US" i="1" dirty="0">
                <a:solidFill>
                  <a:srgbClr val="FF0000"/>
                </a:solidFill>
                <a:sym typeface="Symbol"/>
              </a:rPr>
              <a:t>E</a:t>
            </a:r>
            <a:r>
              <a:rPr lang="en-US" baseline="-25000" dirty="0">
                <a:solidFill>
                  <a:srgbClr val="FF0000"/>
                </a:solidFill>
                <a:sym typeface="Symbol"/>
              </a:rPr>
              <a:t> </a:t>
            </a:r>
            <a:r>
              <a:rPr lang="en-US" dirty="0">
                <a:solidFill>
                  <a:srgbClr val="FF0000"/>
                </a:solidFill>
                <a:sym typeface="Symbol"/>
              </a:rPr>
              <a:t></a:t>
            </a:r>
            <a:r>
              <a:rPr lang="en-US" i="1" dirty="0">
                <a:solidFill>
                  <a:srgbClr val="FF0000"/>
                </a:solidFill>
                <a:sym typeface="Symbol"/>
              </a:rPr>
              <a:t>t</a:t>
            </a:r>
            <a:r>
              <a:rPr lang="en-US" dirty="0">
                <a:solidFill>
                  <a:srgbClr val="FF0000"/>
                </a:solidFill>
              </a:rPr>
              <a:t> </a:t>
            </a:r>
            <a:r>
              <a:rPr lang="en-US" dirty="0">
                <a:solidFill>
                  <a:srgbClr val="FF0000"/>
                </a:solidFill>
                <a:sym typeface="Symbol"/>
              </a:rPr>
              <a:t></a:t>
            </a:r>
            <a:r>
              <a:rPr lang="en-US" dirty="0">
                <a:solidFill>
                  <a:srgbClr val="FF0000"/>
                </a:solidFill>
              </a:rPr>
              <a:t> </a:t>
            </a:r>
            <a:r>
              <a:rPr lang="en-US" i="1" dirty="0">
                <a:solidFill>
                  <a:srgbClr val="FF0000"/>
                </a:solidFill>
              </a:rPr>
              <a:t>h / </a:t>
            </a:r>
            <a:r>
              <a:rPr lang="en-US" dirty="0">
                <a:solidFill>
                  <a:srgbClr val="FF0000"/>
                </a:solidFill>
              </a:rPr>
              <a:t>(4</a:t>
            </a:r>
            <a:r>
              <a:rPr lang="en-US" dirty="0">
                <a:solidFill>
                  <a:srgbClr val="FF0000"/>
                </a:solidFill>
                <a:sym typeface="Symbol"/>
              </a:rPr>
              <a:t>)</a:t>
            </a:r>
            <a:endParaRPr lang="en-US" altLang="en-US" i="1" dirty="0">
              <a:solidFill>
                <a:srgbClr val="FF0000"/>
              </a:solidFill>
              <a:latin typeface="+mn-lt"/>
              <a:sym typeface="Symbol" pitchFamily="18" charset="2"/>
            </a:endParaRPr>
          </a:p>
          <a:p>
            <a:pPr marL="633413" indent="-633413" eaLnBrk="1" hangingPunct="1">
              <a:spcBef>
                <a:spcPts val="0"/>
              </a:spcBef>
              <a:spcAft>
                <a:spcPts val="0"/>
              </a:spcAft>
              <a:defRPr/>
            </a:pPr>
            <a:r>
              <a:rPr lang="en-US" b="1" dirty="0">
                <a:solidFill>
                  <a:srgbClr val="000000"/>
                </a:solidFill>
                <a:latin typeface="Arial"/>
                <a:ea typeface="Calibri"/>
              </a:rPr>
              <a:t>Theory of knowledge: </a:t>
            </a:r>
            <a:endParaRPr lang="en-US" sz="3600" dirty="0">
              <a:solidFill>
                <a:srgbClr val="000000"/>
              </a:solidFill>
              <a:latin typeface="Segoe UI"/>
              <a:ea typeface="Calibri"/>
            </a:endParaRPr>
          </a:p>
          <a:p>
            <a:pPr marL="633413" indent="-633413" eaLnBrk="1" hangingPunct="1">
              <a:spcBef>
                <a:spcPts val="0"/>
              </a:spcBef>
              <a:spcAft>
                <a:spcPts val="0"/>
              </a:spcAft>
              <a:defRPr/>
            </a:pPr>
            <a:r>
              <a:rPr lang="en-US" dirty="0">
                <a:solidFill>
                  <a:srgbClr val="000000"/>
                </a:solidFill>
                <a:latin typeface="Arial"/>
                <a:ea typeface="Calibri"/>
              </a:rPr>
              <a:t>• The duality of matter and tunneling are cases where the laws of classical physics are violated. To what extent have advances in technology enabled paradigm shifts in science? </a:t>
            </a:r>
            <a:endParaRPr lang="en-US" sz="3600" dirty="0">
              <a:solidFill>
                <a:srgbClr val="000000"/>
              </a:solidFill>
              <a:latin typeface="Segoe UI"/>
              <a:ea typeface="Calibri"/>
            </a:endParaRPr>
          </a:p>
        </p:txBody>
      </p:sp>
      <p:sp>
        <p:nvSpPr>
          <p:cNvPr id="6147"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12.1 – The interaction of matter with radiation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3187">
                                            <p:txEl>
                                              <p:pRg st="6" end="6"/>
                                            </p:txEl>
                                          </p:spTgt>
                                        </p:tgtEl>
                                        <p:attrNameLst>
                                          <p:attrName>style.visibility</p:attrName>
                                        </p:attrNameLst>
                                      </p:cBhvr>
                                      <p:to>
                                        <p:strVal val="visible"/>
                                      </p:to>
                                    </p:set>
                                    <p:anim calcmode="lin" valueType="num">
                                      <p:cBhvr additive="base">
                                        <p:cTn id="43"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93187">
                                            <p:txEl>
                                              <p:pRg st="7" end="7"/>
                                            </p:txEl>
                                          </p:spTgt>
                                        </p:tgtEl>
                                        <p:attrNameLst>
                                          <p:attrName>style.visibility</p:attrName>
                                        </p:attrNameLst>
                                      </p:cBhvr>
                                      <p:to>
                                        <p:strVal val="visible"/>
                                      </p:to>
                                    </p:set>
                                    <p:anim calcmode="lin" valueType="num">
                                      <p:cBhvr additive="base">
                                        <p:cTn id="49" dur="500" fill="hold"/>
                                        <p:tgtEl>
                                          <p:spTgt spid="9318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3187">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93187">
                                            <p:txEl>
                                              <p:pRg st="8" end="8"/>
                                            </p:txEl>
                                          </p:spTgt>
                                        </p:tgtEl>
                                        <p:attrNameLst>
                                          <p:attrName>style.visibility</p:attrName>
                                        </p:attrNameLst>
                                      </p:cBhvr>
                                      <p:to>
                                        <p:strVal val="visible"/>
                                      </p:to>
                                    </p:set>
                                    <p:anim calcmode="lin" valueType="num">
                                      <p:cBhvr additive="base">
                                        <p:cTn id="55" dur="500" fill="hold"/>
                                        <p:tgtEl>
                                          <p:spTgt spid="93187">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3187">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93187">
                                            <p:txEl>
                                              <p:pRg st="9" end="9"/>
                                            </p:txEl>
                                          </p:spTgt>
                                        </p:tgtEl>
                                        <p:attrNameLst>
                                          <p:attrName>style.visibility</p:attrName>
                                        </p:attrNameLst>
                                      </p:cBhvr>
                                      <p:to>
                                        <p:strVal val="visible"/>
                                      </p:to>
                                    </p:set>
                                    <p:anim calcmode="lin" valueType="num">
                                      <p:cBhvr additive="base">
                                        <p:cTn id="61" dur="500" fill="hold"/>
                                        <p:tgtEl>
                                          <p:spTgt spid="93187">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93187">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12.1 – The interaction of matter with radiation</a:t>
            </a:r>
          </a:p>
        </p:txBody>
      </p:sp>
      <p:sp>
        <p:nvSpPr>
          <p:cNvPr id="50" name="Rectangle 2"/>
          <p:cNvSpPr>
            <a:spLocks noChangeArrowheads="1"/>
          </p:cNvSpPr>
          <p:nvPr/>
        </p:nvSpPr>
        <p:spPr bwMode="auto">
          <a:xfrm>
            <a:off x="685800" y="1343025"/>
            <a:ext cx="7772400" cy="5514975"/>
          </a:xfrm>
          <a:prstGeom prst="rect">
            <a:avLst/>
          </a:prstGeom>
          <a:solidFill>
            <a:srgbClr val="EAEAEA"/>
          </a:solidFill>
          <a:ln w="9525">
            <a:noFill/>
            <a:miter lim="800000"/>
            <a:headEnd/>
            <a:tailEnd/>
          </a:ln>
        </p:spPr>
        <p:txBody>
          <a:bodyPr/>
          <a:lstStyle/>
          <a:p>
            <a:pPr eaLnBrk="1" hangingPunct="1">
              <a:spcBef>
                <a:spcPct val="20000"/>
              </a:spcBef>
            </a:pPr>
            <a:r>
              <a:rPr lang="en-US" altLang="en-US" i="1">
                <a:solidFill>
                  <a:srgbClr val="333399"/>
                </a:solidFill>
              </a:rPr>
              <a:t>The Bohr model of the hydrogen atom</a:t>
            </a:r>
          </a:p>
          <a:p>
            <a:pPr eaLnBrk="1" hangingPunct="1">
              <a:spcBef>
                <a:spcPct val="20000"/>
              </a:spcBef>
            </a:pPr>
            <a:r>
              <a:rPr lang="en-US" altLang="en-US">
                <a:solidFill>
                  <a:srgbClr val="000000"/>
                </a:solidFill>
                <a:cs typeface="Times New Roman" pitchFamily="18" charset="0"/>
                <a:sym typeface="Symbol" pitchFamily="18" charset="2"/>
              </a:rPr>
              <a:t>So far Bohr had not done anything we                               wouldn’t have done. But he went one creative                          step further: He assumed that the angular                     momentum </a:t>
            </a:r>
            <a:r>
              <a:rPr lang="en-US" altLang="en-US" i="1">
                <a:solidFill>
                  <a:srgbClr val="000000"/>
                </a:solidFill>
                <a:cs typeface="Times New Roman" pitchFamily="18" charset="0"/>
                <a:sym typeface="Symbol" pitchFamily="18" charset="2"/>
              </a:rPr>
              <a:t>L </a:t>
            </a:r>
            <a:r>
              <a:rPr lang="en-US" altLang="en-US">
                <a:solidFill>
                  <a:srgbClr val="000000"/>
                </a:solidFill>
                <a:cs typeface="Times New Roman" pitchFamily="18" charset="0"/>
                <a:sym typeface="Symbol" pitchFamily="18" charset="2"/>
              </a:rPr>
              <a:t>=</a:t>
            </a:r>
            <a:r>
              <a:rPr lang="en-US" altLang="en-US" i="1">
                <a:solidFill>
                  <a:srgbClr val="000000"/>
                </a:solidFill>
                <a:cs typeface="Times New Roman" pitchFamily="18" charset="0"/>
                <a:sym typeface="Symbol" pitchFamily="18" charset="2"/>
              </a:rPr>
              <a:t> mvr</a:t>
            </a:r>
            <a:r>
              <a:rPr lang="en-US" altLang="en-US">
                <a:solidFill>
                  <a:srgbClr val="000000"/>
                </a:solidFill>
                <a:cs typeface="Times New Roman" pitchFamily="18" charset="0"/>
                <a:sym typeface="Symbol" pitchFamily="18" charset="2"/>
              </a:rPr>
              <a:t> of the electron was                         quantized.</a:t>
            </a:r>
          </a:p>
          <a:p>
            <a:pPr eaLnBrk="1" hangingPunct="1">
              <a:spcBef>
                <a:spcPct val="20000"/>
              </a:spcBef>
            </a:pPr>
            <a:r>
              <a:rPr lang="en-US" altLang="en-US">
                <a:solidFill>
                  <a:srgbClr val="000000"/>
                </a:solidFill>
                <a:cs typeface="Times New Roman" pitchFamily="18" charset="0"/>
                <a:sym typeface="Symbol" pitchFamily="18" charset="2"/>
              </a:rPr>
              <a:t>Bohr further assumed that </a:t>
            </a:r>
            <a:r>
              <a:rPr lang="en-US" altLang="en-US" i="1">
                <a:solidFill>
                  <a:srgbClr val="000000"/>
                </a:solidFill>
                <a:cs typeface="Times New Roman" pitchFamily="18" charset="0"/>
                <a:sym typeface="Symbol" pitchFamily="18" charset="2"/>
              </a:rPr>
              <a:t>L </a:t>
            </a:r>
            <a:r>
              <a:rPr lang="en-US" altLang="en-US">
                <a:solidFill>
                  <a:srgbClr val="000000"/>
                </a:solidFill>
                <a:cs typeface="Times New Roman" pitchFamily="18" charset="0"/>
                <a:sym typeface="Symbol" pitchFamily="18" charset="2"/>
              </a:rPr>
              <a:t>could only be                     integral numbers </a:t>
            </a:r>
            <a:r>
              <a:rPr lang="en-US" altLang="en-US" i="1">
                <a:solidFill>
                  <a:srgbClr val="000000"/>
                </a:solidFill>
                <a:cs typeface="Times New Roman" pitchFamily="18" charset="0"/>
                <a:sym typeface="Symbol" pitchFamily="18" charset="2"/>
              </a:rPr>
              <a:t>n </a:t>
            </a:r>
            <a:r>
              <a:rPr lang="en-US" altLang="en-US">
                <a:solidFill>
                  <a:srgbClr val="000000"/>
                </a:solidFill>
                <a:cs typeface="Times New Roman" pitchFamily="18" charset="0"/>
                <a:sym typeface="Symbol" pitchFamily="18" charset="2"/>
              </a:rPr>
              <a:t>of the basic quantity </a:t>
            </a:r>
            <a:r>
              <a:rPr lang="en-US" altLang="en-US" i="1">
                <a:solidFill>
                  <a:srgbClr val="000000"/>
                </a:solidFill>
                <a:cs typeface="Times New Roman" pitchFamily="18" charset="0"/>
                <a:sym typeface="Symbol" pitchFamily="18" charset="2"/>
              </a:rPr>
              <a:t>h / </a:t>
            </a:r>
            <a:r>
              <a:rPr lang="en-US" altLang="en-US">
                <a:solidFill>
                  <a:srgbClr val="000000"/>
                </a:solidFill>
                <a:cs typeface="Times New Roman" pitchFamily="18" charset="0"/>
                <a:sym typeface="Symbol" pitchFamily="18" charset="2"/>
              </a:rPr>
              <a:t>(2). Hence</a:t>
            </a:r>
          </a:p>
          <a:p>
            <a:pPr algn="ctr" eaLnBrk="1" hangingPunct="1">
              <a:spcBef>
                <a:spcPct val="20000"/>
              </a:spcBef>
            </a:pPr>
            <a:r>
              <a:rPr lang="en-US" altLang="en-US" i="1">
                <a:solidFill>
                  <a:srgbClr val="000000"/>
                </a:solidFill>
                <a:cs typeface="Times New Roman" pitchFamily="18" charset="0"/>
                <a:sym typeface="Symbol" pitchFamily="18" charset="2"/>
              </a:rPr>
              <a:t>mvr</a:t>
            </a:r>
            <a:r>
              <a:rPr lang="en-US" altLang="en-US">
                <a:solidFill>
                  <a:srgbClr val="000000"/>
                </a:solidFill>
                <a:cs typeface="Times New Roman" pitchFamily="18" charset="0"/>
                <a:sym typeface="Symbol" pitchFamily="18" charset="2"/>
              </a:rPr>
              <a:t> =</a:t>
            </a:r>
            <a:r>
              <a:rPr lang="en-US" altLang="en-US" i="1">
                <a:solidFill>
                  <a:srgbClr val="000000"/>
                </a:solidFill>
                <a:cs typeface="Times New Roman" pitchFamily="18" charset="0"/>
                <a:sym typeface="Symbol" pitchFamily="18" charset="2"/>
              </a:rPr>
              <a:t> L</a:t>
            </a:r>
            <a:r>
              <a:rPr lang="en-US" altLang="en-US">
                <a:solidFill>
                  <a:srgbClr val="000000"/>
                </a:solidFill>
                <a:cs typeface="Times New Roman" pitchFamily="18" charset="0"/>
                <a:sym typeface="Symbol" pitchFamily="18" charset="2"/>
              </a:rPr>
              <a:t> = </a:t>
            </a:r>
            <a:r>
              <a:rPr lang="en-US" altLang="en-US" i="1">
                <a:solidFill>
                  <a:srgbClr val="000000"/>
                </a:solidFill>
                <a:cs typeface="Times New Roman" pitchFamily="18" charset="0"/>
                <a:sym typeface="Symbol" pitchFamily="18" charset="2"/>
              </a:rPr>
              <a:t>nh / </a:t>
            </a:r>
            <a:r>
              <a:rPr lang="en-US" altLang="en-US">
                <a:solidFill>
                  <a:srgbClr val="000000"/>
                </a:solidFill>
                <a:cs typeface="Times New Roman" pitchFamily="18" charset="0"/>
                <a:sym typeface="Symbol" pitchFamily="18" charset="2"/>
              </a:rPr>
              <a:t>(2). </a:t>
            </a:r>
          </a:p>
          <a:p>
            <a:pPr eaLnBrk="1" hangingPunct="1">
              <a:spcBef>
                <a:spcPct val="20000"/>
              </a:spcBef>
            </a:pPr>
            <a:r>
              <a:rPr lang="en-US" altLang="en-US">
                <a:solidFill>
                  <a:srgbClr val="000000"/>
                </a:solidFill>
                <a:cs typeface="Times New Roman" pitchFamily="18" charset="0"/>
                <a:sym typeface="Symbol" pitchFamily="18" charset="2"/>
              </a:rPr>
              <a:t>Squaring both sides we see that</a:t>
            </a:r>
          </a:p>
          <a:p>
            <a:pPr algn="ctr" eaLnBrk="1" hangingPunct="1">
              <a:spcBef>
                <a:spcPct val="20000"/>
              </a:spcBef>
            </a:pPr>
            <a:r>
              <a:rPr lang="en-US" altLang="en-US" i="1">
                <a:solidFill>
                  <a:srgbClr val="000000"/>
                </a:solidFill>
                <a:cs typeface="Times New Roman" pitchFamily="18" charset="0"/>
                <a:sym typeface="Symbol" pitchFamily="18" charset="2"/>
              </a:rPr>
              <a:t>m</a:t>
            </a:r>
            <a:r>
              <a:rPr lang="en-US" altLang="en-US" baseline="30000">
                <a:solidFill>
                  <a:srgbClr val="000000"/>
                </a:solidFill>
                <a:cs typeface="Times New Roman" pitchFamily="18" charset="0"/>
                <a:sym typeface="Symbol" pitchFamily="18" charset="2"/>
              </a:rPr>
              <a:t>2</a:t>
            </a:r>
            <a:r>
              <a:rPr lang="en-US" altLang="en-US" i="1">
                <a:solidFill>
                  <a:srgbClr val="000000"/>
                </a:solidFill>
                <a:cs typeface="Times New Roman" pitchFamily="18" charset="0"/>
                <a:sym typeface="Symbol" pitchFamily="18" charset="2"/>
              </a:rPr>
              <a:t>v</a:t>
            </a:r>
            <a:r>
              <a:rPr lang="en-US" altLang="en-US" baseline="30000">
                <a:solidFill>
                  <a:srgbClr val="000000"/>
                </a:solidFill>
                <a:cs typeface="Times New Roman" pitchFamily="18" charset="0"/>
                <a:sym typeface="Symbol" pitchFamily="18" charset="2"/>
              </a:rPr>
              <a:t>2</a:t>
            </a:r>
            <a:r>
              <a:rPr lang="en-US" altLang="en-US" i="1">
                <a:solidFill>
                  <a:srgbClr val="000000"/>
                </a:solidFill>
                <a:cs typeface="Times New Roman" pitchFamily="18" charset="0"/>
                <a:sym typeface="Symbol" pitchFamily="18" charset="2"/>
              </a:rPr>
              <a:t>r</a:t>
            </a:r>
            <a:r>
              <a:rPr lang="en-US" altLang="en-US" baseline="30000">
                <a:solidFill>
                  <a:srgbClr val="000000"/>
                </a:solidFill>
                <a:cs typeface="Times New Roman" pitchFamily="18" charset="0"/>
                <a:sym typeface="Symbol" pitchFamily="18" charset="2"/>
              </a:rPr>
              <a:t>2</a:t>
            </a:r>
            <a:r>
              <a:rPr lang="en-US" altLang="en-US">
                <a:solidFill>
                  <a:srgbClr val="000000"/>
                </a:solidFill>
                <a:cs typeface="Times New Roman" pitchFamily="18" charset="0"/>
                <a:sym typeface="Symbol" pitchFamily="18" charset="2"/>
              </a:rPr>
              <a:t> = </a:t>
            </a:r>
            <a:r>
              <a:rPr lang="en-US" altLang="en-US" i="1">
                <a:solidFill>
                  <a:srgbClr val="000000"/>
                </a:solidFill>
                <a:cs typeface="Times New Roman" pitchFamily="18" charset="0"/>
                <a:sym typeface="Symbol" pitchFamily="18" charset="2"/>
              </a:rPr>
              <a:t>n</a:t>
            </a:r>
            <a:r>
              <a:rPr lang="en-US" altLang="en-US" baseline="30000">
                <a:solidFill>
                  <a:srgbClr val="000000"/>
                </a:solidFill>
                <a:cs typeface="Times New Roman" pitchFamily="18" charset="0"/>
                <a:sym typeface="Symbol" pitchFamily="18" charset="2"/>
              </a:rPr>
              <a:t>2</a:t>
            </a:r>
            <a:r>
              <a:rPr lang="en-US" altLang="en-US" i="1">
                <a:solidFill>
                  <a:srgbClr val="000000"/>
                </a:solidFill>
                <a:cs typeface="Times New Roman" pitchFamily="18" charset="0"/>
                <a:sym typeface="Symbol" pitchFamily="18" charset="2"/>
              </a:rPr>
              <a:t>h</a:t>
            </a:r>
            <a:r>
              <a:rPr lang="en-US" altLang="en-US" baseline="30000">
                <a:solidFill>
                  <a:srgbClr val="000000"/>
                </a:solidFill>
                <a:cs typeface="Times New Roman" pitchFamily="18" charset="0"/>
                <a:sym typeface="Symbol" pitchFamily="18" charset="2"/>
              </a:rPr>
              <a:t>2</a:t>
            </a:r>
            <a:r>
              <a:rPr lang="en-US" altLang="en-US" i="1">
                <a:solidFill>
                  <a:srgbClr val="000000"/>
                </a:solidFill>
                <a:cs typeface="Times New Roman" pitchFamily="18" charset="0"/>
                <a:sym typeface="Symbol" pitchFamily="18" charset="2"/>
              </a:rPr>
              <a:t> / </a:t>
            </a:r>
            <a:r>
              <a:rPr lang="en-US" altLang="en-US">
                <a:solidFill>
                  <a:srgbClr val="000000"/>
                </a:solidFill>
                <a:cs typeface="Times New Roman" pitchFamily="18" charset="0"/>
                <a:sym typeface="Symbol" pitchFamily="18" charset="2"/>
              </a:rPr>
              <a:t>(4</a:t>
            </a:r>
            <a:r>
              <a:rPr lang="en-US" altLang="en-US" baseline="30000">
                <a:solidFill>
                  <a:srgbClr val="000000"/>
                </a:solidFill>
                <a:cs typeface="Times New Roman" pitchFamily="18" charset="0"/>
                <a:sym typeface="Symbol" pitchFamily="18" charset="2"/>
              </a:rPr>
              <a:t>2</a:t>
            </a:r>
            <a:r>
              <a:rPr lang="en-US" altLang="en-US">
                <a:solidFill>
                  <a:srgbClr val="000000"/>
                </a:solidFill>
                <a:cs typeface="Times New Roman" pitchFamily="18" charset="0"/>
                <a:sym typeface="Symbol" pitchFamily="18" charset="2"/>
              </a:rPr>
              <a:t>)  </a:t>
            </a:r>
            <a:r>
              <a:rPr lang="en-US" altLang="en-US" i="1">
                <a:solidFill>
                  <a:srgbClr val="000000"/>
                </a:solidFill>
                <a:cs typeface="Times New Roman" pitchFamily="18" charset="0"/>
                <a:sym typeface="Symbol" pitchFamily="18" charset="2"/>
              </a:rPr>
              <a:t>mv</a:t>
            </a:r>
            <a:r>
              <a:rPr lang="en-US" altLang="en-US" baseline="30000">
                <a:solidFill>
                  <a:srgbClr val="000000"/>
                </a:solidFill>
                <a:cs typeface="Times New Roman" pitchFamily="18" charset="0"/>
                <a:sym typeface="Symbol" pitchFamily="18" charset="2"/>
              </a:rPr>
              <a:t>2</a:t>
            </a:r>
            <a:r>
              <a:rPr lang="en-US" altLang="en-US">
                <a:solidFill>
                  <a:srgbClr val="000000"/>
                </a:solidFill>
                <a:cs typeface="Times New Roman" pitchFamily="18" charset="0"/>
                <a:sym typeface="Symbol" pitchFamily="18" charset="2"/>
              </a:rPr>
              <a:t> = </a:t>
            </a:r>
            <a:r>
              <a:rPr lang="en-US" altLang="en-US" i="1">
                <a:solidFill>
                  <a:srgbClr val="000000"/>
                </a:solidFill>
                <a:cs typeface="Times New Roman" pitchFamily="18" charset="0"/>
                <a:sym typeface="Symbol" pitchFamily="18" charset="2"/>
              </a:rPr>
              <a:t>n</a:t>
            </a:r>
            <a:r>
              <a:rPr lang="en-US" altLang="en-US" baseline="30000">
                <a:solidFill>
                  <a:srgbClr val="000000"/>
                </a:solidFill>
                <a:cs typeface="Times New Roman" pitchFamily="18" charset="0"/>
                <a:sym typeface="Symbol" pitchFamily="18" charset="2"/>
              </a:rPr>
              <a:t>2</a:t>
            </a:r>
            <a:r>
              <a:rPr lang="en-US" altLang="en-US" i="1">
                <a:solidFill>
                  <a:srgbClr val="000000"/>
                </a:solidFill>
                <a:cs typeface="Times New Roman" pitchFamily="18" charset="0"/>
                <a:sym typeface="Symbol" pitchFamily="18" charset="2"/>
              </a:rPr>
              <a:t>h</a:t>
            </a:r>
            <a:r>
              <a:rPr lang="en-US" altLang="en-US" baseline="30000">
                <a:solidFill>
                  <a:srgbClr val="000000"/>
                </a:solidFill>
                <a:cs typeface="Times New Roman" pitchFamily="18" charset="0"/>
                <a:sym typeface="Symbol" pitchFamily="18" charset="2"/>
              </a:rPr>
              <a:t>2</a:t>
            </a:r>
            <a:r>
              <a:rPr lang="en-US" altLang="en-US" i="1">
                <a:solidFill>
                  <a:srgbClr val="000000"/>
                </a:solidFill>
                <a:cs typeface="Times New Roman" pitchFamily="18" charset="0"/>
                <a:sym typeface="Symbol" pitchFamily="18" charset="2"/>
              </a:rPr>
              <a:t> / </a:t>
            </a:r>
            <a:r>
              <a:rPr lang="en-US" altLang="en-US">
                <a:solidFill>
                  <a:srgbClr val="000000"/>
                </a:solidFill>
                <a:cs typeface="Times New Roman" pitchFamily="18" charset="0"/>
                <a:sym typeface="Symbol" pitchFamily="18" charset="2"/>
              </a:rPr>
              <a:t>(4</a:t>
            </a:r>
            <a:r>
              <a:rPr lang="en-US" altLang="en-US" baseline="30000">
                <a:solidFill>
                  <a:srgbClr val="000000"/>
                </a:solidFill>
                <a:cs typeface="Times New Roman" pitchFamily="18" charset="0"/>
                <a:sym typeface="Symbol" pitchFamily="18" charset="2"/>
              </a:rPr>
              <a:t>2</a:t>
            </a:r>
            <a:r>
              <a:rPr lang="en-US" altLang="en-US" i="1">
                <a:solidFill>
                  <a:srgbClr val="000000"/>
                </a:solidFill>
                <a:cs typeface="Times New Roman" pitchFamily="18" charset="0"/>
                <a:sym typeface="Symbol" pitchFamily="18" charset="2"/>
              </a:rPr>
              <a:t>mr</a:t>
            </a:r>
            <a:r>
              <a:rPr lang="en-US" altLang="en-US" baseline="30000">
                <a:solidFill>
                  <a:srgbClr val="000000"/>
                </a:solidFill>
                <a:cs typeface="Times New Roman" pitchFamily="18" charset="0"/>
                <a:sym typeface="Symbol" pitchFamily="18" charset="2"/>
              </a:rPr>
              <a:t> 2</a:t>
            </a:r>
            <a:r>
              <a:rPr lang="en-US" altLang="en-US">
                <a:solidFill>
                  <a:srgbClr val="000000"/>
                </a:solidFill>
                <a:cs typeface="Times New Roman" pitchFamily="18" charset="0"/>
                <a:sym typeface="Symbol" pitchFamily="18" charset="2"/>
              </a:rPr>
              <a:t>).</a:t>
            </a:r>
          </a:p>
          <a:p>
            <a:pPr eaLnBrk="1" hangingPunct="1">
              <a:spcBef>
                <a:spcPct val="20000"/>
              </a:spcBef>
            </a:pPr>
            <a:r>
              <a:rPr lang="en-US" altLang="en-US">
                <a:solidFill>
                  <a:srgbClr val="000000"/>
                </a:solidFill>
                <a:cs typeface="Times New Roman" pitchFamily="18" charset="0"/>
                <a:sym typeface="Symbol" pitchFamily="18" charset="2"/>
              </a:rPr>
              <a:t>From the previous slide </a:t>
            </a:r>
            <a:r>
              <a:rPr lang="en-US" altLang="en-US" i="1">
                <a:solidFill>
                  <a:srgbClr val="000000"/>
                </a:solidFill>
                <a:cs typeface="Times New Roman" pitchFamily="18" charset="0"/>
                <a:sym typeface="Symbol" pitchFamily="18" charset="2"/>
              </a:rPr>
              <a:t>mv</a:t>
            </a:r>
            <a:r>
              <a:rPr lang="en-US" altLang="en-US" baseline="30000">
                <a:solidFill>
                  <a:srgbClr val="000000"/>
                </a:solidFill>
                <a:cs typeface="Times New Roman" pitchFamily="18" charset="0"/>
                <a:sym typeface="Symbol" pitchFamily="18" charset="2"/>
              </a:rPr>
              <a:t> 2</a:t>
            </a:r>
            <a:r>
              <a:rPr lang="en-US" altLang="en-US" i="1">
                <a:solidFill>
                  <a:srgbClr val="000000"/>
                </a:solidFill>
                <a:cs typeface="Times New Roman" pitchFamily="18" charset="0"/>
                <a:sym typeface="Symbol" pitchFamily="18" charset="2"/>
              </a:rPr>
              <a:t> </a:t>
            </a:r>
            <a:r>
              <a:rPr lang="en-US" altLang="en-US">
                <a:solidFill>
                  <a:srgbClr val="000000"/>
                </a:solidFill>
                <a:cs typeface="Times New Roman" pitchFamily="18" charset="0"/>
                <a:sym typeface="Symbol" pitchFamily="18" charset="2"/>
              </a:rPr>
              <a:t>= </a:t>
            </a:r>
            <a:r>
              <a:rPr lang="en-US" altLang="en-US" i="1">
                <a:solidFill>
                  <a:srgbClr val="000000"/>
                </a:solidFill>
                <a:cs typeface="Times New Roman" pitchFamily="18" charset="0"/>
                <a:sym typeface="Symbol" pitchFamily="18" charset="2"/>
              </a:rPr>
              <a:t>ke</a:t>
            </a:r>
            <a:r>
              <a:rPr lang="en-US" altLang="en-US" baseline="30000">
                <a:solidFill>
                  <a:srgbClr val="000000"/>
                </a:solidFill>
                <a:cs typeface="Times New Roman" pitchFamily="18" charset="0"/>
                <a:sym typeface="Symbol" pitchFamily="18" charset="2"/>
              </a:rPr>
              <a:t>2</a:t>
            </a:r>
            <a:r>
              <a:rPr lang="en-US" altLang="en-US">
                <a:solidFill>
                  <a:srgbClr val="000000"/>
                </a:solidFill>
                <a:cs typeface="Times New Roman" pitchFamily="18" charset="0"/>
                <a:sym typeface="Symbol" pitchFamily="18" charset="2"/>
              </a:rPr>
              <a:t> </a:t>
            </a:r>
            <a:r>
              <a:rPr lang="en-US" altLang="en-US" i="1">
                <a:solidFill>
                  <a:srgbClr val="000000"/>
                </a:solidFill>
                <a:cs typeface="Times New Roman" pitchFamily="18" charset="0"/>
                <a:sym typeface="Symbol" pitchFamily="18" charset="2"/>
              </a:rPr>
              <a:t>/ r</a:t>
            </a:r>
            <a:r>
              <a:rPr lang="en-US" altLang="en-US">
                <a:solidFill>
                  <a:srgbClr val="000000"/>
                </a:solidFill>
                <a:cs typeface="Times New Roman" pitchFamily="18" charset="0"/>
                <a:sym typeface="Symbol" pitchFamily="18" charset="2"/>
              </a:rPr>
              <a:t> so that</a:t>
            </a:r>
          </a:p>
          <a:p>
            <a:pPr algn="ctr" eaLnBrk="1" hangingPunct="1">
              <a:spcBef>
                <a:spcPct val="20000"/>
              </a:spcBef>
            </a:pPr>
            <a:r>
              <a:rPr lang="en-US" altLang="en-US" i="1">
                <a:solidFill>
                  <a:srgbClr val="000000"/>
                </a:solidFill>
                <a:cs typeface="Times New Roman" pitchFamily="18" charset="0"/>
                <a:sym typeface="Symbol" pitchFamily="18" charset="2"/>
              </a:rPr>
              <a:t>ke</a:t>
            </a:r>
            <a:r>
              <a:rPr lang="en-US" altLang="en-US" baseline="30000">
                <a:solidFill>
                  <a:srgbClr val="000000"/>
                </a:solidFill>
                <a:cs typeface="Times New Roman" pitchFamily="18" charset="0"/>
                <a:sym typeface="Symbol" pitchFamily="18" charset="2"/>
              </a:rPr>
              <a:t>2</a:t>
            </a:r>
            <a:r>
              <a:rPr lang="en-US" altLang="en-US">
                <a:solidFill>
                  <a:srgbClr val="000000"/>
                </a:solidFill>
                <a:cs typeface="Times New Roman" pitchFamily="18" charset="0"/>
                <a:sym typeface="Symbol" pitchFamily="18" charset="2"/>
              </a:rPr>
              <a:t> </a:t>
            </a:r>
            <a:r>
              <a:rPr lang="en-US" altLang="en-US" i="1">
                <a:solidFill>
                  <a:srgbClr val="000000"/>
                </a:solidFill>
                <a:cs typeface="Times New Roman" pitchFamily="18" charset="0"/>
                <a:sym typeface="Symbol" pitchFamily="18" charset="2"/>
              </a:rPr>
              <a:t>/ r</a:t>
            </a:r>
            <a:r>
              <a:rPr lang="en-US" altLang="en-US">
                <a:solidFill>
                  <a:srgbClr val="000000"/>
                </a:solidFill>
                <a:cs typeface="Times New Roman" pitchFamily="18" charset="0"/>
                <a:sym typeface="Symbol" pitchFamily="18" charset="2"/>
              </a:rPr>
              <a:t> = </a:t>
            </a:r>
            <a:r>
              <a:rPr lang="en-US" altLang="en-US" i="1">
                <a:solidFill>
                  <a:srgbClr val="000000"/>
                </a:solidFill>
                <a:cs typeface="Times New Roman" pitchFamily="18" charset="0"/>
                <a:sym typeface="Symbol" pitchFamily="18" charset="2"/>
              </a:rPr>
              <a:t>n</a:t>
            </a:r>
            <a:r>
              <a:rPr lang="en-US" altLang="en-US" baseline="30000">
                <a:solidFill>
                  <a:srgbClr val="000000"/>
                </a:solidFill>
                <a:cs typeface="Times New Roman" pitchFamily="18" charset="0"/>
                <a:sym typeface="Symbol" pitchFamily="18" charset="2"/>
              </a:rPr>
              <a:t>2</a:t>
            </a:r>
            <a:r>
              <a:rPr lang="en-US" altLang="en-US" i="1">
                <a:solidFill>
                  <a:srgbClr val="000000"/>
                </a:solidFill>
                <a:cs typeface="Times New Roman" pitchFamily="18" charset="0"/>
                <a:sym typeface="Symbol" pitchFamily="18" charset="2"/>
              </a:rPr>
              <a:t>h</a:t>
            </a:r>
            <a:r>
              <a:rPr lang="en-US" altLang="en-US" baseline="30000">
                <a:solidFill>
                  <a:srgbClr val="000000"/>
                </a:solidFill>
                <a:cs typeface="Times New Roman" pitchFamily="18" charset="0"/>
                <a:sym typeface="Symbol" pitchFamily="18" charset="2"/>
              </a:rPr>
              <a:t>2</a:t>
            </a:r>
            <a:r>
              <a:rPr lang="en-US" altLang="en-US" i="1">
                <a:solidFill>
                  <a:srgbClr val="000000"/>
                </a:solidFill>
                <a:cs typeface="Times New Roman" pitchFamily="18" charset="0"/>
                <a:sym typeface="Symbol" pitchFamily="18" charset="2"/>
              </a:rPr>
              <a:t> / </a:t>
            </a:r>
            <a:r>
              <a:rPr lang="en-US" altLang="en-US">
                <a:solidFill>
                  <a:srgbClr val="000000"/>
                </a:solidFill>
                <a:cs typeface="Times New Roman" pitchFamily="18" charset="0"/>
                <a:sym typeface="Symbol" pitchFamily="18" charset="2"/>
              </a:rPr>
              <a:t>(4</a:t>
            </a:r>
            <a:r>
              <a:rPr lang="en-US" altLang="en-US" baseline="30000">
                <a:solidFill>
                  <a:srgbClr val="000000"/>
                </a:solidFill>
                <a:cs typeface="Times New Roman" pitchFamily="18" charset="0"/>
                <a:sym typeface="Symbol" pitchFamily="18" charset="2"/>
              </a:rPr>
              <a:t>2</a:t>
            </a:r>
            <a:r>
              <a:rPr lang="en-US" altLang="en-US" i="1">
                <a:solidFill>
                  <a:srgbClr val="000000"/>
                </a:solidFill>
                <a:cs typeface="Times New Roman" pitchFamily="18" charset="0"/>
                <a:sym typeface="Symbol" pitchFamily="18" charset="2"/>
              </a:rPr>
              <a:t>mr</a:t>
            </a:r>
            <a:r>
              <a:rPr lang="en-US" altLang="en-US" baseline="30000">
                <a:solidFill>
                  <a:srgbClr val="000000"/>
                </a:solidFill>
                <a:cs typeface="Times New Roman" pitchFamily="18" charset="0"/>
                <a:sym typeface="Symbol" pitchFamily="18" charset="2"/>
              </a:rPr>
              <a:t> 2</a:t>
            </a:r>
            <a:r>
              <a:rPr lang="en-US" altLang="en-US">
                <a:solidFill>
                  <a:srgbClr val="000000"/>
                </a:solidFill>
                <a:cs typeface="Times New Roman" pitchFamily="18" charset="0"/>
                <a:sym typeface="Symbol" pitchFamily="18" charset="2"/>
              </a:rPr>
              <a:t>)  </a:t>
            </a:r>
            <a:r>
              <a:rPr lang="en-US" altLang="en-US" i="1">
                <a:solidFill>
                  <a:srgbClr val="000000"/>
                </a:solidFill>
                <a:cs typeface="Times New Roman" pitchFamily="18" charset="0"/>
                <a:sym typeface="Symbol" pitchFamily="18" charset="2"/>
              </a:rPr>
              <a:t>r</a:t>
            </a:r>
            <a:r>
              <a:rPr lang="en-US" altLang="en-US" baseline="-25000">
                <a:solidFill>
                  <a:srgbClr val="000000"/>
                </a:solidFill>
                <a:cs typeface="Times New Roman" pitchFamily="18" charset="0"/>
                <a:sym typeface="Symbol" pitchFamily="18" charset="2"/>
              </a:rPr>
              <a:t>n</a:t>
            </a:r>
            <a:r>
              <a:rPr lang="en-US" altLang="en-US">
                <a:solidFill>
                  <a:srgbClr val="000000"/>
                </a:solidFill>
                <a:cs typeface="Times New Roman" pitchFamily="18" charset="0"/>
                <a:sym typeface="Symbol" pitchFamily="18" charset="2"/>
              </a:rPr>
              <a:t> = </a:t>
            </a:r>
            <a:r>
              <a:rPr lang="en-US" altLang="en-US" i="1">
                <a:solidFill>
                  <a:srgbClr val="000000"/>
                </a:solidFill>
                <a:cs typeface="Times New Roman" pitchFamily="18" charset="0"/>
                <a:sym typeface="Symbol" pitchFamily="18" charset="2"/>
              </a:rPr>
              <a:t>n</a:t>
            </a:r>
            <a:r>
              <a:rPr lang="en-US" altLang="en-US" baseline="30000">
                <a:solidFill>
                  <a:srgbClr val="000000"/>
                </a:solidFill>
                <a:cs typeface="Times New Roman" pitchFamily="18" charset="0"/>
                <a:sym typeface="Symbol" pitchFamily="18" charset="2"/>
              </a:rPr>
              <a:t>2</a:t>
            </a:r>
            <a:r>
              <a:rPr lang="en-US" altLang="en-US" i="1">
                <a:solidFill>
                  <a:srgbClr val="000000"/>
                </a:solidFill>
                <a:cs typeface="Times New Roman" pitchFamily="18" charset="0"/>
                <a:sym typeface="Symbol" pitchFamily="18" charset="2"/>
              </a:rPr>
              <a:t>h</a:t>
            </a:r>
            <a:r>
              <a:rPr lang="en-US" altLang="en-US" baseline="30000">
                <a:solidFill>
                  <a:srgbClr val="000000"/>
                </a:solidFill>
                <a:cs typeface="Times New Roman" pitchFamily="18" charset="0"/>
                <a:sym typeface="Symbol" pitchFamily="18" charset="2"/>
              </a:rPr>
              <a:t>2</a:t>
            </a:r>
            <a:r>
              <a:rPr lang="en-US" altLang="en-US" i="1">
                <a:solidFill>
                  <a:srgbClr val="000000"/>
                </a:solidFill>
                <a:cs typeface="Times New Roman" pitchFamily="18" charset="0"/>
                <a:sym typeface="Symbol" pitchFamily="18" charset="2"/>
              </a:rPr>
              <a:t> / </a:t>
            </a:r>
            <a:r>
              <a:rPr lang="en-US" altLang="en-US">
                <a:solidFill>
                  <a:srgbClr val="000000"/>
                </a:solidFill>
                <a:cs typeface="Times New Roman" pitchFamily="18" charset="0"/>
                <a:sym typeface="Symbol" pitchFamily="18" charset="2"/>
              </a:rPr>
              <a:t>(4</a:t>
            </a:r>
            <a:r>
              <a:rPr lang="en-US" altLang="en-US" baseline="30000">
                <a:solidFill>
                  <a:srgbClr val="000000"/>
                </a:solidFill>
                <a:cs typeface="Times New Roman" pitchFamily="18" charset="0"/>
                <a:sym typeface="Symbol" pitchFamily="18" charset="2"/>
              </a:rPr>
              <a:t>2</a:t>
            </a:r>
            <a:r>
              <a:rPr lang="en-US" altLang="en-US" i="1">
                <a:solidFill>
                  <a:srgbClr val="000000"/>
                </a:solidFill>
                <a:cs typeface="Times New Roman" pitchFamily="18" charset="0"/>
                <a:sym typeface="Symbol" pitchFamily="18" charset="2"/>
              </a:rPr>
              <a:t>ke</a:t>
            </a:r>
            <a:r>
              <a:rPr lang="en-US" altLang="en-US" baseline="30000">
                <a:solidFill>
                  <a:srgbClr val="000000"/>
                </a:solidFill>
                <a:cs typeface="Times New Roman" pitchFamily="18" charset="0"/>
                <a:sym typeface="Symbol" pitchFamily="18" charset="2"/>
              </a:rPr>
              <a:t>2</a:t>
            </a:r>
            <a:r>
              <a:rPr lang="en-US" altLang="en-US" i="1">
                <a:solidFill>
                  <a:srgbClr val="000000"/>
                </a:solidFill>
                <a:cs typeface="Times New Roman" pitchFamily="18" charset="0"/>
                <a:sym typeface="Symbol" pitchFamily="18" charset="2"/>
              </a:rPr>
              <a:t>m</a:t>
            </a:r>
            <a:r>
              <a:rPr lang="en-US" altLang="en-US">
                <a:solidFill>
                  <a:srgbClr val="000000"/>
                </a:solidFill>
                <a:cs typeface="Times New Roman" pitchFamily="18" charset="0"/>
                <a:sym typeface="Symbol" pitchFamily="18" charset="2"/>
              </a:rPr>
              <a:t>) .</a:t>
            </a:r>
            <a:endParaRPr lang="en-US" altLang="en-US" i="1">
              <a:solidFill>
                <a:srgbClr val="000000"/>
              </a:solidFill>
              <a:cs typeface="Times New Roman" pitchFamily="18" charset="0"/>
              <a:sym typeface="Symbol" pitchFamily="18" charset="2"/>
            </a:endParaRPr>
          </a:p>
          <a:p>
            <a:pPr algn="ctr" eaLnBrk="1" hangingPunct="1">
              <a:spcBef>
                <a:spcPct val="20000"/>
              </a:spcBef>
            </a:pPr>
            <a:endParaRPr lang="en-US" altLang="en-US" i="1">
              <a:solidFill>
                <a:srgbClr val="000000"/>
              </a:solidFill>
              <a:cs typeface="Times New Roman" pitchFamily="18" charset="0"/>
              <a:sym typeface="Symbol" pitchFamily="18" charset="2"/>
            </a:endParaRPr>
          </a:p>
          <a:p>
            <a:pPr eaLnBrk="1" hangingPunct="1">
              <a:spcBef>
                <a:spcPct val="20000"/>
              </a:spcBef>
            </a:pPr>
            <a:endParaRPr lang="en-US" altLang="en-US" i="1">
              <a:solidFill>
                <a:srgbClr val="000000"/>
              </a:solidFill>
              <a:cs typeface="Times New Roman" pitchFamily="18" charset="0"/>
              <a:sym typeface="Symbol" pitchFamily="18" charset="2"/>
            </a:endParaRPr>
          </a:p>
          <a:p>
            <a:pPr eaLnBrk="1" hangingPunct="1">
              <a:spcBef>
                <a:spcPct val="20000"/>
              </a:spcBef>
            </a:pPr>
            <a:endParaRPr lang="en-US" altLang="en-US" i="1">
              <a:solidFill>
                <a:srgbClr val="000000"/>
              </a:solidFill>
              <a:cs typeface="Times New Roman" pitchFamily="18" charset="0"/>
              <a:sym typeface="Symbol" pitchFamily="18" charset="2"/>
            </a:endParaRPr>
          </a:p>
          <a:p>
            <a:pPr eaLnBrk="1" hangingPunct="1">
              <a:spcBef>
                <a:spcPct val="20000"/>
              </a:spcBef>
            </a:pPr>
            <a:endParaRPr lang="en-US" altLang="en-US" i="1">
              <a:solidFill>
                <a:srgbClr val="333399"/>
              </a:solidFill>
              <a:cs typeface="Times New Roman" pitchFamily="18" charset="0"/>
            </a:endParaRPr>
          </a:p>
        </p:txBody>
      </p:sp>
      <p:pic>
        <p:nvPicPr>
          <p:cNvPr id="51246" name="Picture 46"/>
          <p:cNvPicPr>
            <a:picLocks noChangeAspect="1" noChangeArrowheads="1"/>
          </p:cNvPicPr>
          <p:nvPr/>
        </p:nvPicPr>
        <p:blipFill>
          <a:blip r:embed="rId5" cstate="print"/>
          <a:srcRect/>
          <a:stretch>
            <a:fillRect/>
          </a:stretch>
        </p:blipFill>
        <p:spPr bwMode="auto">
          <a:xfrm>
            <a:off x="7177088" y="1257300"/>
            <a:ext cx="1966912" cy="275431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0">
                                            <p:txEl>
                                              <p:pRg st="1" end="1"/>
                                            </p:txEl>
                                          </p:spTgt>
                                        </p:tgtEl>
                                        <p:attrNameLst>
                                          <p:attrName>style.visibility</p:attrName>
                                        </p:attrNameLst>
                                      </p:cBhvr>
                                      <p:to>
                                        <p:strVal val="visible"/>
                                      </p:to>
                                    </p:set>
                                    <p:anim calcmode="lin" valueType="num">
                                      <p:cBhvr additive="base">
                                        <p:cTn id="7" dur="500" fill="hold"/>
                                        <p:tgtEl>
                                          <p:spTgt spid="5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0">
                                            <p:txEl>
                                              <p:pRg st="2" end="2"/>
                                            </p:txEl>
                                          </p:spTgt>
                                        </p:tgtEl>
                                        <p:attrNameLst>
                                          <p:attrName>style.visibility</p:attrName>
                                        </p:attrNameLst>
                                      </p:cBhvr>
                                      <p:to>
                                        <p:strVal val="visible"/>
                                      </p:to>
                                    </p:set>
                                    <p:anim calcmode="lin" valueType="num">
                                      <p:cBhvr additive="base">
                                        <p:cTn id="13"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0">
                                            <p:txEl>
                                              <p:pRg st="3" end="3"/>
                                            </p:txEl>
                                          </p:spTgt>
                                        </p:tgtEl>
                                        <p:attrNameLst>
                                          <p:attrName>style.visibility</p:attrName>
                                        </p:attrNameLst>
                                      </p:cBhvr>
                                      <p:to>
                                        <p:strVal val="visible"/>
                                      </p:to>
                                    </p:set>
                                    <p:anim calcmode="lin" valueType="num">
                                      <p:cBhvr additive="base">
                                        <p:cTn id="19" dur="500" fill="hold"/>
                                        <p:tgtEl>
                                          <p:spTgt spid="5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50">
                                            <p:txEl>
                                              <p:pRg st="4" end="4"/>
                                            </p:txEl>
                                          </p:spTgt>
                                        </p:tgtEl>
                                        <p:attrNameLst>
                                          <p:attrName>style.visibility</p:attrName>
                                        </p:attrNameLst>
                                      </p:cBhvr>
                                      <p:to>
                                        <p:strVal val="visible"/>
                                      </p:to>
                                    </p:set>
                                    <p:anim calcmode="lin" valueType="num">
                                      <p:cBhvr additive="base">
                                        <p:cTn id="25"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50">
                                            <p:txEl>
                                              <p:pRg st="5" end="5"/>
                                            </p:txEl>
                                          </p:spTgt>
                                        </p:tgtEl>
                                        <p:attrNameLst>
                                          <p:attrName>style.visibility</p:attrName>
                                        </p:attrNameLst>
                                      </p:cBhvr>
                                      <p:to>
                                        <p:strVal val="visible"/>
                                      </p:to>
                                    </p:set>
                                    <p:anim calcmode="lin" valueType="num">
                                      <p:cBhvr additive="base">
                                        <p:cTn id="31" dur="500" fill="hold"/>
                                        <p:tgtEl>
                                          <p:spTgt spid="50">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50">
                                            <p:txEl>
                                              <p:pRg st="6" end="6"/>
                                            </p:txEl>
                                          </p:spTgt>
                                        </p:tgtEl>
                                        <p:attrNameLst>
                                          <p:attrName>style.visibility</p:attrName>
                                        </p:attrNameLst>
                                      </p:cBhvr>
                                      <p:to>
                                        <p:strVal val="visible"/>
                                      </p:to>
                                    </p:set>
                                    <p:anim calcmode="lin" valueType="num">
                                      <p:cBhvr additive="base">
                                        <p:cTn id="37"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50">
                                            <p:txEl>
                                              <p:pRg st="7" end="7"/>
                                            </p:txEl>
                                          </p:spTgt>
                                        </p:tgtEl>
                                        <p:attrNameLst>
                                          <p:attrName>style.visibility</p:attrName>
                                        </p:attrNameLst>
                                      </p:cBhvr>
                                      <p:to>
                                        <p:strVal val="visible"/>
                                      </p:to>
                                    </p:set>
                                    <p:anim calcmode="lin" valueType="num">
                                      <p:cBhvr additive="base">
                                        <p:cTn id="43" dur="500" fill="hold"/>
                                        <p:tgtEl>
                                          <p:spTgt spid="50">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0">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ChangeArrowheads="1"/>
          </p:cNvSpPr>
          <p:nvPr/>
        </p:nvSpPr>
        <p:spPr bwMode="auto">
          <a:xfrm>
            <a:off x="685800" y="3127375"/>
            <a:ext cx="7772400" cy="3332163"/>
          </a:xfrm>
          <a:prstGeom prst="rect">
            <a:avLst/>
          </a:prstGeom>
          <a:solidFill>
            <a:srgbClr val="CCFFCC"/>
          </a:solidFill>
          <a:ln w="9525">
            <a:noFill/>
            <a:miter lim="800000"/>
            <a:headEnd/>
            <a:tailEnd/>
          </a:ln>
        </p:spPr>
        <p:txBody>
          <a:bodyPr/>
          <a:lstStyle/>
          <a:p>
            <a:pPr eaLnBrk="1" hangingPunct="1"/>
            <a:r>
              <a:rPr lang="en-US" altLang="en-US"/>
              <a:t>PRACTICE: Calculate the radius of a hydrogen atom in its ground state (</a:t>
            </a:r>
            <a:r>
              <a:rPr lang="en-US" altLang="en-US" i="1"/>
              <a:t>n</a:t>
            </a:r>
            <a:r>
              <a:rPr lang="en-US" altLang="en-US"/>
              <a:t> = 1).</a:t>
            </a:r>
          </a:p>
          <a:p>
            <a:pPr eaLnBrk="1" hangingPunct="1"/>
            <a:r>
              <a:rPr lang="en-US" altLang="en-US"/>
              <a:t>SOLUTION:</a:t>
            </a:r>
          </a:p>
          <a:p>
            <a:pPr eaLnBrk="1" hangingPunct="1"/>
            <a:r>
              <a:rPr lang="en-US" altLang="en-US" i="1">
                <a:solidFill>
                  <a:srgbClr val="000000"/>
                </a:solidFill>
                <a:cs typeface="Times New Roman" pitchFamily="18" charset="0"/>
                <a:sym typeface="Symbol" pitchFamily="18" charset="2"/>
              </a:rPr>
              <a:t>       r</a:t>
            </a:r>
            <a:r>
              <a:rPr lang="en-US" altLang="en-US" baseline="-25000">
                <a:solidFill>
                  <a:srgbClr val="000000"/>
                </a:solidFill>
                <a:cs typeface="Times New Roman" pitchFamily="18" charset="0"/>
                <a:sym typeface="Symbol" pitchFamily="18" charset="2"/>
              </a:rPr>
              <a:t>1</a:t>
            </a:r>
            <a:r>
              <a:rPr lang="en-US" altLang="en-US">
                <a:solidFill>
                  <a:srgbClr val="000000"/>
                </a:solidFill>
                <a:cs typeface="Times New Roman" pitchFamily="18" charset="0"/>
                <a:sym typeface="Symbol" pitchFamily="18" charset="2"/>
              </a:rPr>
              <a:t> 	= 1</a:t>
            </a:r>
            <a:r>
              <a:rPr lang="en-US" altLang="en-US" baseline="30000">
                <a:solidFill>
                  <a:srgbClr val="000000"/>
                </a:solidFill>
                <a:cs typeface="Times New Roman" pitchFamily="18" charset="0"/>
                <a:sym typeface="Symbol" pitchFamily="18" charset="2"/>
              </a:rPr>
              <a:t>2</a:t>
            </a:r>
            <a:r>
              <a:rPr lang="en-US" altLang="en-US" i="1">
                <a:solidFill>
                  <a:srgbClr val="000000"/>
                </a:solidFill>
                <a:cs typeface="Times New Roman" pitchFamily="18" charset="0"/>
                <a:sym typeface="Symbol" pitchFamily="18" charset="2"/>
              </a:rPr>
              <a:t>h</a:t>
            </a:r>
            <a:r>
              <a:rPr lang="en-US" altLang="en-US" baseline="30000">
                <a:solidFill>
                  <a:srgbClr val="000000"/>
                </a:solidFill>
                <a:cs typeface="Times New Roman" pitchFamily="18" charset="0"/>
                <a:sym typeface="Symbol" pitchFamily="18" charset="2"/>
              </a:rPr>
              <a:t>2</a:t>
            </a:r>
            <a:r>
              <a:rPr lang="en-US" altLang="en-US" i="1">
                <a:solidFill>
                  <a:srgbClr val="000000"/>
                </a:solidFill>
                <a:cs typeface="Times New Roman" pitchFamily="18" charset="0"/>
                <a:sym typeface="Symbol" pitchFamily="18" charset="2"/>
              </a:rPr>
              <a:t> / </a:t>
            </a:r>
            <a:r>
              <a:rPr lang="en-US" altLang="en-US">
                <a:solidFill>
                  <a:srgbClr val="000000"/>
                </a:solidFill>
                <a:cs typeface="Times New Roman" pitchFamily="18" charset="0"/>
                <a:sym typeface="Symbol" pitchFamily="18" charset="2"/>
              </a:rPr>
              <a:t>(4</a:t>
            </a:r>
            <a:r>
              <a:rPr lang="en-US" altLang="en-US" baseline="30000">
                <a:solidFill>
                  <a:srgbClr val="000000"/>
                </a:solidFill>
                <a:cs typeface="Times New Roman" pitchFamily="18" charset="0"/>
                <a:sym typeface="Symbol" pitchFamily="18" charset="2"/>
              </a:rPr>
              <a:t>2</a:t>
            </a:r>
            <a:r>
              <a:rPr lang="en-US" altLang="en-US" i="1">
                <a:solidFill>
                  <a:srgbClr val="000000"/>
                </a:solidFill>
                <a:cs typeface="Times New Roman" pitchFamily="18" charset="0"/>
                <a:sym typeface="Symbol" pitchFamily="18" charset="2"/>
              </a:rPr>
              <a:t>ke</a:t>
            </a:r>
            <a:r>
              <a:rPr lang="en-US" altLang="en-US" baseline="30000">
                <a:solidFill>
                  <a:srgbClr val="000000"/>
                </a:solidFill>
                <a:cs typeface="Times New Roman" pitchFamily="18" charset="0"/>
                <a:sym typeface="Symbol" pitchFamily="18" charset="2"/>
              </a:rPr>
              <a:t>2</a:t>
            </a:r>
            <a:r>
              <a:rPr lang="en-US" altLang="en-US" i="1">
                <a:solidFill>
                  <a:srgbClr val="000000"/>
                </a:solidFill>
                <a:cs typeface="Times New Roman" pitchFamily="18" charset="0"/>
                <a:sym typeface="Symbol" pitchFamily="18" charset="2"/>
              </a:rPr>
              <a:t>m</a:t>
            </a:r>
            <a:r>
              <a:rPr lang="en-US" altLang="en-US">
                <a:solidFill>
                  <a:srgbClr val="000000"/>
                </a:solidFill>
                <a:cs typeface="Times New Roman" pitchFamily="18" charset="0"/>
                <a:sym typeface="Symbol" pitchFamily="18" charset="2"/>
              </a:rPr>
              <a:t>)</a:t>
            </a:r>
          </a:p>
          <a:p>
            <a:pPr eaLnBrk="1" hangingPunct="1"/>
            <a:r>
              <a:rPr lang="en-US" altLang="en-US">
                <a:solidFill>
                  <a:srgbClr val="000000"/>
                </a:solidFill>
                <a:cs typeface="Times New Roman" pitchFamily="18" charset="0"/>
                <a:sym typeface="Symbol" pitchFamily="18" charset="2"/>
              </a:rPr>
              <a:t>	</a:t>
            </a:r>
          </a:p>
          <a:p>
            <a:pPr eaLnBrk="1" hangingPunct="1"/>
            <a:endParaRPr lang="en-US" altLang="en-US">
              <a:solidFill>
                <a:srgbClr val="000000"/>
              </a:solidFill>
              <a:cs typeface="Times New Roman" pitchFamily="18" charset="0"/>
              <a:sym typeface="Symbol" pitchFamily="18" charset="2"/>
            </a:endParaRPr>
          </a:p>
          <a:p>
            <a:pPr eaLnBrk="1" hangingPunct="1"/>
            <a:r>
              <a:rPr lang="en-US" altLang="en-US">
                <a:solidFill>
                  <a:srgbClr val="000000"/>
                </a:solidFill>
                <a:cs typeface="Times New Roman" pitchFamily="18" charset="0"/>
                <a:sym typeface="Symbol" pitchFamily="18" charset="2"/>
              </a:rPr>
              <a:t>	= 5.3110</a:t>
            </a:r>
            <a:r>
              <a:rPr lang="en-US" altLang="en-US" baseline="30000">
                <a:solidFill>
                  <a:srgbClr val="000000"/>
                </a:solidFill>
                <a:cs typeface="Times New Roman" pitchFamily="18" charset="0"/>
                <a:sym typeface="Symbol" pitchFamily="18" charset="2"/>
              </a:rPr>
              <a:t>-11</a:t>
            </a:r>
            <a:r>
              <a:rPr lang="en-US" altLang="en-US">
                <a:solidFill>
                  <a:srgbClr val="000000"/>
                </a:solidFill>
                <a:cs typeface="Times New Roman" pitchFamily="18" charset="0"/>
                <a:sym typeface="Symbol" pitchFamily="18" charset="2"/>
              </a:rPr>
              <a:t> m.</a:t>
            </a:r>
            <a:endParaRPr lang="en-US" altLang="en-US"/>
          </a:p>
        </p:txBody>
      </p:sp>
      <p:sp>
        <p:nvSpPr>
          <p:cNvPr id="53251"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12.1 – The interaction of matter with radiation</a:t>
            </a:r>
          </a:p>
        </p:txBody>
      </p:sp>
      <p:sp>
        <p:nvSpPr>
          <p:cNvPr id="50" name="Rectangle 2"/>
          <p:cNvSpPr>
            <a:spLocks noChangeArrowheads="1"/>
          </p:cNvSpPr>
          <p:nvPr/>
        </p:nvSpPr>
        <p:spPr bwMode="auto">
          <a:xfrm>
            <a:off x="685800" y="1343025"/>
            <a:ext cx="7772400" cy="1798638"/>
          </a:xfrm>
          <a:prstGeom prst="rect">
            <a:avLst/>
          </a:prstGeom>
          <a:solidFill>
            <a:srgbClr val="EAEAEA"/>
          </a:solidFill>
          <a:ln w="9525">
            <a:noFill/>
            <a:miter lim="800000"/>
            <a:headEnd/>
            <a:tailEnd/>
          </a:ln>
        </p:spPr>
        <p:txBody>
          <a:bodyPr/>
          <a:lstStyle/>
          <a:p>
            <a:pPr eaLnBrk="1" hangingPunct="1">
              <a:spcBef>
                <a:spcPct val="20000"/>
              </a:spcBef>
            </a:pPr>
            <a:r>
              <a:rPr lang="en-US" altLang="en-US" i="1">
                <a:solidFill>
                  <a:srgbClr val="333399"/>
                </a:solidFill>
              </a:rPr>
              <a:t>The Bohr model of the hydrogen atom</a:t>
            </a:r>
          </a:p>
          <a:p>
            <a:pPr eaLnBrk="1" hangingPunct="1">
              <a:spcBef>
                <a:spcPct val="20000"/>
              </a:spcBef>
            </a:pPr>
            <a:r>
              <a:rPr lang="en-US" altLang="en-US">
                <a:solidFill>
                  <a:srgbClr val="000000"/>
                </a:solidFill>
                <a:cs typeface="Times New Roman" pitchFamily="18" charset="0"/>
                <a:sym typeface="Symbol" pitchFamily="18" charset="2"/>
              </a:rPr>
              <a:t>The last formula tells us that only certain electronic radii are allowed in the hydrogen atom!</a:t>
            </a:r>
            <a:endParaRPr lang="en-US" altLang="en-US" i="1">
              <a:solidFill>
                <a:srgbClr val="000000"/>
              </a:solidFill>
              <a:cs typeface="Times New Roman" pitchFamily="18" charset="0"/>
              <a:sym typeface="Symbol" pitchFamily="18" charset="2"/>
            </a:endParaRPr>
          </a:p>
          <a:p>
            <a:pPr eaLnBrk="1" hangingPunct="1">
              <a:spcBef>
                <a:spcPct val="20000"/>
              </a:spcBef>
            </a:pPr>
            <a:endParaRPr lang="en-US" altLang="en-US" i="1">
              <a:solidFill>
                <a:srgbClr val="333399"/>
              </a:solidFill>
              <a:cs typeface="Times New Roman" pitchFamily="18" charset="0"/>
            </a:endParaRPr>
          </a:p>
        </p:txBody>
      </p:sp>
      <p:grpSp>
        <p:nvGrpSpPr>
          <p:cNvPr id="2" name="Group 4"/>
          <p:cNvGrpSpPr>
            <a:grpSpLocks/>
          </p:cNvGrpSpPr>
          <p:nvPr/>
        </p:nvGrpSpPr>
        <p:grpSpPr bwMode="auto">
          <a:xfrm>
            <a:off x="809625" y="2590800"/>
            <a:ext cx="7464425" cy="461963"/>
            <a:chOff x="510" y="3419"/>
            <a:chExt cx="4702" cy="291"/>
          </a:xfrm>
        </p:grpSpPr>
        <p:sp>
          <p:nvSpPr>
            <p:cNvPr id="53262" name="Rectangle 5"/>
            <p:cNvSpPr>
              <a:spLocks noChangeArrowheads="1"/>
            </p:cNvSpPr>
            <p:nvPr/>
          </p:nvSpPr>
          <p:spPr bwMode="auto">
            <a:xfrm>
              <a:off x="592" y="3432"/>
              <a:ext cx="3440" cy="250"/>
            </a:xfrm>
            <a:prstGeom prst="rect">
              <a:avLst/>
            </a:prstGeom>
            <a:noFill/>
            <a:ln w="9525">
              <a:noFill/>
              <a:miter lim="800000"/>
              <a:headEnd/>
              <a:tailEnd/>
            </a:ln>
          </p:spPr>
          <p:txBody>
            <a:bodyPr/>
            <a:lstStyle/>
            <a:p>
              <a:pPr eaLnBrk="1" hangingPunct="1">
                <a:lnSpc>
                  <a:spcPct val="90000"/>
                </a:lnSpc>
                <a:spcBef>
                  <a:spcPct val="20000"/>
                </a:spcBef>
              </a:pPr>
              <a:r>
                <a:rPr lang="en-US" altLang="en-US" i="1">
                  <a:solidFill>
                    <a:srgbClr val="000000"/>
                  </a:solidFill>
                  <a:cs typeface="Times New Roman" pitchFamily="18" charset="0"/>
                  <a:sym typeface="Symbol" pitchFamily="18" charset="2"/>
                </a:rPr>
                <a:t>r</a:t>
              </a:r>
              <a:r>
                <a:rPr lang="en-US" altLang="en-US" baseline="-25000">
                  <a:solidFill>
                    <a:srgbClr val="000000"/>
                  </a:solidFill>
                  <a:cs typeface="Times New Roman" pitchFamily="18" charset="0"/>
                  <a:sym typeface="Symbol" pitchFamily="18" charset="2"/>
                </a:rPr>
                <a:t>n</a:t>
              </a:r>
              <a:r>
                <a:rPr lang="en-US" altLang="en-US">
                  <a:solidFill>
                    <a:srgbClr val="000000"/>
                  </a:solidFill>
                  <a:cs typeface="Times New Roman" pitchFamily="18" charset="0"/>
                  <a:sym typeface="Symbol" pitchFamily="18" charset="2"/>
                </a:rPr>
                <a:t> = </a:t>
              </a:r>
              <a:r>
                <a:rPr lang="en-US" altLang="en-US" i="1">
                  <a:solidFill>
                    <a:srgbClr val="000000"/>
                  </a:solidFill>
                  <a:cs typeface="Times New Roman" pitchFamily="18" charset="0"/>
                  <a:sym typeface="Symbol" pitchFamily="18" charset="2"/>
                </a:rPr>
                <a:t>n</a:t>
              </a:r>
              <a:r>
                <a:rPr lang="en-US" altLang="en-US" baseline="30000">
                  <a:solidFill>
                    <a:srgbClr val="000000"/>
                  </a:solidFill>
                  <a:cs typeface="Times New Roman" pitchFamily="18" charset="0"/>
                  <a:sym typeface="Symbol" pitchFamily="18" charset="2"/>
                </a:rPr>
                <a:t>2</a:t>
              </a:r>
              <a:r>
                <a:rPr lang="en-US" altLang="en-US" i="1">
                  <a:solidFill>
                    <a:srgbClr val="000000"/>
                  </a:solidFill>
                  <a:cs typeface="Times New Roman" pitchFamily="18" charset="0"/>
                  <a:sym typeface="Symbol" pitchFamily="18" charset="2"/>
                </a:rPr>
                <a:t>h</a:t>
              </a:r>
              <a:r>
                <a:rPr lang="en-US" altLang="en-US" baseline="30000">
                  <a:solidFill>
                    <a:srgbClr val="000000"/>
                  </a:solidFill>
                  <a:cs typeface="Times New Roman" pitchFamily="18" charset="0"/>
                  <a:sym typeface="Symbol" pitchFamily="18" charset="2"/>
                </a:rPr>
                <a:t>2</a:t>
              </a:r>
              <a:r>
                <a:rPr lang="en-US" altLang="en-US" i="1">
                  <a:solidFill>
                    <a:srgbClr val="000000"/>
                  </a:solidFill>
                  <a:cs typeface="Times New Roman" pitchFamily="18" charset="0"/>
                  <a:sym typeface="Symbol" pitchFamily="18" charset="2"/>
                </a:rPr>
                <a:t> / </a:t>
              </a:r>
              <a:r>
                <a:rPr lang="en-US" altLang="en-US">
                  <a:solidFill>
                    <a:srgbClr val="000000"/>
                  </a:solidFill>
                  <a:cs typeface="Times New Roman" pitchFamily="18" charset="0"/>
                  <a:sym typeface="Symbol" pitchFamily="18" charset="2"/>
                </a:rPr>
                <a:t>(4</a:t>
              </a:r>
              <a:r>
                <a:rPr lang="en-US" altLang="en-US" baseline="30000">
                  <a:solidFill>
                    <a:srgbClr val="000000"/>
                  </a:solidFill>
                  <a:cs typeface="Times New Roman" pitchFamily="18" charset="0"/>
                  <a:sym typeface="Symbol" pitchFamily="18" charset="2"/>
                </a:rPr>
                <a:t>2</a:t>
              </a:r>
              <a:r>
                <a:rPr lang="en-US" altLang="en-US" i="1">
                  <a:solidFill>
                    <a:srgbClr val="000000"/>
                  </a:solidFill>
                  <a:cs typeface="Times New Roman" pitchFamily="18" charset="0"/>
                  <a:sym typeface="Symbol" pitchFamily="18" charset="2"/>
                </a:rPr>
                <a:t>ke</a:t>
              </a:r>
              <a:r>
                <a:rPr lang="en-US" altLang="en-US" baseline="30000">
                  <a:solidFill>
                    <a:srgbClr val="000000"/>
                  </a:solidFill>
                  <a:cs typeface="Times New Roman" pitchFamily="18" charset="0"/>
                  <a:sym typeface="Symbol" pitchFamily="18" charset="2"/>
                </a:rPr>
                <a:t>2</a:t>
              </a:r>
              <a:r>
                <a:rPr lang="en-US" altLang="en-US" i="1">
                  <a:solidFill>
                    <a:srgbClr val="000000"/>
                  </a:solidFill>
                  <a:cs typeface="Times New Roman" pitchFamily="18" charset="0"/>
                  <a:sym typeface="Symbol" pitchFamily="18" charset="2"/>
                </a:rPr>
                <a:t>m</a:t>
              </a:r>
              <a:r>
                <a:rPr lang="en-US" altLang="en-US">
                  <a:solidFill>
                    <a:srgbClr val="000000"/>
                  </a:solidFill>
                  <a:cs typeface="Times New Roman" pitchFamily="18" charset="0"/>
                  <a:sym typeface="Symbol" pitchFamily="18" charset="2"/>
                </a:rPr>
                <a:t>)  </a:t>
              </a:r>
              <a:r>
                <a:rPr lang="en-US" altLang="en-US">
                  <a:solidFill>
                    <a:srgbClr val="009999"/>
                  </a:solidFill>
                  <a:cs typeface="Times New Roman" pitchFamily="18" charset="0"/>
                  <a:sym typeface="Symbol" pitchFamily="18" charset="2"/>
                </a:rPr>
                <a:t>     </a:t>
              </a:r>
              <a:r>
                <a:rPr lang="en-US" altLang="en-US" i="1">
                  <a:solidFill>
                    <a:srgbClr val="009999"/>
                  </a:solidFill>
                  <a:cs typeface="Times New Roman" pitchFamily="18" charset="0"/>
                  <a:sym typeface="Symbol" pitchFamily="18" charset="2"/>
                </a:rPr>
                <a:t>n</a:t>
              </a:r>
              <a:r>
                <a:rPr lang="en-US" altLang="en-US">
                  <a:solidFill>
                    <a:srgbClr val="009999"/>
                  </a:solidFill>
                  <a:cs typeface="Times New Roman" pitchFamily="18" charset="0"/>
                  <a:sym typeface="Symbol" pitchFamily="18" charset="2"/>
                </a:rPr>
                <a:t> = 1,2,3,…</a:t>
              </a:r>
              <a:endParaRPr lang="en-US" altLang="en-US" i="1">
                <a:solidFill>
                  <a:srgbClr val="009999"/>
                </a:solidFill>
                <a:sym typeface="Symbol" pitchFamily="18" charset="2"/>
              </a:endParaRPr>
            </a:p>
          </p:txBody>
        </p:sp>
        <p:sp>
          <p:nvSpPr>
            <p:cNvPr id="53263" name="Text Box 6"/>
            <p:cNvSpPr txBox="1">
              <a:spLocks noChangeArrowheads="1"/>
            </p:cNvSpPr>
            <p:nvPr/>
          </p:nvSpPr>
          <p:spPr bwMode="auto">
            <a:xfrm>
              <a:off x="3809" y="3419"/>
              <a:ext cx="1403" cy="291"/>
            </a:xfrm>
            <a:prstGeom prst="rect">
              <a:avLst/>
            </a:prstGeom>
            <a:solidFill>
              <a:srgbClr val="FF0000"/>
            </a:solidFill>
            <a:ln w="9525">
              <a:noFill/>
              <a:miter lim="800000"/>
              <a:headEnd/>
              <a:tailEnd/>
            </a:ln>
          </p:spPr>
          <p:txBody>
            <a:bodyPr>
              <a:spAutoFit/>
            </a:bodyPr>
            <a:lstStyle/>
            <a:p>
              <a:pPr algn="ctr" eaLnBrk="1" hangingPunct="1">
                <a:spcBef>
                  <a:spcPct val="50000"/>
                </a:spcBef>
              </a:pPr>
              <a:r>
                <a:rPr lang="en-US" altLang="en-US">
                  <a:solidFill>
                    <a:schemeClr val="bg1"/>
                  </a:solidFill>
                </a:rPr>
                <a:t>hydrogen radii</a:t>
              </a:r>
            </a:p>
          </p:txBody>
        </p:sp>
        <p:sp>
          <p:nvSpPr>
            <p:cNvPr id="53264" name="Rectangle 7"/>
            <p:cNvSpPr>
              <a:spLocks noChangeArrowheads="1"/>
            </p:cNvSpPr>
            <p:nvPr/>
          </p:nvSpPr>
          <p:spPr bwMode="auto">
            <a:xfrm>
              <a:off x="510" y="3421"/>
              <a:ext cx="4701" cy="289"/>
            </a:xfrm>
            <a:prstGeom prst="rect">
              <a:avLst/>
            </a:prstGeom>
            <a:noFill/>
            <a:ln w="12700">
              <a:solidFill>
                <a:schemeClr val="tx1"/>
              </a:solidFill>
              <a:miter lim="800000"/>
              <a:headEnd/>
              <a:tailEnd/>
            </a:ln>
          </p:spPr>
          <p:txBody>
            <a:bodyPr wrap="none" anchor="ctr"/>
            <a:lstStyle/>
            <a:p>
              <a:pPr eaLnBrk="1" hangingPunct="1"/>
              <a:endParaRPr lang="en-US" altLang="en-US"/>
            </a:p>
          </p:txBody>
        </p:sp>
      </p:grpSp>
      <p:grpSp>
        <p:nvGrpSpPr>
          <p:cNvPr id="3" name="Group 13"/>
          <p:cNvGrpSpPr>
            <a:grpSpLocks/>
          </p:cNvGrpSpPr>
          <p:nvPr/>
        </p:nvGrpSpPr>
        <p:grpSpPr bwMode="auto">
          <a:xfrm>
            <a:off x="1608138" y="4572000"/>
            <a:ext cx="6253162" cy="830263"/>
            <a:chOff x="2256502" y="5353665"/>
            <a:chExt cx="6253317" cy="830997"/>
          </a:xfrm>
        </p:grpSpPr>
        <p:sp>
          <p:nvSpPr>
            <p:cNvPr id="53259" name="TextBox 9"/>
            <p:cNvSpPr txBox="1">
              <a:spLocks noChangeArrowheads="1"/>
            </p:cNvSpPr>
            <p:nvPr/>
          </p:nvSpPr>
          <p:spPr bwMode="auto">
            <a:xfrm>
              <a:off x="2315497" y="5353665"/>
              <a:ext cx="6194322" cy="830997"/>
            </a:xfrm>
            <a:prstGeom prst="rect">
              <a:avLst/>
            </a:prstGeom>
            <a:noFill/>
            <a:ln w="9525">
              <a:noFill/>
              <a:miter lim="800000"/>
              <a:headEnd/>
              <a:tailEnd/>
            </a:ln>
          </p:spPr>
          <p:txBody>
            <a:bodyPr>
              <a:spAutoFit/>
            </a:bodyPr>
            <a:lstStyle/>
            <a:p>
              <a:pPr algn="ctr" eaLnBrk="1" hangingPunct="1"/>
              <a:r>
                <a:rPr lang="en-US" altLang="en-US">
                  <a:solidFill>
                    <a:srgbClr val="000000"/>
                  </a:solidFill>
                  <a:cs typeface="Times New Roman" pitchFamily="18" charset="0"/>
                  <a:sym typeface="Symbol" pitchFamily="18" charset="2"/>
                </a:rPr>
                <a:t>(6.6310</a:t>
              </a:r>
              <a:r>
                <a:rPr lang="en-US" altLang="en-US" baseline="30000">
                  <a:solidFill>
                    <a:srgbClr val="000000"/>
                  </a:solidFill>
                  <a:cs typeface="Times New Roman" pitchFamily="18" charset="0"/>
                  <a:sym typeface="Symbol" pitchFamily="18" charset="2"/>
                </a:rPr>
                <a:t>-34</a:t>
              </a:r>
              <a:r>
                <a:rPr lang="en-US" altLang="en-US">
                  <a:solidFill>
                    <a:srgbClr val="000000"/>
                  </a:solidFill>
                  <a:cs typeface="Times New Roman" pitchFamily="18" charset="0"/>
                  <a:sym typeface="Symbol" pitchFamily="18" charset="2"/>
                </a:rPr>
                <a:t>)</a:t>
              </a:r>
              <a:r>
                <a:rPr lang="en-US" altLang="en-US" baseline="30000">
                  <a:solidFill>
                    <a:srgbClr val="000000"/>
                  </a:solidFill>
                  <a:cs typeface="Times New Roman" pitchFamily="18" charset="0"/>
                  <a:sym typeface="Symbol" pitchFamily="18" charset="2"/>
                </a:rPr>
                <a:t>2</a:t>
              </a:r>
            </a:p>
            <a:p>
              <a:pPr algn="ctr" eaLnBrk="1" hangingPunct="1"/>
              <a:r>
                <a:rPr lang="en-US" altLang="en-US">
                  <a:solidFill>
                    <a:srgbClr val="000000"/>
                  </a:solidFill>
                  <a:cs typeface="Times New Roman" pitchFamily="18" charset="0"/>
                  <a:sym typeface="Symbol" pitchFamily="18" charset="2"/>
                </a:rPr>
                <a:t>4</a:t>
              </a:r>
              <a:r>
                <a:rPr lang="en-US" altLang="en-US" baseline="30000">
                  <a:solidFill>
                    <a:srgbClr val="000000"/>
                  </a:solidFill>
                  <a:cs typeface="Times New Roman" pitchFamily="18" charset="0"/>
                  <a:sym typeface="Symbol" pitchFamily="18" charset="2"/>
                </a:rPr>
                <a:t>2</a:t>
              </a:r>
              <a:r>
                <a:rPr lang="en-US" altLang="en-US">
                  <a:solidFill>
                    <a:srgbClr val="000000"/>
                  </a:solidFill>
                  <a:cs typeface="Times New Roman" pitchFamily="18" charset="0"/>
                  <a:sym typeface="Symbol" pitchFamily="18" charset="2"/>
                </a:rPr>
                <a:t>8.9910</a:t>
              </a:r>
              <a:r>
                <a:rPr lang="en-US" altLang="en-US" baseline="30000">
                  <a:solidFill>
                    <a:srgbClr val="000000"/>
                  </a:solidFill>
                  <a:cs typeface="Times New Roman" pitchFamily="18" charset="0"/>
                  <a:sym typeface="Symbol" pitchFamily="18" charset="2"/>
                </a:rPr>
                <a:t>9</a:t>
              </a:r>
              <a:r>
                <a:rPr lang="en-US" altLang="en-US">
                  <a:solidFill>
                    <a:srgbClr val="000000"/>
                  </a:solidFill>
                  <a:cs typeface="Times New Roman" pitchFamily="18" charset="0"/>
                  <a:sym typeface="Symbol" pitchFamily="18" charset="2"/>
                </a:rPr>
                <a:t>(1.6010</a:t>
              </a:r>
              <a:r>
                <a:rPr lang="en-US" altLang="en-US" baseline="30000">
                  <a:solidFill>
                    <a:srgbClr val="000000"/>
                  </a:solidFill>
                  <a:cs typeface="Times New Roman" pitchFamily="18" charset="0"/>
                  <a:sym typeface="Symbol" pitchFamily="18" charset="2"/>
                </a:rPr>
                <a:t>-19</a:t>
              </a:r>
              <a:r>
                <a:rPr lang="en-US" altLang="en-US">
                  <a:solidFill>
                    <a:srgbClr val="000000"/>
                  </a:solidFill>
                  <a:cs typeface="Times New Roman" pitchFamily="18" charset="0"/>
                  <a:sym typeface="Symbol" pitchFamily="18" charset="2"/>
                </a:rPr>
                <a:t>)</a:t>
              </a:r>
              <a:r>
                <a:rPr lang="en-US" altLang="en-US" baseline="30000">
                  <a:solidFill>
                    <a:srgbClr val="000000"/>
                  </a:solidFill>
                  <a:cs typeface="Times New Roman" pitchFamily="18" charset="0"/>
                  <a:sym typeface="Symbol" pitchFamily="18" charset="2"/>
                </a:rPr>
                <a:t>2</a:t>
              </a:r>
              <a:r>
                <a:rPr lang="en-US" altLang="en-US">
                  <a:solidFill>
                    <a:srgbClr val="000000"/>
                  </a:solidFill>
                  <a:cs typeface="Times New Roman" pitchFamily="18" charset="0"/>
                  <a:sym typeface="Symbol" pitchFamily="18" charset="2"/>
                </a:rPr>
                <a:t>9.11 10</a:t>
              </a:r>
              <a:r>
                <a:rPr lang="en-US" altLang="en-US" baseline="30000">
                  <a:solidFill>
                    <a:srgbClr val="000000"/>
                  </a:solidFill>
                  <a:cs typeface="Times New Roman" pitchFamily="18" charset="0"/>
                  <a:sym typeface="Symbol" pitchFamily="18" charset="2"/>
                </a:rPr>
                <a:t>-31</a:t>
              </a:r>
              <a:r>
                <a:rPr lang="en-US" altLang="en-US">
                  <a:solidFill>
                    <a:srgbClr val="000000"/>
                  </a:solidFill>
                  <a:cs typeface="Times New Roman" pitchFamily="18" charset="0"/>
                  <a:sym typeface="Symbol" pitchFamily="18" charset="2"/>
                </a:rPr>
                <a:t> </a:t>
              </a:r>
              <a:endParaRPr lang="en-US" altLang="en-US" baseline="30000">
                <a:solidFill>
                  <a:srgbClr val="000000"/>
                </a:solidFill>
                <a:cs typeface="Times New Roman" pitchFamily="18" charset="0"/>
                <a:sym typeface="Symbol" pitchFamily="18" charset="2"/>
              </a:endParaRPr>
            </a:p>
          </p:txBody>
        </p:sp>
        <p:cxnSp>
          <p:nvCxnSpPr>
            <p:cNvPr id="12" name="Straight Connector 11"/>
            <p:cNvCxnSpPr/>
            <p:nvPr/>
          </p:nvCxnSpPr>
          <p:spPr>
            <a:xfrm>
              <a:off x="2669262" y="5766780"/>
              <a:ext cx="550082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3261" name="TextBox 12"/>
            <p:cNvSpPr txBox="1">
              <a:spLocks noChangeArrowheads="1"/>
            </p:cNvSpPr>
            <p:nvPr/>
          </p:nvSpPr>
          <p:spPr bwMode="auto">
            <a:xfrm>
              <a:off x="2256502" y="5530645"/>
              <a:ext cx="364202" cy="461665"/>
            </a:xfrm>
            <a:prstGeom prst="rect">
              <a:avLst/>
            </a:prstGeom>
            <a:noFill/>
            <a:ln w="9525">
              <a:noFill/>
              <a:miter lim="800000"/>
              <a:headEnd/>
              <a:tailEnd/>
            </a:ln>
          </p:spPr>
          <p:txBody>
            <a:bodyPr wrap="none">
              <a:spAutoFit/>
            </a:bodyPr>
            <a:lstStyle/>
            <a:p>
              <a:pPr eaLnBrk="1" hangingPunct="1"/>
              <a:r>
                <a:rPr lang="en-US" altLang="en-US"/>
                <a:t>=</a:t>
              </a:r>
            </a:p>
          </p:txBody>
        </p:sp>
      </p:grpSp>
      <p:grpSp>
        <p:nvGrpSpPr>
          <p:cNvPr id="4" name="Group 15"/>
          <p:cNvGrpSpPr>
            <a:grpSpLocks/>
          </p:cNvGrpSpPr>
          <p:nvPr/>
        </p:nvGrpSpPr>
        <p:grpSpPr bwMode="auto">
          <a:xfrm>
            <a:off x="800100" y="5870575"/>
            <a:ext cx="7464425" cy="461963"/>
            <a:chOff x="510" y="3419"/>
            <a:chExt cx="4702" cy="291"/>
          </a:xfrm>
        </p:grpSpPr>
        <p:sp>
          <p:nvSpPr>
            <p:cNvPr id="53256" name="Rectangle 16"/>
            <p:cNvSpPr>
              <a:spLocks noChangeArrowheads="1"/>
            </p:cNvSpPr>
            <p:nvPr/>
          </p:nvSpPr>
          <p:spPr bwMode="auto">
            <a:xfrm>
              <a:off x="592" y="3432"/>
              <a:ext cx="3440" cy="250"/>
            </a:xfrm>
            <a:prstGeom prst="rect">
              <a:avLst/>
            </a:prstGeom>
            <a:noFill/>
            <a:ln w="9525">
              <a:noFill/>
              <a:miter lim="800000"/>
              <a:headEnd/>
              <a:tailEnd/>
            </a:ln>
          </p:spPr>
          <p:txBody>
            <a:bodyPr/>
            <a:lstStyle/>
            <a:p>
              <a:pPr eaLnBrk="1" hangingPunct="1">
                <a:lnSpc>
                  <a:spcPct val="90000"/>
                </a:lnSpc>
                <a:spcBef>
                  <a:spcPct val="20000"/>
                </a:spcBef>
              </a:pPr>
              <a:r>
                <a:rPr lang="en-US" altLang="en-US" i="1">
                  <a:solidFill>
                    <a:srgbClr val="000000"/>
                  </a:solidFill>
                  <a:cs typeface="Times New Roman" pitchFamily="18" charset="0"/>
                  <a:sym typeface="Symbol" pitchFamily="18" charset="2"/>
                </a:rPr>
                <a:t>r</a:t>
              </a:r>
              <a:r>
                <a:rPr lang="en-US" altLang="en-US" baseline="-25000">
                  <a:solidFill>
                    <a:srgbClr val="000000"/>
                  </a:solidFill>
                  <a:cs typeface="Times New Roman" pitchFamily="18" charset="0"/>
                  <a:sym typeface="Symbol" pitchFamily="18" charset="2"/>
                </a:rPr>
                <a:t>n</a:t>
              </a:r>
              <a:r>
                <a:rPr lang="en-US" altLang="en-US">
                  <a:solidFill>
                    <a:srgbClr val="000000"/>
                  </a:solidFill>
                  <a:cs typeface="Times New Roman" pitchFamily="18" charset="0"/>
                  <a:sym typeface="Symbol" pitchFamily="18" charset="2"/>
                </a:rPr>
                <a:t> = (5.3110</a:t>
              </a:r>
              <a:r>
                <a:rPr lang="en-US" altLang="en-US" baseline="30000">
                  <a:solidFill>
                    <a:srgbClr val="000000"/>
                  </a:solidFill>
                  <a:cs typeface="Times New Roman" pitchFamily="18" charset="0"/>
                  <a:sym typeface="Symbol" pitchFamily="18" charset="2"/>
                </a:rPr>
                <a:t>-11</a:t>
              </a:r>
              <a:r>
                <a:rPr lang="en-US" altLang="en-US">
                  <a:solidFill>
                    <a:srgbClr val="000000"/>
                  </a:solidFill>
                  <a:cs typeface="Times New Roman" pitchFamily="18" charset="0"/>
                  <a:sym typeface="Symbol" pitchFamily="18" charset="2"/>
                </a:rPr>
                <a:t> m) </a:t>
              </a:r>
              <a:r>
                <a:rPr lang="en-US" altLang="en-US" i="1">
                  <a:solidFill>
                    <a:srgbClr val="000000"/>
                  </a:solidFill>
                  <a:cs typeface="Times New Roman" pitchFamily="18" charset="0"/>
                  <a:sym typeface="Symbol" pitchFamily="18" charset="2"/>
                </a:rPr>
                <a:t>n</a:t>
              </a:r>
              <a:r>
                <a:rPr lang="en-US" altLang="en-US" baseline="30000">
                  <a:solidFill>
                    <a:srgbClr val="000000"/>
                  </a:solidFill>
                  <a:cs typeface="Times New Roman" pitchFamily="18" charset="0"/>
                  <a:sym typeface="Symbol" pitchFamily="18" charset="2"/>
                </a:rPr>
                <a:t>2</a:t>
              </a:r>
              <a:r>
                <a:rPr lang="en-US" altLang="en-US">
                  <a:solidFill>
                    <a:srgbClr val="000000"/>
                  </a:solidFill>
                  <a:cs typeface="Times New Roman" pitchFamily="18" charset="0"/>
                  <a:sym typeface="Symbol" pitchFamily="18" charset="2"/>
                </a:rPr>
                <a:t> </a:t>
              </a:r>
              <a:r>
                <a:rPr lang="en-US" altLang="en-US">
                  <a:solidFill>
                    <a:srgbClr val="009999"/>
                  </a:solidFill>
                  <a:cs typeface="Times New Roman" pitchFamily="18" charset="0"/>
                  <a:sym typeface="Symbol" pitchFamily="18" charset="2"/>
                </a:rPr>
                <a:t>     </a:t>
              </a:r>
              <a:r>
                <a:rPr lang="en-US" altLang="en-US" i="1">
                  <a:solidFill>
                    <a:srgbClr val="009999"/>
                  </a:solidFill>
                  <a:cs typeface="Times New Roman" pitchFamily="18" charset="0"/>
                  <a:sym typeface="Symbol" pitchFamily="18" charset="2"/>
                </a:rPr>
                <a:t>n</a:t>
              </a:r>
              <a:r>
                <a:rPr lang="en-US" altLang="en-US">
                  <a:solidFill>
                    <a:srgbClr val="009999"/>
                  </a:solidFill>
                  <a:cs typeface="Times New Roman" pitchFamily="18" charset="0"/>
                  <a:sym typeface="Symbol" pitchFamily="18" charset="2"/>
                </a:rPr>
                <a:t> = 1,2,3,…</a:t>
              </a:r>
              <a:endParaRPr lang="en-US" altLang="en-US" i="1">
                <a:solidFill>
                  <a:srgbClr val="009999"/>
                </a:solidFill>
                <a:sym typeface="Symbol" pitchFamily="18" charset="2"/>
              </a:endParaRPr>
            </a:p>
          </p:txBody>
        </p:sp>
        <p:sp>
          <p:nvSpPr>
            <p:cNvPr id="53257" name="Text Box 6"/>
            <p:cNvSpPr txBox="1">
              <a:spLocks noChangeArrowheads="1"/>
            </p:cNvSpPr>
            <p:nvPr/>
          </p:nvSpPr>
          <p:spPr bwMode="auto">
            <a:xfrm>
              <a:off x="3809" y="3419"/>
              <a:ext cx="1403" cy="291"/>
            </a:xfrm>
            <a:prstGeom prst="rect">
              <a:avLst/>
            </a:prstGeom>
            <a:solidFill>
              <a:srgbClr val="FF0000"/>
            </a:solidFill>
            <a:ln w="9525">
              <a:noFill/>
              <a:miter lim="800000"/>
              <a:headEnd/>
              <a:tailEnd/>
            </a:ln>
          </p:spPr>
          <p:txBody>
            <a:bodyPr>
              <a:spAutoFit/>
            </a:bodyPr>
            <a:lstStyle/>
            <a:p>
              <a:pPr algn="ctr" eaLnBrk="1" hangingPunct="1">
                <a:spcBef>
                  <a:spcPct val="50000"/>
                </a:spcBef>
              </a:pPr>
              <a:r>
                <a:rPr lang="en-US" altLang="en-US">
                  <a:solidFill>
                    <a:schemeClr val="bg1"/>
                  </a:solidFill>
                </a:rPr>
                <a:t>hydrogen radii</a:t>
              </a:r>
            </a:p>
          </p:txBody>
        </p:sp>
        <p:sp>
          <p:nvSpPr>
            <p:cNvPr id="53258" name="Rectangle 18"/>
            <p:cNvSpPr>
              <a:spLocks noChangeArrowheads="1"/>
            </p:cNvSpPr>
            <p:nvPr/>
          </p:nvSpPr>
          <p:spPr bwMode="auto">
            <a:xfrm>
              <a:off x="510" y="3421"/>
              <a:ext cx="4701" cy="289"/>
            </a:xfrm>
            <a:prstGeom prst="rect">
              <a:avLst/>
            </a:prstGeom>
            <a:noFill/>
            <a:ln w="12700">
              <a:solidFill>
                <a:schemeClr val="tx1"/>
              </a:solidFill>
              <a:miter lim="800000"/>
              <a:headEnd/>
              <a:tailEnd/>
            </a:ln>
          </p:spPr>
          <p:txBody>
            <a:bodyPr wrap="none" anchor="ctr"/>
            <a:lstStyle/>
            <a:p>
              <a:pPr eaLnBrk="1" hangingPunct="1"/>
              <a:endParaRPr lang="en-US" alt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0">
                                            <p:txEl>
                                              <p:pRg st="1" end="1"/>
                                            </p:txEl>
                                          </p:spTgt>
                                        </p:tgtEl>
                                        <p:attrNameLst>
                                          <p:attrName>style.visibility</p:attrName>
                                        </p:attrNameLst>
                                      </p:cBhvr>
                                      <p:to>
                                        <p:strVal val="visible"/>
                                      </p:to>
                                    </p:set>
                                    <p:anim calcmode="lin" valueType="num">
                                      <p:cBhvr additive="base">
                                        <p:cTn id="7" dur="500" fill="hold"/>
                                        <p:tgtEl>
                                          <p:spTgt spid="5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 calcmode="lin" valueType="num">
                                      <p:cBhvr additive="base">
                                        <p:cTn id="20"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9">
                                            <p:txEl>
                                              <p:pRg st="1" end="1"/>
                                            </p:txEl>
                                          </p:spTgt>
                                        </p:tgtEl>
                                        <p:attrNameLst>
                                          <p:attrName>style.visibility</p:attrName>
                                        </p:attrNameLst>
                                      </p:cBhvr>
                                      <p:to>
                                        <p:strVal val="visible"/>
                                      </p:to>
                                    </p:set>
                                    <p:anim calcmode="lin" valueType="num">
                                      <p:cBhvr additive="base">
                                        <p:cTn id="26"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9">
                                            <p:txEl>
                                              <p:pRg st="2" end="2"/>
                                            </p:txEl>
                                          </p:spTgt>
                                        </p:tgtEl>
                                        <p:attrNameLst>
                                          <p:attrName>style.visibility</p:attrName>
                                        </p:attrNameLst>
                                      </p:cBhvr>
                                      <p:to>
                                        <p:strVal val="visible"/>
                                      </p:to>
                                    </p:set>
                                    <p:anim calcmode="lin" valueType="num">
                                      <p:cBhvr additive="base">
                                        <p:cTn id="32"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9">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additive="base">
                                        <p:cTn id="38" dur="500" fill="hold"/>
                                        <p:tgtEl>
                                          <p:spTgt spid="3"/>
                                        </p:tgtEl>
                                        <p:attrNameLst>
                                          <p:attrName>ppt_x</p:attrName>
                                        </p:attrNameLst>
                                      </p:cBhvr>
                                      <p:tavLst>
                                        <p:tav tm="0">
                                          <p:val>
                                            <p:strVal val="#ppt_x"/>
                                          </p:val>
                                        </p:tav>
                                        <p:tav tm="100000">
                                          <p:val>
                                            <p:strVal val="#ppt_x"/>
                                          </p:val>
                                        </p:tav>
                                      </p:tavLst>
                                    </p:anim>
                                    <p:anim calcmode="lin" valueType="num">
                                      <p:cBhvr additive="base">
                                        <p:cTn id="39" dur="500" fill="hold"/>
                                        <p:tgtEl>
                                          <p:spTgt spid="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nodeType="clickEffect">
                                  <p:stCondLst>
                                    <p:cond delay="0"/>
                                  </p:stCondLst>
                                  <p:childTnLst>
                                    <p:set>
                                      <p:cBhvr>
                                        <p:cTn id="43" dur="1" fill="hold">
                                          <p:stCondLst>
                                            <p:cond delay="0"/>
                                          </p:stCondLst>
                                        </p:cTn>
                                        <p:tgtEl>
                                          <p:spTgt spid="9">
                                            <p:txEl>
                                              <p:pRg st="5" end="5"/>
                                            </p:txEl>
                                          </p:spTgt>
                                        </p:tgtEl>
                                        <p:attrNameLst>
                                          <p:attrName>style.visibility</p:attrName>
                                        </p:attrNameLst>
                                      </p:cBhvr>
                                      <p:to>
                                        <p:strVal val="visible"/>
                                      </p:to>
                                    </p:set>
                                    <p:anim calcmode="lin" valueType="num">
                                      <p:cBhvr additive="base">
                                        <p:cTn id="44"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9">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53" presetClass="entr" presetSubtype="0" fill="hold" nodeType="click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ChangeArrowheads="1"/>
          </p:cNvSpPr>
          <p:nvPr/>
        </p:nvSpPr>
        <p:spPr bwMode="auto">
          <a:xfrm>
            <a:off x="685800" y="2255838"/>
            <a:ext cx="7772400" cy="4602162"/>
          </a:xfrm>
          <a:prstGeom prst="rect">
            <a:avLst/>
          </a:prstGeom>
          <a:solidFill>
            <a:srgbClr val="CCFFCC"/>
          </a:solidFill>
          <a:ln w="9525">
            <a:noFill/>
            <a:miter lim="800000"/>
            <a:headEnd/>
            <a:tailEnd/>
          </a:ln>
        </p:spPr>
        <p:txBody>
          <a:bodyPr/>
          <a:lstStyle/>
          <a:p>
            <a:pPr eaLnBrk="1" hangingPunct="1">
              <a:spcAft>
                <a:spcPts val="600"/>
              </a:spcAft>
            </a:pPr>
            <a:r>
              <a:rPr lang="en-US" altLang="en-US"/>
              <a:t>PRACTICE: Given </a:t>
            </a:r>
            <a:r>
              <a:rPr lang="en-US" altLang="en-US" i="1"/>
              <a:t>E</a:t>
            </a:r>
            <a:r>
              <a:rPr lang="en-US" altLang="en-US"/>
              <a:t> = </a:t>
            </a:r>
            <a:r>
              <a:rPr lang="en-US" altLang="en-US">
                <a:solidFill>
                  <a:srgbClr val="000000"/>
                </a:solidFill>
                <a:cs typeface="Times New Roman" pitchFamily="18" charset="0"/>
                <a:sym typeface="Symbol" pitchFamily="18" charset="2"/>
              </a:rPr>
              <a:t>– (1/2)</a:t>
            </a:r>
            <a:r>
              <a:rPr lang="en-US" altLang="en-US" i="1">
                <a:solidFill>
                  <a:srgbClr val="000000"/>
                </a:solidFill>
                <a:cs typeface="Times New Roman" pitchFamily="18" charset="0"/>
                <a:sym typeface="Symbol" pitchFamily="18" charset="2"/>
              </a:rPr>
              <a:t>ke</a:t>
            </a:r>
            <a:r>
              <a:rPr lang="en-US" altLang="en-US" baseline="30000">
                <a:solidFill>
                  <a:srgbClr val="000000"/>
                </a:solidFill>
                <a:cs typeface="Times New Roman" pitchFamily="18" charset="0"/>
                <a:sym typeface="Symbol" pitchFamily="18" charset="2"/>
              </a:rPr>
              <a:t>2</a:t>
            </a:r>
            <a:r>
              <a:rPr lang="en-US" altLang="en-US" i="1">
                <a:solidFill>
                  <a:srgbClr val="000000"/>
                </a:solidFill>
                <a:cs typeface="Times New Roman" pitchFamily="18" charset="0"/>
                <a:sym typeface="Symbol" pitchFamily="18" charset="2"/>
              </a:rPr>
              <a:t> / r</a:t>
            </a:r>
            <a:r>
              <a:rPr lang="en-US" altLang="en-US" baseline="-25000">
                <a:solidFill>
                  <a:srgbClr val="000000"/>
                </a:solidFill>
                <a:cs typeface="Times New Roman" pitchFamily="18" charset="0"/>
                <a:sym typeface="Symbol" pitchFamily="18" charset="2"/>
              </a:rPr>
              <a:t>n</a:t>
            </a:r>
            <a:r>
              <a:rPr lang="en-US" altLang="en-US">
                <a:solidFill>
                  <a:srgbClr val="000000"/>
                </a:solidFill>
                <a:cs typeface="Times New Roman" pitchFamily="18" charset="0"/>
                <a:sym typeface="Symbol" pitchFamily="18" charset="2"/>
              </a:rPr>
              <a:t> , show that</a:t>
            </a:r>
            <a:endParaRPr lang="en-US" altLang="en-US"/>
          </a:p>
          <a:p>
            <a:pPr eaLnBrk="1" hangingPunct="1">
              <a:spcAft>
                <a:spcPts val="600"/>
              </a:spcAft>
            </a:pPr>
            <a:endParaRPr lang="en-US" altLang="en-US"/>
          </a:p>
          <a:p>
            <a:pPr eaLnBrk="1" hangingPunct="1">
              <a:spcBef>
                <a:spcPts val="600"/>
              </a:spcBef>
              <a:spcAft>
                <a:spcPts val="600"/>
              </a:spcAft>
            </a:pPr>
            <a:r>
              <a:rPr lang="en-US" altLang="en-US"/>
              <a:t>SOLUTION:</a:t>
            </a:r>
          </a:p>
          <a:p>
            <a:pPr eaLnBrk="1" hangingPunct="1">
              <a:spcAft>
                <a:spcPts val="600"/>
              </a:spcAft>
            </a:pPr>
            <a:r>
              <a:rPr lang="en-US" altLang="en-US" i="1">
                <a:solidFill>
                  <a:srgbClr val="000000"/>
                </a:solidFill>
                <a:cs typeface="Times New Roman" pitchFamily="18" charset="0"/>
                <a:sym typeface="Symbol" pitchFamily="18" charset="2"/>
              </a:rPr>
              <a:t>      </a:t>
            </a:r>
            <a:r>
              <a:rPr lang="en-US" altLang="en-US" i="1"/>
              <a:t>E</a:t>
            </a:r>
            <a:r>
              <a:rPr lang="en-US" altLang="en-US" baseline="-25000"/>
              <a:t>n</a:t>
            </a:r>
            <a:r>
              <a:rPr lang="en-US" altLang="en-US"/>
              <a:t> 	= </a:t>
            </a:r>
            <a:r>
              <a:rPr lang="en-US" altLang="en-US">
                <a:solidFill>
                  <a:srgbClr val="000000"/>
                </a:solidFill>
                <a:cs typeface="Times New Roman" pitchFamily="18" charset="0"/>
                <a:sym typeface="Symbol" pitchFamily="18" charset="2"/>
              </a:rPr>
              <a:t>– (1/2)</a:t>
            </a:r>
            <a:r>
              <a:rPr lang="en-US" altLang="en-US" i="1">
                <a:solidFill>
                  <a:srgbClr val="000000"/>
                </a:solidFill>
                <a:cs typeface="Times New Roman" pitchFamily="18" charset="0"/>
                <a:sym typeface="Symbol" pitchFamily="18" charset="2"/>
              </a:rPr>
              <a:t>ke</a:t>
            </a:r>
            <a:r>
              <a:rPr lang="en-US" altLang="en-US" baseline="30000">
                <a:solidFill>
                  <a:srgbClr val="000000"/>
                </a:solidFill>
                <a:cs typeface="Times New Roman" pitchFamily="18" charset="0"/>
                <a:sym typeface="Symbol" pitchFamily="18" charset="2"/>
              </a:rPr>
              <a:t>2</a:t>
            </a:r>
            <a:r>
              <a:rPr lang="en-US" altLang="en-US" i="1">
                <a:solidFill>
                  <a:srgbClr val="000000"/>
                </a:solidFill>
                <a:cs typeface="Times New Roman" pitchFamily="18" charset="0"/>
                <a:sym typeface="Symbol" pitchFamily="18" charset="2"/>
              </a:rPr>
              <a:t> / r</a:t>
            </a:r>
            <a:r>
              <a:rPr lang="en-US" altLang="en-US" baseline="-25000">
                <a:solidFill>
                  <a:srgbClr val="000000"/>
                </a:solidFill>
                <a:cs typeface="Times New Roman" pitchFamily="18" charset="0"/>
                <a:sym typeface="Symbol" pitchFamily="18" charset="2"/>
              </a:rPr>
              <a:t>n</a:t>
            </a:r>
            <a:endParaRPr lang="en-US" altLang="en-US">
              <a:solidFill>
                <a:srgbClr val="000000"/>
              </a:solidFill>
              <a:cs typeface="Times New Roman" pitchFamily="18" charset="0"/>
              <a:sym typeface="Symbol" pitchFamily="18" charset="2"/>
            </a:endParaRPr>
          </a:p>
          <a:p>
            <a:pPr eaLnBrk="1" hangingPunct="1">
              <a:spcAft>
                <a:spcPts val="600"/>
              </a:spcAft>
            </a:pPr>
            <a:r>
              <a:rPr lang="en-US" altLang="en-US">
                <a:solidFill>
                  <a:srgbClr val="000000"/>
                </a:solidFill>
                <a:cs typeface="Times New Roman" pitchFamily="18" charset="0"/>
                <a:sym typeface="Symbol" pitchFamily="18" charset="2"/>
              </a:rPr>
              <a:t>	= – (1/2)</a:t>
            </a:r>
            <a:r>
              <a:rPr lang="en-US" altLang="en-US" i="1">
                <a:solidFill>
                  <a:srgbClr val="000000"/>
                </a:solidFill>
                <a:cs typeface="Times New Roman" pitchFamily="18" charset="0"/>
                <a:sym typeface="Symbol" pitchFamily="18" charset="2"/>
              </a:rPr>
              <a:t>ke</a:t>
            </a:r>
            <a:r>
              <a:rPr lang="en-US" altLang="en-US" baseline="30000">
                <a:solidFill>
                  <a:srgbClr val="000000"/>
                </a:solidFill>
                <a:cs typeface="Times New Roman" pitchFamily="18" charset="0"/>
                <a:sym typeface="Symbol" pitchFamily="18" charset="2"/>
              </a:rPr>
              <a:t>2</a:t>
            </a:r>
            <a:r>
              <a:rPr lang="en-US" altLang="en-US">
                <a:solidFill>
                  <a:srgbClr val="000000"/>
                </a:solidFill>
                <a:cs typeface="Times New Roman" pitchFamily="18" charset="0"/>
                <a:sym typeface="Symbol" pitchFamily="18" charset="2"/>
              </a:rPr>
              <a:t>4</a:t>
            </a:r>
            <a:r>
              <a:rPr lang="en-US" altLang="en-US" baseline="30000">
                <a:solidFill>
                  <a:srgbClr val="000000"/>
                </a:solidFill>
                <a:cs typeface="Times New Roman" pitchFamily="18" charset="0"/>
                <a:sym typeface="Symbol" pitchFamily="18" charset="2"/>
              </a:rPr>
              <a:t>2</a:t>
            </a:r>
            <a:r>
              <a:rPr lang="en-US" altLang="en-US" i="1">
                <a:solidFill>
                  <a:srgbClr val="000000"/>
                </a:solidFill>
                <a:cs typeface="Times New Roman" pitchFamily="18" charset="0"/>
                <a:sym typeface="Symbol" pitchFamily="18" charset="2"/>
              </a:rPr>
              <a:t>ke</a:t>
            </a:r>
            <a:r>
              <a:rPr lang="en-US" altLang="en-US" baseline="30000">
                <a:solidFill>
                  <a:srgbClr val="000000"/>
                </a:solidFill>
                <a:cs typeface="Times New Roman" pitchFamily="18" charset="0"/>
                <a:sym typeface="Symbol" pitchFamily="18" charset="2"/>
              </a:rPr>
              <a:t>2</a:t>
            </a:r>
            <a:r>
              <a:rPr lang="en-US" altLang="en-US" i="1">
                <a:solidFill>
                  <a:srgbClr val="000000"/>
                </a:solidFill>
                <a:cs typeface="Times New Roman" pitchFamily="18" charset="0"/>
                <a:sym typeface="Symbol" pitchFamily="18" charset="2"/>
              </a:rPr>
              <a:t>m / n</a:t>
            </a:r>
            <a:r>
              <a:rPr lang="en-US" altLang="en-US" baseline="30000">
                <a:solidFill>
                  <a:srgbClr val="000000"/>
                </a:solidFill>
                <a:cs typeface="Times New Roman" pitchFamily="18" charset="0"/>
                <a:sym typeface="Symbol" pitchFamily="18" charset="2"/>
              </a:rPr>
              <a:t>2</a:t>
            </a:r>
            <a:r>
              <a:rPr lang="en-US" altLang="en-US" i="1">
                <a:solidFill>
                  <a:srgbClr val="000000"/>
                </a:solidFill>
                <a:cs typeface="Times New Roman" pitchFamily="18" charset="0"/>
                <a:sym typeface="Symbol" pitchFamily="18" charset="2"/>
              </a:rPr>
              <a:t>h</a:t>
            </a:r>
            <a:r>
              <a:rPr lang="en-US" altLang="en-US" baseline="30000">
                <a:solidFill>
                  <a:srgbClr val="000000"/>
                </a:solidFill>
                <a:cs typeface="Times New Roman" pitchFamily="18" charset="0"/>
                <a:sym typeface="Symbol" pitchFamily="18" charset="2"/>
              </a:rPr>
              <a:t>2</a:t>
            </a:r>
            <a:endParaRPr lang="en-US" altLang="en-US" i="1">
              <a:solidFill>
                <a:srgbClr val="000000"/>
              </a:solidFill>
              <a:cs typeface="Times New Roman" pitchFamily="18" charset="0"/>
              <a:sym typeface="Symbol" pitchFamily="18" charset="2"/>
            </a:endParaRPr>
          </a:p>
          <a:p>
            <a:pPr eaLnBrk="1" hangingPunct="1">
              <a:spcAft>
                <a:spcPts val="600"/>
              </a:spcAft>
            </a:pPr>
            <a:r>
              <a:rPr lang="en-US" altLang="en-US">
                <a:solidFill>
                  <a:srgbClr val="000000"/>
                </a:solidFill>
                <a:cs typeface="Times New Roman" pitchFamily="18" charset="0"/>
                <a:sym typeface="Symbol" pitchFamily="18" charset="2"/>
              </a:rPr>
              <a:t>	= – 2</a:t>
            </a:r>
            <a:r>
              <a:rPr lang="en-US" altLang="en-US" baseline="30000">
                <a:solidFill>
                  <a:srgbClr val="000000"/>
                </a:solidFill>
                <a:cs typeface="Times New Roman" pitchFamily="18" charset="0"/>
                <a:sym typeface="Symbol" pitchFamily="18" charset="2"/>
              </a:rPr>
              <a:t>2</a:t>
            </a:r>
            <a:r>
              <a:rPr lang="en-US" altLang="en-US" i="1">
                <a:solidFill>
                  <a:srgbClr val="000000"/>
                </a:solidFill>
                <a:cs typeface="Times New Roman" pitchFamily="18" charset="0"/>
                <a:sym typeface="Symbol" pitchFamily="18" charset="2"/>
              </a:rPr>
              <a:t>k</a:t>
            </a:r>
            <a:r>
              <a:rPr lang="en-US" altLang="en-US" baseline="30000">
                <a:solidFill>
                  <a:srgbClr val="000000"/>
                </a:solidFill>
                <a:cs typeface="Times New Roman" pitchFamily="18" charset="0"/>
                <a:sym typeface="Symbol" pitchFamily="18" charset="2"/>
              </a:rPr>
              <a:t>2</a:t>
            </a:r>
            <a:r>
              <a:rPr lang="en-US" altLang="en-US" i="1">
                <a:solidFill>
                  <a:srgbClr val="000000"/>
                </a:solidFill>
                <a:cs typeface="Times New Roman" pitchFamily="18" charset="0"/>
                <a:sym typeface="Symbol" pitchFamily="18" charset="2"/>
              </a:rPr>
              <a:t>e</a:t>
            </a:r>
            <a:r>
              <a:rPr lang="en-US" altLang="en-US" baseline="30000">
                <a:solidFill>
                  <a:srgbClr val="000000"/>
                </a:solidFill>
                <a:cs typeface="Times New Roman" pitchFamily="18" charset="0"/>
                <a:sym typeface="Symbol" pitchFamily="18" charset="2"/>
              </a:rPr>
              <a:t>4</a:t>
            </a:r>
            <a:r>
              <a:rPr lang="en-US" altLang="en-US" i="1">
                <a:solidFill>
                  <a:srgbClr val="000000"/>
                </a:solidFill>
                <a:cs typeface="Times New Roman" pitchFamily="18" charset="0"/>
                <a:sym typeface="Symbol" pitchFamily="18" charset="2"/>
              </a:rPr>
              <a:t>m / n</a:t>
            </a:r>
            <a:r>
              <a:rPr lang="en-US" altLang="en-US" baseline="30000">
                <a:solidFill>
                  <a:srgbClr val="000000"/>
                </a:solidFill>
                <a:cs typeface="Times New Roman" pitchFamily="18" charset="0"/>
                <a:sym typeface="Symbol" pitchFamily="18" charset="2"/>
              </a:rPr>
              <a:t>2</a:t>
            </a:r>
            <a:r>
              <a:rPr lang="en-US" altLang="en-US" i="1">
                <a:solidFill>
                  <a:srgbClr val="000000"/>
                </a:solidFill>
                <a:cs typeface="Times New Roman" pitchFamily="18" charset="0"/>
                <a:sym typeface="Symbol" pitchFamily="18" charset="2"/>
              </a:rPr>
              <a:t>h</a:t>
            </a:r>
            <a:r>
              <a:rPr lang="en-US" altLang="en-US" baseline="30000">
                <a:solidFill>
                  <a:srgbClr val="000000"/>
                </a:solidFill>
                <a:cs typeface="Times New Roman" pitchFamily="18" charset="0"/>
                <a:sym typeface="Symbol" pitchFamily="18" charset="2"/>
              </a:rPr>
              <a:t>2</a:t>
            </a:r>
            <a:r>
              <a:rPr lang="en-US" altLang="en-US" i="1">
                <a:solidFill>
                  <a:srgbClr val="000000"/>
                </a:solidFill>
                <a:cs typeface="Times New Roman" pitchFamily="18" charset="0"/>
                <a:sym typeface="Symbol" pitchFamily="18" charset="2"/>
              </a:rPr>
              <a:t> </a:t>
            </a:r>
          </a:p>
          <a:p>
            <a:pPr eaLnBrk="1" hangingPunct="1">
              <a:spcAft>
                <a:spcPts val="600"/>
              </a:spcAft>
            </a:pPr>
            <a:r>
              <a:rPr lang="en-US" altLang="en-US" i="1">
                <a:solidFill>
                  <a:srgbClr val="000000"/>
                </a:solidFill>
                <a:cs typeface="Times New Roman" pitchFamily="18" charset="0"/>
                <a:sym typeface="Symbol" pitchFamily="18" charset="2"/>
              </a:rPr>
              <a:t>	</a:t>
            </a:r>
          </a:p>
          <a:p>
            <a:pPr eaLnBrk="1" hangingPunct="1">
              <a:spcAft>
                <a:spcPts val="600"/>
              </a:spcAft>
            </a:pPr>
            <a:endParaRPr lang="en-US" altLang="en-US" i="1">
              <a:solidFill>
                <a:srgbClr val="000000"/>
              </a:solidFill>
              <a:cs typeface="Times New Roman" pitchFamily="18" charset="0"/>
              <a:sym typeface="Symbol" pitchFamily="18" charset="2"/>
            </a:endParaRPr>
          </a:p>
          <a:p>
            <a:pPr eaLnBrk="1" hangingPunct="1">
              <a:spcAft>
                <a:spcPts val="600"/>
              </a:spcAft>
            </a:pPr>
            <a:r>
              <a:rPr lang="en-US" altLang="en-US">
                <a:solidFill>
                  <a:srgbClr val="000000"/>
                </a:solidFill>
                <a:cs typeface="Times New Roman" pitchFamily="18" charset="0"/>
                <a:sym typeface="Symbol" pitchFamily="18" charset="2"/>
              </a:rPr>
              <a:t>	= – (2.166810</a:t>
            </a:r>
            <a:r>
              <a:rPr lang="en-US" altLang="en-US" baseline="30000">
                <a:solidFill>
                  <a:srgbClr val="000000"/>
                </a:solidFill>
                <a:cs typeface="Times New Roman" pitchFamily="18" charset="0"/>
                <a:sym typeface="Symbol" pitchFamily="18" charset="2"/>
              </a:rPr>
              <a:t>-18</a:t>
            </a:r>
            <a:r>
              <a:rPr lang="en-US" altLang="en-US">
                <a:solidFill>
                  <a:srgbClr val="000000"/>
                </a:solidFill>
                <a:cs typeface="Times New Roman" pitchFamily="18" charset="0"/>
                <a:sym typeface="Symbol" pitchFamily="18" charset="2"/>
              </a:rPr>
              <a:t> J)( 1 eV</a:t>
            </a:r>
            <a:r>
              <a:rPr lang="en-US" altLang="en-US" i="1">
                <a:solidFill>
                  <a:srgbClr val="000000"/>
                </a:solidFill>
                <a:cs typeface="Times New Roman" pitchFamily="18" charset="0"/>
                <a:sym typeface="Symbol" pitchFamily="18" charset="2"/>
              </a:rPr>
              <a:t> / </a:t>
            </a:r>
            <a:r>
              <a:rPr lang="en-US" altLang="en-US">
                <a:solidFill>
                  <a:srgbClr val="000000"/>
                </a:solidFill>
                <a:cs typeface="Times New Roman" pitchFamily="18" charset="0"/>
                <a:sym typeface="Symbol" pitchFamily="18" charset="2"/>
              </a:rPr>
              <a:t>1.6010</a:t>
            </a:r>
            <a:r>
              <a:rPr lang="en-US" altLang="en-US" baseline="30000">
                <a:solidFill>
                  <a:srgbClr val="000000"/>
                </a:solidFill>
                <a:cs typeface="Times New Roman" pitchFamily="18" charset="0"/>
                <a:sym typeface="Symbol" pitchFamily="18" charset="2"/>
              </a:rPr>
              <a:t>-19</a:t>
            </a:r>
            <a:r>
              <a:rPr lang="en-US" altLang="en-US" i="1">
                <a:solidFill>
                  <a:srgbClr val="000000"/>
                </a:solidFill>
                <a:cs typeface="Times New Roman" pitchFamily="18" charset="0"/>
                <a:sym typeface="Symbol" pitchFamily="18" charset="2"/>
              </a:rPr>
              <a:t> </a:t>
            </a:r>
            <a:r>
              <a:rPr lang="en-US" altLang="en-US">
                <a:solidFill>
                  <a:srgbClr val="000000"/>
                </a:solidFill>
                <a:cs typeface="Times New Roman" pitchFamily="18" charset="0"/>
                <a:sym typeface="Symbol" pitchFamily="18" charset="2"/>
              </a:rPr>
              <a:t>)</a:t>
            </a:r>
            <a:r>
              <a:rPr lang="en-US" altLang="en-US" i="1">
                <a:solidFill>
                  <a:srgbClr val="000000"/>
                </a:solidFill>
                <a:cs typeface="Times New Roman" pitchFamily="18" charset="0"/>
                <a:sym typeface="Symbol" pitchFamily="18" charset="2"/>
              </a:rPr>
              <a:t> / n</a:t>
            </a:r>
            <a:r>
              <a:rPr lang="en-US" altLang="en-US" baseline="30000">
                <a:solidFill>
                  <a:srgbClr val="000000"/>
                </a:solidFill>
                <a:cs typeface="Times New Roman" pitchFamily="18" charset="0"/>
                <a:sym typeface="Symbol" pitchFamily="18" charset="2"/>
              </a:rPr>
              <a:t>2</a:t>
            </a:r>
          </a:p>
          <a:p>
            <a:pPr eaLnBrk="1" hangingPunct="1">
              <a:spcAft>
                <a:spcPts val="600"/>
              </a:spcAft>
            </a:pPr>
            <a:r>
              <a:rPr lang="en-US" altLang="en-US">
                <a:solidFill>
                  <a:srgbClr val="000000"/>
                </a:solidFill>
                <a:cs typeface="Times New Roman" pitchFamily="18" charset="0"/>
                <a:sym typeface="Symbol" pitchFamily="18" charset="2"/>
              </a:rPr>
              <a:t>	= –13.6 </a:t>
            </a:r>
            <a:r>
              <a:rPr lang="en-US" altLang="en-US" i="1">
                <a:solidFill>
                  <a:srgbClr val="000000"/>
                </a:solidFill>
                <a:cs typeface="Times New Roman" pitchFamily="18" charset="0"/>
                <a:sym typeface="Symbol" pitchFamily="18" charset="2"/>
              </a:rPr>
              <a:t>/</a:t>
            </a:r>
            <a:r>
              <a:rPr lang="en-US" altLang="en-US">
                <a:solidFill>
                  <a:srgbClr val="000000"/>
                </a:solidFill>
                <a:cs typeface="Times New Roman" pitchFamily="18" charset="0"/>
                <a:sym typeface="Symbol" pitchFamily="18" charset="2"/>
              </a:rPr>
              <a:t> </a:t>
            </a:r>
            <a:r>
              <a:rPr lang="en-US" altLang="en-US" i="1">
                <a:solidFill>
                  <a:srgbClr val="000000"/>
                </a:solidFill>
                <a:cs typeface="Times New Roman" pitchFamily="18" charset="0"/>
                <a:sym typeface="Symbol" pitchFamily="18" charset="2"/>
              </a:rPr>
              <a:t>n</a:t>
            </a:r>
            <a:r>
              <a:rPr lang="en-US" altLang="en-US" baseline="30000">
                <a:solidFill>
                  <a:srgbClr val="000000"/>
                </a:solidFill>
                <a:cs typeface="Times New Roman" pitchFamily="18" charset="0"/>
                <a:sym typeface="Symbol" pitchFamily="18" charset="2"/>
              </a:rPr>
              <a:t>2</a:t>
            </a:r>
            <a:r>
              <a:rPr lang="en-US" altLang="en-US">
                <a:solidFill>
                  <a:srgbClr val="000000"/>
                </a:solidFill>
                <a:cs typeface="Times New Roman" pitchFamily="18" charset="0"/>
                <a:sym typeface="Symbol" pitchFamily="18" charset="2"/>
              </a:rPr>
              <a:t> eV.</a:t>
            </a:r>
            <a:endParaRPr lang="en-US" altLang="en-US"/>
          </a:p>
        </p:txBody>
      </p:sp>
      <p:sp>
        <p:nvSpPr>
          <p:cNvPr id="54275"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12.1 – The interaction of matter with radiation</a:t>
            </a:r>
          </a:p>
        </p:txBody>
      </p:sp>
      <p:sp>
        <p:nvSpPr>
          <p:cNvPr id="54276" name="Rectangle 2"/>
          <p:cNvSpPr>
            <a:spLocks noChangeArrowheads="1"/>
          </p:cNvSpPr>
          <p:nvPr/>
        </p:nvSpPr>
        <p:spPr bwMode="auto">
          <a:xfrm>
            <a:off x="685800" y="1343025"/>
            <a:ext cx="7772400" cy="942975"/>
          </a:xfrm>
          <a:prstGeom prst="rect">
            <a:avLst/>
          </a:prstGeom>
          <a:solidFill>
            <a:srgbClr val="EAEAEA"/>
          </a:solidFill>
          <a:ln w="9525">
            <a:noFill/>
            <a:miter lim="800000"/>
            <a:headEnd/>
            <a:tailEnd/>
          </a:ln>
        </p:spPr>
        <p:txBody>
          <a:bodyPr/>
          <a:lstStyle/>
          <a:p>
            <a:pPr eaLnBrk="1" hangingPunct="1">
              <a:spcBef>
                <a:spcPct val="20000"/>
              </a:spcBef>
            </a:pPr>
            <a:r>
              <a:rPr lang="en-US" altLang="en-US" i="1">
                <a:solidFill>
                  <a:srgbClr val="333399"/>
                </a:solidFill>
              </a:rPr>
              <a:t>The Bohr model of the hydrogen atom</a:t>
            </a:r>
          </a:p>
          <a:p>
            <a:pPr eaLnBrk="1" hangingPunct="1">
              <a:spcBef>
                <a:spcPct val="20000"/>
              </a:spcBef>
            </a:pPr>
            <a:endParaRPr lang="en-US" altLang="en-US" i="1">
              <a:solidFill>
                <a:srgbClr val="333399"/>
              </a:solidFill>
              <a:cs typeface="Times New Roman" pitchFamily="18" charset="0"/>
            </a:endParaRPr>
          </a:p>
        </p:txBody>
      </p:sp>
      <p:grpSp>
        <p:nvGrpSpPr>
          <p:cNvPr id="2" name="Group 4"/>
          <p:cNvGrpSpPr>
            <a:grpSpLocks/>
          </p:cNvGrpSpPr>
          <p:nvPr/>
        </p:nvGrpSpPr>
        <p:grpSpPr bwMode="auto">
          <a:xfrm>
            <a:off x="809625" y="1751013"/>
            <a:ext cx="7464425" cy="461962"/>
            <a:chOff x="510" y="3419"/>
            <a:chExt cx="4702" cy="291"/>
          </a:xfrm>
        </p:grpSpPr>
        <p:sp>
          <p:nvSpPr>
            <p:cNvPr id="54286" name="Rectangle 5"/>
            <p:cNvSpPr>
              <a:spLocks noChangeArrowheads="1"/>
            </p:cNvSpPr>
            <p:nvPr/>
          </p:nvSpPr>
          <p:spPr bwMode="auto">
            <a:xfrm>
              <a:off x="592" y="3432"/>
              <a:ext cx="3440" cy="250"/>
            </a:xfrm>
            <a:prstGeom prst="rect">
              <a:avLst/>
            </a:prstGeom>
            <a:noFill/>
            <a:ln w="9525">
              <a:noFill/>
              <a:miter lim="800000"/>
              <a:headEnd/>
              <a:tailEnd/>
            </a:ln>
          </p:spPr>
          <p:txBody>
            <a:bodyPr/>
            <a:lstStyle/>
            <a:p>
              <a:pPr eaLnBrk="1" hangingPunct="1">
                <a:lnSpc>
                  <a:spcPct val="90000"/>
                </a:lnSpc>
                <a:spcBef>
                  <a:spcPct val="20000"/>
                </a:spcBef>
              </a:pPr>
              <a:r>
                <a:rPr lang="en-US" altLang="en-US" i="1">
                  <a:solidFill>
                    <a:srgbClr val="000000"/>
                  </a:solidFill>
                  <a:cs typeface="Times New Roman" pitchFamily="18" charset="0"/>
                  <a:sym typeface="Symbol" pitchFamily="18" charset="2"/>
                </a:rPr>
                <a:t>r</a:t>
              </a:r>
              <a:r>
                <a:rPr lang="en-US" altLang="en-US" baseline="-25000">
                  <a:solidFill>
                    <a:srgbClr val="000000"/>
                  </a:solidFill>
                  <a:cs typeface="Times New Roman" pitchFamily="18" charset="0"/>
                  <a:sym typeface="Symbol" pitchFamily="18" charset="2"/>
                </a:rPr>
                <a:t>n</a:t>
              </a:r>
              <a:r>
                <a:rPr lang="en-US" altLang="en-US">
                  <a:solidFill>
                    <a:srgbClr val="000000"/>
                  </a:solidFill>
                  <a:cs typeface="Times New Roman" pitchFamily="18" charset="0"/>
                  <a:sym typeface="Symbol" pitchFamily="18" charset="2"/>
                </a:rPr>
                <a:t> = </a:t>
              </a:r>
              <a:r>
                <a:rPr lang="en-US" altLang="en-US" i="1">
                  <a:solidFill>
                    <a:srgbClr val="000000"/>
                  </a:solidFill>
                  <a:cs typeface="Times New Roman" pitchFamily="18" charset="0"/>
                  <a:sym typeface="Symbol" pitchFamily="18" charset="2"/>
                </a:rPr>
                <a:t>n</a:t>
              </a:r>
              <a:r>
                <a:rPr lang="en-US" altLang="en-US" baseline="30000">
                  <a:solidFill>
                    <a:srgbClr val="000000"/>
                  </a:solidFill>
                  <a:cs typeface="Times New Roman" pitchFamily="18" charset="0"/>
                  <a:sym typeface="Symbol" pitchFamily="18" charset="2"/>
                </a:rPr>
                <a:t>2</a:t>
              </a:r>
              <a:r>
                <a:rPr lang="en-US" altLang="en-US" i="1">
                  <a:solidFill>
                    <a:srgbClr val="000000"/>
                  </a:solidFill>
                  <a:cs typeface="Times New Roman" pitchFamily="18" charset="0"/>
                  <a:sym typeface="Symbol" pitchFamily="18" charset="2"/>
                </a:rPr>
                <a:t>h</a:t>
              </a:r>
              <a:r>
                <a:rPr lang="en-US" altLang="en-US" baseline="30000">
                  <a:solidFill>
                    <a:srgbClr val="000000"/>
                  </a:solidFill>
                  <a:cs typeface="Times New Roman" pitchFamily="18" charset="0"/>
                  <a:sym typeface="Symbol" pitchFamily="18" charset="2"/>
                </a:rPr>
                <a:t>2</a:t>
              </a:r>
              <a:r>
                <a:rPr lang="en-US" altLang="en-US" i="1">
                  <a:solidFill>
                    <a:srgbClr val="000000"/>
                  </a:solidFill>
                  <a:cs typeface="Times New Roman" pitchFamily="18" charset="0"/>
                  <a:sym typeface="Symbol" pitchFamily="18" charset="2"/>
                </a:rPr>
                <a:t> / </a:t>
              </a:r>
              <a:r>
                <a:rPr lang="en-US" altLang="en-US">
                  <a:solidFill>
                    <a:srgbClr val="000000"/>
                  </a:solidFill>
                  <a:cs typeface="Times New Roman" pitchFamily="18" charset="0"/>
                  <a:sym typeface="Symbol" pitchFamily="18" charset="2"/>
                </a:rPr>
                <a:t>(4</a:t>
              </a:r>
              <a:r>
                <a:rPr lang="en-US" altLang="en-US" baseline="30000">
                  <a:solidFill>
                    <a:srgbClr val="000000"/>
                  </a:solidFill>
                  <a:cs typeface="Times New Roman" pitchFamily="18" charset="0"/>
                  <a:sym typeface="Symbol" pitchFamily="18" charset="2"/>
                </a:rPr>
                <a:t>2</a:t>
              </a:r>
              <a:r>
                <a:rPr lang="en-US" altLang="en-US" i="1">
                  <a:solidFill>
                    <a:srgbClr val="000000"/>
                  </a:solidFill>
                  <a:cs typeface="Times New Roman" pitchFamily="18" charset="0"/>
                  <a:sym typeface="Symbol" pitchFamily="18" charset="2"/>
                </a:rPr>
                <a:t>ke</a:t>
              </a:r>
              <a:r>
                <a:rPr lang="en-US" altLang="en-US" baseline="30000">
                  <a:solidFill>
                    <a:srgbClr val="000000"/>
                  </a:solidFill>
                  <a:cs typeface="Times New Roman" pitchFamily="18" charset="0"/>
                  <a:sym typeface="Symbol" pitchFamily="18" charset="2"/>
                </a:rPr>
                <a:t>2</a:t>
              </a:r>
              <a:r>
                <a:rPr lang="en-US" altLang="en-US" i="1">
                  <a:solidFill>
                    <a:srgbClr val="000000"/>
                  </a:solidFill>
                  <a:cs typeface="Times New Roman" pitchFamily="18" charset="0"/>
                  <a:sym typeface="Symbol" pitchFamily="18" charset="2"/>
                </a:rPr>
                <a:t>m</a:t>
              </a:r>
              <a:r>
                <a:rPr lang="en-US" altLang="en-US">
                  <a:solidFill>
                    <a:srgbClr val="000000"/>
                  </a:solidFill>
                  <a:cs typeface="Times New Roman" pitchFamily="18" charset="0"/>
                  <a:sym typeface="Symbol" pitchFamily="18" charset="2"/>
                </a:rPr>
                <a:t>)  </a:t>
              </a:r>
              <a:r>
                <a:rPr lang="en-US" altLang="en-US">
                  <a:solidFill>
                    <a:srgbClr val="009999"/>
                  </a:solidFill>
                  <a:cs typeface="Times New Roman" pitchFamily="18" charset="0"/>
                  <a:sym typeface="Symbol" pitchFamily="18" charset="2"/>
                </a:rPr>
                <a:t>     </a:t>
              </a:r>
              <a:r>
                <a:rPr lang="en-US" altLang="en-US" i="1">
                  <a:solidFill>
                    <a:srgbClr val="009999"/>
                  </a:solidFill>
                  <a:cs typeface="Times New Roman" pitchFamily="18" charset="0"/>
                  <a:sym typeface="Symbol" pitchFamily="18" charset="2"/>
                </a:rPr>
                <a:t>n</a:t>
              </a:r>
              <a:r>
                <a:rPr lang="en-US" altLang="en-US">
                  <a:solidFill>
                    <a:srgbClr val="009999"/>
                  </a:solidFill>
                  <a:cs typeface="Times New Roman" pitchFamily="18" charset="0"/>
                  <a:sym typeface="Symbol" pitchFamily="18" charset="2"/>
                </a:rPr>
                <a:t> = 1,2,3,…</a:t>
              </a:r>
              <a:endParaRPr lang="en-US" altLang="en-US" i="1">
                <a:solidFill>
                  <a:srgbClr val="009999"/>
                </a:solidFill>
                <a:sym typeface="Symbol" pitchFamily="18" charset="2"/>
              </a:endParaRPr>
            </a:p>
          </p:txBody>
        </p:sp>
        <p:sp>
          <p:nvSpPr>
            <p:cNvPr id="54287" name="Text Box 6"/>
            <p:cNvSpPr txBox="1">
              <a:spLocks noChangeArrowheads="1"/>
            </p:cNvSpPr>
            <p:nvPr/>
          </p:nvSpPr>
          <p:spPr bwMode="auto">
            <a:xfrm>
              <a:off x="3809" y="3419"/>
              <a:ext cx="1403" cy="291"/>
            </a:xfrm>
            <a:prstGeom prst="rect">
              <a:avLst/>
            </a:prstGeom>
            <a:solidFill>
              <a:srgbClr val="FF0000"/>
            </a:solidFill>
            <a:ln w="9525">
              <a:noFill/>
              <a:miter lim="800000"/>
              <a:headEnd/>
              <a:tailEnd/>
            </a:ln>
          </p:spPr>
          <p:txBody>
            <a:bodyPr>
              <a:spAutoFit/>
            </a:bodyPr>
            <a:lstStyle/>
            <a:p>
              <a:pPr algn="ctr" eaLnBrk="1" hangingPunct="1">
                <a:spcBef>
                  <a:spcPct val="50000"/>
                </a:spcBef>
              </a:pPr>
              <a:r>
                <a:rPr lang="en-US" altLang="en-US">
                  <a:solidFill>
                    <a:schemeClr val="bg1"/>
                  </a:solidFill>
                </a:rPr>
                <a:t>hydrogen radii</a:t>
              </a:r>
            </a:p>
          </p:txBody>
        </p:sp>
        <p:sp>
          <p:nvSpPr>
            <p:cNvPr id="54288" name="Rectangle 7"/>
            <p:cNvSpPr>
              <a:spLocks noChangeArrowheads="1"/>
            </p:cNvSpPr>
            <p:nvPr/>
          </p:nvSpPr>
          <p:spPr bwMode="auto">
            <a:xfrm>
              <a:off x="510" y="3421"/>
              <a:ext cx="4701" cy="289"/>
            </a:xfrm>
            <a:prstGeom prst="rect">
              <a:avLst/>
            </a:prstGeom>
            <a:noFill/>
            <a:ln w="12700">
              <a:solidFill>
                <a:schemeClr val="tx1"/>
              </a:solidFill>
              <a:miter lim="800000"/>
              <a:headEnd/>
              <a:tailEnd/>
            </a:ln>
          </p:spPr>
          <p:txBody>
            <a:bodyPr wrap="none" anchor="ctr"/>
            <a:lstStyle/>
            <a:p>
              <a:pPr eaLnBrk="1" hangingPunct="1"/>
              <a:endParaRPr lang="en-US" altLang="en-US"/>
            </a:p>
          </p:txBody>
        </p:sp>
      </p:grpSp>
      <p:grpSp>
        <p:nvGrpSpPr>
          <p:cNvPr id="3" name="Group 15"/>
          <p:cNvGrpSpPr>
            <a:grpSpLocks/>
          </p:cNvGrpSpPr>
          <p:nvPr/>
        </p:nvGrpSpPr>
        <p:grpSpPr bwMode="auto">
          <a:xfrm>
            <a:off x="800100" y="2728913"/>
            <a:ext cx="7464425" cy="461962"/>
            <a:chOff x="510" y="3419"/>
            <a:chExt cx="4702" cy="291"/>
          </a:xfrm>
        </p:grpSpPr>
        <p:sp>
          <p:nvSpPr>
            <p:cNvPr id="54283" name="Rectangle 16"/>
            <p:cNvSpPr>
              <a:spLocks noChangeArrowheads="1"/>
            </p:cNvSpPr>
            <p:nvPr/>
          </p:nvSpPr>
          <p:spPr bwMode="auto">
            <a:xfrm>
              <a:off x="592" y="3432"/>
              <a:ext cx="3440" cy="250"/>
            </a:xfrm>
            <a:prstGeom prst="rect">
              <a:avLst/>
            </a:prstGeom>
            <a:noFill/>
            <a:ln w="9525">
              <a:noFill/>
              <a:miter lim="800000"/>
              <a:headEnd/>
              <a:tailEnd/>
            </a:ln>
          </p:spPr>
          <p:txBody>
            <a:bodyPr/>
            <a:lstStyle/>
            <a:p>
              <a:pPr eaLnBrk="1" hangingPunct="1">
                <a:lnSpc>
                  <a:spcPct val="90000"/>
                </a:lnSpc>
                <a:spcBef>
                  <a:spcPct val="20000"/>
                </a:spcBef>
              </a:pPr>
              <a:r>
                <a:rPr lang="en-US" altLang="en-US" i="1">
                  <a:solidFill>
                    <a:srgbClr val="000000"/>
                  </a:solidFill>
                  <a:cs typeface="Times New Roman" pitchFamily="18" charset="0"/>
                  <a:sym typeface="Symbol" pitchFamily="18" charset="2"/>
                </a:rPr>
                <a:t>E</a:t>
              </a:r>
              <a:r>
                <a:rPr lang="en-US" altLang="en-US" baseline="-25000">
                  <a:solidFill>
                    <a:srgbClr val="000000"/>
                  </a:solidFill>
                  <a:cs typeface="Times New Roman" pitchFamily="18" charset="0"/>
                  <a:sym typeface="Symbol" pitchFamily="18" charset="2"/>
                </a:rPr>
                <a:t>n</a:t>
              </a:r>
              <a:r>
                <a:rPr lang="en-US" altLang="en-US">
                  <a:solidFill>
                    <a:srgbClr val="000000"/>
                  </a:solidFill>
                  <a:cs typeface="Times New Roman" pitchFamily="18" charset="0"/>
                  <a:sym typeface="Symbol" pitchFamily="18" charset="2"/>
                </a:rPr>
                <a:t> = –13.6 </a:t>
              </a:r>
              <a:r>
                <a:rPr lang="en-US" altLang="en-US" i="1">
                  <a:solidFill>
                    <a:srgbClr val="000000"/>
                  </a:solidFill>
                  <a:cs typeface="Times New Roman" pitchFamily="18" charset="0"/>
                  <a:sym typeface="Symbol" pitchFamily="18" charset="2"/>
                </a:rPr>
                <a:t>/</a:t>
              </a:r>
              <a:r>
                <a:rPr lang="en-US" altLang="en-US">
                  <a:solidFill>
                    <a:srgbClr val="000000"/>
                  </a:solidFill>
                  <a:cs typeface="Times New Roman" pitchFamily="18" charset="0"/>
                  <a:sym typeface="Symbol" pitchFamily="18" charset="2"/>
                </a:rPr>
                <a:t> </a:t>
              </a:r>
              <a:r>
                <a:rPr lang="en-US" altLang="en-US" i="1">
                  <a:solidFill>
                    <a:srgbClr val="000000"/>
                  </a:solidFill>
                  <a:cs typeface="Times New Roman" pitchFamily="18" charset="0"/>
                  <a:sym typeface="Symbol" pitchFamily="18" charset="2"/>
                </a:rPr>
                <a:t>n</a:t>
              </a:r>
              <a:r>
                <a:rPr lang="en-US" altLang="en-US" baseline="30000">
                  <a:solidFill>
                    <a:srgbClr val="000000"/>
                  </a:solidFill>
                  <a:cs typeface="Times New Roman" pitchFamily="18" charset="0"/>
                  <a:sym typeface="Symbol" pitchFamily="18" charset="2"/>
                </a:rPr>
                <a:t>2</a:t>
              </a:r>
              <a:r>
                <a:rPr lang="en-US" altLang="en-US">
                  <a:solidFill>
                    <a:srgbClr val="000000"/>
                  </a:solidFill>
                  <a:cs typeface="Times New Roman" pitchFamily="18" charset="0"/>
                  <a:sym typeface="Symbol" pitchFamily="18" charset="2"/>
                </a:rPr>
                <a:t> </a:t>
              </a:r>
              <a:r>
                <a:rPr lang="en-US" altLang="en-US">
                  <a:solidFill>
                    <a:srgbClr val="009999"/>
                  </a:solidFill>
                  <a:cs typeface="Times New Roman" pitchFamily="18" charset="0"/>
                  <a:sym typeface="Symbol" pitchFamily="18" charset="2"/>
                </a:rPr>
                <a:t>  ( </a:t>
              </a:r>
              <a:r>
                <a:rPr lang="en-US" altLang="en-US" i="1">
                  <a:solidFill>
                    <a:srgbClr val="009999"/>
                  </a:solidFill>
                  <a:cs typeface="Times New Roman" pitchFamily="18" charset="0"/>
                  <a:sym typeface="Symbol" pitchFamily="18" charset="2"/>
                </a:rPr>
                <a:t>E</a:t>
              </a:r>
              <a:r>
                <a:rPr lang="en-US" altLang="en-US">
                  <a:solidFill>
                    <a:srgbClr val="009999"/>
                  </a:solidFill>
                  <a:cs typeface="Times New Roman" pitchFamily="18" charset="0"/>
                  <a:sym typeface="Symbol" pitchFamily="18" charset="2"/>
                </a:rPr>
                <a:t> in eV )</a:t>
              </a:r>
              <a:endParaRPr lang="en-US" altLang="en-US" i="1">
                <a:solidFill>
                  <a:srgbClr val="009999"/>
                </a:solidFill>
                <a:sym typeface="Symbol" pitchFamily="18" charset="2"/>
              </a:endParaRPr>
            </a:p>
          </p:txBody>
        </p:sp>
        <p:sp>
          <p:nvSpPr>
            <p:cNvPr id="54284" name="Text Box 6"/>
            <p:cNvSpPr txBox="1">
              <a:spLocks noChangeArrowheads="1"/>
            </p:cNvSpPr>
            <p:nvPr/>
          </p:nvSpPr>
          <p:spPr bwMode="auto">
            <a:xfrm>
              <a:off x="3044" y="3419"/>
              <a:ext cx="2168" cy="291"/>
            </a:xfrm>
            <a:prstGeom prst="rect">
              <a:avLst/>
            </a:prstGeom>
            <a:solidFill>
              <a:srgbClr val="FF0000"/>
            </a:solidFill>
            <a:ln w="9525">
              <a:noFill/>
              <a:miter lim="800000"/>
              <a:headEnd/>
              <a:tailEnd/>
            </a:ln>
          </p:spPr>
          <p:txBody>
            <a:bodyPr>
              <a:spAutoFit/>
            </a:bodyPr>
            <a:lstStyle/>
            <a:p>
              <a:pPr algn="ctr" eaLnBrk="1" hangingPunct="1">
                <a:spcBef>
                  <a:spcPct val="50000"/>
                </a:spcBef>
              </a:pPr>
              <a:r>
                <a:rPr lang="en-US" altLang="en-US">
                  <a:solidFill>
                    <a:schemeClr val="bg1"/>
                  </a:solidFill>
                </a:rPr>
                <a:t>hydrogen energy levels</a:t>
              </a:r>
            </a:p>
          </p:txBody>
        </p:sp>
        <p:sp>
          <p:nvSpPr>
            <p:cNvPr id="54285" name="Rectangle 18"/>
            <p:cNvSpPr>
              <a:spLocks noChangeArrowheads="1"/>
            </p:cNvSpPr>
            <p:nvPr/>
          </p:nvSpPr>
          <p:spPr bwMode="auto">
            <a:xfrm>
              <a:off x="510" y="3421"/>
              <a:ext cx="4701" cy="289"/>
            </a:xfrm>
            <a:prstGeom prst="rect">
              <a:avLst/>
            </a:prstGeom>
            <a:noFill/>
            <a:ln w="12700">
              <a:solidFill>
                <a:schemeClr val="tx1"/>
              </a:solidFill>
              <a:miter lim="800000"/>
              <a:headEnd/>
              <a:tailEnd/>
            </a:ln>
          </p:spPr>
          <p:txBody>
            <a:bodyPr wrap="none" anchor="ctr"/>
            <a:lstStyle/>
            <a:p>
              <a:pPr eaLnBrk="1" hangingPunct="1"/>
              <a:endParaRPr lang="en-US" altLang="en-US"/>
            </a:p>
          </p:txBody>
        </p:sp>
      </p:grpSp>
      <p:grpSp>
        <p:nvGrpSpPr>
          <p:cNvPr id="4" name="Group 19"/>
          <p:cNvGrpSpPr>
            <a:grpSpLocks/>
          </p:cNvGrpSpPr>
          <p:nvPr/>
        </p:nvGrpSpPr>
        <p:grpSpPr bwMode="auto">
          <a:xfrm>
            <a:off x="1608138" y="5029200"/>
            <a:ext cx="6945312" cy="928688"/>
            <a:chOff x="2256503" y="5353665"/>
            <a:chExt cx="6459016" cy="907941"/>
          </a:xfrm>
        </p:grpSpPr>
        <p:sp>
          <p:nvSpPr>
            <p:cNvPr id="54280" name="TextBox 20"/>
            <p:cNvSpPr txBox="1">
              <a:spLocks noChangeArrowheads="1"/>
            </p:cNvSpPr>
            <p:nvPr/>
          </p:nvSpPr>
          <p:spPr bwMode="auto">
            <a:xfrm>
              <a:off x="2329209" y="5353665"/>
              <a:ext cx="6386310" cy="907941"/>
            </a:xfrm>
            <a:prstGeom prst="rect">
              <a:avLst/>
            </a:prstGeom>
            <a:noFill/>
            <a:ln w="9525">
              <a:noFill/>
              <a:miter lim="800000"/>
              <a:headEnd/>
              <a:tailEnd/>
            </a:ln>
          </p:spPr>
          <p:txBody>
            <a:bodyPr>
              <a:spAutoFit/>
            </a:bodyPr>
            <a:lstStyle/>
            <a:p>
              <a:pPr algn="ctr" eaLnBrk="1" hangingPunct="1">
                <a:spcAft>
                  <a:spcPts val="600"/>
                </a:spcAft>
              </a:pPr>
              <a:r>
                <a:rPr lang="en-US" altLang="en-US">
                  <a:solidFill>
                    <a:srgbClr val="000000"/>
                  </a:solidFill>
                  <a:cs typeface="Times New Roman" pitchFamily="18" charset="0"/>
                  <a:sym typeface="Symbol" pitchFamily="18" charset="2"/>
                </a:rPr>
                <a:t>2</a:t>
              </a:r>
              <a:r>
                <a:rPr lang="en-US" altLang="en-US" baseline="30000">
                  <a:solidFill>
                    <a:srgbClr val="000000"/>
                  </a:solidFill>
                  <a:cs typeface="Times New Roman" pitchFamily="18" charset="0"/>
                  <a:sym typeface="Symbol" pitchFamily="18" charset="2"/>
                </a:rPr>
                <a:t>2</a:t>
              </a:r>
              <a:r>
                <a:rPr lang="en-US" altLang="en-US">
                  <a:solidFill>
                    <a:srgbClr val="000000"/>
                  </a:solidFill>
                  <a:cs typeface="Times New Roman" pitchFamily="18" charset="0"/>
                  <a:sym typeface="Symbol" pitchFamily="18" charset="2"/>
                </a:rPr>
                <a:t>(8.9910</a:t>
              </a:r>
              <a:r>
                <a:rPr lang="en-US" altLang="en-US" baseline="30000">
                  <a:solidFill>
                    <a:srgbClr val="000000"/>
                  </a:solidFill>
                  <a:cs typeface="Times New Roman" pitchFamily="18" charset="0"/>
                  <a:sym typeface="Symbol" pitchFamily="18" charset="2"/>
                </a:rPr>
                <a:t>9</a:t>
              </a:r>
              <a:r>
                <a:rPr lang="en-US" altLang="en-US">
                  <a:solidFill>
                    <a:srgbClr val="000000"/>
                  </a:solidFill>
                  <a:cs typeface="Times New Roman" pitchFamily="18" charset="0"/>
                  <a:sym typeface="Symbol" pitchFamily="18" charset="2"/>
                </a:rPr>
                <a:t>)</a:t>
              </a:r>
              <a:r>
                <a:rPr lang="en-US" altLang="en-US" baseline="30000">
                  <a:solidFill>
                    <a:srgbClr val="000000"/>
                  </a:solidFill>
                  <a:cs typeface="Times New Roman" pitchFamily="18" charset="0"/>
                  <a:sym typeface="Symbol" pitchFamily="18" charset="2"/>
                </a:rPr>
                <a:t>2</a:t>
              </a:r>
              <a:r>
                <a:rPr lang="en-US" altLang="en-US">
                  <a:solidFill>
                    <a:srgbClr val="000000"/>
                  </a:solidFill>
                  <a:cs typeface="Times New Roman" pitchFamily="18" charset="0"/>
                  <a:sym typeface="Symbol" pitchFamily="18" charset="2"/>
                </a:rPr>
                <a:t>(1.6010</a:t>
              </a:r>
              <a:r>
                <a:rPr lang="en-US" altLang="en-US" baseline="30000">
                  <a:solidFill>
                    <a:srgbClr val="000000"/>
                  </a:solidFill>
                  <a:cs typeface="Times New Roman" pitchFamily="18" charset="0"/>
                  <a:sym typeface="Symbol" pitchFamily="18" charset="2"/>
                </a:rPr>
                <a:t>-19</a:t>
              </a:r>
              <a:r>
                <a:rPr lang="en-US" altLang="en-US">
                  <a:solidFill>
                    <a:srgbClr val="000000"/>
                  </a:solidFill>
                  <a:cs typeface="Times New Roman" pitchFamily="18" charset="0"/>
                  <a:sym typeface="Symbol" pitchFamily="18" charset="2"/>
                </a:rPr>
                <a:t>)</a:t>
              </a:r>
              <a:r>
                <a:rPr lang="en-US" altLang="en-US" baseline="30000">
                  <a:solidFill>
                    <a:srgbClr val="000000"/>
                  </a:solidFill>
                  <a:cs typeface="Times New Roman" pitchFamily="18" charset="0"/>
                  <a:sym typeface="Symbol" pitchFamily="18" charset="2"/>
                </a:rPr>
                <a:t>4</a:t>
              </a:r>
              <a:r>
                <a:rPr lang="en-US" altLang="en-US">
                  <a:solidFill>
                    <a:srgbClr val="000000"/>
                  </a:solidFill>
                  <a:cs typeface="Times New Roman" pitchFamily="18" charset="0"/>
                  <a:sym typeface="Symbol" pitchFamily="18" charset="2"/>
                </a:rPr>
                <a:t>(9.1110</a:t>
              </a:r>
              <a:r>
                <a:rPr lang="en-US" altLang="en-US" baseline="30000">
                  <a:solidFill>
                    <a:srgbClr val="000000"/>
                  </a:solidFill>
                  <a:cs typeface="Times New Roman" pitchFamily="18" charset="0"/>
                  <a:sym typeface="Symbol" pitchFamily="18" charset="2"/>
                </a:rPr>
                <a:t>-31</a:t>
              </a:r>
              <a:r>
                <a:rPr lang="en-US" altLang="en-US">
                  <a:solidFill>
                    <a:srgbClr val="000000"/>
                  </a:solidFill>
                  <a:cs typeface="Times New Roman" pitchFamily="18" charset="0"/>
                  <a:sym typeface="Symbol" pitchFamily="18" charset="2"/>
                </a:rPr>
                <a:t> )</a:t>
              </a:r>
              <a:endParaRPr lang="en-US" altLang="en-US"/>
            </a:p>
            <a:p>
              <a:pPr algn="ctr" eaLnBrk="1" hangingPunct="1"/>
              <a:r>
                <a:rPr lang="en-US" altLang="en-US">
                  <a:solidFill>
                    <a:srgbClr val="000000"/>
                  </a:solidFill>
                  <a:cs typeface="Times New Roman" pitchFamily="18" charset="0"/>
                  <a:sym typeface="Symbol" pitchFamily="18" charset="2"/>
                </a:rPr>
                <a:t>(6.6310</a:t>
              </a:r>
              <a:r>
                <a:rPr lang="en-US" altLang="en-US" baseline="30000">
                  <a:solidFill>
                    <a:srgbClr val="000000"/>
                  </a:solidFill>
                  <a:cs typeface="Times New Roman" pitchFamily="18" charset="0"/>
                  <a:sym typeface="Symbol" pitchFamily="18" charset="2"/>
                </a:rPr>
                <a:t>-34</a:t>
              </a:r>
              <a:r>
                <a:rPr lang="en-US" altLang="en-US">
                  <a:solidFill>
                    <a:srgbClr val="000000"/>
                  </a:solidFill>
                  <a:cs typeface="Times New Roman" pitchFamily="18" charset="0"/>
                  <a:sym typeface="Symbol" pitchFamily="18" charset="2"/>
                </a:rPr>
                <a:t>)</a:t>
              </a:r>
              <a:r>
                <a:rPr lang="en-US" altLang="en-US" baseline="30000">
                  <a:solidFill>
                    <a:srgbClr val="000000"/>
                  </a:solidFill>
                  <a:cs typeface="Times New Roman" pitchFamily="18" charset="0"/>
                  <a:sym typeface="Symbol" pitchFamily="18" charset="2"/>
                </a:rPr>
                <a:t>2 </a:t>
              </a:r>
              <a:r>
                <a:rPr lang="en-US" altLang="en-US" i="1">
                  <a:solidFill>
                    <a:srgbClr val="000000"/>
                  </a:solidFill>
                  <a:cs typeface="Times New Roman" pitchFamily="18" charset="0"/>
                  <a:sym typeface="Symbol" pitchFamily="18" charset="2"/>
                </a:rPr>
                <a:t>n</a:t>
              </a:r>
              <a:r>
                <a:rPr lang="en-US" altLang="en-US" baseline="30000">
                  <a:solidFill>
                    <a:srgbClr val="000000"/>
                  </a:solidFill>
                  <a:cs typeface="Times New Roman" pitchFamily="18" charset="0"/>
                  <a:sym typeface="Symbol" pitchFamily="18" charset="2"/>
                </a:rPr>
                <a:t> 2</a:t>
              </a:r>
              <a:r>
                <a:rPr lang="en-US" altLang="en-US">
                  <a:solidFill>
                    <a:srgbClr val="000000"/>
                  </a:solidFill>
                  <a:cs typeface="Times New Roman" pitchFamily="18" charset="0"/>
                  <a:sym typeface="Symbol" pitchFamily="18" charset="2"/>
                </a:rPr>
                <a:t> </a:t>
              </a:r>
              <a:endParaRPr lang="en-US" altLang="en-US" baseline="30000">
                <a:solidFill>
                  <a:srgbClr val="000000"/>
                </a:solidFill>
                <a:cs typeface="Times New Roman" pitchFamily="18" charset="0"/>
                <a:sym typeface="Symbol" pitchFamily="18" charset="2"/>
              </a:endParaRPr>
            </a:p>
          </p:txBody>
        </p:sp>
        <p:cxnSp>
          <p:nvCxnSpPr>
            <p:cNvPr id="22" name="Straight Connector 21"/>
            <p:cNvCxnSpPr/>
            <p:nvPr/>
          </p:nvCxnSpPr>
          <p:spPr>
            <a:xfrm>
              <a:off x="2903143" y="5766506"/>
              <a:ext cx="5236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4282" name="TextBox 22"/>
            <p:cNvSpPr txBox="1">
              <a:spLocks noChangeArrowheads="1"/>
            </p:cNvSpPr>
            <p:nvPr/>
          </p:nvSpPr>
          <p:spPr bwMode="auto">
            <a:xfrm>
              <a:off x="2256503" y="5530645"/>
              <a:ext cx="671944" cy="461665"/>
            </a:xfrm>
            <a:prstGeom prst="rect">
              <a:avLst/>
            </a:prstGeom>
            <a:noFill/>
            <a:ln w="9525">
              <a:noFill/>
              <a:miter lim="800000"/>
              <a:headEnd/>
              <a:tailEnd/>
            </a:ln>
          </p:spPr>
          <p:txBody>
            <a:bodyPr>
              <a:spAutoFit/>
            </a:bodyPr>
            <a:lstStyle/>
            <a:p>
              <a:pPr eaLnBrk="1" hangingPunct="1"/>
              <a:r>
                <a:rPr lang="en-US" altLang="en-US">
                  <a:solidFill>
                    <a:srgbClr val="000000"/>
                  </a:solidFill>
                  <a:cs typeface="Times New Roman" pitchFamily="18" charset="0"/>
                  <a:sym typeface="Symbol" pitchFamily="18" charset="2"/>
                </a:rPr>
                <a:t>= –</a:t>
              </a:r>
              <a:endParaRPr lang="en-US" alt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 calcmode="lin" valueType="num">
                                      <p:cBhvr additive="base">
                                        <p:cTn id="14"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 calcmode="lin" valueType="num">
                                      <p:cBhvr additive="base">
                                        <p:cTn id="2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4" name="arrow.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9">
                                            <p:txEl>
                                              <p:pRg st="3" end="3"/>
                                            </p:txEl>
                                          </p:spTgt>
                                        </p:tgtEl>
                                        <p:attrNameLst>
                                          <p:attrName>style.visibility</p:attrName>
                                        </p:attrNameLst>
                                      </p:cBhvr>
                                      <p:to>
                                        <p:strVal val="visible"/>
                                      </p:to>
                                    </p:set>
                                    <p:anim calcmode="lin" valueType="num">
                                      <p:cBhvr additive="base">
                                        <p:cTn id="33"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9">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9">
                                            <p:txEl>
                                              <p:pRg st="4" end="4"/>
                                            </p:txEl>
                                          </p:spTgt>
                                        </p:tgtEl>
                                        <p:attrNameLst>
                                          <p:attrName>style.visibility</p:attrName>
                                        </p:attrNameLst>
                                      </p:cBhvr>
                                      <p:to>
                                        <p:strVal val="visible"/>
                                      </p:to>
                                    </p:set>
                                    <p:anim calcmode="lin" valueType="num">
                                      <p:cBhvr additive="base">
                                        <p:cTn id="39"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9">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4" name="arrow.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nodeType="clickEffect">
                                  <p:stCondLst>
                                    <p:cond delay="0"/>
                                  </p:stCondLst>
                                  <p:childTnLst>
                                    <p:set>
                                      <p:cBhvr>
                                        <p:cTn id="44" dur="1" fill="hold">
                                          <p:stCondLst>
                                            <p:cond delay="0"/>
                                          </p:stCondLst>
                                        </p:cTn>
                                        <p:tgtEl>
                                          <p:spTgt spid="9">
                                            <p:txEl>
                                              <p:pRg st="5" end="5"/>
                                            </p:txEl>
                                          </p:spTgt>
                                        </p:tgtEl>
                                        <p:attrNameLst>
                                          <p:attrName>style.visibility</p:attrName>
                                        </p:attrNameLst>
                                      </p:cBhvr>
                                      <p:to>
                                        <p:strVal val="visible"/>
                                      </p:to>
                                    </p:set>
                                    <p:anim calcmode="lin" valueType="num">
                                      <p:cBhvr additive="base">
                                        <p:cTn id="45"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9">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4" name="arrow.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childTnLst>
                                    <p:set>
                                      <p:cBhvr>
                                        <p:cTn id="50" dur="1" fill="hold">
                                          <p:stCondLst>
                                            <p:cond delay="0"/>
                                          </p:stCondLst>
                                        </p:cTn>
                                        <p:tgtEl>
                                          <p:spTgt spid="4"/>
                                        </p:tgtEl>
                                        <p:attrNameLst>
                                          <p:attrName>style.visibility</p:attrName>
                                        </p:attrNameLst>
                                      </p:cBhvr>
                                      <p:to>
                                        <p:strVal val="visible"/>
                                      </p:to>
                                    </p:set>
                                    <p:anim calcmode="lin" valueType="num">
                                      <p:cBhvr additive="base">
                                        <p:cTn id="51" dur="500" fill="hold"/>
                                        <p:tgtEl>
                                          <p:spTgt spid="4"/>
                                        </p:tgtEl>
                                        <p:attrNameLst>
                                          <p:attrName>ppt_x</p:attrName>
                                        </p:attrNameLst>
                                      </p:cBhvr>
                                      <p:tavLst>
                                        <p:tav tm="0">
                                          <p:val>
                                            <p:strVal val="#ppt_x"/>
                                          </p:val>
                                        </p:tav>
                                        <p:tav tm="100000">
                                          <p:val>
                                            <p:strVal val="#ppt_x"/>
                                          </p:val>
                                        </p:tav>
                                      </p:tavLst>
                                    </p:anim>
                                    <p:anim calcmode="lin" valueType="num">
                                      <p:cBhvr additive="base">
                                        <p:cTn id="52" dur="50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4" name="arrow.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nodeType="clickEffect">
                                  <p:stCondLst>
                                    <p:cond delay="0"/>
                                  </p:stCondLst>
                                  <p:childTnLst>
                                    <p:set>
                                      <p:cBhvr>
                                        <p:cTn id="56" dur="1" fill="hold">
                                          <p:stCondLst>
                                            <p:cond delay="0"/>
                                          </p:stCondLst>
                                        </p:cTn>
                                        <p:tgtEl>
                                          <p:spTgt spid="9">
                                            <p:txEl>
                                              <p:pRg st="8" end="8"/>
                                            </p:txEl>
                                          </p:spTgt>
                                        </p:tgtEl>
                                        <p:attrNameLst>
                                          <p:attrName>style.visibility</p:attrName>
                                        </p:attrNameLst>
                                      </p:cBhvr>
                                      <p:to>
                                        <p:strVal val="visible"/>
                                      </p:to>
                                    </p:set>
                                    <p:anim calcmode="lin" valueType="num">
                                      <p:cBhvr additive="base">
                                        <p:cTn id="57" dur="5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9">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4" name="arrow.wav"/>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4" fill="hold" nodeType="clickEffect">
                                  <p:stCondLst>
                                    <p:cond delay="0"/>
                                  </p:stCondLst>
                                  <p:childTnLst>
                                    <p:set>
                                      <p:cBhvr>
                                        <p:cTn id="62" dur="1" fill="hold">
                                          <p:stCondLst>
                                            <p:cond delay="0"/>
                                          </p:stCondLst>
                                        </p:cTn>
                                        <p:tgtEl>
                                          <p:spTgt spid="9">
                                            <p:txEl>
                                              <p:pRg st="9" end="9"/>
                                            </p:txEl>
                                          </p:spTgt>
                                        </p:tgtEl>
                                        <p:attrNameLst>
                                          <p:attrName>style.visibility</p:attrName>
                                        </p:attrNameLst>
                                      </p:cBhvr>
                                      <p:to>
                                        <p:strVal val="visible"/>
                                      </p:to>
                                    </p:set>
                                    <p:anim calcmode="lin" valueType="num">
                                      <p:cBhvr additive="base">
                                        <p:cTn id="63"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9">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ChangeArrowheads="1"/>
          </p:cNvSpPr>
          <p:nvPr/>
        </p:nvSpPr>
        <p:spPr bwMode="auto">
          <a:xfrm>
            <a:off x="685800" y="2255838"/>
            <a:ext cx="7772400" cy="4602162"/>
          </a:xfrm>
          <a:prstGeom prst="rect">
            <a:avLst/>
          </a:prstGeom>
          <a:solidFill>
            <a:srgbClr val="CCFFCC"/>
          </a:solidFill>
          <a:ln w="9525">
            <a:noFill/>
            <a:miter lim="800000"/>
            <a:headEnd/>
            <a:tailEnd/>
          </a:ln>
        </p:spPr>
        <p:txBody>
          <a:bodyPr/>
          <a:lstStyle/>
          <a:p>
            <a:pPr eaLnBrk="1" hangingPunct="1">
              <a:spcAft>
                <a:spcPts val="300"/>
              </a:spcAft>
            </a:pPr>
            <a:r>
              <a:rPr lang="en-US" altLang="en-US"/>
              <a:t>PRACTICE: Find </a:t>
            </a:r>
            <a:r>
              <a:rPr lang="en-US" altLang="en-US" i="1"/>
              <a:t>E</a:t>
            </a:r>
            <a:r>
              <a:rPr lang="en-US" altLang="en-US" baseline="-25000"/>
              <a:t>1</a:t>
            </a:r>
            <a:r>
              <a:rPr lang="en-US" altLang="en-US"/>
              <a:t> through </a:t>
            </a:r>
            <a:r>
              <a:rPr lang="en-US" altLang="en-US" i="1"/>
              <a:t>E</a:t>
            </a:r>
            <a:r>
              <a:rPr lang="en-US" altLang="en-US" baseline="-25000"/>
              <a:t>5</a:t>
            </a:r>
            <a:r>
              <a:rPr lang="en-US" altLang="en-US"/>
              <a:t>                                           and compare them to the table                                          to the right:</a:t>
            </a:r>
          </a:p>
          <a:p>
            <a:pPr eaLnBrk="1" hangingPunct="1">
              <a:spcBef>
                <a:spcPts val="600"/>
              </a:spcBef>
              <a:spcAft>
                <a:spcPts val="300"/>
              </a:spcAft>
            </a:pPr>
            <a:r>
              <a:rPr lang="en-US" altLang="en-US"/>
              <a:t>SOLUTION:  </a:t>
            </a:r>
            <a:r>
              <a:rPr lang="en-US" altLang="en-US" i="1"/>
              <a:t>E</a:t>
            </a:r>
            <a:r>
              <a:rPr lang="en-US" altLang="en-US" baseline="-25000"/>
              <a:t>n</a:t>
            </a:r>
            <a:r>
              <a:rPr lang="en-US" altLang="en-US"/>
              <a:t> = </a:t>
            </a:r>
            <a:r>
              <a:rPr lang="en-US" altLang="en-US">
                <a:solidFill>
                  <a:srgbClr val="000000"/>
                </a:solidFill>
                <a:cs typeface="Times New Roman" pitchFamily="18" charset="0"/>
                <a:sym typeface="Symbol" pitchFamily="18" charset="2"/>
              </a:rPr>
              <a:t>–13.6 </a:t>
            </a:r>
            <a:r>
              <a:rPr lang="en-US" altLang="en-US" i="1">
                <a:solidFill>
                  <a:srgbClr val="000000"/>
                </a:solidFill>
                <a:cs typeface="Times New Roman" pitchFamily="18" charset="0"/>
                <a:sym typeface="Symbol" pitchFamily="18" charset="2"/>
              </a:rPr>
              <a:t>/</a:t>
            </a:r>
            <a:r>
              <a:rPr lang="en-US" altLang="en-US">
                <a:solidFill>
                  <a:srgbClr val="000000"/>
                </a:solidFill>
                <a:cs typeface="Times New Roman" pitchFamily="18" charset="0"/>
                <a:sym typeface="Symbol" pitchFamily="18" charset="2"/>
              </a:rPr>
              <a:t> </a:t>
            </a:r>
            <a:r>
              <a:rPr lang="en-US" altLang="en-US" i="1">
                <a:solidFill>
                  <a:srgbClr val="000000"/>
                </a:solidFill>
                <a:cs typeface="Times New Roman" pitchFamily="18" charset="0"/>
                <a:sym typeface="Symbol" pitchFamily="18" charset="2"/>
              </a:rPr>
              <a:t>n</a:t>
            </a:r>
            <a:r>
              <a:rPr lang="en-US" altLang="en-US" baseline="30000">
                <a:solidFill>
                  <a:srgbClr val="000000"/>
                </a:solidFill>
                <a:cs typeface="Times New Roman" pitchFamily="18" charset="0"/>
                <a:sym typeface="Symbol" pitchFamily="18" charset="2"/>
              </a:rPr>
              <a:t>2</a:t>
            </a:r>
            <a:r>
              <a:rPr lang="en-US" altLang="en-US">
                <a:solidFill>
                  <a:srgbClr val="000000"/>
                </a:solidFill>
                <a:cs typeface="Times New Roman" pitchFamily="18" charset="0"/>
                <a:sym typeface="Symbol" pitchFamily="18" charset="2"/>
              </a:rPr>
              <a:t> eV.</a:t>
            </a:r>
          </a:p>
          <a:p>
            <a:pPr eaLnBrk="1" hangingPunct="1">
              <a:spcBef>
                <a:spcPts val="600"/>
              </a:spcBef>
              <a:spcAft>
                <a:spcPts val="300"/>
              </a:spcAft>
            </a:pPr>
            <a:r>
              <a:rPr lang="en-US" altLang="en-US" i="1"/>
              <a:t>      E</a:t>
            </a:r>
            <a:r>
              <a:rPr lang="en-US" altLang="en-US" baseline="-25000"/>
              <a:t>1</a:t>
            </a:r>
            <a:r>
              <a:rPr lang="en-US" altLang="en-US"/>
              <a:t> 	= </a:t>
            </a:r>
            <a:r>
              <a:rPr lang="en-US" altLang="en-US">
                <a:solidFill>
                  <a:srgbClr val="000000"/>
                </a:solidFill>
                <a:cs typeface="Times New Roman" pitchFamily="18" charset="0"/>
                <a:sym typeface="Symbol" pitchFamily="18" charset="2"/>
              </a:rPr>
              <a:t>–13.6 </a:t>
            </a:r>
            <a:r>
              <a:rPr lang="en-US" altLang="en-US" i="1">
                <a:solidFill>
                  <a:srgbClr val="000000"/>
                </a:solidFill>
                <a:cs typeface="Times New Roman" pitchFamily="18" charset="0"/>
                <a:sym typeface="Symbol" pitchFamily="18" charset="2"/>
              </a:rPr>
              <a:t>/</a:t>
            </a:r>
            <a:r>
              <a:rPr lang="en-US" altLang="en-US">
                <a:solidFill>
                  <a:srgbClr val="000000"/>
                </a:solidFill>
                <a:cs typeface="Times New Roman" pitchFamily="18" charset="0"/>
                <a:sym typeface="Symbol" pitchFamily="18" charset="2"/>
              </a:rPr>
              <a:t> 1</a:t>
            </a:r>
            <a:r>
              <a:rPr lang="en-US" altLang="en-US" baseline="30000">
                <a:solidFill>
                  <a:srgbClr val="000000"/>
                </a:solidFill>
                <a:cs typeface="Times New Roman" pitchFamily="18" charset="0"/>
                <a:sym typeface="Symbol" pitchFamily="18" charset="2"/>
              </a:rPr>
              <a:t>2</a:t>
            </a:r>
            <a:r>
              <a:rPr lang="en-US" altLang="en-US">
                <a:solidFill>
                  <a:srgbClr val="000000"/>
                </a:solidFill>
                <a:cs typeface="Times New Roman" pitchFamily="18" charset="0"/>
                <a:sym typeface="Symbol" pitchFamily="18" charset="2"/>
              </a:rPr>
              <a:t> = - 13.6 eV.</a:t>
            </a:r>
          </a:p>
          <a:p>
            <a:pPr eaLnBrk="1" hangingPunct="1">
              <a:spcBef>
                <a:spcPts val="600"/>
              </a:spcBef>
              <a:spcAft>
                <a:spcPts val="300"/>
              </a:spcAft>
            </a:pPr>
            <a:r>
              <a:rPr lang="en-US" altLang="en-US" i="1"/>
              <a:t>      E</a:t>
            </a:r>
            <a:r>
              <a:rPr lang="en-US" altLang="en-US" baseline="-25000"/>
              <a:t>2</a:t>
            </a:r>
            <a:r>
              <a:rPr lang="en-US" altLang="en-US"/>
              <a:t> 	= </a:t>
            </a:r>
            <a:r>
              <a:rPr lang="en-US" altLang="en-US">
                <a:solidFill>
                  <a:srgbClr val="000000"/>
                </a:solidFill>
                <a:cs typeface="Times New Roman" pitchFamily="18" charset="0"/>
                <a:sym typeface="Symbol" pitchFamily="18" charset="2"/>
              </a:rPr>
              <a:t>–13.6 </a:t>
            </a:r>
            <a:r>
              <a:rPr lang="en-US" altLang="en-US" i="1">
                <a:solidFill>
                  <a:srgbClr val="000000"/>
                </a:solidFill>
                <a:cs typeface="Times New Roman" pitchFamily="18" charset="0"/>
                <a:sym typeface="Symbol" pitchFamily="18" charset="2"/>
              </a:rPr>
              <a:t>/</a:t>
            </a:r>
            <a:r>
              <a:rPr lang="en-US" altLang="en-US">
                <a:solidFill>
                  <a:srgbClr val="000000"/>
                </a:solidFill>
                <a:cs typeface="Times New Roman" pitchFamily="18" charset="0"/>
                <a:sym typeface="Symbol" pitchFamily="18" charset="2"/>
              </a:rPr>
              <a:t> 2</a:t>
            </a:r>
            <a:r>
              <a:rPr lang="en-US" altLang="en-US" baseline="30000">
                <a:solidFill>
                  <a:srgbClr val="000000"/>
                </a:solidFill>
                <a:cs typeface="Times New Roman" pitchFamily="18" charset="0"/>
                <a:sym typeface="Symbol" pitchFamily="18" charset="2"/>
              </a:rPr>
              <a:t>2</a:t>
            </a:r>
            <a:r>
              <a:rPr lang="en-US" altLang="en-US">
                <a:solidFill>
                  <a:srgbClr val="000000"/>
                </a:solidFill>
                <a:cs typeface="Times New Roman" pitchFamily="18" charset="0"/>
                <a:sym typeface="Symbol" pitchFamily="18" charset="2"/>
              </a:rPr>
              <a:t> = - 3.40 eV.</a:t>
            </a:r>
          </a:p>
          <a:p>
            <a:pPr eaLnBrk="1" hangingPunct="1">
              <a:spcBef>
                <a:spcPts val="600"/>
              </a:spcBef>
              <a:spcAft>
                <a:spcPts val="300"/>
              </a:spcAft>
            </a:pPr>
            <a:r>
              <a:rPr lang="en-US" altLang="en-US" i="1"/>
              <a:t>      E</a:t>
            </a:r>
            <a:r>
              <a:rPr lang="en-US" altLang="en-US" baseline="-25000"/>
              <a:t>3</a:t>
            </a:r>
            <a:r>
              <a:rPr lang="en-US" altLang="en-US"/>
              <a:t> 	= </a:t>
            </a:r>
            <a:r>
              <a:rPr lang="en-US" altLang="en-US">
                <a:solidFill>
                  <a:srgbClr val="000000"/>
                </a:solidFill>
                <a:cs typeface="Times New Roman" pitchFamily="18" charset="0"/>
                <a:sym typeface="Symbol" pitchFamily="18" charset="2"/>
              </a:rPr>
              <a:t>–13.6 </a:t>
            </a:r>
            <a:r>
              <a:rPr lang="en-US" altLang="en-US" i="1">
                <a:solidFill>
                  <a:srgbClr val="000000"/>
                </a:solidFill>
                <a:cs typeface="Times New Roman" pitchFamily="18" charset="0"/>
                <a:sym typeface="Symbol" pitchFamily="18" charset="2"/>
              </a:rPr>
              <a:t>/</a:t>
            </a:r>
            <a:r>
              <a:rPr lang="en-US" altLang="en-US">
                <a:solidFill>
                  <a:srgbClr val="000000"/>
                </a:solidFill>
                <a:cs typeface="Times New Roman" pitchFamily="18" charset="0"/>
                <a:sym typeface="Symbol" pitchFamily="18" charset="2"/>
              </a:rPr>
              <a:t> 3</a:t>
            </a:r>
            <a:r>
              <a:rPr lang="en-US" altLang="en-US" baseline="30000">
                <a:solidFill>
                  <a:srgbClr val="000000"/>
                </a:solidFill>
                <a:cs typeface="Times New Roman" pitchFamily="18" charset="0"/>
                <a:sym typeface="Symbol" pitchFamily="18" charset="2"/>
              </a:rPr>
              <a:t>2</a:t>
            </a:r>
            <a:r>
              <a:rPr lang="en-US" altLang="en-US">
                <a:solidFill>
                  <a:srgbClr val="000000"/>
                </a:solidFill>
                <a:cs typeface="Times New Roman" pitchFamily="18" charset="0"/>
                <a:sym typeface="Symbol" pitchFamily="18" charset="2"/>
              </a:rPr>
              <a:t> = - 1.51 eV.</a:t>
            </a:r>
          </a:p>
          <a:p>
            <a:pPr eaLnBrk="1" hangingPunct="1">
              <a:spcBef>
                <a:spcPts val="600"/>
              </a:spcBef>
              <a:spcAft>
                <a:spcPts val="300"/>
              </a:spcAft>
            </a:pPr>
            <a:r>
              <a:rPr lang="en-US" altLang="en-US" i="1"/>
              <a:t>      E</a:t>
            </a:r>
            <a:r>
              <a:rPr lang="en-US" altLang="en-US" baseline="-25000"/>
              <a:t>4</a:t>
            </a:r>
            <a:r>
              <a:rPr lang="en-US" altLang="en-US"/>
              <a:t> 	= </a:t>
            </a:r>
            <a:r>
              <a:rPr lang="en-US" altLang="en-US">
                <a:solidFill>
                  <a:srgbClr val="000000"/>
                </a:solidFill>
                <a:cs typeface="Times New Roman" pitchFamily="18" charset="0"/>
                <a:sym typeface="Symbol" pitchFamily="18" charset="2"/>
              </a:rPr>
              <a:t>–13.6 </a:t>
            </a:r>
            <a:r>
              <a:rPr lang="en-US" altLang="en-US" i="1">
                <a:solidFill>
                  <a:srgbClr val="000000"/>
                </a:solidFill>
                <a:cs typeface="Times New Roman" pitchFamily="18" charset="0"/>
                <a:sym typeface="Symbol" pitchFamily="18" charset="2"/>
              </a:rPr>
              <a:t>/</a:t>
            </a:r>
            <a:r>
              <a:rPr lang="en-US" altLang="en-US">
                <a:solidFill>
                  <a:srgbClr val="000000"/>
                </a:solidFill>
                <a:cs typeface="Times New Roman" pitchFamily="18" charset="0"/>
                <a:sym typeface="Symbol" pitchFamily="18" charset="2"/>
              </a:rPr>
              <a:t> 4</a:t>
            </a:r>
            <a:r>
              <a:rPr lang="en-US" altLang="en-US" baseline="30000">
                <a:solidFill>
                  <a:srgbClr val="000000"/>
                </a:solidFill>
                <a:cs typeface="Times New Roman" pitchFamily="18" charset="0"/>
                <a:sym typeface="Symbol" pitchFamily="18" charset="2"/>
              </a:rPr>
              <a:t>2</a:t>
            </a:r>
            <a:r>
              <a:rPr lang="en-US" altLang="en-US">
                <a:solidFill>
                  <a:srgbClr val="000000"/>
                </a:solidFill>
                <a:cs typeface="Times New Roman" pitchFamily="18" charset="0"/>
                <a:sym typeface="Symbol" pitchFamily="18" charset="2"/>
              </a:rPr>
              <a:t> = - 0.850 eV.</a:t>
            </a:r>
          </a:p>
          <a:p>
            <a:pPr eaLnBrk="1" hangingPunct="1">
              <a:spcBef>
                <a:spcPts val="600"/>
              </a:spcBef>
              <a:spcAft>
                <a:spcPts val="300"/>
              </a:spcAft>
            </a:pPr>
            <a:r>
              <a:rPr lang="en-US" altLang="en-US" i="1"/>
              <a:t>      E</a:t>
            </a:r>
            <a:r>
              <a:rPr lang="en-US" altLang="en-US" baseline="-25000"/>
              <a:t>5</a:t>
            </a:r>
            <a:r>
              <a:rPr lang="en-US" altLang="en-US"/>
              <a:t> 	= </a:t>
            </a:r>
            <a:r>
              <a:rPr lang="en-US" altLang="en-US">
                <a:solidFill>
                  <a:srgbClr val="000000"/>
                </a:solidFill>
                <a:cs typeface="Times New Roman" pitchFamily="18" charset="0"/>
                <a:sym typeface="Symbol" pitchFamily="18" charset="2"/>
              </a:rPr>
              <a:t>–13.6 </a:t>
            </a:r>
            <a:r>
              <a:rPr lang="en-US" altLang="en-US" i="1">
                <a:solidFill>
                  <a:srgbClr val="000000"/>
                </a:solidFill>
                <a:cs typeface="Times New Roman" pitchFamily="18" charset="0"/>
                <a:sym typeface="Symbol" pitchFamily="18" charset="2"/>
              </a:rPr>
              <a:t>/</a:t>
            </a:r>
            <a:r>
              <a:rPr lang="en-US" altLang="en-US">
                <a:solidFill>
                  <a:srgbClr val="000000"/>
                </a:solidFill>
                <a:cs typeface="Times New Roman" pitchFamily="18" charset="0"/>
                <a:sym typeface="Symbol" pitchFamily="18" charset="2"/>
              </a:rPr>
              <a:t> 5</a:t>
            </a:r>
            <a:r>
              <a:rPr lang="en-US" altLang="en-US" baseline="30000">
                <a:solidFill>
                  <a:srgbClr val="000000"/>
                </a:solidFill>
                <a:cs typeface="Times New Roman" pitchFamily="18" charset="0"/>
                <a:sym typeface="Symbol" pitchFamily="18" charset="2"/>
              </a:rPr>
              <a:t>2</a:t>
            </a:r>
            <a:r>
              <a:rPr lang="en-US" altLang="en-US">
                <a:solidFill>
                  <a:srgbClr val="000000"/>
                </a:solidFill>
                <a:cs typeface="Times New Roman" pitchFamily="18" charset="0"/>
                <a:sym typeface="Symbol" pitchFamily="18" charset="2"/>
              </a:rPr>
              <a:t> = - 0.544 eV.</a:t>
            </a:r>
          </a:p>
          <a:p>
            <a:pPr eaLnBrk="1" hangingPunct="1">
              <a:spcBef>
                <a:spcPts val="600"/>
              </a:spcBef>
              <a:spcAft>
                <a:spcPts val="300"/>
              </a:spcAft>
            </a:pPr>
            <a:r>
              <a:rPr lang="en-US" altLang="en-US">
                <a:solidFill>
                  <a:srgbClr val="000000"/>
                </a:solidFill>
                <a:cs typeface="Times New Roman" pitchFamily="18" charset="0"/>
                <a:sym typeface="Symbol" pitchFamily="18" charset="2"/>
              </a:rPr>
              <a:t>They match the table perfectly!</a:t>
            </a:r>
            <a:endParaRPr lang="en-US" altLang="en-US"/>
          </a:p>
        </p:txBody>
      </p:sp>
      <p:sp>
        <p:nvSpPr>
          <p:cNvPr id="55299"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12.1 – The interaction of matter with radiation</a:t>
            </a:r>
          </a:p>
        </p:txBody>
      </p:sp>
      <p:sp>
        <p:nvSpPr>
          <p:cNvPr id="55300" name="Rectangle 2"/>
          <p:cNvSpPr>
            <a:spLocks noChangeArrowheads="1"/>
          </p:cNvSpPr>
          <p:nvPr/>
        </p:nvSpPr>
        <p:spPr bwMode="auto">
          <a:xfrm>
            <a:off x="685800" y="1343025"/>
            <a:ext cx="7772400" cy="942975"/>
          </a:xfrm>
          <a:prstGeom prst="rect">
            <a:avLst/>
          </a:prstGeom>
          <a:solidFill>
            <a:srgbClr val="EAEAEA"/>
          </a:solidFill>
          <a:ln w="9525">
            <a:noFill/>
            <a:miter lim="800000"/>
            <a:headEnd/>
            <a:tailEnd/>
          </a:ln>
        </p:spPr>
        <p:txBody>
          <a:bodyPr/>
          <a:lstStyle/>
          <a:p>
            <a:pPr eaLnBrk="1" hangingPunct="1">
              <a:spcBef>
                <a:spcPct val="20000"/>
              </a:spcBef>
            </a:pPr>
            <a:r>
              <a:rPr lang="en-US" altLang="en-US" i="1">
                <a:solidFill>
                  <a:srgbClr val="333399"/>
                </a:solidFill>
              </a:rPr>
              <a:t>The Bohr model of the hydrogen atom</a:t>
            </a:r>
          </a:p>
          <a:p>
            <a:pPr eaLnBrk="1" hangingPunct="1">
              <a:spcBef>
                <a:spcPct val="20000"/>
              </a:spcBef>
            </a:pPr>
            <a:endParaRPr lang="en-US" altLang="en-US" i="1">
              <a:solidFill>
                <a:srgbClr val="333399"/>
              </a:solidFill>
              <a:cs typeface="Times New Roman" pitchFamily="18" charset="0"/>
            </a:endParaRPr>
          </a:p>
        </p:txBody>
      </p:sp>
      <p:grpSp>
        <p:nvGrpSpPr>
          <p:cNvPr id="2" name="Group 15"/>
          <p:cNvGrpSpPr>
            <a:grpSpLocks/>
          </p:cNvGrpSpPr>
          <p:nvPr/>
        </p:nvGrpSpPr>
        <p:grpSpPr bwMode="auto">
          <a:xfrm>
            <a:off x="800100" y="1770063"/>
            <a:ext cx="7464425" cy="461962"/>
            <a:chOff x="510" y="3419"/>
            <a:chExt cx="4702" cy="291"/>
          </a:xfrm>
        </p:grpSpPr>
        <p:sp>
          <p:nvSpPr>
            <p:cNvPr id="55349" name="Rectangle 16"/>
            <p:cNvSpPr>
              <a:spLocks noChangeArrowheads="1"/>
            </p:cNvSpPr>
            <p:nvPr/>
          </p:nvSpPr>
          <p:spPr bwMode="auto">
            <a:xfrm>
              <a:off x="592" y="3432"/>
              <a:ext cx="3440" cy="250"/>
            </a:xfrm>
            <a:prstGeom prst="rect">
              <a:avLst/>
            </a:prstGeom>
            <a:noFill/>
            <a:ln w="9525">
              <a:noFill/>
              <a:miter lim="800000"/>
              <a:headEnd/>
              <a:tailEnd/>
            </a:ln>
          </p:spPr>
          <p:txBody>
            <a:bodyPr/>
            <a:lstStyle/>
            <a:p>
              <a:pPr eaLnBrk="1" hangingPunct="1">
                <a:lnSpc>
                  <a:spcPct val="90000"/>
                </a:lnSpc>
                <a:spcBef>
                  <a:spcPct val="20000"/>
                </a:spcBef>
              </a:pPr>
              <a:r>
                <a:rPr lang="en-US" altLang="en-US" i="1">
                  <a:solidFill>
                    <a:srgbClr val="000000"/>
                  </a:solidFill>
                  <a:cs typeface="Times New Roman" pitchFamily="18" charset="0"/>
                  <a:sym typeface="Symbol" pitchFamily="18" charset="2"/>
                </a:rPr>
                <a:t>E</a:t>
              </a:r>
              <a:r>
                <a:rPr lang="en-US" altLang="en-US" baseline="-25000">
                  <a:solidFill>
                    <a:srgbClr val="000000"/>
                  </a:solidFill>
                  <a:cs typeface="Times New Roman" pitchFamily="18" charset="0"/>
                  <a:sym typeface="Symbol" pitchFamily="18" charset="2"/>
                </a:rPr>
                <a:t>n</a:t>
              </a:r>
              <a:r>
                <a:rPr lang="en-US" altLang="en-US">
                  <a:solidFill>
                    <a:srgbClr val="000000"/>
                  </a:solidFill>
                  <a:cs typeface="Times New Roman" pitchFamily="18" charset="0"/>
                  <a:sym typeface="Symbol" pitchFamily="18" charset="2"/>
                </a:rPr>
                <a:t> = –13.6 </a:t>
              </a:r>
              <a:r>
                <a:rPr lang="en-US" altLang="en-US" i="1">
                  <a:solidFill>
                    <a:srgbClr val="000000"/>
                  </a:solidFill>
                  <a:cs typeface="Times New Roman" pitchFamily="18" charset="0"/>
                  <a:sym typeface="Symbol" pitchFamily="18" charset="2"/>
                </a:rPr>
                <a:t>/</a:t>
              </a:r>
              <a:r>
                <a:rPr lang="en-US" altLang="en-US">
                  <a:solidFill>
                    <a:srgbClr val="000000"/>
                  </a:solidFill>
                  <a:cs typeface="Times New Roman" pitchFamily="18" charset="0"/>
                  <a:sym typeface="Symbol" pitchFamily="18" charset="2"/>
                </a:rPr>
                <a:t> </a:t>
              </a:r>
              <a:r>
                <a:rPr lang="en-US" altLang="en-US" i="1">
                  <a:solidFill>
                    <a:srgbClr val="000000"/>
                  </a:solidFill>
                  <a:cs typeface="Times New Roman" pitchFamily="18" charset="0"/>
                  <a:sym typeface="Symbol" pitchFamily="18" charset="2"/>
                </a:rPr>
                <a:t>n</a:t>
              </a:r>
              <a:r>
                <a:rPr lang="en-US" altLang="en-US" baseline="30000">
                  <a:solidFill>
                    <a:srgbClr val="000000"/>
                  </a:solidFill>
                  <a:cs typeface="Times New Roman" pitchFamily="18" charset="0"/>
                  <a:sym typeface="Symbol" pitchFamily="18" charset="2"/>
                </a:rPr>
                <a:t>2</a:t>
              </a:r>
              <a:r>
                <a:rPr lang="en-US" altLang="en-US">
                  <a:solidFill>
                    <a:srgbClr val="000000"/>
                  </a:solidFill>
                  <a:cs typeface="Times New Roman" pitchFamily="18" charset="0"/>
                  <a:sym typeface="Symbol" pitchFamily="18" charset="2"/>
                </a:rPr>
                <a:t> </a:t>
              </a:r>
              <a:r>
                <a:rPr lang="en-US" altLang="en-US">
                  <a:solidFill>
                    <a:srgbClr val="009999"/>
                  </a:solidFill>
                  <a:cs typeface="Times New Roman" pitchFamily="18" charset="0"/>
                  <a:sym typeface="Symbol" pitchFamily="18" charset="2"/>
                </a:rPr>
                <a:t>  ( </a:t>
              </a:r>
              <a:r>
                <a:rPr lang="en-US" altLang="en-US" i="1">
                  <a:solidFill>
                    <a:srgbClr val="009999"/>
                  </a:solidFill>
                  <a:cs typeface="Times New Roman" pitchFamily="18" charset="0"/>
                  <a:sym typeface="Symbol" pitchFamily="18" charset="2"/>
                </a:rPr>
                <a:t>E</a:t>
              </a:r>
              <a:r>
                <a:rPr lang="en-US" altLang="en-US">
                  <a:solidFill>
                    <a:srgbClr val="009999"/>
                  </a:solidFill>
                  <a:cs typeface="Times New Roman" pitchFamily="18" charset="0"/>
                  <a:sym typeface="Symbol" pitchFamily="18" charset="2"/>
                </a:rPr>
                <a:t> in eV )</a:t>
              </a:r>
              <a:endParaRPr lang="en-US" altLang="en-US" i="1">
                <a:solidFill>
                  <a:srgbClr val="009999"/>
                </a:solidFill>
                <a:sym typeface="Symbol" pitchFamily="18" charset="2"/>
              </a:endParaRPr>
            </a:p>
          </p:txBody>
        </p:sp>
        <p:sp>
          <p:nvSpPr>
            <p:cNvPr id="55350" name="Text Box 6"/>
            <p:cNvSpPr txBox="1">
              <a:spLocks noChangeArrowheads="1"/>
            </p:cNvSpPr>
            <p:nvPr/>
          </p:nvSpPr>
          <p:spPr bwMode="auto">
            <a:xfrm>
              <a:off x="3044" y="3419"/>
              <a:ext cx="2168" cy="291"/>
            </a:xfrm>
            <a:prstGeom prst="rect">
              <a:avLst/>
            </a:prstGeom>
            <a:solidFill>
              <a:srgbClr val="FF0000"/>
            </a:solidFill>
            <a:ln w="9525">
              <a:noFill/>
              <a:miter lim="800000"/>
              <a:headEnd/>
              <a:tailEnd/>
            </a:ln>
          </p:spPr>
          <p:txBody>
            <a:bodyPr>
              <a:spAutoFit/>
            </a:bodyPr>
            <a:lstStyle/>
            <a:p>
              <a:pPr algn="ctr" eaLnBrk="1" hangingPunct="1">
                <a:spcBef>
                  <a:spcPct val="50000"/>
                </a:spcBef>
              </a:pPr>
              <a:r>
                <a:rPr lang="en-US" altLang="en-US">
                  <a:solidFill>
                    <a:schemeClr val="bg1"/>
                  </a:solidFill>
                </a:rPr>
                <a:t>hydrogen energy levels</a:t>
              </a:r>
            </a:p>
          </p:txBody>
        </p:sp>
        <p:sp>
          <p:nvSpPr>
            <p:cNvPr id="55351" name="Rectangle 18"/>
            <p:cNvSpPr>
              <a:spLocks noChangeArrowheads="1"/>
            </p:cNvSpPr>
            <p:nvPr/>
          </p:nvSpPr>
          <p:spPr bwMode="auto">
            <a:xfrm>
              <a:off x="510" y="3421"/>
              <a:ext cx="4701" cy="289"/>
            </a:xfrm>
            <a:prstGeom prst="rect">
              <a:avLst/>
            </a:prstGeom>
            <a:noFill/>
            <a:ln w="12700">
              <a:solidFill>
                <a:schemeClr val="tx1"/>
              </a:solidFill>
              <a:miter lim="800000"/>
              <a:headEnd/>
              <a:tailEnd/>
            </a:ln>
          </p:spPr>
          <p:txBody>
            <a:bodyPr wrap="none" anchor="ctr"/>
            <a:lstStyle/>
            <a:p>
              <a:pPr eaLnBrk="1" hangingPunct="1"/>
              <a:endParaRPr lang="en-US" altLang="en-US"/>
            </a:p>
          </p:txBody>
        </p:sp>
      </p:grpSp>
      <p:grpSp>
        <p:nvGrpSpPr>
          <p:cNvPr id="3" name="Group 7"/>
          <p:cNvGrpSpPr>
            <a:grpSpLocks/>
          </p:cNvGrpSpPr>
          <p:nvPr/>
        </p:nvGrpSpPr>
        <p:grpSpPr bwMode="auto">
          <a:xfrm>
            <a:off x="5230813" y="2297113"/>
            <a:ext cx="3676650" cy="3656012"/>
            <a:chOff x="3444" y="1488"/>
            <a:chExt cx="2316" cy="2303"/>
          </a:xfrm>
        </p:grpSpPr>
        <p:sp>
          <p:nvSpPr>
            <p:cNvPr id="55308" name="Text Box 7"/>
            <p:cNvSpPr txBox="1">
              <a:spLocks noChangeArrowheads="1"/>
            </p:cNvSpPr>
            <p:nvPr/>
          </p:nvSpPr>
          <p:spPr bwMode="auto">
            <a:xfrm>
              <a:off x="3471" y="3310"/>
              <a:ext cx="367" cy="192"/>
            </a:xfrm>
            <a:prstGeom prst="rect">
              <a:avLst/>
            </a:prstGeom>
            <a:noFill/>
            <a:ln w="9525">
              <a:noFill/>
              <a:miter lim="800000"/>
              <a:headEnd/>
              <a:tailEnd/>
            </a:ln>
          </p:spPr>
          <p:txBody>
            <a:bodyPr wrap="none">
              <a:spAutoFit/>
            </a:bodyPr>
            <a:lstStyle/>
            <a:p>
              <a:pPr eaLnBrk="1" hangingPunct="1"/>
              <a:r>
                <a:rPr lang="en-US" altLang="en-US" sz="1400" i="1"/>
                <a:t>n </a:t>
              </a:r>
              <a:r>
                <a:rPr lang="en-US" altLang="en-US" sz="1400"/>
                <a:t>= 1</a:t>
              </a:r>
              <a:endParaRPr lang="en-US" altLang="en-US" sz="1400" i="1"/>
            </a:p>
          </p:txBody>
        </p:sp>
        <p:sp>
          <p:nvSpPr>
            <p:cNvPr id="55309" name="Text Box 8"/>
            <p:cNvSpPr txBox="1">
              <a:spLocks noChangeArrowheads="1"/>
            </p:cNvSpPr>
            <p:nvPr/>
          </p:nvSpPr>
          <p:spPr bwMode="auto">
            <a:xfrm>
              <a:off x="5222" y="3319"/>
              <a:ext cx="538" cy="192"/>
            </a:xfrm>
            <a:prstGeom prst="rect">
              <a:avLst/>
            </a:prstGeom>
            <a:noFill/>
            <a:ln w="9525">
              <a:noFill/>
              <a:miter lim="800000"/>
              <a:headEnd/>
              <a:tailEnd/>
            </a:ln>
          </p:spPr>
          <p:txBody>
            <a:bodyPr wrap="none">
              <a:spAutoFit/>
            </a:bodyPr>
            <a:lstStyle/>
            <a:p>
              <a:pPr eaLnBrk="1" hangingPunct="1"/>
              <a:r>
                <a:rPr lang="en-US" altLang="en-US" sz="1400"/>
                <a:t>-13.6 eV</a:t>
              </a:r>
            </a:p>
          </p:txBody>
        </p:sp>
        <p:sp>
          <p:nvSpPr>
            <p:cNvPr id="55310" name="Text Box 10"/>
            <p:cNvSpPr txBox="1">
              <a:spLocks noChangeArrowheads="1"/>
            </p:cNvSpPr>
            <p:nvPr/>
          </p:nvSpPr>
          <p:spPr bwMode="auto">
            <a:xfrm>
              <a:off x="3472" y="2411"/>
              <a:ext cx="367" cy="192"/>
            </a:xfrm>
            <a:prstGeom prst="rect">
              <a:avLst/>
            </a:prstGeom>
            <a:noFill/>
            <a:ln w="9525">
              <a:noFill/>
              <a:miter lim="800000"/>
              <a:headEnd/>
              <a:tailEnd/>
            </a:ln>
          </p:spPr>
          <p:txBody>
            <a:bodyPr wrap="none">
              <a:spAutoFit/>
            </a:bodyPr>
            <a:lstStyle/>
            <a:p>
              <a:pPr eaLnBrk="1" hangingPunct="1"/>
              <a:r>
                <a:rPr lang="en-US" altLang="en-US" sz="1400" i="1"/>
                <a:t>n </a:t>
              </a:r>
              <a:r>
                <a:rPr lang="en-US" altLang="en-US" sz="1400"/>
                <a:t>= 2</a:t>
              </a:r>
              <a:endParaRPr lang="en-US" altLang="en-US" sz="1400" i="1"/>
            </a:p>
          </p:txBody>
        </p:sp>
        <p:sp>
          <p:nvSpPr>
            <p:cNvPr id="55311" name="Text Box 11"/>
            <p:cNvSpPr txBox="1">
              <a:spLocks noChangeArrowheads="1"/>
            </p:cNvSpPr>
            <p:nvPr/>
          </p:nvSpPr>
          <p:spPr bwMode="auto">
            <a:xfrm>
              <a:off x="5211" y="2420"/>
              <a:ext cx="538" cy="192"/>
            </a:xfrm>
            <a:prstGeom prst="rect">
              <a:avLst/>
            </a:prstGeom>
            <a:noFill/>
            <a:ln w="9525">
              <a:noFill/>
              <a:miter lim="800000"/>
              <a:headEnd/>
              <a:tailEnd/>
            </a:ln>
          </p:spPr>
          <p:txBody>
            <a:bodyPr wrap="none">
              <a:spAutoFit/>
            </a:bodyPr>
            <a:lstStyle/>
            <a:p>
              <a:pPr eaLnBrk="1" hangingPunct="1"/>
              <a:r>
                <a:rPr lang="en-US" altLang="en-US" sz="1400"/>
                <a:t>-3.40 eV</a:t>
              </a:r>
            </a:p>
          </p:txBody>
        </p:sp>
        <p:sp>
          <p:nvSpPr>
            <p:cNvPr id="55312" name="Text Box 13"/>
            <p:cNvSpPr txBox="1">
              <a:spLocks noChangeArrowheads="1"/>
            </p:cNvSpPr>
            <p:nvPr/>
          </p:nvSpPr>
          <p:spPr bwMode="auto">
            <a:xfrm>
              <a:off x="3473" y="1995"/>
              <a:ext cx="367" cy="192"/>
            </a:xfrm>
            <a:prstGeom prst="rect">
              <a:avLst/>
            </a:prstGeom>
            <a:noFill/>
            <a:ln w="9525">
              <a:noFill/>
              <a:miter lim="800000"/>
              <a:headEnd/>
              <a:tailEnd/>
            </a:ln>
          </p:spPr>
          <p:txBody>
            <a:bodyPr wrap="none">
              <a:spAutoFit/>
            </a:bodyPr>
            <a:lstStyle/>
            <a:p>
              <a:pPr eaLnBrk="1" hangingPunct="1"/>
              <a:r>
                <a:rPr lang="en-US" altLang="en-US" sz="1400" i="1"/>
                <a:t>n </a:t>
              </a:r>
              <a:r>
                <a:rPr lang="en-US" altLang="en-US" sz="1400"/>
                <a:t>= 3</a:t>
              </a:r>
              <a:endParaRPr lang="en-US" altLang="en-US" sz="1400" i="1"/>
            </a:p>
          </p:txBody>
        </p:sp>
        <p:sp>
          <p:nvSpPr>
            <p:cNvPr id="55313" name="Text Box 14"/>
            <p:cNvSpPr txBox="1">
              <a:spLocks noChangeArrowheads="1"/>
            </p:cNvSpPr>
            <p:nvPr/>
          </p:nvSpPr>
          <p:spPr bwMode="auto">
            <a:xfrm>
              <a:off x="5212" y="2004"/>
              <a:ext cx="538" cy="192"/>
            </a:xfrm>
            <a:prstGeom prst="rect">
              <a:avLst/>
            </a:prstGeom>
            <a:noFill/>
            <a:ln w="9525">
              <a:noFill/>
              <a:miter lim="800000"/>
              <a:headEnd/>
              <a:tailEnd/>
            </a:ln>
          </p:spPr>
          <p:txBody>
            <a:bodyPr wrap="none">
              <a:spAutoFit/>
            </a:bodyPr>
            <a:lstStyle/>
            <a:p>
              <a:pPr eaLnBrk="1" hangingPunct="1"/>
              <a:r>
                <a:rPr lang="en-US" altLang="en-US" sz="1400"/>
                <a:t>-1.51 eV</a:t>
              </a:r>
            </a:p>
          </p:txBody>
        </p:sp>
        <p:sp>
          <p:nvSpPr>
            <p:cNvPr id="55314" name="Text Box 16"/>
            <p:cNvSpPr txBox="1">
              <a:spLocks noChangeArrowheads="1"/>
            </p:cNvSpPr>
            <p:nvPr/>
          </p:nvSpPr>
          <p:spPr bwMode="auto">
            <a:xfrm>
              <a:off x="3473" y="1787"/>
              <a:ext cx="367" cy="192"/>
            </a:xfrm>
            <a:prstGeom prst="rect">
              <a:avLst/>
            </a:prstGeom>
            <a:noFill/>
            <a:ln w="9525">
              <a:noFill/>
              <a:miter lim="800000"/>
              <a:headEnd/>
              <a:tailEnd/>
            </a:ln>
          </p:spPr>
          <p:txBody>
            <a:bodyPr wrap="none">
              <a:spAutoFit/>
            </a:bodyPr>
            <a:lstStyle/>
            <a:p>
              <a:pPr eaLnBrk="1" hangingPunct="1"/>
              <a:r>
                <a:rPr lang="en-US" altLang="en-US" sz="1400" i="1"/>
                <a:t>n </a:t>
              </a:r>
              <a:r>
                <a:rPr lang="en-US" altLang="en-US" sz="1400"/>
                <a:t>= 4</a:t>
              </a:r>
              <a:endParaRPr lang="en-US" altLang="en-US" sz="1400" i="1"/>
            </a:p>
          </p:txBody>
        </p:sp>
        <p:sp>
          <p:nvSpPr>
            <p:cNvPr id="55315" name="Text Box 17"/>
            <p:cNvSpPr txBox="1">
              <a:spLocks noChangeArrowheads="1"/>
            </p:cNvSpPr>
            <p:nvPr/>
          </p:nvSpPr>
          <p:spPr bwMode="auto">
            <a:xfrm>
              <a:off x="5152" y="1796"/>
              <a:ext cx="600" cy="192"/>
            </a:xfrm>
            <a:prstGeom prst="rect">
              <a:avLst/>
            </a:prstGeom>
            <a:noFill/>
            <a:ln w="9525">
              <a:noFill/>
              <a:miter lim="800000"/>
              <a:headEnd/>
              <a:tailEnd/>
            </a:ln>
          </p:spPr>
          <p:txBody>
            <a:bodyPr wrap="none">
              <a:spAutoFit/>
            </a:bodyPr>
            <a:lstStyle/>
            <a:p>
              <a:pPr eaLnBrk="1" hangingPunct="1"/>
              <a:r>
                <a:rPr lang="en-US" altLang="en-US" sz="1400"/>
                <a:t>-0.850 eV</a:t>
              </a:r>
            </a:p>
          </p:txBody>
        </p:sp>
        <p:sp>
          <p:nvSpPr>
            <p:cNvPr id="55316" name="Text Box 19"/>
            <p:cNvSpPr txBox="1">
              <a:spLocks noChangeArrowheads="1"/>
            </p:cNvSpPr>
            <p:nvPr/>
          </p:nvSpPr>
          <p:spPr bwMode="auto">
            <a:xfrm>
              <a:off x="3473" y="1669"/>
              <a:ext cx="367" cy="192"/>
            </a:xfrm>
            <a:prstGeom prst="rect">
              <a:avLst/>
            </a:prstGeom>
            <a:noFill/>
            <a:ln w="9525">
              <a:noFill/>
              <a:miter lim="800000"/>
              <a:headEnd/>
              <a:tailEnd/>
            </a:ln>
          </p:spPr>
          <p:txBody>
            <a:bodyPr wrap="none">
              <a:spAutoFit/>
            </a:bodyPr>
            <a:lstStyle/>
            <a:p>
              <a:pPr eaLnBrk="1" hangingPunct="1"/>
              <a:r>
                <a:rPr lang="en-US" altLang="en-US" sz="1400" i="1"/>
                <a:t>n </a:t>
              </a:r>
              <a:r>
                <a:rPr lang="en-US" altLang="en-US" sz="1400"/>
                <a:t>= 5</a:t>
              </a:r>
              <a:endParaRPr lang="en-US" altLang="en-US" sz="1400" i="1"/>
            </a:p>
          </p:txBody>
        </p:sp>
        <p:sp>
          <p:nvSpPr>
            <p:cNvPr id="55317" name="Text Box 20"/>
            <p:cNvSpPr txBox="1">
              <a:spLocks noChangeArrowheads="1"/>
            </p:cNvSpPr>
            <p:nvPr/>
          </p:nvSpPr>
          <p:spPr bwMode="auto">
            <a:xfrm>
              <a:off x="5152" y="1678"/>
              <a:ext cx="600" cy="192"/>
            </a:xfrm>
            <a:prstGeom prst="rect">
              <a:avLst/>
            </a:prstGeom>
            <a:noFill/>
            <a:ln w="9525">
              <a:noFill/>
              <a:miter lim="800000"/>
              <a:headEnd/>
              <a:tailEnd/>
            </a:ln>
          </p:spPr>
          <p:txBody>
            <a:bodyPr wrap="none">
              <a:spAutoFit/>
            </a:bodyPr>
            <a:lstStyle/>
            <a:p>
              <a:pPr eaLnBrk="1" hangingPunct="1"/>
              <a:r>
                <a:rPr lang="en-US" altLang="en-US" sz="1400"/>
                <a:t>-0.544 eV</a:t>
              </a:r>
            </a:p>
          </p:txBody>
        </p:sp>
        <p:sp>
          <p:nvSpPr>
            <p:cNvPr id="55318" name="Line 22"/>
            <p:cNvSpPr>
              <a:spLocks noChangeShapeType="1"/>
            </p:cNvSpPr>
            <p:nvPr/>
          </p:nvSpPr>
          <p:spPr bwMode="auto">
            <a:xfrm>
              <a:off x="3825" y="1680"/>
              <a:ext cx="1343" cy="0"/>
            </a:xfrm>
            <a:prstGeom prst="line">
              <a:avLst/>
            </a:prstGeom>
            <a:noFill/>
            <a:ln w="9525">
              <a:solidFill>
                <a:schemeClr val="tx1"/>
              </a:solidFill>
              <a:round/>
              <a:headEnd/>
              <a:tailEnd/>
            </a:ln>
          </p:spPr>
          <p:txBody>
            <a:bodyPr/>
            <a:lstStyle/>
            <a:p>
              <a:endParaRPr lang="en-US"/>
            </a:p>
          </p:txBody>
        </p:sp>
        <p:grpSp>
          <p:nvGrpSpPr>
            <p:cNvPr id="55319" name="Group 19"/>
            <p:cNvGrpSpPr>
              <a:grpSpLocks/>
            </p:cNvGrpSpPr>
            <p:nvPr/>
          </p:nvGrpSpPr>
          <p:grpSpPr bwMode="auto">
            <a:xfrm>
              <a:off x="3828" y="1623"/>
              <a:ext cx="1355" cy="1795"/>
              <a:chOff x="3103" y="2152"/>
              <a:chExt cx="1997" cy="1795"/>
            </a:xfrm>
          </p:grpSpPr>
          <p:sp>
            <p:nvSpPr>
              <p:cNvPr id="55340" name="Line 6"/>
              <p:cNvSpPr>
                <a:spLocks noChangeShapeType="1"/>
              </p:cNvSpPr>
              <p:nvPr/>
            </p:nvSpPr>
            <p:spPr bwMode="auto">
              <a:xfrm>
                <a:off x="3103" y="3947"/>
                <a:ext cx="1995" cy="0"/>
              </a:xfrm>
              <a:prstGeom prst="line">
                <a:avLst/>
              </a:prstGeom>
              <a:noFill/>
              <a:ln w="9525">
                <a:solidFill>
                  <a:schemeClr val="tx1"/>
                </a:solidFill>
                <a:round/>
                <a:headEnd/>
                <a:tailEnd/>
              </a:ln>
            </p:spPr>
            <p:txBody>
              <a:bodyPr/>
              <a:lstStyle/>
              <a:p>
                <a:endParaRPr lang="en-US"/>
              </a:p>
            </p:txBody>
          </p:sp>
          <p:sp>
            <p:nvSpPr>
              <p:cNvPr id="55341" name="Line 9"/>
              <p:cNvSpPr>
                <a:spLocks noChangeShapeType="1"/>
              </p:cNvSpPr>
              <p:nvPr/>
            </p:nvSpPr>
            <p:spPr bwMode="auto">
              <a:xfrm>
                <a:off x="3104" y="3048"/>
                <a:ext cx="1995" cy="0"/>
              </a:xfrm>
              <a:prstGeom prst="line">
                <a:avLst/>
              </a:prstGeom>
              <a:noFill/>
              <a:ln w="9525">
                <a:solidFill>
                  <a:schemeClr val="tx1"/>
                </a:solidFill>
                <a:round/>
                <a:headEnd/>
                <a:tailEnd/>
              </a:ln>
            </p:spPr>
            <p:txBody>
              <a:bodyPr/>
              <a:lstStyle/>
              <a:p>
                <a:endParaRPr lang="en-US"/>
              </a:p>
            </p:txBody>
          </p:sp>
          <p:sp>
            <p:nvSpPr>
              <p:cNvPr id="55342" name="Line 12"/>
              <p:cNvSpPr>
                <a:spLocks noChangeShapeType="1"/>
              </p:cNvSpPr>
              <p:nvPr/>
            </p:nvSpPr>
            <p:spPr bwMode="auto">
              <a:xfrm>
                <a:off x="3105" y="2632"/>
                <a:ext cx="1995" cy="0"/>
              </a:xfrm>
              <a:prstGeom prst="line">
                <a:avLst/>
              </a:prstGeom>
              <a:noFill/>
              <a:ln w="9525">
                <a:solidFill>
                  <a:schemeClr val="tx1"/>
                </a:solidFill>
                <a:round/>
                <a:headEnd/>
                <a:tailEnd/>
              </a:ln>
            </p:spPr>
            <p:txBody>
              <a:bodyPr/>
              <a:lstStyle/>
              <a:p>
                <a:endParaRPr lang="en-US"/>
              </a:p>
            </p:txBody>
          </p:sp>
          <p:sp>
            <p:nvSpPr>
              <p:cNvPr id="55343" name="Line 15"/>
              <p:cNvSpPr>
                <a:spLocks noChangeShapeType="1"/>
              </p:cNvSpPr>
              <p:nvPr/>
            </p:nvSpPr>
            <p:spPr bwMode="auto">
              <a:xfrm>
                <a:off x="3105" y="2424"/>
                <a:ext cx="1995" cy="0"/>
              </a:xfrm>
              <a:prstGeom prst="line">
                <a:avLst/>
              </a:prstGeom>
              <a:noFill/>
              <a:ln w="9525">
                <a:solidFill>
                  <a:schemeClr val="tx1"/>
                </a:solidFill>
                <a:round/>
                <a:headEnd/>
                <a:tailEnd/>
              </a:ln>
            </p:spPr>
            <p:txBody>
              <a:bodyPr/>
              <a:lstStyle/>
              <a:p>
                <a:endParaRPr lang="en-US"/>
              </a:p>
            </p:txBody>
          </p:sp>
          <p:sp>
            <p:nvSpPr>
              <p:cNvPr id="55344" name="Line 18"/>
              <p:cNvSpPr>
                <a:spLocks noChangeShapeType="1"/>
              </p:cNvSpPr>
              <p:nvPr/>
            </p:nvSpPr>
            <p:spPr bwMode="auto">
              <a:xfrm>
                <a:off x="3105" y="2306"/>
                <a:ext cx="1995" cy="0"/>
              </a:xfrm>
              <a:prstGeom prst="line">
                <a:avLst/>
              </a:prstGeom>
              <a:noFill/>
              <a:ln w="9525">
                <a:solidFill>
                  <a:schemeClr val="tx1"/>
                </a:solidFill>
                <a:round/>
                <a:headEnd/>
                <a:tailEnd/>
              </a:ln>
            </p:spPr>
            <p:txBody>
              <a:bodyPr/>
              <a:lstStyle/>
              <a:p>
                <a:endParaRPr lang="en-US"/>
              </a:p>
            </p:txBody>
          </p:sp>
          <p:sp>
            <p:nvSpPr>
              <p:cNvPr id="55345" name="Line 21"/>
              <p:cNvSpPr>
                <a:spLocks noChangeShapeType="1"/>
              </p:cNvSpPr>
              <p:nvPr/>
            </p:nvSpPr>
            <p:spPr bwMode="auto">
              <a:xfrm>
                <a:off x="3105" y="2245"/>
                <a:ext cx="1995" cy="0"/>
              </a:xfrm>
              <a:prstGeom prst="line">
                <a:avLst/>
              </a:prstGeom>
              <a:noFill/>
              <a:ln w="9525">
                <a:solidFill>
                  <a:schemeClr val="tx1"/>
                </a:solidFill>
                <a:round/>
                <a:headEnd/>
                <a:tailEnd/>
              </a:ln>
            </p:spPr>
            <p:txBody>
              <a:bodyPr/>
              <a:lstStyle/>
              <a:p>
                <a:endParaRPr lang="en-US"/>
              </a:p>
            </p:txBody>
          </p:sp>
          <p:sp>
            <p:nvSpPr>
              <p:cNvPr id="55346" name="Line 23"/>
              <p:cNvSpPr>
                <a:spLocks noChangeShapeType="1"/>
              </p:cNvSpPr>
              <p:nvPr/>
            </p:nvSpPr>
            <p:spPr bwMode="auto">
              <a:xfrm>
                <a:off x="3105" y="2187"/>
                <a:ext cx="1995" cy="0"/>
              </a:xfrm>
              <a:prstGeom prst="line">
                <a:avLst/>
              </a:prstGeom>
              <a:noFill/>
              <a:ln w="9525">
                <a:solidFill>
                  <a:schemeClr val="tx1"/>
                </a:solidFill>
                <a:round/>
                <a:headEnd/>
                <a:tailEnd/>
              </a:ln>
            </p:spPr>
            <p:txBody>
              <a:bodyPr/>
              <a:lstStyle/>
              <a:p>
                <a:endParaRPr lang="en-US"/>
              </a:p>
            </p:txBody>
          </p:sp>
          <p:sp>
            <p:nvSpPr>
              <p:cNvPr id="55347" name="Line 25"/>
              <p:cNvSpPr>
                <a:spLocks noChangeShapeType="1"/>
              </p:cNvSpPr>
              <p:nvPr/>
            </p:nvSpPr>
            <p:spPr bwMode="auto">
              <a:xfrm>
                <a:off x="3105" y="2167"/>
                <a:ext cx="1995" cy="0"/>
              </a:xfrm>
              <a:prstGeom prst="line">
                <a:avLst/>
              </a:prstGeom>
              <a:noFill/>
              <a:ln w="9525">
                <a:solidFill>
                  <a:schemeClr val="tx1"/>
                </a:solidFill>
                <a:round/>
                <a:headEnd/>
                <a:tailEnd/>
              </a:ln>
            </p:spPr>
            <p:txBody>
              <a:bodyPr/>
              <a:lstStyle/>
              <a:p>
                <a:endParaRPr lang="en-US"/>
              </a:p>
            </p:txBody>
          </p:sp>
          <p:sp>
            <p:nvSpPr>
              <p:cNvPr id="55348" name="Line 27"/>
              <p:cNvSpPr>
                <a:spLocks noChangeShapeType="1"/>
              </p:cNvSpPr>
              <p:nvPr/>
            </p:nvSpPr>
            <p:spPr bwMode="auto">
              <a:xfrm>
                <a:off x="3105" y="2152"/>
                <a:ext cx="1995" cy="0"/>
              </a:xfrm>
              <a:prstGeom prst="line">
                <a:avLst/>
              </a:prstGeom>
              <a:noFill/>
              <a:ln w="9525">
                <a:solidFill>
                  <a:schemeClr val="tx1"/>
                </a:solidFill>
                <a:round/>
                <a:headEnd/>
                <a:tailEnd/>
              </a:ln>
            </p:spPr>
            <p:txBody>
              <a:bodyPr/>
              <a:lstStyle/>
              <a:p>
                <a:endParaRPr lang="en-US"/>
              </a:p>
            </p:txBody>
          </p:sp>
        </p:grpSp>
        <p:sp>
          <p:nvSpPr>
            <p:cNvPr id="55320" name="Text Box 29"/>
            <p:cNvSpPr txBox="1">
              <a:spLocks noChangeArrowheads="1"/>
            </p:cNvSpPr>
            <p:nvPr/>
          </p:nvSpPr>
          <p:spPr bwMode="auto">
            <a:xfrm>
              <a:off x="3444" y="1488"/>
              <a:ext cx="408" cy="231"/>
            </a:xfrm>
            <a:prstGeom prst="rect">
              <a:avLst/>
            </a:prstGeom>
            <a:noFill/>
            <a:ln w="9525">
              <a:noFill/>
              <a:miter lim="800000"/>
              <a:headEnd/>
              <a:tailEnd/>
            </a:ln>
          </p:spPr>
          <p:txBody>
            <a:bodyPr wrap="none">
              <a:spAutoFit/>
            </a:bodyPr>
            <a:lstStyle/>
            <a:p>
              <a:pPr eaLnBrk="1" hangingPunct="1"/>
              <a:r>
                <a:rPr lang="en-US" altLang="en-US" sz="1400" i="1"/>
                <a:t>n </a:t>
              </a:r>
              <a:r>
                <a:rPr lang="en-US" altLang="en-US" sz="1400"/>
                <a:t>= </a:t>
              </a:r>
              <a:r>
                <a:rPr lang="en-US" altLang="en-US" sz="1800">
                  <a:sym typeface="Symbol" pitchFamily="18" charset="2"/>
                </a:rPr>
                <a:t></a:t>
              </a:r>
            </a:p>
          </p:txBody>
        </p:sp>
        <p:sp>
          <p:nvSpPr>
            <p:cNvPr id="55321" name="Text Box 30"/>
            <p:cNvSpPr txBox="1">
              <a:spLocks noChangeArrowheads="1"/>
            </p:cNvSpPr>
            <p:nvPr/>
          </p:nvSpPr>
          <p:spPr bwMode="auto">
            <a:xfrm>
              <a:off x="5231" y="1519"/>
              <a:ext cx="501" cy="192"/>
            </a:xfrm>
            <a:prstGeom prst="rect">
              <a:avLst/>
            </a:prstGeom>
            <a:noFill/>
            <a:ln w="9525">
              <a:noFill/>
              <a:miter lim="800000"/>
              <a:headEnd/>
              <a:tailEnd/>
            </a:ln>
          </p:spPr>
          <p:txBody>
            <a:bodyPr wrap="none">
              <a:spAutoFit/>
            </a:bodyPr>
            <a:lstStyle/>
            <a:p>
              <a:pPr eaLnBrk="1" hangingPunct="1"/>
              <a:r>
                <a:rPr lang="en-US" altLang="en-US" sz="1400"/>
                <a:t>0.00 eV</a:t>
              </a:r>
            </a:p>
          </p:txBody>
        </p:sp>
        <p:sp>
          <p:nvSpPr>
            <p:cNvPr id="55322" name="Line 43"/>
            <p:cNvSpPr>
              <a:spLocks noChangeShapeType="1"/>
            </p:cNvSpPr>
            <p:nvPr/>
          </p:nvSpPr>
          <p:spPr bwMode="auto">
            <a:xfrm>
              <a:off x="3905" y="2513"/>
              <a:ext cx="0" cy="899"/>
            </a:xfrm>
            <a:prstGeom prst="line">
              <a:avLst/>
            </a:prstGeom>
            <a:noFill/>
            <a:ln w="12700">
              <a:solidFill>
                <a:schemeClr val="tx1"/>
              </a:solidFill>
              <a:round/>
              <a:headEnd/>
              <a:tailEnd type="triangle" w="med" len="med"/>
            </a:ln>
          </p:spPr>
          <p:txBody>
            <a:bodyPr/>
            <a:lstStyle/>
            <a:p>
              <a:endParaRPr lang="en-US"/>
            </a:p>
          </p:txBody>
        </p:sp>
        <p:sp>
          <p:nvSpPr>
            <p:cNvPr id="55323" name="Line 44"/>
            <p:cNvSpPr>
              <a:spLocks noChangeShapeType="1"/>
            </p:cNvSpPr>
            <p:nvPr/>
          </p:nvSpPr>
          <p:spPr bwMode="auto">
            <a:xfrm>
              <a:off x="3973" y="2096"/>
              <a:ext cx="0" cy="1320"/>
            </a:xfrm>
            <a:prstGeom prst="line">
              <a:avLst/>
            </a:prstGeom>
            <a:noFill/>
            <a:ln w="12700">
              <a:solidFill>
                <a:schemeClr val="tx1"/>
              </a:solidFill>
              <a:round/>
              <a:headEnd/>
              <a:tailEnd type="triangle" w="med" len="med"/>
            </a:ln>
          </p:spPr>
          <p:txBody>
            <a:bodyPr/>
            <a:lstStyle/>
            <a:p>
              <a:endParaRPr lang="en-US"/>
            </a:p>
          </p:txBody>
        </p:sp>
        <p:sp>
          <p:nvSpPr>
            <p:cNvPr id="55324" name="Line 45"/>
            <p:cNvSpPr>
              <a:spLocks noChangeShapeType="1"/>
            </p:cNvSpPr>
            <p:nvPr/>
          </p:nvSpPr>
          <p:spPr bwMode="auto">
            <a:xfrm>
              <a:off x="4041" y="1897"/>
              <a:ext cx="0" cy="1517"/>
            </a:xfrm>
            <a:prstGeom prst="line">
              <a:avLst/>
            </a:prstGeom>
            <a:noFill/>
            <a:ln w="12700">
              <a:solidFill>
                <a:schemeClr val="tx1"/>
              </a:solidFill>
              <a:round/>
              <a:headEnd/>
              <a:tailEnd type="triangle" w="med" len="med"/>
            </a:ln>
          </p:spPr>
          <p:txBody>
            <a:bodyPr/>
            <a:lstStyle/>
            <a:p>
              <a:endParaRPr lang="en-US"/>
            </a:p>
          </p:txBody>
        </p:sp>
        <p:sp>
          <p:nvSpPr>
            <p:cNvPr id="55325" name="Line 46"/>
            <p:cNvSpPr>
              <a:spLocks noChangeShapeType="1"/>
            </p:cNvSpPr>
            <p:nvPr/>
          </p:nvSpPr>
          <p:spPr bwMode="auto">
            <a:xfrm>
              <a:off x="4116" y="1775"/>
              <a:ext cx="0" cy="1637"/>
            </a:xfrm>
            <a:prstGeom prst="line">
              <a:avLst/>
            </a:prstGeom>
            <a:noFill/>
            <a:ln w="12700">
              <a:solidFill>
                <a:schemeClr val="tx1"/>
              </a:solidFill>
              <a:round/>
              <a:headEnd/>
              <a:tailEnd type="triangle" w="med" len="med"/>
            </a:ln>
          </p:spPr>
          <p:txBody>
            <a:bodyPr/>
            <a:lstStyle/>
            <a:p>
              <a:endParaRPr lang="en-US"/>
            </a:p>
          </p:txBody>
        </p:sp>
        <p:sp>
          <p:nvSpPr>
            <p:cNvPr id="55326" name="AutoShape 47"/>
            <p:cNvSpPr>
              <a:spLocks/>
            </p:cNvSpPr>
            <p:nvPr/>
          </p:nvSpPr>
          <p:spPr bwMode="auto">
            <a:xfrm rot="-5400000">
              <a:off x="3918" y="3385"/>
              <a:ext cx="176" cy="281"/>
            </a:xfrm>
            <a:prstGeom prst="leftBrace">
              <a:avLst>
                <a:gd name="adj1" fmla="val 13305"/>
                <a:gd name="adj2" fmla="val 50000"/>
              </a:avLst>
            </a:prstGeom>
            <a:noFill/>
            <a:ln w="9525">
              <a:solidFill>
                <a:schemeClr val="tx1"/>
              </a:solidFill>
              <a:round/>
              <a:headEnd/>
              <a:tailEnd/>
            </a:ln>
          </p:spPr>
          <p:txBody>
            <a:bodyPr vert="eaVert" wrap="none" anchor="ctr"/>
            <a:lstStyle/>
            <a:p>
              <a:pPr eaLnBrk="1" hangingPunct="1"/>
              <a:endParaRPr lang="en-US" altLang="en-US" sz="1800"/>
            </a:p>
          </p:txBody>
        </p:sp>
        <p:sp>
          <p:nvSpPr>
            <p:cNvPr id="55327" name="Text Box 48"/>
            <p:cNvSpPr txBox="1">
              <a:spLocks noChangeArrowheads="1"/>
            </p:cNvSpPr>
            <p:nvPr/>
          </p:nvSpPr>
          <p:spPr bwMode="auto">
            <a:xfrm>
              <a:off x="3968" y="3560"/>
              <a:ext cx="610" cy="231"/>
            </a:xfrm>
            <a:prstGeom prst="rect">
              <a:avLst/>
            </a:prstGeom>
            <a:noFill/>
            <a:ln w="9525">
              <a:noFill/>
              <a:miter lim="800000"/>
              <a:headEnd/>
              <a:tailEnd/>
            </a:ln>
          </p:spPr>
          <p:txBody>
            <a:bodyPr>
              <a:spAutoFit/>
            </a:bodyPr>
            <a:lstStyle/>
            <a:p>
              <a:pPr eaLnBrk="1" hangingPunct="1"/>
              <a:r>
                <a:rPr lang="en-US" altLang="en-US" sz="1800"/>
                <a:t>Lyman</a:t>
              </a:r>
            </a:p>
          </p:txBody>
        </p:sp>
        <p:sp>
          <p:nvSpPr>
            <p:cNvPr id="55328" name="Line 49"/>
            <p:cNvSpPr>
              <a:spLocks noChangeShapeType="1"/>
            </p:cNvSpPr>
            <p:nvPr/>
          </p:nvSpPr>
          <p:spPr bwMode="auto">
            <a:xfrm>
              <a:off x="4252" y="2104"/>
              <a:ext cx="0" cy="414"/>
            </a:xfrm>
            <a:prstGeom prst="line">
              <a:avLst/>
            </a:prstGeom>
            <a:noFill/>
            <a:ln w="12700">
              <a:solidFill>
                <a:schemeClr val="tx1"/>
              </a:solidFill>
              <a:round/>
              <a:headEnd/>
              <a:tailEnd type="triangle" w="med" len="med"/>
            </a:ln>
          </p:spPr>
          <p:txBody>
            <a:bodyPr/>
            <a:lstStyle/>
            <a:p>
              <a:endParaRPr lang="en-US"/>
            </a:p>
          </p:txBody>
        </p:sp>
        <p:sp>
          <p:nvSpPr>
            <p:cNvPr id="55329" name="Line 50"/>
            <p:cNvSpPr>
              <a:spLocks noChangeShapeType="1"/>
            </p:cNvSpPr>
            <p:nvPr/>
          </p:nvSpPr>
          <p:spPr bwMode="auto">
            <a:xfrm>
              <a:off x="4327" y="1898"/>
              <a:ext cx="0" cy="626"/>
            </a:xfrm>
            <a:prstGeom prst="line">
              <a:avLst/>
            </a:prstGeom>
            <a:noFill/>
            <a:ln w="12700">
              <a:solidFill>
                <a:schemeClr val="tx1"/>
              </a:solidFill>
              <a:round/>
              <a:headEnd/>
              <a:tailEnd type="triangle" w="med" len="med"/>
            </a:ln>
          </p:spPr>
          <p:txBody>
            <a:bodyPr/>
            <a:lstStyle/>
            <a:p>
              <a:endParaRPr lang="en-US"/>
            </a:p>
          </p:txBody>
        </p:sp>
        <p:sp>
          <p:nvSpPr>
            <p:cNvPr id="55330" name="Line 51"/>
            <p:cNvSpPr>
              <a:spLocks noChangeShapeType="1"/>
            </p:cNvSpPr>
            <p:nvPr/>
          </p:nvSpPr>
          <p:spPr bwMode="auto">
            <a:xfrm>
              <a:off x="4409" y="1782"/>
              <a:ext cx="0" cy="739"/>
            </a:xfrm>
            <a:prstGeom prst="line">
              <a:avLst/>
            </a:prstGeom>
            <a:noFill/>
            <a:ln w="12700">
              <a:solidFill>
                <a:schemeClr val="tx1"/>
              </a:solidFill>
              <a:round/>
              <a:headEnd/>
              <a:tailEnd type="triangle" w="med" len="med"/>
            </a:ln>
          </p:spPr>
          <p:txBody>
            <a:bodyPr/>
            <a:lstStyle/>
            <a:p>
              <a:endParaRPr lang="en-US"/>
            </a:p>
          </p:txBody>
        </p:sp>
        <p:sp>
          <p:nvSpPr>
            <p:cNvPr id="55331" name="Line 52"/>
            <p:cNvSpPr>
              <a:spLocks noChangeShapeType="1"/>
            </p:cNvSpPr>
            <p:nvPr/>
          </p:nvSpPr>
          <p:spPr bwMode="auto">
            <a:xfrm>
              <a:off x="4491" y="1711"/>
              <a:ext cx="0" cy="808"/>
            </a:xfrm>
            <a:prstGeom prst="line">
              <a:avLst/>
            </a:prstGeom>
            <a:noFill/>
            <a:ln w="12700">
              <a:solidFill>
                <a:schemeClr val="tx1"/>
              </a:solidFill>
              <a:round/>
              <a:headEnd/>
              <a:tailEnd type="triangle" w="med" len="med"/>
            </a:ln>
          </p:spPr>
          <p:txBody>
            <a:bodyPr/>
            <a:lstStyle/>
            <a:p>
              <a:endParaRPr lang="en-US"/>
            </a:p>
          </p:txBody>
        </p:sp>
        <p:sp>
          <p:nvSpPr>
            <p:cNvPr id="55332" name="AutoShape 53"/>
            <p:cNvSpPr>
              <a:spLocks/>
            </p:cNvSpPr>
            <p:nvPr/>
          </p:nvSpPr>
          <p:spPr bwMode="auto">
            <a:xfrm rot="-5400000">
              <a:off x="4280" y="2469"/>
              <a:ext cx="176" cy="281"/>
            </a:xfrm>
            <a:prstGeom prst="leftBrace">
              <a:avLst>
                <a:gd name="adj1" fmla="val 13305"/>
                <a:gd name="adj2" fmla="val 50000"/>
              </a:avLst>
            </a:prstGeom>
            <a:noFill/>
            <a:ln w="9525">
              <a:solidFill>
                <a:schemeClr val="tx1"/>
              </a:solidFill>
              <a:round/>
              <a:headEnd/>
              <a:tailEnd/>
            </a:ln>
          </p:spPr>
          <p:txBody>
            <a:bodyPr vert="eaVert" wrap="none" anchor="ctr"/>
            <a:lstStyle/>
            <a:p>
              <a:pPr eaLnBrk="1" hangingPunct="1"/>
              <a:endParaRPr lang="en-US" altLang="en-US" sz="1800"/>
            </a:p>
          </p:txBody>
        </p:sp>
        <p:sp>
          <p:nvSpPr>
            <p:cNvPr id="55333" name="Text Box 54"/>
            <p:cNvSpPr txBox="1">
              <a:spLocks noChangeArrowheads="1"/>
            </p:cNvSpPr>
            <p:nvPr/>
          </p:nvSpPr>
          <p:spPr bwMode="auto">
            <a:xfrm>
              <a:off x="4125" y="2677"/>
              <a:ext cx="587" cy="231"/>
            </a:xfrm>
            <a:prstGeom prst="rect">
              <a:avLst/>
            </a:prstGeom>
            <a:noFill/>
            <a:ln w="9525">
              <a:noFill/>
              <a:miter lim="800000"/>
              <a:headEnd/>
              <a:tailEnd/>
            </a:ln>
          </p:spPr>
          <p:txBody>
            <a:bodyPr>
              <a:spAutoFit/>
            </a:bodyPr>
            <a:lstStyle/>
            <a:p>
              <a:pPr eaLnBrk="1" hangingPunct="1"/>
              <a:r>
                <a:rPr lang="en-US" altLang="en-US" sz="1800"/>
                <a:t>Balmer</a:t>
              </a:r>
            </a:p>
          </p:txBody>
        </p:sp>
        <p:sp>
          <p:nvSpPr>
            <p:cNvPr id="55334" name="Line 55"/>
            <p:cNvSpPr>
              <a:spLocks noChangeShapeType="1"/>
            </p:cNvSpPr>
            <p:nvPr/>
          </p:nvSpPr>
          <p:spPr bwMode="auto">
            <a:xfrm>
              <a:off x="4660" y="1898"/>
              <a:ext cx="0" cy="217"/>
            </a:xfrm>
            <a:prstGeom prst="line">
              <a:avLst/>
            </a:prstGeom>
            <a:noFill/>
            <a:ln w="12700">
              <a:solidFill>
                <a:schemeClr val="tx1"/>
              </a:solidFill>
              <a:round/>
              <a:headEnd/>
              <a:tailEnd type="triangle" w="med" len="med"/>
            </a:ln>
          </p:spPr>
          <p:txBody>
            <a:bodyPr/>
            <a:lstStyle/>
            <a:p>
              <a:endParaRPr lang="en-US"/>
            </a:p>
          </p:txBody>
        </p:sp>
        <p:sp>
          <p:nvSpPr>
            <p:cNvPr id="55335" name="Line 56"/>
            <p:cNvSpPr>
              <a:spLocks noChangeShapeType="1"/>
            </p:cNvSpPr>
            <p:nvPr/>
          </p:nvSpPr>
          <p:spPr bwMode="auto">
            <a:xfrm>
              <a:off x="4735" y="1783"/>
              <a:ext cx="0" cy="330"/>
            </a:xfrm>
            <a:prstGeom prst="line">
              <a:avLst/>
            </a:prstGeom>
            <a:noFill/>
            <a:ln w="12700">
              <a:solidFill>
                <a:schemeClr val="tx1"/>
              </a:solidFill>
              <a:round/>
              <a:headEnd/>
              <a:tailEnd type="triangle" w="med" len="med"/>
            </a:ln>
          </p:spPr>
          <p:txBody>
            <a:bodyPr/>
            <a:lstStyle/>
            <a:p>
              <a:endParaRPr lang="en-US"/>
            </a:p>
          </p:txBody>
        </p:sp>
        <p:sp>
          <p:nvSpPr>
            <p:cNvPr id="55336" name="Line 57"/>
            <p:cNvSpPr>
              <a:spLocks noChangeShapeType="1"/>
            </p:cNvSpPr>
            <p:nvPr/>
          </p:nvSpPr>
          <p:spPr bwMode="auto">
            <a:xfrm>
              <a:off x="4810" y="1711"/>
              <a:ext cx="0" cy="400"/>
            </a:xfrm>
            <a:prstGeom prst="line">
              <a:avLst/>
            </a:prstGeom>
            <a:noFill/>
            <a:ln w="12700">
              <a:solidFill>
                <a:schemeClr val="tx1"/>
              </a:solidFill>
              <a:round/>
              <a:headEnd/>
              <a:tailEnd type="triangle" w="med" len="med"/>
            </a:ln>
          </p:spPr>
          <p:txBody>
            <a:bodyPr/>
            <a:lstStyle/>
            <a:p>
              <a:endParaRPr lang="en-US"/>
            </a:p>
          </p:txBody>
        </p:sp>
        <p:sp>
          <p:nvSpPr>
            <p:cNvPr id="55337" name="Line 58"/>
            <p:cNvSpPr>
              <a:spLocks noChangeShapeType="1"/>
            </p:cNvSpPr>
            <p:nvPr/>
          </p:nvSpPr>
          <p:spPr bwMode="auto">
            <a:xfrm>
              <a:off x="4892" y="1674"/>
              <a:ext cx="0" cy="435"/>
            </a:xfrm>
            <a:prstGeom prst="line">
              <a:avLst/>
            </a:prstGeom>
            <a:noFill/>
            <a:ln w="12700">
              <a:solidFill>
                <a:schemeClr val="tx1"/>
              </a:solidFill>
              <a:round/>
              <a:headEnd/>
              <a:tailEnd type="triangle" w="med" len="med"/>
            </a:ln>
          </p:spPr>
          <p:txBody>
            <a:bodyPr/>
            <a:lstStyle/>
            <a:p>
              <a:endParaRPr lang="en-US"/>
            </a:p>
          </p:txBody>
        </p:sp>
        <p:sp>
          <p:nvSpPr>
            <p:cNvPr id="55338" name="AutoShape 59"/>
            <p:cNvSpPr>
              <a:spLocks/>
            </p:cNvSpPr>
            <p:nvPr/>
          </p:nvSpPr>
          <p:spPr bwMode="auto">
            <a:xfrm rot="-5400000">
              <a:off x="4687" y="2089"/>
              <a:ext cx="176" cy="281"/>
            </a:xfrm>
            <a:prstGeom prst="leftBrace">
              <a:avLst>
                <a:gd name="adj1" fmla="val 13305"/>
                <a:gd name="adj2" fmla="val 50000"/>
              </a:avLst>
            </a:prstGeom>
            <a:noFill/>
            <a:ln w="9525">
              <a:solidFill>
                <a:schemeClr val="tx1"/>
              </a:solidFill>
              <a:round/>
              <a:headEnd/>
              <a:tailEnd/>
            </a:ln>
          </p:spPr>
          <p:txBody>
            <a:bodyPr vert="eaVert" wrap="none" anchor="ctr"/>
            <a:lstStyle/>
            <a:p>
              <a:pPr eaLnBrk="1" hangingPunct="1"/>
              <a:endParaRPr lang="en-US" altLang="en-US" sz="1800"/>
            </a:p>
          </p:txBody>
        </p:sp>
        <p:sp>
          <p:nvSpPr>
            <p:cNvPr id="55339" name="Text Box 60"/>
            <p:cNvSpPr txBox="1">
              <a:spLocks noChangeArrowheads="1"/>
            </p:cNvSpPr>
            <p:nvPr/>
          </p:nvSpPr>
          <p:spPr bwMode="auto">
            <a:xfrm>
              <a:off x="4478" y="2290"/>
              <a:ext cx="720" cy="231"/>
            </a:xfrm>
            <a:prstGeom prst="rect">
              <a:avLst/>
            </a:prstGeom>
            <a:noFill/>
            <a:ln w="9525">
              <a:noFill/>
              <a:miter lim="800000"/>
              <a:headEnd/>
              <a:tailEnd/>
            </a:ln>
          </p:spPr>
          <p:txBody>
            <a:bodyPr>
              <a:spAutoFit/>
            </a:bodyPr>
            <a:lstStyle/>
            <a:p>
              <a:pPr eaLnBrk="1" hangingPunct="1"/>
              <a:r>
                <a:rPr lang="en-US" altLang="en-US" sz="1800"/>
                <a:t>Paschen</a:t>
              </a:r>
            </a:p>
          </p:txBody>
        </p:sp>
      </p:grpSp>
      <p:sp>
        <p:nvSpPr>
          <p:cNvPr id="51" name="Rectangle 94"/>
          <p:cNvSpPr>
            <a:spLocks noChangeArrowheads="1"/>
          </p:cNvSpPr>
          <p:nvPr/>
        </p:nvSpPr>
        <p:spPr bwMode="auto">
          <a:xfrm>
            <a:off x="8013700" y="5260975"/>
            <a:ext cx="968375" cy="211138"/>
          </a:xfrm>
          <a:prstGeom prst="rect">
            <a:avLst/>
          </a:prstGeom>
          <a:solidFill>
            <a:srgbClr val="0070C0">
              <a:alpha val="30980"/>
            </a:srgbClr>
          </a:solidFill>
          <a:ln w="9525">
            <a:noFill/>
            <a:miter lim="800000"/>
            <a:headEnd/>
            <a:tailEnd/>
          </a:ln>
        </p:spPr>
        <p:txBody>
          <a:bodyPr wrap="none" anchor="ctr"/>
          <a:lstStyle/>
          <a:p>
            <a:pPr eaLnBrk="1" hangingPunct="1"/>
            <a:endParaRPr lang="en-US" altLang="en-US"/>
          </a:p>
        </p:txBody>
      </p:sp>
      <p:sp>
        <p:nvSpPr>
          <p:cNvPr id="52" name="Rectangle 94"/>
          <p:cNvSpPr>
            <a:spLocks noChangeArrowheads="1"/>
          </p:cNvSpPr>
          <p:nvPr/>
        </p:nvSpPr>
        <p:spPr bwMode="auto">
          <a:xfrm>
            <a:off x="8018463" y="3821113"/>
            <a:ext cx="968375" cy="209550"/>
          </a:xfrm>
          <a:prstGeom prst="rect">
            <a:avLst/>
          </a:prstGeom>
          <a:solidFill>
            <a:srgbClr val="0070C0">
              <a:alpha val="30980"/>
            </a:srgbClr>
          </a:solidFill>
          <a:ln w="9525">
            <a:noFill/>
            <a:miter lim="800000"/>
            <a:headEnd/>
            <a:tailEnd/>
          </a:ln>
        </p:spPr>
        <p:txBody>
          <a:bodyPr wrap="none" anchor="ctr"/>
          <a:lstStyle/>
          <a:p>
            <a:pPr eaLnBrk="1" hangingPunct="1"/>
            <a:endParaRPr lang="en-US" altLang="en-US"/>
          </a:p>
        </p:txBody>
      </p:sp>
      <p:sp>
        <p:nvSpPr>
          <p:cNvPr id="53" name="Rectangle 94"/>
          <p:cNvSpPr>
            <a:spLocks noChangeArrowheads="1"/>
          </p:cNvSpPr>
          <p:nvPr/>
        </p:nvSpPr>
        <p:spPr bwMode="auto">
          <a:xfrm>
            <a:off x="8008938" y="3162300"/>
            <a:ext cx="968375" cy="209550"/>
          </a:xfrm>
          <a:prstGeom prst="rect">
            <a:avLst/>
          </a:prstGeom>
          <a:solidFill>
            <a:srgbClr val="0070C0">
              <a:alpha val="30980"/>
            </a:srgbClr>
          </a:solidFill>
          <a:ln w="9525">
            <a:noFill/>
            <a:miter lim="800000"/>
            <a:headEnd/>
            <a:tailEnd/>
          </a:ln>
        </p:spPr>
        <p:txBody>
          <a:bodyPr wrap="none" anchor="ctr"/>
          <a:lstStyle/>
          <a:p>
            <a:pPr eaLnBrk="1" hangingPunct="1"/>
            <a:endParaRPr lang="en-US" altLang="en-US"/>
          </a:p>
        </p:txBody>
      </p:sp>
      <p:sp>
        <p:nvSpPr>
          <p:cNvPr id="54" name="Rectangle 94"/>
          <p:cNvSpPr>
            <a:spLocks noChangeArrowheads="1"/>
          </p:cNvSpPr>
          <p:nvPr/>
        </p:nvSpPr>
        <p:spPr bwMode="auto">
          <a:xfrm>
            <a:off x="8008938" y="2852738"/>
            <a:ext cx="968375" cy="209550"/>
          </a:xfrm>
          <a:prstGeom prst="rect">
            <a:avLst/>
          </a:prstGeom>
          <a:solidFill>
            <a:srgbClr val="0070C0">
              <a:alpha val="30980"/>
            </a:srgbClr>
          </a:solidFill>
          <a:ln w="9525">
            <a:noFill/>
            <a:miter lim="800000"/>
            <a:headEnd/>
            <a:tailEnd/>
          </a:ln>
        </p:spPr>
        <p:txBody>
          <a:bodyPr wrap="none" anchor="ctr"/>
          <a:lstStyle/>
          <a:p>
            <a:pPr eaLnBrk="1" hangingPunct="1"/>
            <a:endParaRPr lang="en-US" altLang="en-US"/>
          </a:p>
        </p:txBody>
      </p:sp>
      <p:sp>
        <p:nvSpPr>
          <p:cNvPr id="55" name="Rectangle 94"/>
          <p:cNvSpPr>
            <a:spLocks noChangeArrowheads="1"/>
          </p:cNvSpPr>
          <p:nvPr/>
        </p:nvSpPr>
        <p:spPr bwMode="auto">
          <a:xfrm>
            <a:off x="8008938" y="2616200"/>
            <a:ext cx="968375" cy="211138"/>
          </a:xfrm>
          <a:prstGeom prst="rect">
            <a:avLst/>
          </a:prstGeom>
          <a:solidFill>
            <a:srgbClr val="0070C0">
              <a:alpha val="30980"/>
            </a:srgbClr>
          </a:solidFill>
          <a:ln w="9525">
            <a:noFill/>
            <a:miter lim="800000"/>
            <a:headEnd/>
            <a:tailEnd/>
          </a:ln>
        </p:spPr>
        <p:txBody>
          <a:bodyPr wrap="none" anchor="ctr"/>
          <a:lstStyle/>
          <a:p>
            <a:pPr eaLnBrk="1" hangingPunct="1"/>
            <a:endParaRPr lang="en-US" alt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 calcmode="lin" valueType="num">
                                      <p:cBhvr additive="base">
                                        <p:cTn id="14"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2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anim calcmode="lin" valueType="num">
                                      <p:cBhvr additive="base">
                                        <p:cTn id="2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9">
                                            <p:txEl>
                                              <p:pRg st="2" end="2"/>
                                            </p:txEl>
                                          </p:spTgt>
                                        </p:tgtEl>
                                        <p:attrNameLst>
                                          <p:attrName>style.visibility</p:attrName>
                                        </p:attrNameLst>
                                      </p:cBhvr>
                                      <p:to>
                                        <p:strVal val="visible"/>
                                      </p:to>
                                    </p:set>
                                    <p:anim calcmode="lin" valueType="num">
                                      <p:cBhvr additive="base">
                                        <p:cTn id="2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51"/>
                                        </p:tgtEl>
                                        <p:attrNameLst>
                                          <p:attrName>style.visibility</p:attrName>
                                        </p:attrNameLst>
                                      </p:cBhvr>
                                      <p:to>
                                        <p:strVal val="visible"/>
                                      </p:to>
                                    </p:set>
                                    <p:anim calcmode="lin" valueType="num">
                                      <p:cBhvr>
                                        <p:cTn id="35" dur="500" fill="hold"/>
                                        <p:tgtEl>
                                          <p:spTgt spid="51"/>
                                        </p:tgtEl>
                                        <p:attrNameLst>
                                          <p:attrName>ppt_w</p:attrName>
                                        </p:attrNameLst>
                                      </p:cBhvr>
                                      <p:tavLst>
                                        <p:tav tm="0">
                                          <p:val>
                                            <p:fltVal val="0"/>
                                          </p:val>
                                        </p:tav>
                                        <p:tav tm="100000">
                                          <p:val>
                                            <p:strVal val="#ppt_w"/>
                                          </p:val>
                                        </p:tav>
                                      </p:tavLst>
                                    </p:anim>
                                    <p:anim calcmode="lin" valueType="num">
                                      <p:cBhvr>
                                        <p:cTn id="36" dur="500" fill="hold"/>
                                        <p:tgtEl>
                                          <p:spTgt spid="51"/>
                                        </p:tgtEl>
                                        <p:attrNameLst>
                                          <p:attrName>ppt_h</p:attrName>
                                        </p:attrNameLst>
                                      </p:cBhvr>
                                      <p:tavLst>
                                        <p:tav tm="0">
                                          <p:val>
                                            <p:fltVal val="0"/>
                                          </p:val>
                                        </p:tav>
                                        <p:tav tm="100000">
                                          <p:val>
                                            <p:strVal val="#ppt_h"/>
                                          </p:val>
                                        </p:tav>
                                      </p:tavLst>
                                    </p:anim>
                                    <p:animEffect transition="in" filter="fade">
                                      <p:cBhvr>
                                        <p:cTn id="37" dur="500"/>
                                        <p:tgtEl>
                                          <p:spTgt spid="51"/>
                                        </p:tgtEl>
                                      </p:cBhvr>
                                    </p:animEffect>
                                  </p:childTnLst>
                                  <p:subTnLst>
                                    <p:audio>
                                      <p:cMediaNode>
                                        <p:cTn display="0" masterRel="sameClick">
                                          <p:stCondLst>
                                            <p:cond evt="begin" delay="0">
                                              <p:tn val="33"/>
                                            </p:cond>
                                          </p:stCondLst>
                                          <p:endCondLst>
                                            <p:cond evt="onStopAudio" delay="0">
                                              <p:tgtEl>
                                                <p:sldTgt/>
                                              </p:tgtEl>
                                            </p:cond>
                                          </p:endCondLst>
                                        </p:cTn>
                                        <p:tgtEl>
                                          <p:sndTgt r:embed="rId5" name="cashreg.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nodeType="clickEffect">
                                  <p:stCondLst>
                                    <p:cond delay="0"/>
                                  </p:stCondLst>
                                  <p:childTnLst>
                                    <p:set>
                                      <p:cBhvr>
                                        <p:cTn id="41" dur="1" fill="hold">
                                          <p:stCondLst>
                                            <p:cond delay="0"/>
                                          </p:stCondLst>
                                        </p:cTn>
                                        <p:tgtEl>
                                          <p:spTgt spid="9">
                                            <p:txEl>
                                              <p:pRg st="3" end="3"/>
                                            </p:txEl>
                                          </p:spTgt>
                                        </p:tgtEl>
                                        <p:attrNameLst>
                                          <p:attrName>style.visibility</p:attrName>
                                        </p:attrNameLst>
                                      </p:cBhvr>
                                      <p:to>
                                        <p:strVal val="visible"/>
                                      </p:to>
                                    </p:set>
                                    <p:anim calcmode="lin" valueType="num">
                                      <p:cBhvr additive="base">
                                        <p:cTn id="42"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9">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53" presetClass="entr" presetSubtype="0" fill="hold" grpId="0" nodeType="clickEffect">
                                  <p:stCondLst>
                                    <p:cond delay="0"/>
                                  </p:stCondLst>
                                  <p:childTnLst>
                                    <p:set>
                                      <p:cBhvr>
                                        <p:cTn id="47" dur="1" fill="hold">
                                          <p:stCondLst>
                                            <p:cond delay="0"/>
                                          </p:stCondLst>
                                        </p:cTn>
                                        <p:tgtEl>
                                          <p:spTgt spid="52"/>
                                        </p:tgtEl>
                                        <p:attrNameLst>
                                          <p:attrName>style.visibility</p:attrName>
                                        </p:attrNameLst>
                                      </p:cBhvr>
                                      <p:to>
                                        <p:strVal val="visible"/>
                                      </p:to>
                                    </p:set>
                                    <p:anim calcmode="lin" valueType="num">
                                      <p:cBhvr>
                                        <p:cTn id="48" dur="500" fill="hold"/>
                                        <p:tgtEl>
                                          <p:spTgt spid="52"/>
                                        </p:tgtEl>
                                        <p:attrNameLst>
                                          <p:attrName>ppt_w</p:attrName>
                                        </p:attrNameLst>
                                      </p:cBhvr>
                                      <p:tavLst>
                                        <p:tav tm="0">
                                          <p:val>
                                            <p:fltVal val="0"/>
                                          </p:val>
                                        </p:tav>
                                        <p:tav tm="100000">
                                          <p:val>
                                            <p:strVal val="#ppt_w"/>
                                          </p:val>
                                        </p:tav>
                                      </p:tavLst>
                                    </p:anim>
                                    <p:anim calcmode="lin" valueType="num">
                                      <p:cBhvr>
                                        <p:cTn id="49" dur="500" fill="hold"/>
                                        <p:tgtEl>
                                          <p:spTgt spid="52"/>
                                        </p:tgtEl>
                                        <p:attrNameLst>
                                          <p:attrName>ppt_h</p:attrName>
                                        </p:attrNameLst>
                                      </p:cBhvr>
                                      <p:tavLst>
                                        <p:tav tm="0">
                                          <p:val>
                                            <p:fltVal val="0"/>
                                          </p:val>
                                        </p:tav>
                                        <p:tav tm="100000">
                                          <p:val>
                                            <p:strVal val="#ppt_h"/>
                                          </p:val>
                                        </p:tav>
                                      </p:tavLst>
                                    </p:anim>
                                    <p:animEffect transition="in" filter="fade">
                                      <p:cBhvr>
                                        <p:cTn id="50" dur="500"/>
                                        <p:tgtEl>
                                          <p:spTgt spid="52"/>
                                        </p:tgtEl>
                                      </p:cBhvr>
                                    </p:animEffect>
                                  </p:childTnLst>
                                  <p:subTnLst>
                                    <p:audio>
                                      <p:cMediaNode>
                                        <p:cTn display="0" masterRel="sameClick">
                                          <p:stCondLst>
                                            <p:cond evt="begin" delay="0">
                                              <p:tn val="46"/>
                                            </p:cond>
                                          </p:stCondLst>
                                          <p:endCondLst>
                                            <p:cond evt="onStopAudio" delay="0">
                                              <p:tgtEl>
                                                <p:sldTgt/>
                                              </p:tgtEl>
                                            </p:cond>
                                          </p:endCondLst>
                                        </p:cTn>
                                        <p:tgtEl>
                                          <p:sndTgt r:embed="rId5" name="cashreg.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9">
                                            <p:txEl>
                                              <p:pRg st="4" end="4"/>
                                            </p:txEl>
                                          </p:spTgt>
                                        </p:tgtEl>
                                        <p:attrNameLst>
                                          <p:attrName>style.visibility</p:attrName>
                                        </p:attrNameLst>
                                      </p:cBhvr>
                                      <p:to>
                                        <p:strVal val="visible"/>
                                      </p:to>
                                    </p:set>
                                    <p:anim calcmode="lin" valueType="num">
                                      <p:cBhvr additive="base">
                                        <p:cTn id="55"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53" presetClass="entr" presetSubtype="0" fill="hold" grpId="0" nodeType="clickEffect">
                                  <p:stCondLst>
                                    <p:cond delay="0"/>
                                  </p:stCondLst>
                                  <p:childTnLst>
                                    <p:set>
                                      <p:cBhvr>
                                        <p:cTn id="60" dur="1" fill="hold">
                                          <p:stCondLst>
                                            <p:cond delay="0"/>
                                          </p:stCondLst>
                                        </p:cTn>
                                        <p:tgtEl>
                                          <p:spTgt spid="53"/>
                                        </p:tgtEl>
                                        <p:attrNameLst>
                                          <p:attrName>style.visibility</p:attrName>
                                        </p:attrNameLst>
                                      </p:cBhvr>
                                      <p:to>
                                        <p:strVal val="visible"/>
                                      </p:to>
                                    </p:set>
                                    <p:anim calcmode="lin" valueType="num">
                                      <p:cBhvr>
                                        <p:cTn id="61" dur="500" fill="hold"/>
                                        <p:tgtEl>
                                          <p:spTgt spid="53"/>
                                        </p:tgtEl>
                                        <p:attrNameLst>
                                          <p:attrName>ppt_w</p:attrName>
                                        </p:attrNameLst>
                                      </p:cBhvr>
                                      <p:tavLst>
                                        <p:tav tm="0">
                                          <p:val>
                                            <p:fltVal val="0"/>
                                          </p:val>
                                        </p:tav>
                                        <p:tav tm="100000">
                                          <p:val>
                                            <p:strVal val="#ppt_w"/>
                                          </p:val>
                                        </p:tav>
                                      </p:tavLst>
                                    </p:anim>
                                    <p:anim calcmode="lin" valueType="num">
                                      <p:cBhvr>
                                        <p:cTn id="62" dur="500" fill="hold"/>
                                        <p:tgtEl>
                                          <p:spTgt spid="53"/>
                                        </p:tgtEl>
                                        <p:attrNameLst>
                                          <p:attrName>ppt_h</p:attrName>
                                        </p:attrNameLst>
                                      </p:cBhvr>
                                      <p:tavLst>
                                        <p:tav tm="0">
                                          <p:val>
                                            <p:fltVal val="0"/>
                                          </p:val>
                                        </p:tav>
                                        <p:tav tm="100000">
                                          <p:val>
                                            <p:strVal val="#ppt_h"/>
                                          </p:val>
                                        </p:tav>
                                      </p:tavLst>
                                    </p:anim>
                                    <p:animEffect transition="in" filter="fade">
                                      <p:cBhvr>
                                        <p:cTn id="63" dur="500"/>
                                        <p:tgtEl>
                                          <p:spTgt spid="53"/>
                                        </p:tgtEl>
                                      </p:cBhvr>
                                    </p:animEffect>
                                  </p:childTnLst>
                                  <p:subTnLst>
                                    <p:audio>
                                      <p:cMediaNode>
                                        <p:cTn display="0" masterRel="sameClick">
                                          <p:stCondLst>
                                            <p:cond evt="begin" delay="0">
                                              <p:tn val="59"/>
                                            </p:cond>
                                          </p:stCondLst>
                                          <p:endCondLst>
                                            <p:cond evt="onStopAudio" delay="0">
                                              <p:tgtEl>
                                                <p:sldTgt/>
                                              </p:tgtEl>
                                            </p:cond>
                                          </p:endCondLst>
                                        </p:cTn>
                                        <p:tgtEl>
                                          <p:sndTgt r:embed="rId5" name="cashreg.wav"/>
                                        </p:tgtEl>
                                      </p:cMediaNode>
                                    </p:audio>
                                  </p:sub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9">
                                            <p:txEl>
                                              <p:pRg st="5" end="5"/>
                                            </p:txEl>
                                          </p:spTgt>
                                        </p:tgtEl>
                                        <p:attrNameLst>
                                          <p:attrName>style.visibility</p:attrName>
                                        </p:attrNameLst>
                                      </p:cBhvr>
                                      <p:to>
                                        <p:strVal val="visible"/>
                                      </p:to>
                                    </p:set>
                                    <p:anim calcmode="lin" valueType="num">
                                      <p:cBhvr additive="base">
                                        <p:cTn id="68"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9">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6"/>
                                            </p:cond>
                                          </p:stCondLst>
                                          <p:endCondLst>
                                            <p:cond evt="onStopAudio" delay="0">
                                              <p:tgtEl>
                                                <p:sldTgt/>
                                              </p:tgtEl>
                                            </p:cond>
                                          </p:endCondLst>
                                        </p:cTn>
                                        <p:tgtEl>
                                          <p:sndTgt r:embed="rId4" name="arrow.wav"/>
                                        </p:tgtEl>
                                      </p:cMediaNode>
                                    </p:audio>
                                  </p:subTnLst>
                                </p:cTn>
                              </p:par>
                            </p:childTnLst>
                          </p:cTn>
                        </p:par>
                      </p:childTnLst>
                    </p:cTn>
                  </p:par>
                  <p:par>
                    <p:cTn id="70" fill="hold" nodeType="clickPar">
                      <p:stCondLst>
                        <p:cond delay="indefinite"/>
                      </p:stCondLst>
                      <p:childTnLst>
                        <p:par>
                          <p:cTn id="71" fill="hold" nodeType="withGroup">
                            <p:stCondLst>
                              <p:cond delay="0"/>
                            </p:stCondLst>
                            <p:childTnLst>
                              <p:par>
                                <p:cTn id="72" presetID="53" presetClass="entr" presetSubtype="0" fill="hold" grpId="0" nodeType="clickEffect">
                                  <p:stCondLst>
                                    <p:cond delay="0"/>
                                  </p:stCondLst>
                                  <p:childTnLst>
                                    <p:set>
                                      <p:cBhvr>
                                        <p:cTn id="73" dur="1" fill="hold">
                                          <p:stCondLst>
                                            <p:cond delay="0"/>
                                          </p:stCondLst>
                                        </p:cTn>
                                        <p:tgtEl>
                                          <p:spTgt spid="54"/>
                                        </p:tgtEl>
                                        <p:attrNameLst>
                                          <p:attrName>style.visibility</p:attrName>
                                        </p:attrNameLst>
                                      </p:cBhvr>
                                      <p:to>
                                        <p:strVal val="visible"/>
                                      </p:to>
                                    </p:set>
                                    <p:anim calcmode="lin" valueType="num">
                                      <p:cBhvr>
                                        <p:cTn id="74" dur="500" fill="hold"/>
                                        <p:tgtEl>
                                          <p:spTgt spid="54"/>
                                        </p:tgtEl>
                                        <p:attrNameLst>
                                          <p:attrName>ppt_w</p:attrName>
                                        </p:attrNameLst>
                                      </p:cBhvr>
                                      <p:tavLst>
                                        <p:tav tm="0">
                                          <p:val>
                                            <p:fltVal val="0"/>
                                          </p:val>
                                        </p:tav>
                                        <p:tav tm="100000">
                                          <p:val>
                                            <p:strVal val="#ppt_w"/>
                                          </p:val>
                                        </p:tav>
                                      </p:tavLst>
                                    </p:anim>
                                    <p:anim calcmode="lin" valueType="num">
                                      <p:cBhvr>
                                        <p:cTn id="75" dur="500" fill="hold"/>
                                        <p:tgtEl>
                                          <p:spTgt spid="54"/>
                                        </p:tgtEl>
                                        <p:attrNameLst>
                                          <p:attrName>ppt_h</p:attrName>
                                        </p:attrNameLst>
                                      </p:cBhvr>
                                      <p:tavLst>
                                        <p:tav tm="0">
                                          <p:val>
                                            <p:fltVal val="0"/>
                                          </p:val>
                                        </p:tav>
                                        <p:tav tm="100000">
                                          <p:val>
                                            <p:strVal val="#ppt_h"/>
                                          </p:val>
                                        </p:tav>
                                      </p:tavLst>
                                    </p:anim>
                                    <p:animEffect transition="in" filter="fade">
                                      <p:cBhvr>
                                        <p:cTn id="76" dur="500"/>
                                        <p:tgtEl>
                                          <p:spTgt spid="54"/>
                                        </p:tgtEl>
                                      </p:cBhvr>
                                    </p:animEffect>
                                  </p:childTnLst>
                                  <p:subTnLst>
                                    <p:audio>
                                      <p:cMediaNode>
                                        <p:cTn display="0" masterRel="sameClick">
                                          <p:stCondLst>
                                            <p:cond evt="begin" delay="0">
                                              <p:tn val="72"/>
                                            </p:cond>
                                          </p:stCondLst>
                                          <p:endCondLst>
                                            <p:cond evt="onStopAudio" delay="0">
                                              <p:tgtEl>
                                                <p:sldTgt/>
                                              </p:tgtEl>
                                            </p:cond>
                                          </p:endCondLst>
                                        </p:cTn>
                                        <p:tgtEl>
                                          <p:sndTgt r:embed="rId5" name="cashreg.wav"/>
                                        </p:tgtEl>
                                      </p:cMediaNode>
                                    </p:audio>
                                  </p:sub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9">
                                            <p:txEl>
                                              <p:pRg st="6" end="6"/>
                                            </p:txEl>
                                          </p:spTgt>
                                        </p:tgtEl>
                                        <p:attrNameLst>
                                          <p:attrName>style.visibility</p:attrName>
                                        </p:attrNameLst>
                                      </p:cBhvr>
                                      <p:to>
                                        <p:strVal val="visible"/>
                                      </p:to>
                                    </p:set>
                                    <p:anim calcmode="lin" valueType="num">
                                      <p:cBhvr additive="base">
                                        <p:cTn id="81"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9">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9"/>
                                            </p:cond>
                                          </p:stCondLst>
                                          <p:endCondLst>
                                            <p:cond evt="onStopAudio" delay="0">
                                              <p:tgtEl>
                                                <p:sldTgt/>
                                              </p:tgtEl>
                                            </p:cond>
                                          </p:endCondLst>
                                        </p:cTn>
                                        <p:tgtEl>
                                          <p:sndTgt r:embed="rId4" name="arrow.wav"/>
                                        </p:tgtEl>
                                      </p:cMediaNode>
                                    </p:audio>
                                  </p:subTnLst>
                                </p:cTn>
                              </p:par>
                            </p:childTnLst>
                          </p:cTn>
                        </p:par>
                      </p:childTnLst>
                    </p:cTn>
                  </p:par>
                  <p:par>
                    <p:cTn id="83" fill="hold" nodeType="clickPar">
                      <p:stCondLst>
                        <p:cond delay="indefinite"/>
                      </p:stCondLst>
                      <p:childTnLst>
                        <p:par>
                          <p:cTn id="84" fill="hold" nodeType="withGroup">
                            <p:stCondLst>
                              <p:cond delay="0"/>
                            </p:stCondLst>
                            <p:childTnLst>
                              <p:par>
                                <p:cTn id="85" presetID="53" presetClass="entr" presetSubtype="0" fill="hold" grpId="0" nodeType="clickEffect">
                                  <p:stCondLst>
                                    <p:cond delay="0"/>
                                  </p:stCondLst>
                                  <p:childTnLst>
                                    <p:set>
                                      <p:cBhvr>
                                        <p:cTn id="86" dur="1" fill="hold">
                                          <p:stCondLst>
                                            <p:cond delay="0"/>
                                          </p:stCondLst>
                                        </p:cTn>
                                        <p:tgtEl>
                                          <p:spTgt spid="55"/>
                                        </p:tgtEl>
                                        <p:attrNameLst>
                                          <p:attrName>style.visibility</p:attrName>
                                        </p:attrNameLst>
                                      </p:cBhvr>
                                      <p:to>
                                        <p:strVal val="visible"/>
                                      </p:to>
                                    </p:set>
                                    <p:anim calcmode="lin" valueType="num">
                                      <p:cBhvr>
                                        <p:cTn id="87" dur="500" fill="hold"/>
                                        <p:tgtEl>
                                          <p:spTgt spid="55"/>
                                        </p:tgtEl>
                                        <p:attrNameLst>
                                          <p:attrName>ppt_w</p:attrName>
                                        </p:attrNameLst>
                                      </p:cBhvr>
                                      <p:tavLst>
                                        <p:tav tm="0">
                                          <p:val>
                                            <p:fltVal val="0"/>
                                          </p:val>
                                        </p:tav>
                                        <p:tav tm="100000">
                                          <p:val>
                                            <p:strVal val="#ppt_w"/>
                                          </p:val>
                                        </p:tav>
                                      </p:tavLst>
                                    </p:anim>
                                    <p:anim calcmode="lin" valueType="num">
                                      <p:cBhvr>
                                        <p:cTn id="88" dur="500" fill="hold"/>
                                        <p:tgtEl>
                                          <p:spTgt spid="55"/>
                                        </p:tgtEl>
                                        <p:attrNameLst>
                                          <p:attrName>ppt_h</p:attrName>
                                        </p:attrNameLst>
                                      </p:cBhvr>
                                      <p:tavLst>
                                        <p:tav tm="0">
                                          <p:val>
                                            <p:fltVal val="0"/>
                                          </p:val>
                                        </p:tav>
                                        <p:tav tm="100000">
                                          <p:val>
                                            <p:strVal val="#ppt_h"/>
                                          </p:val>
                                        </p:tav>
                                      </p:tavLst>
                                    </p:anim>
                                    <p:animEffect transition="in" filter="fade">
                                      <p:cBhvr>
                                        <p:cTn id="89" dur="500"/>
                                        <p:tgtEl>
                                          <p:spTgt spid="55"/>
                                        </p:tgtEl>
                                      </p:cBhvr>
                                    </p:animEffect>
                                  </p:childTnLst>
                                  <p:subTnLst>
                                    <p:audio>
                                      <p:cMediaNode>
                                        <p:cTn display="0" masterRel="sameClick">
                                          <p:stCondLst>
                                            <p:cond evt="begin" delay="0">
                                              <p:tn val="85"/>
                                            </p:cond>
                                          </p:stCondLst>
                                          <p:endCondLst>
                                            <p:cond evt="onStopAudio" delay="0">
                                              <p:tgtEl>
                                                <p:sldTgt/>
                                              </p:tgtEl>
                                            </p:cond>
                                          </p:endCondLst>
                                        </p:cTn>
                                        <p:tgtEl>
                                          <p:sndTgt r:embed="rId5" name="cashreg.wav"/>
                                        </p:tgtEl>
                                      </p:cMediaNode>
                                    </p:audio>
                                  </p:subTnLst>
                                </p:cTn>
                              </p:par>
                            </p:childTnLst>
                          </p:cTn>
                        </p:par>
                      </p:childTnLst>
                    </p:cTn>
                  </p:par>
                  <p:par>
                    <p:cTn id="90" fill="hold">
                      <p:stCondLst>
                        <p:cond delay="indefinite"/>
                      </p:stCondLst>
                      <p:childTnLst>
                        <p:par>
                          <p:cTn id="91" fill="hold">
                            <p:stCondLst>
                              <p:cond delay="0"/>
                            </p:stCondLst>
                            <p:childTnLst>
                              <p:par>
                                <p:cTn id="92" presetID="2" presetClass="entr" presetSubtype="4" fill="hold" nodeType="clickEffect">
                                  <p:stCondLst>
                                    <p:cond delay="0"/>
                                  </p:stCondLst>
                                  <p:childTnLst>
                                    <p:set>
                                      <p:cBhvr>
                                        <p:cTn id="93" dur="1" fill="hold">
                                          <p:stCondLst>
                                            <p:cond delay="0"/>
                                          </p:stCondLst>
                                        </p:cTn>
                                        <p:tgtEl>
                                          <p:spTgt spid="9">
                                            <p:txEl>
                                              <p:pRg st="7" end="7"/>
                                            </p:txEl>
                                          </p:spTgt>
                                        </p:tgtEl>
                                        <p:attrNameLst>
                                          <p:attrName>style.visibility</p:attrName>
                                        </p:attrNameLst>
                                      </p:cBhvr>
                                      <p:to>
                                        <p:strVal val="visible"/>
                                      </p:to>
                                    </p:set>
                                    <p:anim calcmode="lin" valueType="num">
                                      <p:cBhvr additive="base">
                                        <p:cTn id="94"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95" dur="500" fill="hold"/>
                                        <p:tgtEl>
                                          <p:spTgt spid="9">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3" grpId="0" animBg="1"/>
      <p:bldP spid="54" grpId="0" animBg="1"/>
      <p:bldP spid="5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2549" name="Rectangle 5"/>
          <p:cNvSpPr>
            <a:spLocks noChangeArrowheads="1"/>
          </p:cNvSpPr>
          <p:nvPr/>
        </p:nvSpPr>
        <p:spPr bwMode="auto">
          <a:xfrm>
            <a:off x="674688" y="1755775"/>
            <a:ext cx="7772400" cy="5102225"/>
          </a:xfrm>
          <a:prstGeom prst="rect">
            <a:avLst/>
          </a:prstGeom>
          <a:solidFill>
            <a:srgbClr val="FFFFCC"/>
          </a:solidFill>
          <a:ln w="9525">
            <a:noFill/>
            <a:miter lim="800000"/>
            <a:headEnd/>
            <a:tailEnd/>
          </a:ln>
        </p:spPr>
        <p:txBody>
          <a:bodyPr/>
          <a:lstStyle/>
          <a:p>
            <a:pPr eaLnBrk="1" hangingPunct="1">
              <a:spcBef>
                <a:spcPct val="20000"/>
              </a:spcBef>
            </a:pPr>
            <a:r>
              <a:rPr lang="en-US" altLang="en-US">
                <a:sym typeface="Symbol" pitchFamily="18" charset="2"/>
              </a:rPr>
              <a:t>EXAMPLE: Suppose an electron confined                             in a 1D box whose length is </a:t>
            </a:r>
            <a:r>
              <a:rPr lang="en-US" altLang="en-US" i="1">
                <a:sym typeface="Symbol" pitchFamily="18" charset="2"/>
              </a:rPr>
              <a:t>L</a:t>
            </a:r>
            <a:r>
              <a:rPr lang="en-US" altLang="en-US">
                <a:sym typeface="Symbol" pitchFamily="18" charset="2"/>
              </a:rPr>
              <a:t> oscillates so                                  that it’s de Broglie wave has end nodes.</a:t>
            </a:r>
          </a:p>
          <a:p>
            <a:pPr eaLnBrk="1" hangingPunct="1">
              <a:spcBef>
                <a:spcPct val="20000"/>
              </a:spcBef>
            </a:pPr>
            <a:r>
              <a:rPr lang="en-US" altLang="en-US">
                <a:sym typeface="Symbol" pitchFamily="18" charset="2"/>
              </a:rPr>
              <a:t>(a) Show that the allowed de Broglie              wavelengths of the electron are given                                      by </a:t>
            </a:r>
            <a:r>
              <a:rPr lang="en-US" altLang="en-US" i="1">
                <a:sym typeface="Symbol" pitchFamily="18" charset="2"/>
              </a:rPr>
              <a:t></a:t>
            </a:r>
            <a:r>
              <a:rPr lang="en-US" altLang="en-US">
                <a:sym typeface="Symbol" pitchFamily="18" charset="2"/>
              </a:rPr>
              <a:t> = 2</a:t>
            </a:r>
            <a:r>
              <a:rPr lang="en-US" altLang="en-US" i="1">
                <a:sym typeface="Symbol" pitchFamily="18" charset="2"/>
              </a:rPr>
              <a:t>L / n, </a:t>
            </a:r>
            <a:r>
              <a:rPr lang="en-US" altLang="en-US">
                <a:sym typeface="Symbol" pitchFamily="18" charset="2"/>
              </a:rPr>
              <a:t>where</a:t>
            </a:r>
            <a:r>
              <a:rPr lang="en-US" altLang="en-US" i="1">
                <a:sym typeface="Symbol" pitchFamily="18" charset="2"/>
              </a:rPr>
              <a:t> n </a:t>
            </a:r>
            <a:r>
              <a:rPr lang="en-US" altLang="en-US">
                <a:sym typeface="Symbol" pitchFamily="18" charset="2"/>
              </a:rPr>
              <a:t>=</a:t>
            </a:r>
            <a:r>
              <a:rPr lang="en-US" altLang="en-US" i="1">
                <a:sym typeface="Symbol" pitchFamily="18" charset="2"/>
              </a:rPr>
              <a:t> </a:t>
            </a:r>
            <a:r>
              <a:rPr lang="en-US" altLang="en-US">
                <a:sym typeface="Symbol" pitchFamily="18" charset="2"/>
              </a:rPr>
              <a:t>1,2,3,….</a:t>
            </a:r>
          </a:p>
          <a:p>
            <a:pPr eaLnBrk="1" hangingPunct="1">
              <a:spcBef>
                <a:spcPct val="20000"/>
              </a:spcBef>
            </a:pPr>
            <a:r>
              <a:rPr lang="en-US" altLang="en-US">
                <a:sym typeface="Symbol" pitchFamily="18" charset="2"/>
              </a:rPr>
              <a:t>SOLUTION:</a:t>
            </a:r>
          </a:p>
          <a:p>
            <a:pPr eaLnBrk="1" hangingPunct="1">
              <a:spcBef>
                <a:spcPct val="20000"/>
              </a:spcBef>
            </a:pPr>
            <a:r>
              <a:rPr lang="en-US" altLang="en-US">
                <a:sym typeface="Symbol" pitchFamily="18" charset="2"/>
              </a:rPr>
              <a:t>For </a:t>
            </a:r>
            <a:r>
              <a:rPr lang="en-US" altLang="en-US" i="1">
                <a:solidFill>
                  <a:srgbClr val="FF0000"/>
                </a:solidFill>
                <a:sym typeface="Symbol" pitchFamily="18" charset="2"/>
              </a:rPr>
              <a:t>n</a:t>
            </a:r>
            <a:r>
              <a:rPr lang="en-US" altLang="en-US">
                <a:solidFill>
                  <a:srgbClr val="FF0000"/>
                </a:solidFill>
                <a:sym typeface="Symbol" pitchFamily="18" charset="2"/>
              </a:rPr>
              <a:t> = 1</a:t>
            </a:r>
            <a:r>
              <a:rPr lang="en-US" altLang="en-US">
                <a:sym typeface="Symbol" pitchFamily="18" charset="2"/>
              </a:rPr>
              <a:t> we see that (1/2)</a:t>
            </a:r>
            <a:r>
              <a:rPr lang="en-US" altLang="en-US" i="1">
                <a:sym typeface="Symbol" pitchFamily="18" charset="2"/>
              </a:rPr>
              <a:t></a:t>
            </a:r>
            <a:r>
              <a:rPr lang="en-US" altLang="en-US">
                <a:sym typeface="Symbol" pitchFamily="18" charset="2"/>
              </a:rPr>
              <a:t> = </a:t>
            </a:r>
            <a:r>
              <a:rPr lang="en-US" altLang="en-US" i="1">
                <a:sym typeface="Symbol" pitchFamily="18" charset="2"/>
              </a:rPr>
              <a:t>L</a:t>
            </a:r>
            <a:r>
              <a:rPr lang="en-US" altLang="en-US">
                <a:sym typeface="Symbol" pitchFamily="18" charset="2"/>
              </a:rPr>
              <a:t> or </a:t>
            </a:r>
            <a:r>
              <a:rPr lang="en-US" altLang="en-US" i="1">
                <a:sym typeface="Symbol" pitchFamily="18" charset="2"/>
              </a:rPr>
              <a:t></a:t>
            </a:r>
            <a:r>
              <a:rPr lang="en-US" altLang="en-US">
                <a:sym typeface="Symbol" pitchFamily="18" charset="2"/>
              </a:rPr>
              <a:t> = 2</a:t>
            </a:r>
            <a:r>
              <a:rPr lang="en-US" altLang="en-US" i="1">
                <a:sym typeface="Symbol" pitchFamily="18" charset="2"/>
              </a:rPr>
              <a:t>L /</a:t>
            </a:r>
            <a:r>
              <a:rPr lang="en-US" altLang="en-US">
                <a:sym typeface="Symbol" pitchFamily="18" charset="2"/>
              </a:rPr>
              <a:t> </a:t>
            </a:r>
            <a:r>
              <a:rPr lang="en-US" altLang="en-US">
                <a:solidFill>
                  <a:srgbClr val="FF0000"/>
                </a:solidFill>
                <a:sym typeface="Symbol" pitchFamily="18" charset="2"/>
              </a:rPr>
              <a:t>1</a:t>
            </a:r>
            <a:r>
              <a:rPr lang="en-US" altLang="en-US">
                <a:sym typeface="Symbol" pitchFamily="18" charset="2"/>
              </a:rPr>
              <a:t>.</a:t>
            </a:r>
          </a:p>
          <a:p>
            <a:pPr eaLnBrk="1" hangingPunct="1">
              <a:spcBef>
                <a:spcPct val="20000"/>
              </a:spcBef>
            </a:pPr>
            <a:r>
              <a:rPr lang="en-US" altLang="en-US">
                <a:sym typeface="Symbol" pitchFamily="18" charset="2"/>
              </a:rPr>
              <a:t>For </a:t>
            </a:r>
            <a:r>
              <a:rPr lang="en-US" altLang="en-US" i="1">
                <a:solidFill>
                  <a:srgbClr val="009900"/>
                </a:solidFill>
                <a:sym typeface="Symbol" pitchFamily="18" charset="2"/>
              </a:rPr>
              <a:t>n</a:t>
            </a:r>
            <a:r>
              <a:rPr lang="en-US" altLang="en-US">
                <a:solidFill>
                  <a:srgbClr val="009900"/>
                </a:solidFill>
                <a:sym typeface="Symbol" pitchFamily="18" charset="2"/>
              </a:rPr>
              <a:t> = 2</a:t>
            </a:r>
            <a:r>
              <a:rPr lang="en-US" altLang="en-US">
                <a:sym typeface="Symbol" pitchFamily="18" charset="2"/>
              </a:rPr>
              <a:t> we see that (2/2)</a:t>
            </a:r>
            <a:r>
              <a:rPr lang="en-US" altLang="en-US" i="1">
                <a:sym typeface="Symbol" pitchFamily="18" charset="2"/>
              </a:rPr>
              <a:t></a:t>
            </a:r>
            <a:r>
              <a:rPr lang="en-US" altLang="en-US">
                <a:sym typeface="Symbol" pitchFamily="18" charset="2"/>
              </a:rPr>
              <a:t> = </a:t>
            </a:r>
            <a:r>
              <a:rPr lang="en-US" altLang="en-US" i="1">
                <a:sym typeface="Symbol" pitchFamily="18" charset="2"/>
              </a:rPr>
              <a:t>L</a:t>
            </a:r>
            <a:r>
              <a:rPr lang="en-US" altLang="en-US">
                <a:sym typeface="Symbol" pitchFamily="18" charset="2"/>
              </a:rPr>
              <a:t> or </a:t>
            </a:r>
            <a:r>
              <a:rPr lang="en-US" altLang="en-US" i="1">
                <a:sym typeface="Symbol" pitchFamily="18" charset="2"/>
              </a:rPr>
              <a:t></a:t>
            </a:r>
            <a:r>
              <a:rPr lang="en-US" altLang="en-US">
                <a:sym typeface="Symbol" pitchFamily="18" charset="2"/>
              </a:rPr>
              <a:t> = 2</a:t>
            </a:r>
            <a:r>
              <a:rPr lang="en-US" altLang="en-US" i="1">
                <a:sym typeface="Symbol" pitchFamily="18" charset="2"/>
              </a:rPr>
              <a:t>L /</a:t>
            </a:r>
            <a:r>
              <a:rPr lang="en-US" altLang="en-US">
                <a:sym typeface="Symbol" pitchFamily="18" charset="2"/>
              </a:rPr>
              <a:t> </a:t>
            </a:r>
            <a:r>
              <a:rPr lang="en-US" altLang="en-US">
                <a:solidFill>
                  <a:srgbClr val="009900"/>
                </a:solidFill>
                <a:sym typeface="Symbol" pitchFamily="18" charset="2"/>
              </a:rPr>
              <a:t>2</a:t>
            </a:r>
            <a:r>
              <a:rPr lang="en-US" altLang="en-US">
                <a:sym typeface="Symbol" pitchFamily="18" charset="2"/>
              </a:rPr>
              <a:t>.</a:t>
            </a:r>
          </a:p>
          <a:p>
            <a:pPr eaLnBrk="1" hangingPunct="1">
              <a:spcBef>
                <a:spcPct val="20000"/>
              </a:spcBef>
            </a:pPr>
            <a:r>
              <a:rPr lang="en-US" altLang="en-US">
                <a:sym typeface="Symbol" pitchFamily="18" charset="2"/>
              </a:rPr>
              <a:t>For </a:t>
            </a:r>
            <a:r>
              <a:rPr lang="en-US" altLang="en-US" i="1">
                <a:solidFill>
                  <a:srgbClr val="FF00FF"/>
                </a:solidFill>
                <a:sym typeface="Symbol" pitchFamily="18" charset="2"/>
              </a:rPr>
              <a:t>n</a:t>
            </a:r>
            <a:r>
              <a:rPr lang="en-US" altLang="en-US">
                <a:solidFill>
                  <a:srgbClr val="FF00FF"/>
                </a:solidFill>
                <a:sym typeface="Symbol" pitchFamily="18" charset="2"/>
              </a:rPr>
              <a:t> = 3</a:t>
            </a:r>
            <a:r>
              <a:rPr lang="en-US" altLang="en-US">
                <a:sym typeface="Symbol" pitchFamily="18" charset="2"/>
              </a:rPr>
              <a:t> we see that (3/2)</a:t>
            </a:r>
            <a:r>
              <a:rPr lang="en-US" altLang="en-US" i="1">
                <a:sym typeface="Symbol" pitchFamily="18" charset="2"/>
              </a:rPr>
              <a:t></a:t>
            </a:r>
            <a:r>
              <a:rPr lang="en-US" altLang="en-US">
                <a:sym typeface="Symbol" pitchFamily="18" charset="2"/>
              </a:rPr>
              <a:t> = </a:t>
            </a:r>
            <a:r>
              <a:rPr lang="en-US" altLang="en-US" i="1">
                <a:sym typeface="Symbol" pitchFamily="18" charset="2"/>
              </a:rPr>
              <a:t>L</a:t>
            </a:r>
            <a:r>
              <a:rPr lang="en-US" altLang="en-US">
                <a:sym typeface="Symbol" pitchFamily="18" charset="2"/>
              </a:rPr>
              <a:t> or </a:t>
            </a:r>
            <a:r>
              <a:rPr lang="en-US" altLang="en-US" i="1">
                <a:sym typeface="Symbol" pitchFamily="18" charset="2"/>
              </a:rPr>
              <a:t></a:t>
            </a:r>
            <a:r>
              <a:rPr lang="en-US" altLang="en-US">
                <a:sym typeface="Symbol" pitchFamily="18" charset="2"/>
              </a:rPr>
              <a:t> = 2</a:t>
            </a:r>
            <a:r>
              <a:rPr lang="en-US" altLang="en-US" i="1">
                <a:sym typeface="Symbol" pitchFamily="18" charset="2"/>
              </a:rPr>
              <a:t>L /</a:t>
            </a:r>
            <a:r>
              <a:rPr lang="en-US" altLang="en-US">
                <a:sym typeface="Symbol" pitchFamily="18" charset="2"/>
              </a:rPr>
              <a:t> </a:t>
            </a:r>
            <a:r>
              <a:rPr lang="en-US" altLang="en-US">
                <a:solidFill>
                  <a:srgbClr val="FF00FF"/>
                </a:solidFill>
                <a:sym typeface="Symbol" pitchFamily="18" charset="2"/>
              </a:rPr>
              <a:t>3</a:t>
            </a:r>
            <a:r>
              <a:rPr lang="en-US" altLang="en-US">
                <a:sym typeface="Symbol" pitchFamily="18" charset="2"/>
              </a:rPr>
              <a:t>.</a:t>
            </a:r>
          </a:p>
          <a:p>
            <a:pPr eaLnBrk="1" hangingPunct="1">
              <a:spcBef>
                <a:spcPct val="20000"/>
              </a:spcBef>
            </a:pPr>
            <a:r>
              <a:rPr lang="en-US" altLang="en-US">
                <a:sym typeface="Symbol" pitchFamily="18" charset="2"/>
              </a:rPr>
              <a:t>For any </a:t>
            </a:r>
            <a:r>
              <a:rPr lang="en-US" altLang="en-US" i="1">
                <a:sym typeface="Symbol" pitchFamily="18" charset="2"/>
              </a:rPr>
              <a:t>n</a:t>
            </a:r>
            <a:r>
              <a:rPr lang="en-US" altLang="en-US">
                <a:sym typeface="Symbol" pitchFamily="18" charset="2"/>
              </a:rPr>
              <a:t> we see that </a:t>
            </a:r>
            <a:r>
              <a:rPr lang="en-US" altLang="en-US" i="1">
                <a:sym typeface="Symbol" pitchFamily="18" charset="2"/>
              </a:rPr>
              <a:t></a:t>
            </a:r>
            <a:r>
              <a:rPr lang="en-US" altLang="en-US">
                <a:sym typeface="Symbol" pitchFamily="18" charset="2"/>
              </a:rPr>
              <a:t> = 2</a:t>
            </a:r>
            <a:r>
              <a:rPr lang="en-US" altLang="en-US" i="1">
                <a:sym typeface="Symbol" pitchFamily="18" charset="2"/>
              </a:rPr>
              <a:t>L /</a:t>
            </a:r>
            <a:r>
              <a:rPr lang="en-US" altLang="en-US">
                <a:sym typeface="Symbol" pitchFamily="18" charset="2"/>
              </a:rPr>
              <a:t> </a:t>
            </a:r>
            <a:r>
              <a:rPr lang="en-US" altLang="en-US" i="1">
                <a:sym typeface="Symbol" pitchFamily="18" charset="2"/>
              </a:rPr>
              <a:t>n</a:t>
            </a:r>
            <a:r>
              <a:rPr lang="en-US" altLang="en-US">
                <a:sym typeface="Symbol" pitchFamily="18" charset="2"/>
              </a:rPr>
              <a:t>.</a:t>
            </a:r>
          </a:p>
          <a:p>
            <a:pPr eaLnBrk="1" hangingPunct="1">
              <a:spcBef>
                <a:spcPct val="20000"/>
              </a:spcBef>
            </a:pPr>
            <a:r>
              <a:rPr lang="en-US" altLang="en-US">
                <a:sym typeface="Symbol" pitchFamily="18" charset="2"/>
              </a:rPr>
              <a:t>Note that these are the </a:t>
            </a:r>
            <a:r>
              <a:rPr lang="en-US" altLang="en-US" b="1">
                <a:sym typeface="Symbol" pitchFamily="18" charset="2"/>
              </a:rPr>
              <a:t>resonant frequencies</a:t>
            </a:r>
            <a:r>
              <a:rPr lang="en-US" altLang="en-US">
                <a:sym typeface="Symbol" pitchFamily="18" charset="2"/>
              </a:rPr>
              <a:t>.</a:t>
            </a:r>
            <a:endParaRPr lang="en-US" altLang="en-US" i="1">
              <a:sym typeface="Symbol" pitchFamily="18" charset="2"/>
            </a:endParaRPr>
          </a:p>
        </p:txBody>
      </p:sp>
      <p:sp>
        <p:nvSpPr>
          <p:cNvPr id="53250" name="Rectangle 2"/>
          <p:cNvSpPr>
            <a:spLocks noChangeArrowheads="1"/>
          </p:cNvSpPr>
          <p:nvPr/>
        </p:nvSpPr>
        <p:spPr bwMode="auto">
          <a:xfrm>
            <a:off x="685800" y="1343025"/>
            <a:ext cx="7772400" cy="427038"/>
          </a:xfrm>
          <a:prstGeom prst="rect">
            <a:avLst/>
          </a:prstGeom>
          <a:solidFill>
            <a:srgbClr val="EAEAEA"/>
          </a:solidFill>
          <a:ln w="9525">
            <a:noFill/>
            <a:miter lim="800000"/>
            <a:headEnd/>
            <a:tailEnd/>
          </a:ln>
        </p:spPr>
        <p:txBody>
          <a:bodyPr/>
          <a:lstStyle/>
          <a:p>
            <a:pPr eaLnBrk="1" hangingPunct="1">
              <a:spcBef>
                <a:spcPct val="20000"/>
              </a:spcBef>
            </a:pPr>
            <a:r>
              <a:rPr lang="en-US" altLang="en-US" i="1">
                <a:solidFill>
                  <a:srgbClr val="333399"/>
                </a:solidFill>
                <a:cs typeface="Times New Roman" pitchFamily="18" charset="0"/>
              </a:rPr>
              <a:t>The Schrödinger model of the hydrogen atom</a:t>
            </a:r>
            <a:endParaRPr lang="en-US" altLang="en-US" i="1">
              <a:solidFill>
                <a:srgbClr val="000000"/>
              </a:solidFill>
              <a:cs typeface="Times New Roman" pitchFamily="18" charset="0"/>
            </a:endParaRPr>
          </a:p>
        </p:txBody>
      </p:sp>
      <p:sp>
        <p:nvSpPr>
          <p:cNvPr id="148510" name="Rectangle 30"/>
          <p:cNvSpPr>
            <a:spLocks noChangeArrowheads="1"/>
          </p:cNvSpPr>
          <p:nvPr/>
        </p:nvSpPr>
        <p:spPr bwMode="auto">
          <a:xfrm>
            <a:off x="6640513" y="1838325"/>
            <a:ext cx="2252662" cy="2252663"/>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sz="1800"/>
          </a:p>
        </p:txBody>
      </p:sp>
      <p:sp>
        <p:nvSpPr>
          <p:cNvPr id="148511" name="Oval 31"/>
          <p:cNvSpPr>
            <a:spLocks noChangeArrowheads="1"/>
          </p:cNvSpPr>
          <p:nvPr/>
        </p:nvSpPr>
        <p:spPr bwMode="auto">
          <a:xfrm>
            <a:off x="6629400" y="2830513"/>
            <a:ext cx="133350" cy="133350"/>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pPr eaLnBrk="1" hangingPunct="1">
              <a:defRPr/>
            </a:pPr>
            <a:endParaRPr lang="en-US" sz="1800"/>
          </a:p>
        </p:txBody>
      </p:sp>
      <p:sp>
        <p:nvSpPr>
          <p:cNvPr id="148514" name="Text Box 34"/>
          <p:cNvSpPr txBox="1">
            <a:spLocks noChangeArrowheads="1"/>
          </p:cNvSpPr>
          <p:nvPr/>
        </p:nvSpPr>
        <p:spPr bwMode="auto">
          <a:xfrm>
            <a:off x="7597775" y="3763963"/>
            <a:ext cx="538163" cy="366712"/>
          </a:xfrm>
          <a:prstGeom prst="rect">
            <a:avLst/>
          </a:prstGeom>
          <a:noFill/>
          <a:ln w="9525">
            <a:noFill/>
            <a:miter lim="800000"/>
            <a:headEnd/>
            <a:tailEnd/>
          </a:ln>
        </p:spPr>
        <p:txBody>
          <a:bodyPr>
            <a:spAutoFit/>
          </a:bodyPr>
          <a:lstStyle/>
          <a:p>
            <a:pPr eaLnBrk="1" hangingPunct="1"/>
            <a:r>
              <a:rPr lang="en-US" altLang="en-US" sz="1800" i="1"/>
              <a:t>L</a:t>
            </a:r>
          </a:p>
        </p:txBody>
      </p:sp>
      <p:sp>
        <p:nvSpPr>
          <p:cNvPr id="148515" name="Line 35"/>
          <p:cNvSpPr>
            <a:spLocks noChangeShapeType="1"/>
          </p:cNvSpPr>
          <p:nvPr/>
        </p:nvSpPr>
        <p:spPr bwMode="auto">
          <a:xfrm>
            <a:off x="6640513" y="2897188"/>
            <a:ext cx="2252662" cy="0"/>
          </a:xfrm>
          <a:prstGeom prst="line">
            <a:avLst/>
          </a:prstGeom>
          <a:noFill/>
          <a:ln w="9525">
            <a:solidFill>
              <a:schemeClr val="tx1"/>
            </a:solidFill>
            <a:prstDash val="dash"/>
            <a:round/>
            <a:headEnd/>
            <a:tailEnd/>
          </a:ln>
        </p:spPr>
        <p:txBody>
          <a:bodyPr/>
          <a:lstStyle/>
          <a:p>
            <a:endParaRPr lang="en-US"/>
          </a:p>
        </p:txBody>
      </p:sp>
      <p:sp>
        <p:nvSpPr>
          <p:cNvPr id="148516" name="Freeform 36"/>
          <p:cNvSpPr>
            <a:spLocks/>
          </p:cNvSpPr>
          <p:nvPr/>
        </p:nvSpPr>
        <p:spPr bwMode="auto">
          <a:xfrm>
            <a:off x="6696075" y="2651125"/>
            <a:ext cx="2197100" cy="246063"/>
          </a:xfrm>
          <a:custGeom>
            <a:avLst/>
            <a:gdLst>
              <a:gd name="T0" fmla="*/ 0 w 1384"/>
              <a:gd name="T1" fmla="*/ 2147483647 h 155"/>
              <a:gd name="T2" fmla="*/ 2147483647 w 1384"/>
              <a:gd name="T3" fmla="*/ 0 h 155"/>
              <a:gd name="T4" fmla="*/ 2147483647 w 1384"/>
              <a:gd name="T5" fmla="*/ 2147483647 h 155"/>
              <a:gd name="T6" fmla="*/ 0 60000 65536"/>
              <a:gd name="T7" fmla="*/ 0 60000 65536"/>
              <a:gd name="T8" fmla="*/ 0 60000 65536"/>
              <a:gd name="T9" fmla="*/ 0 w 1384"/>
              <a:gd name="T10" fmla="*/ 0 h 155"/>
              <a:gd name="T11" fmla="*/ 1384 w 1384"/>
              <a:gd name="T12" fmla="*/ 155 h 155"/>
            </a:gdLst>
            <a:ahLst/>
            <a:cxnLst>
              <a:cxn ang="T6">
                <a:pos x="T0" y="T1"/>
              </a:cxn>
              <a:cxn ang="T7">
                <a:pos x="T2" y="T3"/>
              </a:cxn>
              <a:cxn ang="T8">
                <a:pos x="T4" y="T5"/>
              </a:cxn>
            </a:cxnLst>
            <a:rect l="T9" t="T10" r="T11" b="T12"/>
            <a:pathLst>
              <a:path w="1384" h="155">
                <a:moveTo>
                  <a:pt x="0" y="155"/>
                </a:moveTo>
                <a:cubicBezTo>
                  <a:pt x="208" y="77"/>
                  <a:pt x="416" y="0"/>
                  <a:pt x="647" y="0"/>
                </a:cubicBezTo>
                <a:cubicBezTo>
                  <a:pt x="878" y="0"/>
                  <a:pt x="1131" y="77"/>
                  <a:pt x="1384" y="155"/>
                </a:cubicBezTo>
              </a:path>
            </a:pathLst>
          </a:custGeom>
          <a:noFill/>
          <a:ln w="28575" cmpd="sng">
            <a:solidFill>
              <a:srgbClr val="FF0000"/>
            </a:solidFill>
            <a:round/>
            <a:headEnd/>
            <a:tailEnd/>
          </a:ln>
        </p:spPr>
        <p:txBody>
          <a:bodyPr/>
          <a:lstStyle/>
          <a:p>
            <a:endParaRPr lang="en-US"/>
          </a:p>
        </p:txBody>
      </p:sp>
      <p:sp>
        <p:nvSpPr>
          <p:cNvPr id="148519" name="Freeform 39"/>
          <p:cNvSpPr>
            <a:spLocks/>
          </p:cNvSpPr>
          <p:nvPr/>
        </p:nvSpPr>
        <p:spPr bwMode="auto">
          <a:xfrm>
            <a:off x="6696075" y="2627313"/>
            <a:ext cx="2185988" cy="527050"/>
          </a:xfrm>
          <a:custGeom>
            <a:avLst/>
            <a:gdLst>
              <a:gd name="T0" fmla="*/ 0 w 1377"/>
              <a:gd name="T1" fmla="*/ 2147483647 h 332"/>
              <a:gd name="T2" fmla="*/ 2147483647 w 1377"/>
              <a:gd name="T3" fmla="*/ 2147483647 h 332"/>
              <a:gd name="T4" fmla="*/ 2147483647 w 1377"/>
              <a:gd name="T5" fmla="*/ 2147483647 h 332"/>
              <a:gd name="T6" fmla="*/ 2147483647 w 1377"/>
              <a:gd name="T7" fmla="*/ 2147483647 h 332"/>
              <a:gd name="T8" fmla="*/ 2147483647 w 1377"/>
              <a:gd name="T9" fmla="*/ 2147483647 h 332"/>
              <a:gd name="T10" fmla="*/ 0 60000 65536"/>
              <a:gd name="T11" fmla="*/ 0 60000 65536"/>
              <a:gd name="T12" fmla="*/ 0 60000 65536"/>
              <a:gd name="T13" fmla="*/ 0 60000 65536"/>
              <a:gd name="T14" fmla="*/ 0 60000 65536"/>
              <a:gd name="T15" fmla="*/ 0 w 1377"/>
              <a:gd name="T16" fmla="*/ 0 h 332"/>
              <a:gd name="T17" fmla="*/ 1377 w 1377"/>
              <a:gd name="T18" fmla="*/ 332 h 332"/>
            </a:gdLst>
            <a:ahLst/>
            <a:cxnLst>
              <a:cxn ang="T10">
                <a:pos x="T0" y="T1"/>
              </a:cxn>
              <a:cxn ang="T11">
                <a:pos x="T2" y="T3"/>
              </a:cxn>
              <a:cxn ang="T12">
                <a:pos x="T4" y="T5"/>
              </a:cxn>
              <a:cxn ang="T13">
                <a:pos x="T6" y="T7"/>
              </a:cxn>
              <a:cxn ang="T14">
                <a:pos x="T8" y="T9"/>
              </a:cxn>
            </a:cxnLst>
            <a:rect l="T15" t="T16" r="T17" b="T18"/>
            <a:pathLst>
              <a:path w="1377" h="332">
                <a:moveTo>
                  <a:pt x="0" y="170"/>
                </a:moveTo>
                <a:cubicBezTo>
                  <a:pt x="54" y="142"/>
                  <a:pt x="214" y="2"/>
                  <a:pt x="323" y="1"/>
                </a:cubicBezTo>
                <a:cubicBezTo>
                  <a:pt x="432" y="0"/>
                  <a:pt x="538" y="108"/>
                  <a:pt x="654" y="163"/>
                </a:cubicBezTo>
                <a:cubicBezTo>
                  <a:pt x="770" y="218"/>
                  <a:pt x="899" y="330"/>
                  <a:pt x="1019" y="331"/>
                </a:cubicBezTo>
                <a:cubicBezTo>
                  <a:pt x="1139" y="332"/>
                  <a:pt x="1303" y="204"/>
                  <a:pt x="1377" y="170"/>
                </a:cubicBezTo>
              </a:path>
            </a:pathLst>
          </a:custGeom>
          <a:noFill/>
          <a:ln w="28575" cmpd="sng">
            <a:solidFill>
              <a:srgbClr val="009900"/>
            </a:solidFill>
            <a:round/>
            <a:headEnd/>
            <a:tailEnd/>
          </a:ln>
        </p:spPr>
        <p:txBody>
          <a:bodyPr/>
          <a:lstStyle/>
          <a:p>
            <a:endParaRPr lang="en-US"/>
          </a:p>
        </p:txBody>
      </p:sp>
      <p:sp>
        <p:nvSpPr>
          <p:cNvPr id="148522" name="Freeform 42"/>
          <p:cNvSpPr>
            <a:spLocks/>
          </p:cNvSpPr>
          <p:nvPr/>
        </p:nvSpPr>
        <p:spPr bwMode="auto">
          <a:xfrm>
            <a:off x="6684963" y="2605088"/>
            <a:ext cx="2185987" cy="547687"/>
          </a:xfrm>
          <a:custGeom>
            <a:avLst/>
            <a:gdLst>
              <a:gd name="T0" fmla="*/ 0 w 1377"/>
              <a:gd name="T1" fmla="*/ 2147483647 h 345"/>
              <a:gd name="T2" fmla="*/ 2147483647 w 1377"/>
              <a:gd name="T3" fmla="*/ 2147483647 h 345"/>
              <a:gd name="T4" fmla="*/ 2147483647 w 1377"/>
              <a:gd name="T5" fmla="*/ 2147483647 h 345"/>
              <a:gd name="T6" fmla="*/ 2147483647 w 1377"/>
              <a:gd name="T7" fmla="*/ 2147483647 h 345"/>
              <a:gd name="T8" fmla="*/ 2147483647 w 1377"/>
              <a:gd name="T9" fmla="*/ 2147483647 h 345"/>
              <a:gd name="T10" fmla="*/ 2147483647 w 1377"/>
              <a:gd name="T11" fmla="*/ 2147483647 h 345"/>
              <a:gd name="T12" fmla="*/ 2147483647 w 1377"/>
              <a:gd name="T13" fmla="*/ 2147483647 h 345"/>
              <a:gd name="T14" fmla="*/ 0 60000 65536"/>
              <a:gd name="T15" fmla="*/ 0 60000 65536"/>
              <a:gd name="T16" fmla="*/ 0 60000 65536"/>
              <a:gd name="T17" fmla="*/ 0 60000 65536"/>
              <a:gd name="T18" fmla="*/ 0 60000 65536"/>
              <a:gd name="T19" fmla="*/ 0 60000 65536"/>
              <a:gd name="T20" fmla="*/ 0 60000 65536"/>
              <a:gd name="T21" fmla="*/ 0 w 1377"/>
              <a:gd name="T22" fmla="*/ 0 h 345"/>
              <a:gd name="T23" fmla="*/ 1377 w 1377"/>
              <a:gd name="T24" fmla="*/ 345 h 3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77" h="345">
                <a:moveTo>
                  <a:pt x="0" y="184"/>
                </a:moveTo>
                <a:cubicBezTo>
                  <a:pt x="38" y="153"/>
                  <a:pt x="147" y="0"/>
                  <a:pt x="225" y="1"/>
                </a:cubicBezTo>
                <a:cubicBezTo>
                  <a:pt x="303" y="2"/>
                  <a:pt x="393" y="134"/>
                  <a:pt x="471" y="191"/>
                </a:cubicBezTo>
                <a:cubicBezTo>
                  <a:pt x="549" y="248"/>
                  <a:pt x="621" y="345"/>
                  <a:pt x="696" y="345"/>
                </a:cubicBezTo>
                <a:cubicBezTo>
                  <a:pt x="771" y="345"/>
                  <a:pt x="843" y="244"/>
                  <a:pt x="920" y="191"/>
                </a:cubicBezTo>
                <a:cubicBezTo>
                  <a:pt x="997" y="138"/>
                  <a:pt x="1083" y="31"/>
                  <a:pt x="1159" y="29"/>
                </a:cubicBezTo>
                <a:cubicBezTo>
                  <a:pt x="1235" y="27"/>
                  <a:pt x="1332" y="146"/>
                  <a:pt x="1377" y="177"/>
                </a:cubicBezTo>
              </a:path>
            </a:pathLst>
          </a:custGeom>
          <a:noFill/>
          <a:ln w="28575" cmpd="sng">
            <a:solidFill>
              <a:srgbClr val="FF00FF"/>
            </a:solidFill>
            <a:round/>
            <a:headEnd/>
            <a:tailEnd/>
          </a:ln>
        </p:spPr>
        <p:txBody>
          <a:bodyPr/>
          <a:lstStyle/>
          <a:p>
            <a:endParaRPr lang="en-US"/>
          </a:p>
        </p:txBody>
      </p:sp>
      <p:sp>
        <p:nvSpPr>
          <p:cNvPr id="56331"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12.1 – The interaction of matter with radiation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3250">
                                            <p:txEl>
                                              <p:pRg st="0" end="0"/>
                                            </p:txEl>
                                          </p:spTgt>
                                        </p:tgtEl>
                                        <p:attrNameLst>
                                          <p:attrName>style.visibility</p:attrName>
                                        </p:attrNameLst>
                                      </p:cBhvr>
                                      <p:to>
                                        <p:strVal val="visible"/>
                                      </p:to>
                                    </p:set>
                                    <p:anim calcmode="lin" valueType="num">
                                      <p:cBhvr additive="base">
                                        <p:cTn id="7" dur="500" fill="hold"/>
                                        <p:tgtEl>
                                          <p:spTgt spid="5325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325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132549">
                                            <p:txEl>
                                              <p:pRg st="0" end="0"/>
                                            </p:txEl>
                                          </p:spTgt>
                                        </p:tgtEl>
                                        <p:attrNameLst>
                                          <p:attrName>style.visibility</p:attrName>
                                        </p:attrNameLst>
                                      </p:cBhvr>
                                      <p:to>
                                        <p:strVal val="visible"/>
                                      </p:to>
                                    </p:set>
                                    <p:anim calcmode="lin" valueType="num">
                                      <p:cBhvr additive="base">
                                        <p:cTn id="13" dur="500" fill="hold"/>
                                        <p:tgtEl>
                                          <p:spTgt spid="113254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3254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ntr" presetSubtype="32" fill="hold" grpId="0" nodeType="clickEffect">
                                  <p:stCondLst>
                                    <p:cond delay="0"/>
                                  </p:stCondLst>
                                  <p:childTnLst>
                                    <p:set>
                                      <p:cBhvr>
                                        <p:cTn id="18" dur="1" fill="hold">
                                          <p:stCondLst>
                                            <p:cond delay="0"/>
                                          </p:stCondLst>
                                        </p:cTn>
                                        <p:tgtEl>
                                          <p:spTgt spid="148510"/>
                                        </p:tgtEl>
                                        <p:attrNameLst>
                                          <p:attrName>style.visibility</p:attrName>
                                        </p:attrNameLst>
                                      </p:cBhvr>
                                      <p:to>
                                        <p:strVal val="visible"/>
                                      </p:to>
                                    </p:set>
                                    <p:animEffect transition="in" filter="diamond(out)">
                                      <p:cBhvr>
                                        <p:cTn id="19" dur="2000"/>
                                        <p:tgtEl>
                                          <p:spTgt spid="148510"/>
                                        </p:tgtEl>
                                      </p:cBhvr>
                                    </p:animEffect>
                                  </p:childTnLst>
                                  <p:subTnLst>
                                    <p:audio>
                                      <p:cMediaNode>
                                        <p:cTn display="0" masterRel="sameClick">
                                          <p:stCondLst>
                                            <p:cond evt="begin" delay="0">
                                              <p:tn val="17"/>
                                            </p:cond>
                                          </p:stCondLst>
                                          <p:endCondLst>
                                            <p:cond evt="onStopAudio" delay="0">
                                              <p:tgtEl>
                                                <p:sldTgt/>
                                              </p:tgtEl>
                                            </p:cond>
                                          </p:endCondLst>
                                        </p:cTn>
                                        <p:tgtEl>
                                          <p:sndTgt r:embed="rId5" name="voltage.wav"/>
                                        </p:tgtEl>
                                      </p:cMediaNode>
                                    </p:audio>
                                  </p:subTnLst>
                                </p:cTn>
                              </p:par>
                              <p:par>
                                <p:cTn id="20" presetID="2" presetClass="entr" presetSubtype="2" fill="hold" grpId="0" nodeType="withEffect">
                                  <p:stCondLst>
                                    <p:cond delay="0"/>
                                  </p:stCondLst>
                                  <p:iterate type="lt">
                                    <p:tmPct val="10000"/>
                                  </p:iterate>
                                  <p:childTnLst>
                                    <p:set>
                                      <p:cBhvr>
                                        <p:cTn id="21" dur="1" fill="hold">
                                          <p:stCondLst>
                                            <p:cond delay="0"/>
                                          </p:stCondLst>
                                        </p:cTn>
                                        <p:tgtEl>
                                          <p:spTgt spid="148514"/>
                                        </p:tgtEl>
                                        <p:attrNameLst>
                                          <p:attrName>style.visibility</p:attrName>
                                        </p:attrNameLst>
                                      </p:cBhvr>
                                      <p:to>
                                        <p:strVal val="visible"/>
                                      </p:to>
                                    </p:set>
                                    <p:anim calcmode="lin" valueType="num">
                                      <p:cBhvr additive="base">
                                        <p:cTn id="22" dur="500" fill="hold"/>
                                        <p:tgtEl>
                                          <p:spTgt spid="148514"/>
                                        </p:tgtEl>
                                        <p:attrNameLst>
                                          <p:attrName>ppt_x</p:attrName>
                                        </p:attrNameLst>
                                      </p:cBhvr>
                                      <p:tavLst>
                                        <p:tav tm="0">
                                          <p:val>
                                            <p:strVal val="1+#ppt_w/2"/>
                                          </p:val>
                                        </p:tav>
                                        <p:tav tm="100000">
                                          <p:val>
                                            <p:strVal val="#ppt_x"/>
                                          </p:val>
                                        </p:tav>
                                      </p:tavLst>
                                    </p:anim>
                                    <p:anim calcmode="lin" valueType="num">
                                      <p:cBhvr additive="base">
                                        <p:cTn id="23" dur="500" fill="hold"/>
                                        <p:tgtEl>
                                          <p:spTgt spid="14851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48511"/>
                                        </p:tgtEl>
                                        <p:attrNameLst>
                                          <p:attrName>style.visibility</p:attrName>
                                        </p:attrNameLst>
                                      </p:cBhvr>
                                      <p:to>
                                        <p:strVal val="visible"/>
                                      </p:to>
                                    </p:set>
                                    <p:animEffect transition="in" filter="fade">
                                      <p:cBhvr>
                                        <p:cTn id="28" dur="2000"/>
                                        <p:tgtEl>
                                          <p:spTgt spid="148511"/>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48515"/>
                                        </p:tgtEl>
                                        <p:attrNameLst>
                                          <p:attrName>style.visibility</p:attrName>
                                        </p:attrNameLst>
                                      </p:cBhvr>
                                      <p:to>
                                        <p:strVal val="visible"/>
                                      </p:to>
                                    </p:set>
                                    <p:animEffect transition="in" filter="wipe(left)">
                                      <p:cBhvr>
                                        <p:cTn id="31" dur="2000"/>
                                        <p:tgtEl>
                                          <p:spTgt spid="14851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1132549">
                                            <p:txEl>
                                              <p:pRg st="1" end="1"/>
                                            </p:txEl>
                                          </p:spTgt>
                                        </p:tgtEl>
                                        <p:attrNameLst>
                                          <p:attrName>style.visibility</p:attrName>
                                        </p:attrNameLst>
                                      </p:cBhvr>
                                      <p:to>
                                        <p:strVal val="visible"/>
                                      </p:to>
                                    </p:set>
                                    <p:anim calcmode="lin" valueType="num">
                                      <p:cBhvr additive="base">
                                        <p:cTn id="36" dur="500" fill="hold"/>
                                        <p:tgtEl>
                                          <p:spTgt spid="1132549">
                                            <p:txEl>
                                              <p:pRg st="1" end="1"/>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13254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nodeType="clickEffect">
                                  <p:stCondLst>
                                    <p:cond delay="0"/>
                                  </p:stCondLst>
                                  <p:childTnLst>
                                    <p:set>
                                      <p:cBhvr>
                                        <p:cTn id="41" dur="1" fill="hold">
                                          <p:stCondLst>
                                            <p:cond delay="0"/>
                                          </p:stCondLst>
                                        </p:cTn>
                                        <p:tgtEl>
                                          <p:spTgt spid="1132549">
                                            <p:txEl>
                                              <p:pRg st="2" end="2"/>
                                            </p:txEl>
                                          </p:spTgt>
                                        </p:tgtEl>
                                        <p:attrNameLst>
                                          <p:attrName>style.visibility</p:attrName>
                                        </p:attrNameLst>
                                      </p:cBhvr>
                                      <p:to>
                                        <p:strVal val="visible"/>
                                      </p:to>
                                    </p:set>
                                    <p:anim calcmode="lin" valueType="num">
                                      <p:cBhvr additive="base">
                                        <p:cTn id="42" dur="500" fill="hold"/>
                                        <p:tgtEl>
                                          <p:spTgt spid="1132549">
                                            <p:txEl>
                                              <p:pRg st="2" end="2"/>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132549">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48516"/>
                                        </p:tgtEl>
                                        <p:attrNameLst>
                                          <p:attrName>style.visibility</p:attrName>
                                        </p:attrNameLst>
                                      </p:cBhvr>
                                      <p:to>
                                        <p:strVal val="visible"/>
                                      </p:to>
                                    </p:set>
                                    <p:animEffect transition="in" filter="wipe(left)">
                                      <p:cBhvr>
                                        <p:cTn id="48" dur="2000"/>
                                        <p:tgtEl>
                                          <p:spTgt spid="148516"/>
                                        </p:tgtEl>
                                      </p:cBhvr>
                                    </p:animEffect>
                                  </p:childTnLst>
                                  <p:subTnLst>
                                    <p:audio>
                                      <p:cMediaNode>
                                        <p:cTn display="0" masterRel="sameClick">
                                          <p:stCondLst>
                                            <p:cond evt="begin" delay="0">
                                              <p:tn val="46"/>
                                            </p:cond>
                                          </p:stCondLst>
                                          <p:endCondLst>
                                            <p:cond evt="onStopAudio" delay="0">
                                              <p:tgtEl>
                                                <p:sldTgt/>
                                              </p:tgtEl>
                                            </p:cond>
                                          </p:endCondLst>
                                        </p:cTn>
                                        <p:tgtEl>
                                          <p:sndTgt r:embed="rId6" name="drumroll.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nodeType="clickEffect">
                                  <p:stCondLst>
                                    <p:cond delay="0"/>
                                  </p:stCondLst>
                                  <p:childTnLst>
                                    <p:set>
                                      <p:cBhvr>
                                        <p:cTn id="52" dur="1" fill="hold">
                                          <p:stCondLst>
                                            <p:cond delay="0"/>
                                          </p:stCondLst>
                                        </p:cTn>
                                        <p:tgtEl>
                                          <p:spTgt spid="1132549">
                                            <p:txEl>
                                              <p:pRg st="3" end="3"/>
                                            </p:txEl>
                                          </p:spTgt>
                                        </p:tgtEl>
                                        <p:attrNameLst>
                                          <p:attrName>style.visibility</p:attrName>
                                        </p:attrNameLst>
                                      </p:cBhvr>
                                      <p:to>
                                        <p:strVal val="visible"/>
                                      </p:to>
                                    </p:set>
                                    <p:anim calcmode="lin" valueType="num">
                                      <p:cBhvr additive="base">
                                        <p:cTn id="53" dur="500" fill="hold"/>
                                        <p:tgtEl>
                                          <p:spTgt spid="1132549">
                                            <p:txEl>
                                              <p:pRg st="3" end="3"/>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132549">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48519"/>
                                        </p:tgtEl>
                                        <p:attrNameLst>
                                          <p:attrName>style.visibility</p:attrName>
                                        </p:attrNameLst>
                                      </p:cBhvr>
                                      <p:to>
                                        <p:strVal val="visible"/>
                                      </p:to>
                                    </p:set>
                                    <p:animEffect transition="in" filter="wipe(left)">
                                      <p:cBhvr>
                                        <p:cTn id="59" dur="2000"/>
                                        <p:tgtEl>
                                          <p:spTgt spid="148519"/>
                                        </p:tgtEl>
                                      </p:cBhvr>
                                    </p:animEffect>
                                  </p:childTnLst>
                                  <p:subTnLst>
                                    <p:audio>
                                      <p:cMediaNode>
                                        <p:cTn display="0" masterRel="sameClick">
                                          <p:stCondLst>
                                            <p:cond evt="begin" delay="0">
                                              <p:tn val="57"/>
                                            </p:cond>
                                          </p:stCondLst>
                                          <p:endCondLst>
                                            <p:cond evt="onStopAudio" delay="0">
                                              <p:tgtEl>
                                                <p:sldTgt/>
                                              </p:tgtEl>
                                            </p:cond>
                                          </p:endCondLst>
                                        </p:cTn>
                                        <p:tgtEl>
                                          <p:sndTgt r:embed="rId6" name="drumroll.wav"/>
                                        </p:tgtEl>
                                      </p:cMediaNode>
                                    </p:audio>
                                  </p:sub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ntr" presetSubtype="4" fill="hold" nodeType="clickEffect">
                                  <p:stCondLst>
                                    <p:cond delay="0"/>
                                  </p:stCondLst>
                                  <p:childTnLst>
                                    <p:set>
                                      <p:cBhvr>
                                        <p:cTn id="63" dur="1" fill="hold">
                                          <p:stCondLst>
                                            <p:cond delay="0"/>
                                          </p:stCondLst>
                                        </p:cTn>
                                        <p:tgtEl>
                                          <p:spTgt spid="1132549">
                                            <p:txEl>
                                              <p:pRg st="4" end="4"/>
                                            </p:txEl>
                                          </p:spTgt>
                                        </p:tgtEl>
                                        <p:attrNameLst>
                                          <p:attrName>style.visibility</p:attrName>
                                        </p:attrNameLst>
                                      </p:cBhvr>
                                      <p:to>
                                        <p:strVal val="visible"/>
                                      </p:to>
                                    </p:set>
                                    <p:anim calcmode="lin" valueType="num">
                                      <p:cBhvr additive="base">
                                        <p:cTn id="64" dur="500" fill="hold"/>
                                        <p:tgtEl>
                                          <p:spTgt spid="1132549">
                                            <p:txEl>
                                              <p:pRg st="4" end="4"/>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1132549">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4" name="arrow.wav"/>
                                        </p:tgtEl>
                                      </p:cMediaNode>
                                    </p:audio>
                                  </p:sub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148522"/>
                                        </p:tgtEl>
                                        <p:attrNameLst>
                                          <p:attrName>style.visibility</p:attrName>
                                        </p:attrNameLst>
                                      </p:cBhvr>
                                      <p:to>
                                        <p:strVal val="visible"/>
                                      </p:to>
                                    </p:set>
                                    <p:animEffect transition="in" filter="wipe(left)">
                                      <p:cBhvr>
                                        <p:cTn id="70" dur="2000"/>
                                        <p:tgtEl>
                                          <p:spTgt spid="148522"/>
                                        </p:tgtEl>
                                      </p:cBhvr>
                                    </p:animEffect>
                                  </p:childTnLst>
                                  <p:subTnLst>
                                    <p:audio>
                                      <p:cMediaNode>
                                        <p:cTn display="0" masterRel="sameClick">
                                          <p:stCondLst>
                                            <p:cond evt="begin" delay="0">
                                              <p:tn val="68"/>
                                            </p:cond>
                                          </p:stCondLst>
                                          <p:endCondLst>
                                            <p:cond evt="onStopAudio" delay="0">
                                              <p:tgtEl>
                                                <p:sldTgt/>
                                              </p:tgtEl>
                                            </p:cond>
                                          </p:endCondLst>
                                        </p:cTn>
                                        <p:tgtEl>
                                          <p:sndTgt r:embed="rId6" name="drumroll.wav"/>
                                        </p:tgtEl>
                                      </p:cMediaNode>
                                    </p:audio>
                                  </p:sub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4" fill="hold" nodeType="clickEffect">
                                  <p:stCondLst>
                                    <p:cond delay="0"/>
                                  </p:stCondLst>
                                  <p:childTnLst>
                                    <p:set>
                                      <p:cBhvr>
                                        <p:cTn id="74" dur="1" fill="hold">
                                          <p:stCondLst>
                                            <p:cond delay="0"/>
                                          </p:stCondLst>
                                        </p:cTn>
                                        <p:tgtEl>
                                          <p:spTgt spid="1132549">
                                            <p:txEl>
                                              <p:pRg st="5" end="5"/>
                                            </p:txEl>
                                          </p:spTgt>
                                        </p:tgtEl>
                                        <p:attrNameLst>
                                          <p:attrName>style.visibility</p:attrName>
                                        </p:attrNameLst>
                                      </p:cBhvr>
                                      <p:to>
                                        <p:strVal val="visible"/>
                                      </p:to>
                                    </p:set>
                                    <p:anim calcmode="lin" valueType="num">
                                      <p:cBhvr additive="base">
                                        <p:cTn id="75" dur="500" fill="hold"/>
                                        <p:tgtEl>
                                          <p:spTgt spid="1132549">
                                            <p:txEl>
                                              <p:pRg st="5" end="5"/>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132549">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3"/>
                                            </p:cond>
                                          </p:stCondLst>
                                          <p:endCondLst>
                                            <p:cond evt="onStopAudio" delay="0">
                                              <p:tgtEl>
                                                <p:sldTgt/>
                                              </p:tgtEl>
                                            </p:cond>
                                          </p:endCondLst>
                                        </p:cTn>
                                        <p:tgtEl>
                                          <p:sndTgt r:embed="rId4" name="arrow.wav"/>
                                        </p:tgtEl>
                                      </p:cMediaNode>
                                    </p:audio>
                                  </p:subTnLst>
                                </p:cTn>
                              </p:par>
                            </p:childTnLst>
                          </p:cTn>
                        </p:par>
                      </p:childTnLst>
                    </p:cTn>
                  </p:par>
                  <p:par>
                    <p:cTn id="77" fill="hold" nodeType="clickPar">
                      <p:stCondLst>
                        <p:cond delay="indefinite"/>
                      </p:stCondLst>
                      <p:childTnLst>
                        <p:par>
                          <p:cTn id="78" fill="hold" nodeType="withGroup">
                            <p:stCondLst>
                              <p:cond delay="0"/>
                            </p:stCondLst>
                            <p:childTnLst>
                              <p:par>
                                <p:cTn id="79" presetID="2" presetClass="entr" presetSubtype="4" fill="hold" nodeType="clickEffect">
                                  <p:stCondLst>
                                    <p:cond delay="0"/>
                                  </p:stCondLst>
                                  <p:childTnLst>
                                    <p:set>
                                      <p:cBhvr>
                                        <p:cTn id="80" dur="1" fill="hold">
                                          <p:stCondLst>
                                            <p:cond delay="0"/>
                                          </p:stCondLst>
                                        </p:cTn>
                                        <p:tgtEl>
                                          <p:spTgt spid="1132549">
                                            <p:txEl>
                                              <p:pRg st="6" end="6"/>
                                            </p:txEl>
                                          </p:spTgt>
                                        </p:tgtEl>
                                        <p:attrNameLst>
                                          <p:attrName>style.visibility</p:attrName>
                                        </p:attrNameLst>
                                      </p:cBhvr>
                                      <p:to>
                                        <p:strVal val="visible"/>
                                      </p:to>
                                    </p:set>
                                    <p:anim calcmode="lin" valueType="num">
                                      <p:cBhvr additive="base">
                                        <p:cTn id="81" dur="500" fill="hold"/>
                                        <p:tgtEl>
                                          <p:spTgt spid="1132549">
                                            <p:txEl>
                                              <p:pRg st="6" end="6"/>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1132549">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9"/>
                                            </p:cond>
                                          </p:stCondLst>
                                          <p:endCondLst>
                                            <p:cond evt="onStopAudio" delay="0">
                                              <p:tgtEl>
                                                <p:sldTgt/>
                                              </p:tgtEl>
                                            </p:cond>
                                          </p:endCondLst>
                                        </p:cTn>
                                        <p:tgtEl>
                                          <p:sndTgt r:embed="rId4" name="arrow.wav"/>
                                        </p:tgtEl>
                                      </p:cMediaNode>
                                    </p:audio>
                                  </p:sub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1132549">
                                            <p:txEl>
                                              <p:pRg st="7" end="7"/>
                                            </p:txEl>
                                          </p:spTgt>
                                        </p:tgtEl>
                                        <p:attrNameLst>
                                          <p:attrName>style.visibility</p:attrName>
                                        </p:attrNameLst>
                                      </p:cBhvr>
                                      <p:to>
                                        <p:strVal val="visible"/>
                                      </p:to>
                                    </p:set>
                                    <p:anim calcmode="lin" valueType="num">
                                      <p:cBhvr additive="base">
                                        <p:cTn id="87" dur="500" fill="hold"/>
                                        <p:tgtEl>
                                          <p:spTgt spid="1132549">
                                            <p:txEl>
                                              <p:pRg st="7" end="7"/>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1132549">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510" grpId="0" animBg="1"/>
      <p:bldP spid="148511" grpId="0" animBg="1"/>
      <p:bldP spid="148514" grpId="0"/>
      <p:bldP spid="148515" grpId="0" animBg="1"/>
      <p:bldP spid="148516" grpId="0" animBg="1"/>
      <p:bldP spid="148519" grpId="0" animBg="1"/>
      <p:bldP spid="14852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4596" name="Rectangle 4"/>
          <p:cNvSpPr>
            <a:spLocks noChangeArrowheads="1"/>
          </p:cNvSpPr>
          <p:nvPr/>
        </p:nvSpPr>
        <p:spPr bwMode="auto">
          <a:xfrm>
            <a:off x="674688" y="1755775"/>
            <a:ext cx="7772400" cy="5102225"/>
          </a:xfrm>
          <a:prstGeom prst="rect">
            <a:avLst/>
          </a:prstGeom>
          <a:solidFill>
            <a:srgbClr val="FFFFCC"/>
          </a:solidFill>
          <a:ln w="9525">
            <a:noFill/>
            <a:miter lim="800000"/>
            <a:headEnd/>
            <a:tailEnd/>
          </a:ln>
        </p:spPr>
        <p:txBody>
          <a:bodyPr/>
          <a:lstStyle/>
          <a:p>
            <a:pPr eaLnBrk="1" hangingPunct="1">
              <a:spcBef>
                <a:spcPct val="20000"/>
              </a:spcBef>
            </a:pPr>
            <a:r>
              <a:rPr lang="en-US" altLang="en-US">
                <a:sym typeface="Symbol" pitchFamily="18" charset="2"/>
              </a:rPr>
              <a:t>EXAMPLE: Suppose an electron confined                      in a 1D box whose length is </a:t>
            </a:r>
            <a:r>
              <a:rPr lang="en-US" altLang="en-US" i="1">
                <a:sym typeface="Symbol" pitchFamily="18" charset="2"/>
              </a:rPr>
              <a:t>L</a:t>
            </a:r>
            <a:r>
              <a:rPr lang="en-US" altLang="en-US">
                <a:sym typeface="Symbol" pitchFamily="18" charset="2"/>
              </a:rPr>
              <a:t> oscillates so                             that it’s de Broglie wave has end nodes.</a:t>
            </a:r>
          </a:p>
          <a:p>
            <a:pPr eaLnBrk="1" hangingPunct="1">
              <a:spcBef>
                <a:spcPct val="20000"/>
              </a:spcBef>
            </a:pPr>
            <a:r>
              <a:rPr lang="en-US" altLang="en-US">
                <a:sym typeface="Symbol" pitchFamily="18" charset="2"/>
              </a:rPr>
              <a:t>(b) Show that the allowed de Broglie                                      kinetic energies are given by                                                                   </a:t>
            </a:r>
            <a:r>
              <a:rPr lang="en-US" altLang="en-US" i="1">
                <a:sym typeface="Symbol" pitchFamily="18" charset="2"/>
              </a:rPr>
              <a:t>E</a:t>
            </a:r>
            <a:r>
              <a:rPr lang="en-US" altLang="en-US" baseline="-25000">
                <a:sym typeface="Symbol" pitchFamily="18" charset="2"/>
              </a:rPr>
              <a:t>K</a:t>
            </a:r>
            <a:r>
              <a:rPr lang="en-US" altLang="en-US">
                <a:sym typeface="Symbol" pitchFamily="18" charset="2"/>
              </a:rPr>
              <a:t> = </a:t>
            </a:r>
            <a:r>
              <a:rPr lang="en-US" altLang="en-US" i="1">
                <a:sym typeface="Symbol" pitchFamily="18" charset="2"/>
              </a:rPr>
              <a:t>n</a:t>
            </a:r>
            <a:r>
              <a:rPr lang="en-US" altLang="en-US" baseline="30000">
                <a:sym typeface="Symbol" pitchFamily="18" charset="2"/>
              </a:rPr>
              <a:t>2</a:t>
            </a:r>
            <a:r>
              <a:rPr lang="en-US" altLang="en-US" i="1">
                <a:sym typeface="Symbol" pitchFamily="18" charset="2"/>
              </a:rPr>
              <a:t>h</a:t>
            </a:r>
            <a:r>
              <a:rPr lang="en-US" altLang="en-US" baseline="30000">
                <a:sym typeface="Symbol" pitchFamily="18" charset="2"/>
              </a:rPr>
              <a:t>2</a:t>
            </a:r>
            <a:r>
              <a:rPr lang="en-US" altLang="en-US" i="1">
                <a:sym typeface="Symbol" pitchFamily="18" charset="2"/>
              </a:rPr>
              <a:t>/ </a:t>
            </a:r>
            <a:r>
              <a:rPr lang="en-US" altLang="en-US">
                <a:sym typeface="Symbol" pitchFamily="18" charset="2"/>
              </a:rPr>
              <a:t>( 8</a:t>
            </a:r>
            <a:r>
              <a:rPr lang="en-US" altLang="en-US" i="1">
                <a:sym typeface="Symbol" pitchFamily="18" charset="2"/>
              </a:rPr>
              <a:t>mL</a:t>
            </a:r>
            <a:r>
              <a:rPr lang="en-US" altLang="en-US" baseline="30000">
                <a:sym typeface="Symbol" pitchFamily="18" charset="2"/>
              </a:rPr>
              <a:t>2 </a:t>
            </a:r>
            <a:r>
              <a:rPr lang="en-US" altLang="en-US">
                <a:sym typeface="Symbol" pitchFamily="18" charset="2"/>
              </a:rPr>
              <a:t>)</a:t>
            </a:r>
            <a:r>
              <a:rPr lang="en-US" altLang="en-US" i="1">
                <a:sym typeface="Symbol" pitchFamily="18" charset="2"/>
              </a:rPr>
              <a:t>, </a:t>
            </a:r>
            <a:r>
              <a:rPr lang="en-US" altLang="en-US">
                <a:sym typeface="Symbol" pitchFamily="18" charset="2"/>
              </a:rPr>
              <a:t>where</a:t>
            </a:r>
            <a:r>
              <a:rPr lang="en-US" altLang="en-US" i="1">
                <a:sym typeface="Symbol" pitchFamily="18" charset="2"/>
              </a:rPr>
              <a:t> n </a:t>
            </a:r>
            <a:r>
              <a:rPr lang="en-US" altLang="en-US">
                <a:sym typeface="Symbol" pitchFamily="18" charset="2"/>
              </a:rPr>
              <a:t>=</a:t>
            </a:r>
            <a:r>
              <a:rPr lang="en-US" altLang="en-US" i="1">
                <a:sym typeface="Symbol" pitchFamily="18" charset="2"/>
              </a:rPr>
              <a:t> </a:t>
            </a:r>
            <a:r>
              <a:rPr lang="en-US" altLang="en-US">
                <a:sym typeface="Symbol" pitchFamily="18" charset="2"/>
              </a:rPr>
              <a:t>1,2,3,….</a:t>
            </a:r>
          </a:p>
          <a:p>
            <a:pPr eaLnBrk="1" hangingPunct="1">
              <a:spcBef>
                <a:spcPct val="20000"/>
              </a:spcBef>
            </a:pPr>
            <a:r>
              <a:rPr lang="en-US" altLang="en-US">
                <a:sym typeface="Symbol" pitchFamily="18" charset="2"/>
              </a:rPr>
              <a:t>SOLUTION: Use </a:t>
            </a:r>
            <a:r>
              <a:rPr lang="en-US" altLang="en-US" i="1">
                <a:sym typeface="Symbol" pitchFamily="18" charset="2"/>
              </a:rPr>
              <a:t></a:t>
            </a:r>
            <a:r>
              <a:rPr lang="en-US" altLang="en-US">
                <a:sym typeface="Symbol" pitchFamily="18" charset="2"/>
              </a:rPr>
              <a:t> = </a:t>
            </a:r>
            <a:r>
              <a:rPr lang="en-US" altLang="en-US" i="1">
                <a:sym typeface="Symbol" pitchFamily="18" charset="2"/>
              </a:rPr>
              <a:t>h / p</a:t>
            </a:r>
            <a:r>
              <a:rPr lang="en-US" altLang="en-US">
                <a:sym typeface="Symbol" pitchFamily="18" charset="2"/>
              </a:rPr>
              <a:t> = </a:t>
            </a:r>
            <a:r>
              <a:rPr lang="en-US" altLang="en-US" i="1">
                <a:sym typeface="Symbol" pitchFamily="18" charset="2"/>
              </a:rPr>
              <a:t>h / </a:t>
            </a:r>
            <a:r>
              <a:rPr lang="en-US" altLang="en-US">
                <a:sym typeface="Symbol" pitchFamily="18" charset="2"/>
              </a:rPr>
              <a:t>(</a:t>
            </a:r>
            <a:r>
              <a:rPr lang="en-US" altLang="en-US" i="1">
                <a:sym typeface="Symbol" pitchFamily="18" charset="2"/>
              </a:rPr>
              <a:t>mv</a:t>
            </a:r>
            <a:r>
              <a:rPr lang="en-US" altLang="en-US">
                <a:sym typeface="Symbol" pitchFamily="18" charset="2"/>
              </a:rPr>
              <a:t>).</a:t>
            </a:r>
          </a:p>
          <a:p>
            <a:pPr eaLnBrk="1" hangingPunct="1">
              <a:spcBef>
                <a:spcPct val="20000"/>
              </a:spcBef>
            </a:pPr>
            <a:r>
              <a:rPr lang="en-US" altLang="en-US">
                <a:sym typeface="Symbol" pitchFamily="18" charset="2"/>
              </a:rPr>
              <a:t>From </a:t>
            </a:r>
            <a:r>
              <a:rPr lang="en-US" altLang="en-US" i="1">
                <a:sym typeface="Symbol" pitchFamily="18" charset="2"/>
              </a:rPr>
              <a:t></a:t>
            </a:r>
            <a:r>
              <a:rPr lang="en-US" altLang="en-US">
                <a:sym typeface="Symbol" pitchFamily="18" charset="2"/>
              </a:rPr>
              <a:t> = </a:t>
            </a:r>
            <a:r>
              <a:rPr lang="en-US" altLang="en-US" i="1">
                <a:sym typeface="Symbol" pitchFamily="18" charset="2"/>
              </a:rPr>
              <a:t>h / </a:t>
            </a:r>
            <a:r>
              <a:rPr lang="en-US" altLang="en-US">
                <a:sym typeface="Symbol" pitchFamily="18" charset="2"/>
              </a:rPr>
              <a:t>(</a:t>
            </a:r>
            <a:r>
              <a:rPr lang="en-US" altLang="en-US" i="1">
                <a:sym typeface="Symbol" pitchFamily="18" charset="2"/>
              </a:rPr>
              <a:t>mv</a:t>
            </a:r>
            <a:r>
              <a:rPr lang="en-US" altLang="en-US">
                <a:sym typeface="Symbol" pitchFamily="18" charset="2"/>
              </a:rPr>
              <a:t>) we get </a:t>
            </a:r>
          </a:p>
          <a:p>
            <a:pPr eaLnBrk="1" hangingPunct="1">
              <a:spcBef>
                <a:spcPct val="20000"/>
              </a:spcBef>
            </a:pPr>
            <a:r>
              <a:rPr lang="en-US" altLang="en-US" i="1">
                <a:sym typeface="Symbol" pitchFamily="18" charset="2"/>
              </a:rPr>
              <a:t>       </a:t>
            </a:r>
            <a:r>
              <a:rPr lang="en-US" altLang="en-US">
                <a:sym typeface="Symbol" pitchFamily="18" charset="2"/>
              </a:rPr>
              <a:t> 	= 2</a:t>
            </a:r>
            <a:r>
              <a:rPr lang="en-US" altLang="en-US" i="1">
                <a:sym typeface="Symbol" pitchFamily="18" charset="2"/>
              </a:rPr>
              <a:t>L /</a:t>
            </a:r>
            <a:r>
              <a:rPr lang="en-US" altLang="en-US">
                <a:sym typeface="Symbol" pitchFamily="18" charset="2"/>
              </a:rPr>
              <a:t> </a:t>
            </a:r>
            <a:r>
              <a:rPr lang="en-US" altLang="en-US" i="1">
                <a:sym typeface="Symbol" pitchFamily="18" charset="2"/>
              </a:rPr>
              <a:t>n</a:t>
            </a:r>
            <a:r>
              <a:rPr lang="en-US" altLang="en-US">
                <a:sym typeface="Symbol" pitchFamily="18" charset="2"/>
              </a:rPr>
              <a:t> = </a:t>
            </a:r>
            <a:r>
              <a:rPr lang="en-US" altLang="en-US" i="1">
                <a:sym typeface="Symbol" pitchFamily="18" charset="2"/>
              </a:rPr>
              <a:t>h / </a:t>
            </a:r>
            <a:r>
              <a:rPr lang="en-US" altLang="en-US">
                <a:sym typeface="Symbol" pitchFamily="18" charset="2"/>
              </a:rPr>
              <a:t>(</a:t>
            </a:r>
            <a:r>
              <a:rPr lang="en-US" altLang="en-US" i="1">
                <a:sym typeface="Symbol" pitchFamily="18" charset="2"/>
              </a:rPr>
              <a:t>mv</a:t>
            </a:r>
            <a:r>
              <a:rPr lang="en-US" altLang="en-US">
                <a:sym typeface="Symbol" pitchFamily="18" charset="2"/>
              </a:rPr>
              <a:t>) so that </a:t>
            </a:r>
            <a:r>
              <a:rPr lang="en-US" altLang="en-US" i="1">
                <a:sym typeface="Symbol" pitchFamily="18" charset="2"/>
              </a:rPr>
              <a:t>v</a:t>
            </a:r>
            <a:r>
              <a:rPr lang="en-US" altLang="en-US">
                <a:sym typeface="Symbol" pitchFamily="18" charset="2"/>
              </a:rPr>
              <a:t> = </a:t>
            </a:r>
            <a:r>
              <a:rPr lang="en-US" altLang="en-US" i="1">
                <a:sym typeface="Symbol" pitchFamily="18" charset="2"/>
              </a:rPr>
              <a:t>nh / </a:t>
            </a:r>
            <a:r>
              <a:rPr lang="en-US" altLang="en-US">
                <a:sym typeface="Symbol" pitchFamily="18" charset="2"/>
              </a:rPr>
              <a:t>(2</a:t>
            </a:r>
            <a:r>
              <a:rPr lang="en-US" altLang="en-US" i="1">
                <a:sym typeface="Symbol" pitchFamily="18" charset="2"/>
              </a:rPr>
              <a:t>mL</a:t>
            </a:r>
            <a:r>
              <a:rPr lang="en-US" altLang="en-US">
                <a:sym typeface="Symbol" pitchFamily="18" charset="2"/>
              </a:rPr>
              <a:t>).</a:t>
            </a:r>
          </a:p>
          <a:p>
            <a:pPr eaLnBrk="1" hangingPunct="1">
              <a:spcBef>
                <a:spcPct val="20000"/>
              </a:spcBef>
            </a:pPr>
            <a:r>
              <a:rPr lang="en-US" altLang="en-US">
                <a:sym typeface="Symbol" pitchFamily="18" charset="2"/>
              </a:rPr>
              <a:t>From </a:t>
            </a:r>
            <a:r>
              <a:rPr lang="en-US" altLang="en-US" i="1">
                <a:sym typeface="Symbol" pitchFamily="18" charset="2"/>
              </a:rPr>
              <a:t>E</a:t>
            </a:r>
            <a:r>
              <a:rPr lang="en-US" altLang="en-US" baseline="-25000">
                <a:sym typeface="Symbol" pitchFamily="18" charset="2"/>
              </a:rPr>
              <a:t>K</a:t>
            </a:r>
            <a:r>
              <a:rPr lang="en-US" altLang="en-US">
                <a:sym typeface="Symbol" pitchFamily="18" charset="2"/>
              </a:rPr>
              <a:t> = (1/2)</a:t>
            </a:r>
            <a:r>
              <a:rPr lang="en-US" altLang="en-US" i="1">
                <a:sym typeface="Symbol" pitchFamily="18" charset="2"/>
              </a:rPr>
              <a:t>mv</a:t>
            </a:r>
            <a:r>
              <a:rPr lang="en-US" altLang="en-US" baseline="30000">
                <a:sym typeface="Symbol" pitchFamily="18" charset="2"/>
              </a:rPr>
              <a:t> 2</a:t>
            </a:r>
            <a:r>
              <a:rPr lang="en-US" altLang="en-US">
                <a:sym typeface="Symbol" pitchFamily="18" charset="2"/>
              </a:rPr>
              <a:t> we get</a:t>
            </a:r>
          </a:p>
          <a:p>
            <a:pPr eaLnBrk="1" hangingPunct="1">
              <a:spcBef>
                <a:spcPct val="20000"/>
              </a:spcBef>
            </a:pPr>
            <a:r>
              <a:rPr lang="en-US" altLang="en-US" i="1">
                <a:sym typeface="Symbol" pitchFamily="18" charset="2"/>
              </a:rPr>
              <a:t>     E</a:t>
            </a:r>
            <a:r>
              <a:rPr lang="en-US" altLang="en-US" baseline="-25000">
                <a:sym typeface="Symbol" pitchFamily="18" charset="2"/>
              </a:rPr>
              <a:t>K</a:t>
            </a:r>
            <a:r>
              <a:rPr lang="en-US" altLang="en-US">
                <a:sym typeface="Symbol" pitchFamily="18" charset="2"/>
              </a:rPr>
              <a:t> 	= (1/2)</a:t>
            </a:r>
            <a:r>
              <a:rPr lang="en-US" altLang="en-US" i="1">
                <a:sym typeface="Symbol" pitchFamily="18" charset="2"/>
              </a:rPr>
              <a:t>mv</a:t>
            </a:r>
            <a:r>
              <a:rPr lang="en-US" altLang="en-US" baseline="30000">
                <a:sym typeface="Symbol" pitchFamily="18" charset="2"/>
              </a:rPr>
              <a:t> 2</a:t>
            </a:r>
            <a:r>
              <a:rPr lang="en-US" altLang="en-US">
                <a:sym typeface="Symbol" pitchFamily="18" charset="2"/>
              </a:rPr>
              <a:t> = (1/2)</a:t>
            </a:r>
            <a:r>
              <a:rPr lang="en-US" altLang="en-US" i="1">
                <a:sym typeface="Symbol" pitchFamily="18" charset="2"/>
              </a:rPr>
              <a:t>m</a:t>
            </a:r>
            <a:r>
              <a:rPr lang="en-US" altLang="en-US">
                <a:cs typeface="Courier New" pitchFamily="49" charset="0"/>
                <a:sym typeface="Symbol" pitchFamily="18" charset="2"/>
              </a:rPr>
              <a:t>·</a:t>
            </a:r>
            <a:r>
              <a:rPr lang="en-US" altLang="en-US" i="1">
                <a:sym typeface="Symbol" pitchFamily="18" charset="2"/>
              </a:rPr>
              <a:t>n</a:t>
            </a:r>
            <a:r>
              <a:rPr lang="en-US" altLang="en-US" baseline="30000">
                <a:sym typeface="Symbol" pitchFamily="18" charset="2"/>
              </a:rPr>
              <a:t>2</a:t>
            </a:r>
            <a:r>
              <a:rPr lang="en-US" altLang="en-US" i="1">
                <a:sym typeface="Symbol" pitchFamily="18" charset="2"/>
              </a:rPr>
              <a:t>h</a:t>
            </a:r>
            <a:r>
              <a:rPr lang="en-US" altLang="en-US" baseline="30000">
                <a:sym typeface="Symbol" pitchFamily="18" charset="2"/>
              </a:rPr>
              <a:t>2</a:t>
            </a:r>
            <a:r>
              <a:rPr lang="en-US" altLang="en-US" i="1">
                <a:sym typeface="Symbol" pitchFamily="18" charset="2"/>
              </a:rPr>
              <a:t>/ </a:t>
            </a:r>
            <a:r>
              <a:rPr lang="en-US" altLang="en-US">
                <a:sym typeface="Symbol" pitchFamily="18" charset="2"/>
              </a:rPr>
              <a:t>(4</a:t>
            </a:r>
            <a:r>
              <a:rPr lang="en-US" altLang="en-US" i="1">
                <a:sym typeface="Symbol" pitchFamily="18" charset="2"/>
              </a:rPr>
              <a:t>m</a:t>
            </a:r>
            <a:r>
              <a:rPr lang="en-US" altLang="en-US" baseline="30000">
                <a:sym typeface="Symbol" pitchFamily="18" charset="2"/>
              </a:rPr>
              <a:t>2</a:t>
            </a:r>
            <a:r>
              <a:rPr lang="en-US" altLang="en-US" i="1">
                <a:sym typeface="Symbol" pitchFamily="18" charset="2"/>
              </a:rPr>
              <a:t>L</a:t>
            </a:r>
            <a:r>
              <a:rPr lang="en-US" altLang="en-US" baseline="30000">
                <a:sym typeface="Symbol" pitchFamily="18" charset="2"/>
              </a:rPr>
              <a:t>2</a:t>
            </a:r>
            <a:r>
              <a:rPr lang="en-US" altLang="en-US">
                <a:sym typeface="Symbol" pitchFamily="18" charset="2"/>
              </a:rPr>
              <a:t>)</a:t>
            </a:r>
          </a:p>
          <a:p>
            <a:pPr eaLnBrk="1" hangingPunct="1">
              <a:spcBef>
                <a:spcPct val="20000"/>
              </a:spcBef>
            </a:pPr>
            <a:r>
              <a:rPr lang="en-US" altLang="en-US" i="1">
                <a:sym typeface="Symbol" pitchFamily="18" charset="2"/>
              </a:rPr>
              <a:t>     E</a:t>
            </a:r>
            <a:r>
              <a:rPr lang="en-US" altLang="en-US" baseline="-25000">
                <a:sym typeface="Symbol" pitchFamily="18" charset="2"/>
              </a:rPr>
              <a:t>K</a:t>
            </a:r>
            <a:r>
              <a:rPr lang="en-US" altLang="en-US">
                <a:sym typeface="Symbol" pitchFamily="18" charset="2"/>
              </a:rPr>
              <a:t> 	= </a:t>
            </a:r>
            <a:r>
              <a:rPr lang="en-US" altLang="en-US" i="1">
                <a:sym typeface="Symbol" pitchFamily="18" charset="2"/>
              </a:rPr>
              <a:t>n</a:t>
            </a:r>
            <a:r>
              <a:rPr lang="en-US" altLang="en-US" baseline="30000">
                <a:sym typeface="Symbol" pitchFamily="18" charset="2"/>
              </a:rPr>
              <a:t>2</a:t>
            </a:r>
            <a:r>
              <a:rPr lang="en-US" altLang="en-US" i="1">
                <a:sym typeface="Symbol" pitchFamily="18" charset="2"/>
              </a:rPr>
              <a:t>h</a:t>
            </a:r>
            <a:r>
              <a:rPr lang="en-US" altLang="en-US" baseline="30000">
                <a:sym typeface="Symbol" pitchFamily="18" charset="2"/>
              </a:rPr>
              <a:t>2</a:t>
            </a:r>
            <a:r>
              <a:rPr lang="en-US" altLang="en-US" i="1">
                <a:sym typeface="Symbol" pitchFamily="18" charset="2"/>
              </a:rPr>
              <a:t>/</a:t>
            </a:r>
            <a:r>
              <a:rPr lang="en-US" altLang="en-US">
                <a:sym typeface="Symbol" pitchFamily="18" charset="2"/>
              </a:rPr>
              <a:t> ( 8</a:t>
            </a:r>
            <a:r>
              <a:rPr lang="en-US" altLang="en-US" i="1">
                <a:sym typeface="Symbol" pitchFamily="18" charset="2"/>
              </a:rPr>
              <a:t>mL</a:t>
            </a:r>
            <a:r>
              <a:rPr lang="en-US" altLang="en-US" baseline="30000">
                <a:sym typeface="Symbol" pitchFamily="18" charset="2"/>
              </a:rPr>
              <a:t>2</a:t>
            </a:r>
            <a:r>
              <a:rPr lang="en-US" altLang="en-US">
                <a:sym typeface="Symbol" pitchFamily="18" charset="2"/>
              </a:rPr>
              <a:t> ). </a:t>
            </a:r>
          </a:p>
        </p:txBody>
      </p:sp>
      <p:sp>
        <p:nvSpPr>
          <p:cNvPr id="57347" name="Rectangle 30"/>
          <p:cNvSpPr>
            <a:spLocks noChangeArrowheads="1"/>
          </p:cNvSpPr>
          <p:nvPr/>
        </p:nvSpPr>
        <p:spPr bwMode="auto">
          <a:xfrm>
            <a:off x="6640513" y="1838325"/>
            <a:ext cx="2252662" cy="2252663"/>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sz="1800"/>
          </a:p>
        </p:txBody>
      </p:sp>
      <p:sp>
        <p:nvSpPr>
          <p:cNvPr id="57348" name="Text Box 34"/>
          <p:cNvSpPr txBox="1">
            <a:spLocks noChangeArrowheads="1"/>
          </p:cNvSpPr>
          <p:nvPr/>
        </p:nvSpPr>
        <p:spPr bwMode="auto">
          <a:xfrm>
            <a:off x="7597775" y="3763963"/>
            <a:ext cx="538163" cy="366712"/>
          </a:xfrm>
          <a:prstGeom prst="rect">
            <a:avLst/>
          </a:prstGeom>
          <a:noFill/>
          <a:ln w="9525">
            <a:noFill/>
            <a:miter lim="800000"/>
            <a:headEnd/>
            <a:tailEnd/>
          </a:ln>
        </p:spPr>
        <p:txBody>
          <a:bodyPr>
            <a:spAutoFit/>
          </a:bodyPr>
          <a:lstStyle/>
          <a:p>
            <a:pPr eaLnBrk="1" hangingPunct="1"/>
            <a:r>
              <a:rPr lang="en-US" altLang="en-US" sz="1800" i="1"/>
              <a:t>L</a:t>
            </a:r>
          </a:p>
        </p:txBody>
      </p:sp>
      <p:grpSp>
        <p:nvGrpSpPr>
          <p:cNvPr id="2" name="Group 73"/>
          <p:cNvGrpSpPr>
            <a:grpSpLocks/>
          </p:cNvGrpSpPr>
          <p:nvPr/>
        </p:nvGrpSpPr>
        <p:grpSpPr bwMode="auto">
          <a:xfrm>
            <a:off x="6683375" y="3321050"/>
            <a:ext cx="2201863" cy="574675"/>
            <a:chOff x="3905" y="3181"/>
            <a:chExt cx="1387" cy="362"/>
          </a:xfrm>
        </p:grpSpPr>
        <p:sp>
          <p:nvSpPr>
            <p:cNvPr id="57370" name="Freeform 71"/>
            <p:cNvSpPr>
              <a:spLocks/>
            </p:cNvSpPr>
            <p:nvPr/>
          </p:nvSpPr>
          <p:spPr bwMode="auto">
            <a:xfrm flipV="1">
              <a:off x="3915" y="3198"/>
              <a:ext cx="1377" cy="345"/>
            </a:xfrm>
            <a:custGeom>
              <a:avLst/>
              <a:gdLst>
                <a:gd name="T0" fmla="*/ 0 w 1377"/>
                <a:gd name="T1" fmla="*/ 184 h 345"/>
                <a:gd name="T2" fmla="*/ 225 w 1377"/>
                <a:gd name="T3" fmla="*/ 1 h 345"/>
                <a:gd name="T4" fmla="*/ 471 w 1377"/>
                <a:gd name="T5" fmla="*/ 191 h 345"/>
                <a:gd name="T6" fmla="*/ 696 w 1377"/>
                <a:gd name="T7" fmla="*/ 345 h 345"/>
                <a:gd name="T8" fmla="*/ 920 w 1377"/>
                <a:gd name="T9" fmla="*/ 191 h 345"/>
                <a:gd name="T10" fmla="*/ 1159 w 1377"/>
                <a:gd name="T11" fmla="*/ 29 h 345"/>
                <a:gd name="T12" fmla="*/ 1377 w 1377"/>
                <a:gd name="T13" fmla="*/ 177 h 345"/>
                <a:gd name="T14" fmla="*/ 0 60000 65536"/>
                <a:gd name="T15" fmla="*/ 0 60000 65536"/>
                <a:gd name="T16" fmla="*/ 0 60000 65536"/>
                <a:gd name="T17" fmla="*/ 0 60000 65536"/>
                <a:gd name="T18" fmla="*/ 0 60000 65536"/>
                <a:gd name="T19" fmla="*/ 0 60000 65536"/>
                <a:gd name="T20" fmla="*/ 0 60000 65536"/>
                <a:gd name="T21" fmla="*/ 0 w 1377"/>
                <a:gd name="T22" fmla="*/ 0 h 345"/>
                <a:gd name="T23" fmla="*/ 1377 w 1377"/>
                <a:gd name="T24" fmla="*/ 345 h 3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77" h="345">
                  <a:moveTo>
                    <a:pt x="0" y="184"/>
                  </a:moveTo>
                  <a:cubicBezTo>
                    <a:pt x="38" y="153"/>
                    <a:pt x="147" y="0"/>
                    <a:pt x="225" y="1"/>
                  </a:cubicBezTo>
                  <a:cubicBezTo>
                    <a:pt x="303" y="2"/>
                    <a:pt x="393" y="134"/>
                    <a:pt x="471" y="191"/>
                  </a:cubicBezTo>
                  <a:cubicBezTo>
                    <a:pt x="549" y="248"/>
                    <a:pt x="621" y="345"/>
                    <a:pt x="696" y="345"/>
                  </a:cubicBezTo>
                  <a:cubicBezTo>
                    <a:pt x="771" y="345"/>
                    <a:pt x="843" y="244"/>
                    <a:pt x="920" y="191"/>
                  </a:cubicBezTo>
                  <a:cubicBezTo>
                    <a:pt x="997" y="138"/>
                    <a:pt x="1083" y="31"/>
                    <a:pt x="1159" y="29"/>
                  </a:cubicBezTo>
                  <a:cubicBezTo>
                    <a:pt x="1235" y="27"/>
                    <a:pt x="1332" y="146"/>
                    <a:pt x="1377" y="177"/>
                  </a:cubicBezTo>
                </a:path>
              </a:pathLst>
            </a:custGeom>
            <a:gradFill rotWithShape="1">
              <a:gsLst>
                <a:gs pos="0">
                  <a:srgbClr val="DDDDDD"/>
                </a:gs>
                <a:gs pos="50000">
                  <a:srgbClr val="666666"/>
                </a:gs>
                <a:gs pos="100000">
                  <a:srgbClr val="DDDDDD"/>
                </a:gs>
              </a:gsLst>
              <a:lin ang="5400000" scaled="1"/>
            </a:gradFill>
            <a:ln w="28575" cmpd="sng">
              <a:solidFill>
                <a:srgbClr val="DDDDDD"/>
              </a:solidFill>
              <a:round/>
              <a:headEnd/>
              <a:tailEnd/>
            </a:ln>
          </p:spPr>
          <p:txBody>
            <a:bodyPr/>
            <a:lstStyle/>
            <a:p>
              <a:endParaRPr lang="en-US"/>
            </a:p>
          </p:txBody>
        </p:sp>
        <p:sp>
          <p:nvSpPr>
            <p:cNvPr id="57371" name="Freeform 72"/>
            <p:cNvSpPr>
              <a:spLocks/>
            </p:cNvSpPr>
            <p:nvPr/>
          </p:nvSpPr>
          <p:spPr bwMode="auto">
            <a:xfrm>
              <a:off x="3905" y="3181"/>
              <a:ext cx="1377" cy="345"/>
            </a:xfrm>
            <a:custGeom>
              <a:avLst/>
              <a:gdLst>
                <a:gd name="T0" fmla="*/ 0 w 1377"/>
                <a:gd name="T1" fmla="*/ 184 h 345"/>
                <a:gd name="T2" fmla="*/ 225 w 1377"/>
                <a:gd name="T3" fmla="*/ 1 h 345"/>
                <a:gd name="T4" fmla="*/ 471 w 1377"/>
                <a:gd name="T5" fmla="*/ 191 h 345"/>
                <a:gd name="T6" fmla="*/ 696 w 1377"/>
                <a:gd name="T7" fmla="*/ 345 h 345"/>
                <a:gd name="T8" fmla="*/ 920 w 1377"/>
                <a:gd name="T9" fmla="*/ 191 h 345"/>
                <a:gd name="T10" fmla="*/ 1159 w 1377"/>
                <a:gd name="T11" fmla="*/ 29 h 345"/>
                <a:gd name="T12" fmla="*/ 1377 w 1377"/>
                <a:gd name="T13" fmla="*/ 177 h 345"/>
                <a:gd name="T14" fmla="*/ 0 60000 65536"/>
                <a:gd name="T15" fmla="*/ 0 60000 65536"/>
                <a:gd name="T16" fmla="*/ 0 60000 65536"/>
                <a:gd name="T17" fmla="*/ 0 60000 65536"/>
                <a:gd name="T18" fmla="*/ 0 60000 65536"/>
                <a:gd name="T19" fmla="*/ 0 60000 65536"/>
                <a:gd name="T20" fmla="*/ 0 60000 65536"/>
                <a:gd name="T21" fmla="*/ 0 w 1377"/>
                <a:gd name="T22" fmla="*/ 0 h 345"/>
                <a:gd name="T23" fmla="*/ 1377 w 1377"/>
                <a:gd name="T24" fmla="*/ 345 h 3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77" h="345">
                  <a:moveTo>
                    <a:pt x="0" y="184"/>
                  </a:moveTo>
                  <a:cubicBezTo>
                    <a:pt x="38" y="153"/>
                    <a:pt x="147" y="0"/>
                    <a:pt x="225" y="1"/>
                  </a:cubicBezTo>
                  <a:cubicBezTo>
                    <a:pt x="303" y="2"/>
                    <a:pt x="393" y="134"/>
                    <a:pt x="471" y="191"/>
                  </a:cubicBezTo>
                  <a:cubicBezTo>
                    <a:pt x="549" y="248"/>
                    <a:pt x="621" y="345"/>
                    <a:pt x="696" y="345"/>
                  </a:cubicBezTo>
                  <a:cubicBezTo>
                    <a:pt x="771" y="345"/>
                    <a:pt x="843" y="244"/>
                    <a:pt x="920" y="191"/>
                  </a:cubicBezTo>
                  <a:cubicBezTo>
                    <a:pt x="997" y="138"/>
                    <a:pt x="1083" y="31"/>
                    <a:pt x="1159" y="29"/>
                  </a:cubicBezTo>
                  <a:cubicBezTo>
                    <a:pt x="1235" y="27"/>
                    <a:pt x="1332" y="146"/>
                    <a:pt x="1377" y="177"/>
                  </a:cubicBezTo>
                </a:path>
              </a:pathLst>
            </a:custGeom>
            <a:gradFill rotWithShape="1">
              <a:gsLst>
                <a:gs pos="0">
                  <a:srgbClr val="DDDDDD"/>
                </a:gs>
                <a:gs pos="50000">
                  <a:srgbClr val="666666"/>
                </a:gs>
                <a:gs pos="100000">
                  <a:srgbClr val="DDDDDD"/>
                </a:gs>
              </a:gsLst>
              <a:lin ang="5400000" scaled="1"/>
            </a:gradFill>
            <a:ln w="28575" cmpd="sng">
              <a:solidFill>
                <a:srgbClr val="DDDDDD"/>
              </a:solidFill>
              <a:round/>
              <a:headEnd/>
              <a:tailEnd/>
            </a:ln>
          </p:spPr>
          <p:txBody>
            <a:bodyPr/>
            <a:lstStyle/>
            <a:p>
              <a:endParaRPr lang="en-US"/>
            </a:p>
          </p:txBody>
        </p:sp>
      </p:grpSp>
      <p:grpSp>
        <p:nvGrpSpPr>
          <p:cNvPr id="3" name="Group 68"/>
          <p:cNvGrpSpPr>
            <a:grpSpLocks/>
          </p:cNvGrpSpPr>
          <p:nvPr/>
        </p:nvGrpSpPr>
        <p:grpSpPr bwMode="auto">
          <a:xfrm>
            <a:off x="6702425" y="2574925"/>
            <a:ext cx="2189163" cy="541338"/>
            <a:chOff x="3770" y="151"/>
            <a:chExt cx="1379" cy="341"/>
          </a:xfrm>
        </p:grpSpPr>
        <p:sp>
          <p:nvSpPr>
            <p:cNvPr id="57368" name="Freeform 66"/>
            <p:cNvSpPr>
              <a:spLocks/>
            </p:cNvSpPr>
            <p:nvPr/>
          </p:nvSpPr>
          <p:spPr bwMode="auto">
            <a:xfrm flipV="1">
              <a:off x="3772" y="160"/>
              <a:ext cx="1377" cy="332"/>
            </a:xfrm>
            <a:custGeom>
              <a:avLst/>
              <a:gdLst>
                <a:gd name="T0" fmla="*/ 0 w 1377"/>
                <a:gd name="T1" fmla="*/ 170 h 332"/>
                <a:gd name="T2" fmla="*/ 323 w 1377"/>
                <a:gd name="T3" fmla="*/ 1 h 332"/>
                <a:gd name="T4" fmla="*/ 654 w 1377"/>
                <a:gd name="T5" fmla="*/ 163 h 332"/>
                <a:gd name="T6" fmla="*/ 1019 w 1377"/>
                <a:gd name="T7" fmla="*/ 331 h 332"/>
                <a:gd name="T8" fmla="*/ 1377 w 1377"/>
                <a:gd name="T9" fmla="*/ 170 h 332"/>
                <a:gd name="T10" fmla="*/ 0 60000 65536"/>
                <a:gd name="T11" fmla="*/ 0 60000 65536"/>
                <a:gd name="T12" fmla="*/ 0 60000 65536"/>
                <a:gd name="T13" fmla="*/ 0 60000 65536"/>
                <a:gd name="T14" fmla="*/ 0 60000 65536"/>
                <a:gd name="T15" fmla="*/ 0 w 1377"/>
                <a:gd name="T16" fmla="*/ 0 h 332"/>
                <a:gd name="T17" fmla="*/ 1377 w 1377"/>
                <a:gd name="T18" fmla="*/ 332 h 332"/>
              </a:gdLst>
              <a:ahLst/>
              <a:cxnLst>
                <a:cxn ang="T10">
                  <a:pos x="T0" y="T1"/>
                </a:cxn>
                <a:cxn ang="T11">
                  <a:pos x="T2" y="T3"/>
                </a:cxn>
                <a:cxn ang="T12">
                  <a:pos x="T4" y="T5"/>
                </a:cxn>
                <a:cxn ang="T13">
                  <a:pos x="T6" y="T7"/>
                </a:cxn>
                <a:cxn ang="T14">
                  <a:pos x="T8" y="T9"/>
                </a:cxn>
              </a:cxnLst>
              <a:rect l="T15" t="T16" r="T17" b="T18"/>
              <a:pathLst>
                <a:path w="1377" h="332">
                  <a:moveTo>
                    <a:pt x="0" y="170"/>
                  </a:moveTo>
                  <a:cubicBezTo>
                    <a:pt x="54" y="142"/>
                    <a:pt x="214" y="2"/>
                    <a:pt x="323" y="1"/>
                  </a:cubicBezTo>
                  <a:cubicBezTo>
                    <a:pt x="432" y="0"/>
                    <a:pt x="538" y="108"/>
                    <a:pt x="654" y="163"/>
                  </a:cubicBezTo>
                  <a:cubicBezTo>
                    <a:pt x="770" y="218"/>
                    <a:pt x="899" y="330"/>
                    <a:pt x="1019" y="331"/>
                  </a:cubicBezTo>
                  <a:cubicBezTo>
                    <a:pt x="1139" y="332"/>
                    <a:pt x="1303" y="204"/>
                    <a:pt x="1377" y="170"/>
                  </a:cubicBezTo>
                </a:path>
              </a:pathLst>
            </a:custGeom>
            <a:gradFill rotWithShape="1">
              <a:gsLst>
                <a:gs pos="0">
                  <a:srgbClr val="DDDDDD"/>
                </a:gs>
                <a:gs pos="50000">
                  <a:srgbClr val="666666"/>
                </a:gs>
                <a:gs pos="100000">
                  <a:srgbClr val="DDDDDD"/>
                </a:gs>
              </a:gsLst>
              <a:lin ang="5400000" scaled="1"/>
            </a:gradFill>
            <a:ln w="28575" cmpd="sng">
              <a:solidFill>
                <a:srgbClr val="DDDDDD"/>
              </a:solidFill>
              <a:round/>
              <a:headEnd/>
              <a:tailEnd/>
            </a:ln>
          </p:spPr>
          <p:txBody>
            <a:bodyPr/>
            <a:lstStyle/>
            <a:p>
              <a:endParaRPr lang="en-US"/>
            </a:p>
          </p:txBody>
        </p:sp>
        <p:sp>
          <p:nvSpPr>
            <p:cNvPr id="57369" name="Freeform 67"/>
            <p:cNvSpPr>
              <a:spLocks/>
            </p:cNvSpPr>
            <p:nvPr/>
          </p:nvSpPr>
          <p:spPr bwMode="auto">
            <a:xfrm>
              <a:off x="3770" y="151"/>
              <a:ext cx="1377" cy="332"/>
            </a:xfrm>
            <a:custGeom>
              <a:avLst/>
              <a:gdLst>
                <a:gd name="T0" fmla="*/ 0 w 1377"/>
                <a:gd name="T1" fmla="*/ 170 h 332"/>
                <a:gd name="T2" fmla="*/ 323 w 1377"/>
                <a:gd name="T3" fmla="*/ 1 h 332"/>
                <a:gd name="T4" fmla="*/ 654 w 1377"/>
                <a:gd name="T5" fmla="*/ 163 h 332"/>
                <a:gd name="T6" fmla="*/ 1019 w 1377"/>
                <a:gd name="T7" fmla="*/ 331 h 332"/>
                <a:gd name="T8" fmla="*/ 1377 w 1377"/>
                <a:gd name="T9" fmla="*/ 170 h 332"/>
                <a:gd name="T10" fmla="*/ 0 60000 65536"/>
                <a:gd name="T11" fmla="*/ 0 60000 65536"/>
                <a:gd name="T12" fmla="*/ 0 60000 65536"/>
                <a:gd name="T13" fmla="*/ 0 60000 65536"/>
                <a:gd name="T14" fmla="*/ 0 60000 65536"/>
                <a:gd name="T15" fmla="*/ 0 w 1377"/>
                <a:gd name="T16" fmla="*/ 0 h 332"/>
                <a:gd name="T17" fmla="*/ 1377 w 1377"/>
                <a:gd name="T18" fmla="*/ 332 h 332"/>
              </a:gdLst>
              <a:ahLst/>
              <a:cxnLst>
                <a:cxn ang="T10">
                  <a:pos x="T0" y="T1"/>
                </a:cxn>
                <a:cxn ang="T11">
                  <a:pos x="T2" y="T3"/>
                </a:cxn>
                <a:cxn ang="T12">
                  <a:pos x="T4" y="T5"/>
                </a:cxn>
                <a:cxn ang="T13">
                  <a:pos x="T6" y="T7"/>
                </a:cxn>
                <a:cxn ang="T14">
                  <a:pos x="T8" y="T9"/>
                </a:cxn>
              </a:cxnLst>
              <a:rect l="T15" t="T16" r="T17" b="T18"/>
              <a:pathLst>
                <a:path w="1377" h="332">
                  <a:moveTo>
                    <a:pt x="0" y="170"/>
                  </a:moveTo>
                  <a:cubicBezTo>
                    <a:pt x="54" y="142"/>
                    <a:pt x="214" y="2"/>
                    <a:pt x="323" y="1"/>
                  </a:cubicBezTo>
                  <a:cubicBezTo>
                    <a:pt x="432" y="0"/>
                    <a:pt x="538" y="108"/>
                    <a:pt x="654" y="163"/>
                  </a:cubicBezTo>
                  <a:cubicBezTo>
                    <a:pt x="770" y="218"/>
                    <a:pt x="899" y="330"/>
                    <a:pt x="1019" y="331"/>
                  </a:cubicBezTo>
                  <a:cubicBezTo>
                    <a:pt x="1139" y="332"/>
                    <a:pt x="1303" y="204"/>
                    <a:pt x="1377" y="170"/>
                  </a:cubicBezTo>
                </a:path>
              </a:pathLst>
            </a:custGeom>
            <a:gradFill rotWithShape="1">
              <a:gsLst>
                <a:gs pos="0">
                  <a:srgbClr val="DDDDDD"/>
                </a:gs>
                <a:gs pos="50000">
                  <a:srgbClr val="666666"/>
                </a:gs>
                <a:gs pos="100000">
                  <a:srgbClr val="DDDDDD"/>
                </a:gs>
              </a:gsLst>
              <a:lin ang="5400000" scaled="1"/>
            </a:gradFill>
            <a:ln w="28575" cmpd="sng">
              <a:solidFill>
                <a:srgbClr val="DDDDDD"/>
              </a:solidFill>
              <a:round/>
              <a:headEnd/>
              <a:tailEnd/>
            </a:ln>
          </p:spPr>
          <p:txBody>
            <a:bodyPr/>
            <a:lstStyle/>
            <a:p>
              <a:endParaRPr lang="en-US"/>
            </a:p>
          </p:txBody>
        </p:sp>
      </p:grpSp>
      <p:grpSp>
        <p:nvGrpSpPr>
          <p:cNvPr id="4" name="Group 65"/>
          <p:cNvGrpSpPr>
            <a:grpSpLocks/>
          </p:cNvGrpSpPr>
          <p:nvPr/>
        </p:nvGrpSpPr>
        <p:grpSpPr bwMode="auto">
          <a:xfrm>
            <a:off x="6696075" y="1889125"/>
            <a:ext cx="2200275" cy="485775"/>
            <a:chOff x="3758" y="294"/>
            <a:chExt cx="1386" cy="306"/>
          </a:xfrm>
        </p:grpSpPr>
        <p:sp>
          <p:nvSpPr>
            <p:cNvPr id="57366" name="Freeform 63"/>
            <p:cNvSpPr>
              <a:spLocks/>
            </p:cNvSpPr>
            <p:nvPr/>
          </p:nvSpPr>
          <p:spPr bwMode="auto">
            <a:xfrm flipV="1">
              <a:off x="3760" y="445"/>
              <a:ext cx="1384" cy="155"/>
            </a:xfrm>
            <a:custGeom>
              <a:avLst/>
              <a:gdLst>
                <a:gd name="T0" fmla="*/ 0 w 1384"/>
                <a:gd name="T1" fmla="*/ 155 h 155"/>
                <a:gd name="T2" fmla="*/ 647 w 1384"/>
                <a:gd name="T3" fmla="*/ 0 h 155"/>
                <a:gd name="T4" fmla="*/ 1384 w 1384"/>
                <a:gd name="T5" fmla="*/ 155 h 155"/>
                <a:gd name="T6" fmla="*/ 0 60000 65536"/>
                <a:gd name="T7" fmla="*/ 0 60000 65536"/>
                <a:gd name="T8" fmla="*/ 0 60000 65536"/>
                <a:gd name="T9" fmla="*/ 0 w 1384"/>
                <a:gd name="T10" fmla="*/ 0 h 155"/>
                <a:gd name="T11" fmla="*/ 1384 w 1384"/>
                <a:gd name="T12" fmla="*/ 155 h 155"/>
              </a:gdLst>
              <a:ahLst/>
              <a:cxnLst>
                <a:cxn ang="T6">
                  <a:pos x="T0" y="T1"/>
                </a:cxn>
                <a:cxn ang="T7">
                  <a:pos x="T2" y="T3"/>
                </a:cxn>
                <a:cxn ang="T8">
                  <a:pos x="T4" y="T5"/>
                </a:cxn>
              </a:cxnLst>
              <a:rect l="T9" t="T10" r="T11" b="T12"/>
              <a:pathLst>
                <a:path w="1384" h="155">
                  <a:moveTo>
                    <a:pt x="0" y="155"/>
                  </a:moveTo>
                  <a:cubicBezTo>
                    <a:pt x="208" y="77"/>
                    <a:pt x="416" y="0"/>
                    <a:pt x="647" y="0"/>
                  </a:cubicBezTo>
                  <a:cubicBezTo>
                    <a:pt x="878" y="0"/>
                    <a:pt x="1131" y="77"/>
                    <a:pt x="1384" y="155"/>
                  </a:cubicBezTo>
                </a:path>
              </a:pathLst>
            </a:custGeom>
            <a:gradFill rotWithShape="1">
              <a:gsLst>
                <a:gs pos="0">
                  <a:srgbClr val="DDDDDD"/>
                </a:gs>
                <a:gs pos="50000">
                  <a:srgbClr val="666666"/>
                </a:gs>
                <a:gs pos="100000">
                  <a:srgbClr val="DDDDDD"/>
                </a:gs>
              </a:gsLst>
              <a:lin ang="5400000" scaled="1"/>
            </a:gradFill>
            <a:ln w="28575" cmpd="sng">
              <a:solidFill>
                <a:srgbClr val="DDDDDD"/>
              </a:solidFill>
              <a:round/>
              <a:headEnd/>
              <a:tailEnd/>
            </a:ln>
          </p:spPr>
          <p:txBody>
            <a:bodyPr/>
            <a:lstStyle/>
            <a:p>
              <a:endParaRPr lang="en-US"/>
            </a:p>
          </p:txBody>
        </p:sp>
        <p:sp>
          <p:nvSpPr>
            <p:cNvPr id="57367" name="Freeform 64"/>
            <p:cNvSpPr>
              <a:spLocks/>
            </p:cNvSpPr>
            <p:nvPr/>
          </p:nvSpPr>
          <p:spPr bwMode="auto">
            <a:xfrm>
              <a:off x="3758" y="294"/>
              <a:ext cx="1384" cy="155"/>
            </a:xfrm>
            <a:custGeom>
              <a:avLst/>
              <a:gdLst>
                <a:gd name="T0" fmla="*/ 0 w 1384"/>
                <a:gd name="T1" fmla="*/ 155 h 155"/>
                <a:gd name="T2" fmla="*/ 647 w 1384"/>
                <a:gd name="T3" fmla="*/ 0 h 155"/>
                <a:gd name="T4" fmla="*/ 1384 w 1384"/>
                <a:gd name="T5" fmla="*/ 155 h 155"/>
                <a:gd name="T6" fmla="*/ 0 60000 65536"/>
                <a:gd name="T7" fmla="*/ 0 60000 65536"/>
                <a:gd name="T8" fmla="*/ 0 60000 65536"/>
                <a:gd name="T9" fmla="*/ 0 w 1384"/>
                <a:gd name="T10" fmla="*/ 0 h 155"/>
                <a:gd name="T11" fmla="*/ 1384 w 1384"/>
                <a:gd name="T12" fmla="*/ 155 h 155"/>
              </a:gdLst>
              <a:ahLst/>
              <a:cxnLst>
                <a:cxn ang="T6">
                  <a:pos x="T0" y="T1"/>
                </a:cxn>
                <a:cxn ang="T7">
                  <a:pos x="T2" y="T3"/>
                </a:cxn>
                <a:cxn ang="T8">
                  <a:pos x="T4" y="T5"/>
                </a:cxn>
              </a:cxnLst>
              <a:rect l="T9" t="T10" r="T11" b="T12"/>
              <a:pathLst>
                <a:path w="1384" h="155">
                  <a:moveTo>
                    <a:pt x="0" y="155"/>
                  </a:moveTo>
                  <a:cubicBezTo>
                    <a:pt x="208" y="77"/>
                    <a:pt x="416" y="0"/>
                    <a:pt x="647" y="0"/>
                  </a:cubicBezTo>
                  <a:cubicBezTo>
                    <a:pt x="878" y="0"/>
                    <a:pt x="1131" y="77"/>
                    <a:pt x="1384" y="155"/>
                  </a:cubicBezTo>
                </a:path>
              </a:pathLst>
            </a:custGeom>
            <a:gradFill rotWithShape="1">
              <a:gsLst>
                <a:gs pos="0">
                  <a:srgbClr val="DDDDDD"/>
                </a:gs>
                <a:gs pos="50000">
                  <a:srgbClr val="666666"/>
                </a:gs>
                <a:gs pos="100000">
                  <a:srgbClr val="DDDDDD"/>
                </a:gs>
              </a:gsLst>
              <a:lin ang="5400000" scaled="1"/>
            </a:gradFill>
            <a:ln w="28575" cmpd="sng">
              <a:solidFill>
                <a:srgbClr val="DDDDDD"/>
              </a:solidFill>
              <a:round/>
              <a:headEnd/>
              <a:tailEnd/>
            </a:ln>
          </p:spPr>
          <p:txBody>
            <a:bodyPr/>
            <a:lstStyle/>
            <a:p>
              <a:endParaRPr lang="en-US"/>
            </a:p>
          </p:txBody>
        </p:sp>
      </p:grpSp>
      <p:sp>
        <p:nvSpPr>
          <p:cNvPr id="150588" name="Freeform 60"/>
          <p:cNvSpPr>
            <a:spLocks/>
          </p:cNvSpPr>
          <p:nvPr/>
        </p:nvSpPr>
        <p:spPr bwMode="auto">
          <a:xfrm flipV="1">
            <a:off x="6713538" y="2130425"/>
            <a:ext cx="2197100" cy="246063"/>
          </a:xfrm>
          <a:custGeom>
            <a:avLst/>
            <a:gdLst>
              <a:gd name="T0" fmla="*/ 0 w 1384"/>
              <a:gd name="T1" fmla="*/ 2147483647 h 155"/>
              <a:gd name="T2" fmla="*/ 2147483647 w 1384"/>
              <a:gd name="T3" fmla="*/ 0 h 155"/>
              <a:gd name="T4" fmla="*/ 2147483647 w 1384"/>
              <a:gd name="T5" fmla="*/ 2147483647 h 155"/>
              <a:gd name="T6" fmla="*/ 0 60000 65536"/>
              <a:gd name="T7" fmla="*/ 0 60000 65536"/>
              <a:gd name="T8" fmla="*/ 0 60000 65536"/>
              <a:gd name="T9" fmla="*/ 0 w 1384"/>
              <a:gd name="T10" fmla="*/ 0 h 155"/>
              <a:gd name="T11" fmla="*/ 1384 w 1384"/>
              <a:gd name="T12" fmla="*/ 155 h 155"/>
            </a:gdLst>
            <a:ahLst/>
            <a:cxnLst>
              <a:cxn ang="T6">
                <a:pos x="T0" y="T1"/>
              </a:cxn>
              <a:cxn ang="T7">
                <a:pos x="T2" y="T3"/>
              </a:cxn>
              <a:cxn ang="T8">
                <a:pos x="T4" y="T5"/>
              </a:cxn>
            </a:cxnLst>
            <a:rect l="T9" t="T10" r="T11" b="T12"/>
            <a:pathLst>
              <a:path w="1384" h="155">
                <a:moveTo>
                  <a:pt x="0" y="155"/>
                </a:moveTo>
                <a:cubicBezTo>
                  <a:pt x="208" y="77"/>
                  <a:pt x="416" y="0"/>
                  <a:pt x="647" y="0"/>
                </a:cubicBezTo>
                <a:cubicBezTo>
                  <a:pt x="878" y="0"/>
                  <a:pt x="1131" y="77"/>
                  <a:pt x="1384" y="155"/>
                </a:cubicBezTo>
              </a:path>
            </a:pathLst>
          </a:custGeom>
          <a:noFill/>
          <a:ln w="28575" cmpd="sng">
            <a:solidFill>
              <a:srgbClr val="DDDDDD"/>
            </a:solidFill>
            <a:round/>
            <a:headEnd/>
            <a:tailEnd/>
          </a:ln>
        </p:spPr>
        <p:txBody>
          <a:bodyPr/>
          <a:lstStyle/>
          <a:p>
            <a:endParaRPr lang="en-US"/>
          </a:p>
        </p:txBody>
      </p:sp>
      <p:sp>
        <p:nvSpPr>
          <p:cNvPr id="150589" name="Freeform 61"/>
          <p:cNvSpPr>
            <a:spLocks/>
          </p:cNvSpPr>
          <p:nvPr/>
        </p:nvSpPr>
        <p:spPr bwMode="auto">
          <a:xfrm flipV="1">
            <a:off x="6699250" y="2582863"/>
            <a:ext cx="2185988" cy="527050"/>
          </a:xfrm>
          <a:custGeom>
            <a:avLst/>
            <a:gdLst>
              <a:gd name="T0" fmla="*/ 0 w 1377"/>
              <a:gd name="T1" fmla="*/ 2147483647 h 332"/>
              <a:gd name="T2" fmla="*/ 2147483647 w 1377"/>
              <a:gd name="T3" fmla="*/ 2147483647 h 332"/>
              <a:gd name="T4" fmla="*/ 2147483647 w 1377"/>
              <a:gd name="T5" fmla="*/ 2147483647 h 332"/>
              <a:gd name="T6" fmla="*/ 2147483647 w 1377"/>
              <a:gd name="T7" fmla="*/ 2147483647 h 332"/>
              <a:gd name="T8" fmla="*/ 2147483647 w 1377"/>
              <a:gd name="T9" fmla="*/ 2147483647 h 332"/>
              <a:gd name="T10" fmla="*/ 0 60000 65536"/>
              <a:gd name="T11" fmla="*/ 0 60000 65536"/>
              <a:gd name="T12" fmla="*/ 0 60000 65536"/>
              <a:gd name="T13" fmla="*/ 0 60000 65536"/>
              <a:gd name="T14" fmla="*/ 0 60000 65536"/>
              <a:gd name="T15" fmla="*/ 0 w 1377"/>
              <a:gd name="T16" fmla="*/ 0 h 332"/>
              <a:gd name="T17" fmla="*/ 1377 w 1377"/>
              <a:gd name="T18" fmla="*/ 332 h 332"/>
            </a:gdLst>
            <a:ahLst/>
            <a:cxnLst>
              <a:cxn ang="T10">
                <a:pos x="T0" y="T1"/>
              </a:cxn>
              <a:cxn ang="T11">
                <a:pos x="T2" y="T3"/>
              </a:cxn>
              <a:cxn ang="T12">
                <a:pos x="T4" y="T5"/>
              </a:cxn>
              <a:cxn ang="T13">
                <a:pos x="T6" y="T7"/>
              </a:cxn>
              <a:cxn ang="T14">
                <a:pos x="T8" y="T9"/>
              </a:cxn>
            </a:cxnLst>
            <a:rect l="T15" t="T16" r="T17" b="T18"/>
            <a:pathLst>
              <a:path w="1377" h="332">
                <a:moveTo>
                  <a:pt x="0" y="170"/>
                </a:moveTo>
                <a:cubicBezTo>
                  <a:pt x="54" y="142"/>
                  <a:pt x="214" y="2"/>
                  <a:pt x="323" y="1"/>
                </a:cubicBezTo>
                <a:cubicBezTo>
                  <a:pt x="432" y="0"/>
                  <a:pt x="538" y="108"/>
                  <a:pt x="654" y="163"/>
                </a:cubicBezTo>
                <a:cubicBezTo>
                  <a:pt x="770" y="218"/>
                  <a:pt x="899" y="330"/>
                  <a:pt x="1019" y="331"/>
                </a:cubicBezTo>
                <a:cubicBezTo>
                  <a:pt x="1139" y="332"/>
                  <a:pt x="1303" y="204"/>
                  <a:pt x="1377" y="170"/>
                </a:cubicBezTo>
              </a:path>
            </a:pathLst>
          </a:custGeom>
          <a:noFill/>
          <a:ln w="28575" cmpd="sng">
            <a:solidFill>
              <a:srgbClr val="DDDDDD"/>
            </a:solidFill>
            <a:round/>
            <a:headEnd/>
            <a:tailEnd/>
          </a:ln>
        </p:spPr>
        <p:txBody>
          <a:bodyPr/>
          <a:lstStyle/>
          <a:p>
            <a:endParaRPr lang="en-US"/>
          </a:p>
        </p:txBody>
      </p:sp>
      <p:sp>
        <p:nvSpPr>
          <p:cNvPr id="150590" name="Freeform 62"/>
          <p:cNvSpPr>
            <a:spLocks/>
          </p:cNvSpPr>
          <p:nvPr/>
        </p:nvSpPr>
        <p:spPr bwMode="auto">
          <a:xfrm flipV="1">
            <a:off x="6691313" y="3324225"/>
            <a:ext cx="2185987" cy="547688"/>
          </a:xfrm>
          <a:custGeom>
            <a:avLst/>
            <a:gdLst>
              <a:gd name="T0" fmla="*/ 0 w 1377"/>
              <a:gd name="T1" fmla="*/ 2147483647 h 345"/>
              <a:gd name="T2" fmla="*/ 2147483647 w 1377"/>
              <a:gd name="T3" fmla="*/ 2147483647 h 345"/>
              <a:gd name="T4" fmla="*/ 2147483647 w 1377"/>
              <a:gd name="T5" fmla="*/ 2147483647 h 345"/>
              <a:gd name="T6" fmla="*/ 2147483647 w 1377"/>
              <a:gd name="T7" fmla="*/ 2147483647 h 345"/>
              <a:gd name="T8" fmla="*/ 2147483647 w 1377"/>
              <a:gd name="T9" fmla="*/ 2147483647 h 345"/>
              <a:gd name="T10" fmla="*/ 2147483647 w 1377"/>
              <a:gd name="T11" fmla="*/ 2147483647 h 345"/>
              <a:gd name="T12" fmla="*/ 2147483647 w 1377"/>
              <a:gd name="T13" fmla="*/ 2147483647 h 345"/>
              <a:gd name="T14" fmla="*/ 0 60000 65536"/>
              <a:gd name="T15" fmla="*/ 0 60000 65536"/>
              <a:gd name="T16" fmla="*/ 0 60000 65536"/>
              <a:gd name="T17" fmla="*/ 0 60000 65536"/>
              <a:gd name="T18" fmla="*/ 0 60000 65536"/>
              <a:gd name="T19" fmla="*/ 0 60000 65536"/>
              <a:gd name="T20" fmla="*/ 0 60000 65536"/>
              <a:gd name="T21" fmla="*/ 0 w 1377"/>
              <a:gd name="T22" fmla="*/ 0 h 345"/>
              <a:gd name="T23" fmla="*/ 1377 w 1377"/>
              <a:gd name="T24" fmla="*/ 345 h 3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77" h="345">
                <a:moveTo>
                  <a:pt x="0" y="184"/>
                </a:moveTo>
                <a:cubicBezTo>
                  <a:pt x="38" y="153"/>
                  <a:pt x="147" y="0"/>
                  <a:pt x="225" y="1"/>
                </a:cubicBezTo>
                <a:cubicBezTo>
                  <a:pt x="303" y="2"/>
                  <a:pt x="393" y="134"/>
                  <a:pt x="471" y="191"/>
                </a:cubicBezTo>
                <a:cubicBezTo>
                  <a:pt x="549" y="248"/>
                  <a:pt x="621" y="345"/>
                  <a:pt x="696" y="345"/>
                </a:cubicBezTo>
                <a:cubicBezTo>
                  <a:pt x="771" y="345"/>
                  <a:pt x="843" y="244"/>
                  <a:pt x="920" y="191"/>
                </a:cubicBezTo>
                <a:cubicBezTo>
                  <a:pt x="997" y="138"/>
                  <a:pt x="1083" y="31"/>
                  <a:pt x="1159" y="29"/>
                </a:cubicBezTo>
                <a:cubicBezTo>
                  <a:pt x="1235" y="27"/>
                  <a:pt x="1332" y="146"/>
                  <a:pt x="1377" y="177"/>
                </a:cubicBezTo>
              </a:path>
            </a:pathLst>
          </a:custGeom>
          <a:noFill/>
          <a:ln w="28575" cmpd="sng">
            <a:solidFill>
              <a:srgbClr val="DDDDDD"/>
            </a:solidFill>
            <a:round/>
            <a:headEnd/>
            <a:tailEnd/>
          </a:ln>
        </p:spPr>
        <p:txBody>
          <a:bodyPr/>
          <a:lstStyle/>
          <a:p>
            <a:endParaRPr lang="en-US"/>
          </a:p>
        </p:txBody>
      </p:sp>
      <p:sp>
        <p:nvSpPr>
          <p:cNvPr id="150535" name="Oval 7"/>
          <p:cNvSpPr>
            <a:spLocks noChangeArrowheads="1"/>
          </p:cNvSpPr>
          <p:nvPr/>
        </p:nvSpPr>
        <p:spPr bwMode="auto">
          <a:xfrm>
            <a:off x="6651625" y="2068513"/>
            <a:ext cx="133350" cy="133350"/>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pPr eaLnBrk="1" hangingPunct="1">
              <a:defRPr/>
            </a:pPr>
            <a:endParaRPr lang="en-US" sz="1800"/>
          </a:p>
        </p:txBody>
      </p:sp>
      <p:sp>
        <p:nvSpPr>
          <p:cNvPr id="150539" name="Line 11"/>
          <p:cNvSpPr>
            <a:spLocks noChangeShapeType="1"/>
          </p:cNvSpPr>
          <p:nvPr/>
        </p:nvSpPr>
        <p:spPr bwMode="auto">
          <a:xfrm>
            <a:off x="6662738" y="2135188"/>
            <a:ext cx="2252662" cy="0"/>
          </a:xfrm>
          <a:prstGeom prst="line">
            <a:avLst/>
          </a:prstGeom>
          <a:noFill/>
          <a:ln w="9525">
            <a:solidFill>
              <a:schemeClr val="tx1"/>
            </a:solidFill>
            <a:prstDash val="dash"/>
            <a:round/>
            <a:headEnd/>
            <a:tailEnd/>
          </a:ln>
        </p:spPr>
        <p:txBody>
          <a:bodyPr/>
          <a:lstStyle/>
          <a:p>
            <a:endParaRPr lang="en-US"/>
          </a:p>
        </p:txBody>
      </p:sp>
      <p:sp>
        <p:nvSpPr>
          <p:cNvPr id="150540" name="Freeform 12"/>
          <p:cNvSpPr>
            <a:spLocks/>
          </p:cNvSpPr>
          <p:nvPr/>
        </p:nvSpPr>
        <p:spPr bwMode="auto">
          <a:xfrm>
            <a:off x="6718300" y="1889125"/>
            <a:ext cx="2197100" cy="246063"/>
          </a:xfrm>
          <a:custGeom>
            <a:avLst/>
            <a:gdLst>
              <a:gd name="T0" fmla="*/ 0 w 1384"/>
              <a:gd name="T1" fmla="*/ 2147483647 h 155"/>
              <a:gd name="T2" fmla="*/ 2147483647 w 1384"/>
              <a:gd name="T3" fmla="*/ 0 h 155"/>
              <a:gd name="T4" fmla="*/ 2147483647 w 1384"/>
              <a:gd name="T5" fmla="*/ 2147483647 h 155"/>
              <a:gd name="T6" fmla="*/ 0 60000 65536"/>
              <a:gd name="T7" fmla="*/ 0 60000 65536"/>
              <a:gd name="T8" fmla="*/ 0 60000 65536"/>
              <a:gd name="T9" fmla="*/ 0 w 1384"/>
              <a:gd name="T10" fmla="*/ 0 h 155"/>
              <a:gd name="T11" fmla="*/ 1384 w 1384"/>
              <a:gd name="T12" fmla="*/ 155 h 155"/>
            </a:gdLst>
            <a:ahLst/>
            <a:cxnLst>
              <a:cxn ang="T6">
                <a:pos x="T0" y="T1"/>
              </a:cxn>
              <a:cxn ang="T7">
                <a:pos x="T2" y="T3"/>
              </a:cxn>
              <a:cxn ang="T8">
                <a:pos x="T4" y="T5"/>
              </a:cxn>
            </a:cxnLst>
            <a:rect l="T9" t="T10" r="T11" b="T12"/>
            <a:pathLst>
              <a:path w="1384" h="155">
                <a:moveTo>
                  <a:pt x="0" y="155"/>
                </a:moveTo>
                <a:cubicBezTo>
                  <a:pt x="208" y="77"/>
                  <a:pt x="416" y="0"/>
                  <a:pt x="647" y="0"/>
                </a:cubicBezTo>
                <a:cubicBezTo>
                  <a:pt x="878" y="0"/>
                  <a:pt x="1131" y="77"/>
                  <a:pt x="1384" y="155"/>
                </a:cubicBezTo>
              </a:path>
            </a:pathLst>
          </a:custGeom>
          <a:noFill/>
          <a:ln w="28575" cmpd="sng">
            <a:solidFill>
              <a:srgbClr val="FF0000"/>
            </a:solidFill>
            <a:round/>
            <a:headEnd/>
            <a:tailEnd/>
          </a:ln>
        </p:spPr>
        <p:txBody>
          <a:bodyPr/>
          <a:lstStyle/>
          <a:p>
            <a:endParaRPr lang="en-US"/>
          </a:p>
        </p:txBody>
      </p:sp>
      <p:sp>
        <p:nvSpPr>
          <p:cNvPr id="150578" name="Oval 50"/>
          <p:cNvSpPr>
            <a:spLocks noChangeArrowheads="1"/>
          </p:cNvSpPr>
          <p:nvPr/>
        </p:nvSpPr>
        <p:spPr bwMode="auto">
          <a:xfrm>
            <a:off x="6635750" y="2778125"/>
            <a:ext cx="133350" cy="133350"/>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pPr eaLnBrk="1" hangingPunct="1">
              <a:defRPr/>
            </a:pPr>
            <a:endParaRPr lang="en-US" sz="1800"/>
          </a:p>
        </p:txBody>
      </p:sp>
      <p:sp>
        <p:nvSpPr>
          <p:cNvPr id="150579" name="Line 51"/>
          <p:cNvSpPr>
            <a:spLocks noChangeShapeType="1"/>
          </p:cNvSpPr>
          <p:nvPr/>
        </p:nvSpPr>
        <p:spPr bwMode="auto">
          <a:xfrm>
            <a:off x="6646863" y="2844800"/>
            <a:ext cx="2252662" cy="0"/>
          </a:xfrm>
          <a:prstGeom prst="line">
            <a:avLst/>
          </a:prstGeom>
          <a:noFill/>
          <a:ln w="9525">
            <a:solidFill>
              <a:schemeClr val="tx1"/>
            </a:solidFill>
            <a:prstDash val="dash"/>
            <a:round/>
            <a:headEnd/>
            <a:tailEnd/>
          </a:ln>
        </p:spPr>
        <p:txBody>
          <a:bodyPr/>
          <a:lstStyle/>
          <a:p>
            <a:endParaRPr lang="en-US"/>
          </a:p>
        </p:txBody>
      </p:sp>
      <p:sp>
        <p:nvSpPr>
          <p:cNvPr id="150581" name="Freeform 53"/>
          <p:cNvSpPr>
            <a:spLocks/>
          </p:cNvSpPr>
          <p:nvPr/>
        </p:nvSpPr>
        <p:spPr bwMode="auto">
          <a:xfrm>
            <a:off x="6702425" y="2574925"/>
            <a:ext cx="2185988" cy="527050"/>
          </a:xfrm>
          <a:custGeom>
            <a:avLst/>
            <a:gdLst>
              <a:gd name="T0" fmla="*/ 0 w 1377"/>
              <a:gd name="T1" fmla="*/ 2147483647 h 332"/>
              <a:gd name="T2" fmla="*/ 2147483647 w 1377"/>
              <a:gd name="T3" fmla="*/ 2147483647 h 332"/>
              <a:gd name="T4" fmla="*/ 2147483647 w 1377"/>
              <a:gd name="T5" fmla="*/ 2147483647 h 332"/>
              <a:gd name="T6" fmla="*/ 2147483647 w 1377"/>
              <a:gd name="T7" fmla="*/ 2147483647 h 332"/>
              <a:gd name="T8" fmla="*/ 2147483647 w 1377"/>
              <a:gd name="T9" fmla="*/ 2147483647 h 332"/>
              <a:gd name="T10" fmla="*/ 0 60000 65536"/>
              <a:gd name="T11" fmla="*/ 0 60000 65536"/>
              <a:gd name="T12" fmla="*/ 0 60000 65536"/>
              <a:gd name="T13" fmla="*/ 0 60000 65536"/>
              <a:gd name="T14" fmla="*/ 0 60000 65536"/>
              <a:gd name="T15" fmla="*/ 0 w 1377"/>
              <a:gd name="T16" fmla="*/ 0 h 332"/>
              <a:gd name="T17" fmla="*/ 1377 w 1377"/>
              <a:gd name="T18" fmla="*/ 332 h 332"/>
            </a:gdLst>
            <a:ahLst/>
            <a:cxnLst>
              <a:cxn ang="T10">
                <a:pos x="T0" y="T1"/>
              </a:cxn>
              <a:cxn ang="T11">
                <a:pos x="T2" y="T3"/>
              </a:cxn>
              <a:cxn ang="T12">
                <a:pos x="T4" y="T5"/>
              </a:cxn>
              <a:cxn ang="T13">
                <a:pos x="T6" y="T7"/>
              </a:cxn>
              <a:cxn ang="T14">
                <a:pos x="T8" y="T9"/>
              </a:cxn>
            </a:cxnLst>
            <a:rect l="T15" t="T16" r="T17" b="T18"/>
            <a:pathLst>
              <a:path w="1377" h="332">
                <a:moveTo>
                  <a:pt x="0" y="170"/>
                </a:moveTo>
                <a:cubicBezTo>
                  <a:pt x="54" y="142"/>
                  <a:pt x="214" y="2"/>
                  <a:pt x="323" y="1"/>
                </a:cubicBezTo>
                <a:cubicBezTo>
                  <a:pt x="432" y="0"/>
                  <a:pt x="538" y="108"/>
                  <a:pt x="654" y="163"/>
                </a:cubicBezTo>
                <a:cubicBezTo>
                  <a:pt x="770" y="218"/>
                  <a:pt x="899" y="330"/>
                  <a:pt x="1019" y="331"/>
                </a:cubicBezTo>
                <a:cubicBezTo>
                  <a:pt x="1139" y="332"/>
                  <a:pt x="1303" y="204"/>
                  <a:pt x="1377" y="170"/>
                </a:cubicBezTo>
              </a:path>
            </a:pathLst>
          </a:custGeom>
          <a:noFill/>
          <a:ln w="28575" cmpd="sng">
            <a:solidFill>
              <a:srgbClr val="FF0000"/>
            </a:solidFill>
            <a:round/>
            <a:headEnd/>
            <a:tailEnd/>
          </a:ln>
        </p:spPr>
        <p:txBody>
          <a:bodyPr/>
          <a:lstStyle/>
          <a:p>
            <a:endParaRPr lang="en-US"/>
          </a:p>
        </p:txBody>
      </p:sp>
      <p:sp>
        <p:nvSpPr>
          <p:cNvPr id="150583" name="Oval 55"/>
          <p:cNvSpPr>
            <a:spLocks noChangeArrowheads="1"/>
          </p:cNvSpPr>
          <p:nvPr/>
        </p:nvSpPr>
        <p:spPr bwMode="auto">
          <a:xfrm>
            <a:off x="6638925" y="3541713"/>
            <a:ext cx="133350" cy="133350"/>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pPr eaLnBrk="1" hangingPunct="1">
              <a:defRPr/>
            </a:pPr>
            <a:endParaRPr lang="en-US" sz="1800"/>
          </a:p>
        </p:txBody>
      </p:sp>
      <p:sp>
        <p:nvSpPr>
          <p:cNvPr id="150584" name="Line 56"/>
          <p:cNvSpPr>
            <a:spLocks noChangeShapeType="1"/>
          </p:cNvSpPr>
          <p:nvPr/>
        </p:nvSpPr>
        <p:spPr bwMode="auto">
          <a:xfrm>
            <a:off x="6650038" y="3608388"/>
            <a:ext cx="2252662" cy="0"/>
          </a:xfrm>
          <a:prstGeom prst="line">
            <a:avLst/>
          </a:prstGeom>
          <a:noFill/>
          <a:ln w="9525">
            <a:solidFill>
              <a:schemeClr val="tx1"/>
            </a:solidFill>
            <a:prstDash val="dash"/>
            <a:round/>
            <a:headEnd/>
            <a:tailEnd/>
          </a:ln>
        </p:spPr>
        <p:txBody>
          <a:bodyPr/>
          <a:lstStyle/>
          <a:p>
            <a:endParaRPr lang="en-US"/>
          </a:p>
        </p:txBody>
      </p:sp>
      <p:sp>
        <p:nvSpPr>
          <p:cNvPr id="150587" name="Freeform 59"/>
          <p:cNvSpPr>
            <a:spLocks/>
          </p:cNvSpPr>
          <p:nvPr/>
        </p:nvSpPr>
        <p:spPr bwMode="auto">
          <a:xfrm>
            <a:off x="6694488" y="3316288"/>
            <a:ext cx="2185987" cy="547687"/>
          </a:xfrm>
          <a:custGeom>
            <a:avLst/>
            <a:gdLst>
              <a:gd name="T0" fmla="*/ 0 w 1377"/>
              <a:gd name="T1" fmla="*/ 2147483647 h 345"/>
              <a:gd name="T2" fmla="*/ 2147483647 w 1377"/>
              <a:gd name="T3" fmla="*/ 2147483647 h 345"/>
              <a:gd name="T4" fmla="*/ 2147483647 w 1377"/>
              <a:gd name="T5" fmla="*/ 2147483647 h 345"/>
              <a:gd name="T6" fmla="*/ 2147483647 w 1377"/>
              <a:gd name="T7" fmla="*/ 2147483647 h 345"/>
              <a:gd name="T8" fmla="*/ 2147483647 w 1377"/>
              <a:gd name="T9" fmla="*/ 2147483647 h 345"/>
              <a:gd name="T10" fmla="*/ 2147483647 w 1377"/>
              <a:gd name="T11" fmla="*/ 2147483647 h 345"/>
              <a:gd name="T12" fmla="*/ 2147483647 w 1377"/>
              <a:gd name="T13" fmla="*/ 2147483647 h 345"/>
              <a:gd name="T14" fmla="*/ 0 60000 65536"/>
              <a:gd name="T15" fmla="*/ 0 60000 65536"/>
              <a:gd name="T16" fmla="*/ 0 60000 65536"/>
              <a:gd name="T17" fmla="*/ 0 60000 65536"/>
              <a:gd name="T18" fmla="*/ 0 60000 65536"/>
              <a:gd name="T19" fmla="*/ 0 60000 65536"/>
              <a:gd name="T20" fmla="*/ 0 60000 65536"/>
              <a:gd name="T21" fmla="*/ 0 w 1377"/>
              <a:gd name="T22" fmla="*/ 0 h 345"/>
              <a:gd name="T23" fmla="*/ 1377 w 1377"/>
              <a:gd name="T24" fmla="*/ 345 h 3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77" h="345">
                <a:moveTo>
                  <a:pt x="0" y="184"/>
                </a:moveTo>
                <a:cubicBezTo>
                  <a:pt x="38" y="153"/>
                  <a:pt x="147" y="0"/>
                  <a:pt x="225" y="1"/>
                </a:cubicBezTo>
                <a:cubicBezTo>
                  <a:pt x="303" y="2"/>
                  <a:pt x="393" y="134"/>
                  <a:pt x="471" y="191"/>
                </a:cubicBezTo>
                <a:cubicBezTo>
                  <a:pt x="549" y="248"/>
                  <a:pt x="621" y="345"/>
                  <a:pt x="696" y="345"/>
                </a:cubicBezTo>
                <a:cubicBezTo>
                  <a:pt x="771" y="345"/>
                  <a:pt x="843" y="244"/>
                  <a:pt x="920" y="191"/>
                </a:cubicBezTo>
                <a:cubicBezTo>
                  <a:pt x="997" y="138"/>
                  <a:pt x="1083" y="31"/>
                  <a:pt x="1159" y="29"/>
                </a:cubicBezTo>
                <a:cubicBezTo>
                  <a:pt x="1235" y="27"/>
                  <a:pt x="1332" y="146"/>
                  <a:pt x="1377" y="177"/>
                </a:cubicBezTo>
              </a:path>
            </a:pathLst>
          </a:custGeom>
          <a:noFill/>
          <a:ln w="28575" cmpd="sng">
            <a:solidFill>
              <a:srgbClr val="FF0000"/>
            </a:solidFill>
            <a:round/>
            <a:headEnd/>
            <a:tailEnd/>
          </a:ln>
        </p:spPr>
        <p:txBody>
          <a:bodyPr/>
          <a:lstStyle/>
          <a:p>
            <a:endParaRPr lang="en-US"/>
          </a:p>
        </p:txBody>
      </p:sp>
      <p:sp>
        <p:nvSpPr>
          <p:cNvPr id="57364"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12.1 – The interaction of matter with radiation</a:t>
            </a:r>
          </a:p>
        </p:txBody>
      </p:sp>
      <p:sp>
        <p:nvSpPr>
          <p:cNvPr id="57365" name="Rectangle 2"/>
          <p:cNvSpPr>
            <a:spLocks noChangeArrowheads="1"/>
          </p:cNvSpPr>
          <p:nvPr/>
        </p:nvSpPr>
        <p:spPr bwMode="auto">
          <a:xfrm>
            <a:off x="685800" y="1343025"/>
            <a:ext cx="7772400" cy="427038"/>
          </a:xfrm>
          <a:prstGeom prst="rect">
            <a:avLst/>
          </a:prstGeom>
          <a:solidFill>
            <a:srgbClr val="EAEAEA"/>
          </a:solidFill>
          <a:ln w="9525">
            <a:noFill/>
            <a:miter lim="800000"/>
            <a:headEnd/>
            <a:tailEnd/>
          </a:ln>
        </p:spPr>
        <p:txBody>
          <a:bodyPr/>
          <a:lstStyle/>
          <a:p>
            <a:pPr eaLnBrk="1" hangingPunct="1">
              <a:spcBef>
                <a:spcPct val="20000"/>
              </a:spcBef>
            </a:pPr>
            <a:r>
              <a:rPr lang="en-US" altLang="en-US" i="1">
                <a:solidFill>
                  <a:srgbClr val="333399"/>
                </a:solidFill>
                <a:cs typeface="Times New Roman" pitchFamily="18" charset="0"/>
              </a:rPr>
              <a:t>The Schrödinger model of the hydrogen atom</a:t>
            </a:r>
            <a:endParaRPr lang="en-US" altLang="en-US" i="1">
              <a:solidFill>
                <a:srgbClr val="000000"/>
              </a:solidFill>
              <a:cs typeface="Times New Roman" pitchFamily="18"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0588"/>
                                        </p:tgtEl>
                                        <p:attrNameLst>
                                          <p:attrName>style.visibility</p:attrName>
                                        </p:attrNameLst>
                                      </p:cBhvr>
                                      <p:to>
                                        <p:strVal val="visible"/>
                                      </p:to>
                                    </p:set>
                                    <p:animEffect transition="in" filter="fade">
                                      <p:cBhvr>
                                        <p:cTn id="7" dur="2000"/>
                                        <p:tgtEl>
                                          <p:spTgt spid="15058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0589"/>
                                        </p:tgtEl>
                                        <p:attrNameLst>
                                          <p:attrName>style.visibility</p:attrName>
                                        </p:attrNameLst>
                                      </p:cBhvr>
                                      <p:to>
                                        <p:strVal val="visible"/>
                                      </p:to>
                                    </p:set>
                                    <p:animEffect transition="in" filter="fade">
                                      <p:cBhvr>
                                        <p:cTn id="10" dur="2000"/>
                                        <p:tgtEl>
                                          <p:spTgt spid="15058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0590"/>
                                        </p:tgtEl>
                                        <p:attrNameLst>
                                          <p:attrName>style.visibility</p:attrName>
                                        </p:attrNameLst>
                                      </p:cBhvr>
                                      <p:to>
                                        <p:strVal val="visible"/>
                                      </p:to>
                                    </p:set>
                                    <p:animEffect transition="in" filter="fade">
                                      <p:cBhvr>
                                        <p:cTn id="13" dur="2000"/>
                                        <p:tgtEl>
                                          <p:spTgt spid="15059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0535"/>
                                        </p:tgtEl>
                                        <p:attrNameLst>
                                          <p:attrName>style.visibility</p:attrName>
                                        </p:attrNameLst>
                                      </p:cBhvr>
                                      <p:to>
                                        <p:strVal val="visible"/>
                                      </p:to>
                                    </p:set>
                                    <p:animEffect transition="in" filter="fade">
                                      <p:cBhvr>
                                        <p:cTn id="16" dur="2000"/>
                                        <p:tgtEl>
                                          <p:spTgt spid="15053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0539"/>
                                        </p:tgtEl>
                                        <p:attrNameLst>
                                          <p:attrName>style.visibility</p:attrName>
                                        </p:attrNameLst>
                                      </p:cBhvr>
                                      <p:to>
                                        <p:strVal val="visible"/>
                                      </p:to>
                                    </p:set>
                                    <p:animEffect transition="in" filter="fade">
                                      <p:cBhvr>
                                        <p:cTn id="19" dur="2000"/>
                                        <p:tgtEl>
                                          <p:spTgt spid="15053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0540"/>
                                        </p:tgtEl>
                                        <p:attrNameLst>
                                          <p:attrName>style.visibility</p:attrName>
                                        </p:attrNameLst>
                                      </p:cBhvr>
                                      <p:to>
                                        <p:strVal val="visible"/>
                                      </p:to>
                                    </p:set>
                                    <p:animEffect transition="in" filter="fade">
                                      <p:cBhvr>
                                        <p:cTn id="22" dur="2000"/>
                                        <p:tgtEl>
                                          <p:spTgt spid="15054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0578"/>
                                        </p:tgtEl>
                                        <p:attrNameLst>
                                          <p:attrName>style.visibility</p:attrName>
                                        </p:attrNameLst>
                                      </p:cBhvr>
                                      <p:to>
                                        <p:strVal val="visible"/>
                                      </p:to>
                                    </p:set>
                                    <p:animEffect transition="in" filter="fade">
                                      <p:cBhvr>
                                        <p:cTn id="25" dur="2000"/>
                                        <p:tgtEl>
                                          <p:spTgt spid="15057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0579"/>
                                        </p:tgtEl>
                                        <p:attrNameLst>
                                          <p:attrName>style.visibility</p:attrName>
                                        </p:attrNameLst>
                                      </p:cBhvr>
                                      <p:to>
                                        <p:strVal val="visible"/>
                                      </p:to>
                                    </p:set>
                                    <p:animEffect transition="in" filter="fade">
                                      <p:cBhvr>
                                        <p:cTn id="28" dur="2000"/>
                                        <p:tgtEl>
                                          <p:spTgt spid="15057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0581"/>
                                        </p:tgtEl>
                                        <p:attrNameLst>
                                          <p:attrName>style.visibility</p:attrName>
                                        </p:attrNameLst>
                                      </p:cBhvr>
                                      <p:to>
                                        <p:strVal val="visible"/>
                                      </p:to>
                                    </p:set>
                                    <p:animEffect transition="in" filter="fade">
                                      <p:cBhvr>
                                        <p:cTn id="31" dur="2000"/>
                                        <p:tgtEl>
                                          <p:spTgt spid="15058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0583"/>
                                        </p:tgtEl>
                                        <p:attrNameLst>
                                          <p:attrName>style.visibility</p:attrName>
                                        </p:attrNameLst>
                                      </p:cBhvr>
                                      <p:to>
                                        <p:strVal val="visible"/>
                                      </p:to>
                                    </p:set>
                                    <p:animEffect transition="in" filter="fade">
                                      <p:cBhvr>
                                        <p:cTn id="34" dur="2000"/>
                                        <p:tgtEl>
                                          <p:spTgt spid="15058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50584"/>
                                        </p:tgtEl>
                                        <p:attrNameLst>
                                          <p:attrName>style.visibility</p:attrName>
                                        </p:attrNameLst>
                                      </p:cBhvr>
                                      <p:to>
                                        <p:strVal val="visible"/>
                                      </p:to>
                                    </p:set>
                                    <p:animEffect transition="in" filter="fade">
                                      <p:cBhvr>
                                        <p:cTn id="37" dur="2000"/>
                                        <p:tgtEl>
                                          <p:spTgt spid="15058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50587"/>
                                        </p:tgtEl>
                                        <p:attrNameLst>
                                          <p:attrName>style.visibility</p:attrName>
                                        </p:attrNameLst>
                                      </p:cBhvr>
                                      <p:to>
                                        <p:strVal val="visible"/>
                                      </p:to>
                                    </p:set>
                                    <p:animEffect transition="in" filter="fade">
                                      <p:cBhvr>
                                        <p:cTn id="40" dur="2000"/>
                                        <p:tgtEl>
                                          <p:spTgt spid="150587"/>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0" presetClass="path" presetSubtype="0" repeatCount="indefinite" fill="hold" grpId="1" nodeType="clickEffect">
                                  <p:stCondLst>
                                    <p:cond delay="0"/>
                                  </p:stCondLst>
                                  <p:childTnLst>
                                    <p:animMotion origin="layout" path="M -2.77778E-7 2.96296E-6 L 0.04254 -0.02292 L 0.0901 -0.03588 L 0.12431 -0.03426 L 0.15851 -0.03102 L 0.19375 -0.01783 L 0.23767 2.96296E-6 L 0.19497 0.01782 L 0.15243 0.03078 L 0.11094 0.03402 L 0.06215 0.02916 L 0.03038 0.01296 L -2.77778E-7 2.96296E-6 Z " pathEditMode="relative" ptsTypes="AAAAAAAAAAAAA">
                                      <p:cBhvr>
                                        <p:cTn id="44" dur="2000" fill="hold"/>
                                        <p:tgtEl>
                                          <p:spTgt spid="150535"/>
                                        </p:tgtEl>
                                        <p:attrNameLst>
                                          <p:attrName>ppt_x</p:attrName>
                                          <p:attrName>ppt_y</p:attrName>
                                        </p:attrNameLst>
                                      </p:cBhvr>
                                    </p:animMotion>
                                  </p:childTnLst>
                                </p:cTn>
                              </p:par>
                              <p:par>
                                <p:cTn id="45" presetID="10" presetClass="entr" presetSubtype="0" fill="hold" nodeType="with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5000"/>
                                        <p:tgtEl>
                                          <p:spTgt spid="4"/>
                                        </p:tgtEl>
                                      </p:cBhvr>
                                    </p:animEffect>
                                  </p:childTnLst>
                                </p:cTn>
                              </p:par>
                            </p:childTnLst>
                          </p:cTn>
                        </p:par>
                        <p:par>
                          <p:cTn id="48" fill="hold" nodeType="afterGroup">
                            <p:stCondLst>
                              <p:cond delay="5000"/>
                            </p:stCondLst>
                            <p:childTnLst>
                              <p:par>
                                <p:cTn id="49" presetID="0" presetClass="path" presetSubtype="0" repeatCount="indefinite" fill="hold" grpId="1" nodeType="afterEffect">
                                  <p:stCondLst>
                                    <p:cond delay="0"/>
                                  </p:stCondLst>
                                  <p:childTnLst>
                                    <p:animMotion origin="layout" path="M 4.44444E-6 -2.22222E-6 L 0.0316 -0.0243 L 0.06094 -0.03727 L 0.08646 -0.02268 L 0.11337 0.00162 L 0.15486 0.03102 L 0.17795 0.04074 L 0.21823 0.02454 L 0.2401 0.00324 L 0.20243 -0.02592 L 0.17795 -0.03565 L 0.16337 -0.03565 L 0.1158 0.00162 L 0.06823 0.0375 L 0.03889 0.03426 L 0.01701 0.01482 L 4.44444E-6 -2.22222E-6 Z " pathEditMode="relative" ptsTypes="AAAAAAAAAAAAAAAAA">
                                      <p:cBhvr>
                                        <p:cTn id="50" dur="2000" fill="hold"/>
                                        <p:tgtEl>
                                          <p:spTgt spid="150578"/>
                                        </p:tgtEl>
                                        <p:attrNameLst>
                                          <p:attrName>ppt_x</p:attrName>
                                          <p:attrName>ppt_y</p:attrName>
                                        </p:attrNameLst>
                                      </p:cBhvr>
                                    </p:animMotion>
                                  </p:childTnLst>
                                </p:cTn>
                              </p:par>
                              <p:par>
                                <p:cTn id="51" presetID="10" presetClass="entr" presetSubtype="0" fill="hold" nodeType="withEffect">
                                  <p:stCondLst>
                                    <p:cond delay="0"/>
                                  </p:stCondLst>
                                  <p:childTnLst>
                                    <p:set>
                                      <p:cBhvr>
                                        <p:cTn id="52" dur="1" fill="hold">
                                          <p:stCondLst>
                                            <p:cond delay="0"/>
                                          </p:stCondLst>
                                        </p:cTn>
                                        <p:tgtEl>
                                          <p:spTgt spid="3"/>
                                        </p:tgtEl>
                                        <p:attrNameLst>
                                          <p:attrName>style.visibility</p:attrName>
                                        </p:attrNameLst>
                                      </p:cBhvr>
                                      <p:to>
                                        <p:strVal val="visible"/>
                                      </p:to>
                                    </p:set>
                                    <p:animEffect transition="in" filter="fade">
                                      <p:cBhvr>
                                        <p:cTn id="53" dur="5000"/>
                                        <p:tgtEl>
                                          <p:spTgt spid="3"/>
                                        </p:tgtEl>
                                      </p:cBhvr>
                                    </p:animEffect>
                                  </p:childTnLst>
                                </p:cTn>
                              </p:par>
                            </p:childTnLst>
                          </p:cTn>
                        </p:par>
                        <p:par>
                          <p:cTn id="54" fill="hold" nodeType="afterGroup">
                            <p:stCondLst>
                              <p:cond delay="10000"/>
                            </p:stCondLst>
                            <p:childTnLst>
                              <p:par>
                                <p:cTn id="55" presetID="0" presetClass="path" presetSubtype="0" repeatCount="indefinite" fill="hold" grpId="1" nodeType="afterEffect">
                                  <p:stCondLst>
                                    <p:cond delay="0"/>
                                  </p:stCondLst>
                                  <p:childTnLst>
                                    <p:animMotion origin="layout" path="M -1.38889E-6 -1.85185E-6 L 0.02795 -0.0375 L 0.04618 -0.04398 L 0.0658 -0.02268 L 0.08524 0.00648 L 0.10851 0.03264 L 0.11945 0.03912 L 0.14132 0.02593 L 0.16458 -0.00486 L 0.19375 -0.03403 L 0.20365 -0.0375 L 0.22552 -0.02106 L 0.23646 -0.00162 L 0.21458 0.02431 L 0.19879 0.03426 L 0.17795 0.01459 L 0.14132 -0.02268 L 0.12431 -0.04398 L 0.1 -0.02916 L 0.06945 0.00486 L 0.05243 0.03264 L 0.03646 0.03912 L 0.01458 0.01621 L -1.38889E-6 -1.85185E-6 Z " pathEditMode="relative" rAng="0" ptsTypes="AAAAAAAAAAAAAAAAAAAAAAAA">
                                      <p:cBhvr>
                                        <p:cTn id="56" dur="2000" fill="hold"/>
                                        <p:tgtEl>
                                          <p:spTgt spid="150583"/>
                                        </p:tgtEl>
                                        <p:attrNameLst>
                                          <p:attrName>ppt_x</p:attrName>
                                          <p:attrName>ppt_y</p:attrName>
                                        </p:attrNameLst>
                                      </p:cBhvr>
                                      <p:rCtr x="11800" y="-300"/>
                                    </p:animMotion>
                                  </p:childTnLst>
                                </p:cTn>
                              </p:par>
                              <p:par>
                                <p:cTn id="57" presetID="10" presetClass="entr" presetSubtype="0" fill="hold" nodeType="with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5000"/>
                                        <p:tgtEl>
                                          <p:spTgt spid="2"/>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ntr" presetSubtype="4" fill="hold" nodeType="clickEffect">
                                  <p:stCondLst>
                                    <p:cond delay="0"/>
                                  </p:stCondLst>
                                  <p:childTnLst>
                                    <p:set>
                                      <p:cBhvr>
                                        <p:cTn id="63" dur="1" fill="hold">
                                          <p:stCondLst>
                                            <p:cond delay="0"/>
                                          </p:stCondLst>
                                        </p:cTn>
                                        <p:tgtEl>
                                          <p:spTgt spid="1134596">
                                            <p:txEl>
                                              <p:pRg st="1" end="1"/>
                                            </p:txEl>
                                          </p:spTgt>
                                        </p:tgtEl>
                                        <p:attrNameLst>
                                          <p:attrName>style.visibility</p:attrName>
                                        </p:attrNameLst>
                                      </p:cBhvr>
                                      <p:to>
                                        <p:strVal val="visible"/>
                                      </p:to>
                                    </p:set>
                                    <p:anim calcmode="lin" valueType="num">
                                      <p:cBhvr additive="base">
                                        <p:cTn id="64" dur="500" fill="hold"/>
                                        <p:tgtEl>
                                          <p:spTgt spid="1134596">
                                            <p:txEl>
                                              <p:pRg st="1" end="1"/>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113459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4" name="arrow.wav"/>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2" presetClass="entr" presetSubtype="4" fill="hold" nodeType="clickEffect">
                                  <p:stCondLst>
                                    <p:cond delay="0"/>
                                  </p:stCondLst>
                                  <p:childTnLst>
                                    <p:set>
                                      <p:cBhvr>
                                        <p:cTn id="69" dur="1" fill="hold">
                                          <p:stCondLst>
                                            <p:cond delay="0"/>
                                          </p:stCondLst>
                                        </p:cTn>
                                        <p:tgtEl>
                                          <p:spTgt spid="1134596">
                                            <p:txEl>
                                              <p:pRg st="2" end="2"/>
                                            </p:txEl>
                                          </p:spTgt>
                                        </p:tgtEl>
                                        <p:attrNameLst>
                                          <p:attrName>style.visibility</p:attrName>
                                        </p:attrNameLst>
                                      </p:cBhvr>
                                      <p:to>
                                        <p:strVal val="visible"/>
                                      </p:to>
                                    </p:set>
                                    <p:anim calcmode="lin" valueType="num">
                                      <p:cBhvr additive="base">
                                        <p:cTn id="70" dur="500" fill="hold"/>
                                        <p:tgtEl>
                                          <p:spTgt spid="1134596">
                                            <p:txEl>
                                              <p:pRg st="2" end="2"/>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113459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8"/>
                                            </p:cond>
                                          </p:stCondLst>
                                          <p:endCondLst>
                                            <p:cond evt="onStopAudio" delay="0">
                                              <p:tgtEl>
                                                <p:sldTgt/>
                                              </p:tgtEl>
                                            </p:cond>
                                          </p:endCondLst>
                                        </p:cTn>
                                        <p:tgtEl>
                                          <p:sndTgt r:embed="rId4" name="arrow.wav"/>
                                        </p:tgtEl>
                                      </p:cMediaNode>
                                    </p:audio>
                                  </p:subTnLst>
                                </p:cTn>
                              </p:par>
                            </p:childTnLst>
                          </p:cTn>
                        </p:par>
                      </p:childTnLst>
                    </p:cTn>
                  </p:par>
                  <p:par>
                    <p:cTn id="72" fill="hold" nodeType="clickPar">
                      <p:stCondLst>
                        <p:cond delay="indefinite"/>
                      </p:stCondLst>
                      <p:childTnLst>
                        <p:par>
                          <p:cTn id="73" fill="hold" nodeType="withGroup">
                            <p:stCondLst>
                              <p:cond delay="0"/>
                            </p:stCondLst>
                            <p:childTnLst>
                              <p:par>
                                <p:cTn id="74" presetID="2" presetClass="entr" presetSubtype="4" fill="hold" nodeType="clickEffect">
                                  <p:stCondLst>
                                    <p:cond delay="0"/>
                                  </p:stCondLst>
                                  <p:childTnLst>
                                    <p:set>
                                      <p:cBhvr>
                                        <p:cTn id="75" dur="1" fill="hold">
                                          <p:stCondLst>
                                            <p:cond delay="0"/>
                                          </p:stCondLst>
                                        </p:cTn>
                                        <p:tgtEl>
                                          <p:spTgt spid="1134596">
                                            <p:txEl>
                                              <p:pRg st="3" end="3"/>
                                            </p:txEl>
                                          </p:spTgt>
                                        </p:tgtEl>
                                        <p:attrNameLst>
                                          <p:attrName>style.visibility</p:attrName>
                                        </p:attrNameLst>
                                      </p:cBhvr>
                                      <p:to>
                                        <p:strVal val="visible"/>
                                      </p:to>
                                    </p:set>
                                    <p:anim calcmode="lin" valueType="num">
                                      <p:cBhvr additive="base">
                                        <p:cTn id="76" dur="500" fill="hold"/>
                                        <p:tgtEl>
                                          <p:spTgt spid="1134596">
                                            <p:txEl>
                                              <p:pRg st="3" end="3"/>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113459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4"/>
                                            </p:cond>
                                          </p:stCondLst>
                                          <p:endCondLst>
                                            <p:cond evt="onStopAudio" delay="0">
                                              <p:tgtEl>
                                                <p:sldTgt/>
                                              </p:tgtEl>
                                            </p:cond>
                                          </p:endCondLst>
                                        </p:cTn>
                                        <p:tgtEl>
                                          <p:sndTgt r:embed="rId4" name="arrow.wav"/>
                                        </p:tgtEl>
                                      </p:cMediaNode>
                                    </p:audio>
                                  </p:subTnLst>
                                </p:cTn>
                              </p:par>
                            </p:childTnLst>
                          </p:cTn>
                        </p:par>
                      </p:childTnLst>
                    </p:cTn>
                  </p:par>
                  <p:par>
                    <p:cTn id="78" fill="hold" nodeType="clickPar">
                      <p:stCondLst>
                        <p:cond delay="indefinite"/>
                      </p:stCondLst>
                      <p:childTnLst>
                        <p:par>
                          <p:cTn id="79" fill="hold" nodeType="withGroup">
                            <p:stCondLst>
                              <p:cond delay="0"/>
                            </p:stCondLst>
                            <p:childTnLst>
                              <p:par>
                                <p:cTn id="80" presetID="2" presetClass="entr" presetSubtype="4" fill="hold" nodeType="clickEffect">
                                  <p:stCondLst>
                                    <p:cond delay="0"/>
                                  </p:stCondLst>
                                  <p:childTnLst>
                                    <p:set>
                                      <p:cBhvr>
                                        <p:cTn id="81" dur="1" fill="hold">
                                          <p:stCondLst>
                                            <p:cond delay="0"/>
                                          </p:stCondLst>
                                        </p:cTn>
                                        <p:tgtEl>
                                          <p:spTgt spid="1134596">
                                            <p:txEl>
                                              <p:pRg st="4" end="4"/>
                                            </p:txEl>
                                          </p:spTgt>
                                        </p:tgtEl>
                                        <p:attrNameLst>
                                          <p:attrName>style.visibility</p:attrName>
                                        </p:attrNameLst>
                                      </p:cBhvr>
                                      <p:to>
                                        <p:strVal val="visible"/>
                                      </p:to>
                                    </p:set>
                                    <p:anim calcmode="lin" valueType="num">
                                      <p:cBhvr additive="base">
                                        <p:cTn id="82" dur="500" fill="hold"/>
                                        <p:tgtEl>
                                          <p:spTgt spid="1134596">
                                            <p:txEl>
                                              <p:pRg st="4" end="4"/>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113459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0"/>
                                            </p:cond>
                                          </p:stCondLst>
                                          <p:endCondLst>
                                            <p:cond evt="onStopAudio" delay="0">
                                              <p:tgtEl>
                                                <p:sldTgt/>
                                              </p:tgtEl>
                                            </p:cond>
                                          </p:endCondLst>
                                        </p:cTn>
                                        <p:tgtEl>
                                          <p:sndTgt r:embed="rId4" name="arrow.wav"/>
                                        </p:tgtEl>
                                      </p:cMediaNode>
                                    </p:audio>
                                  </p:subTnLst>
                                </p:cTn>
                              </p:par>
                            </p:childTnLst>
                          </p:cTn>
                        </p:par>
                      </p:childTnLst>
                    </p:cTn>
                  </p:par>
                  <p:par>
                    <p:cTn id="84" fill="hold" nodeType="clickPar">
                      <p:stCondLst>
                        <p:cond delay="indefinite"/>
                      </p:stCondLst>
                      <p:childTnLst>
                        <p:par>
                          <p:cTn id="85" fill="hold" nodeType="withGroup">
                            <p:stCondLst>
                              <p:cond delay="0"/>
                            </p:stCondLst>
                            <p:childTnLst>
                              <p:par>
                                <p:cTn id="86" presetID="2" presetClass="entr" presetSubtype="4" fill="hold" nodeType="clickEffect">
                                  <p:stCondLst>
                                    <p:cond delay="0"/>
                                  </p:stCondLst>
                                  <p:childTnLst>
                                    <p:set>
                                      <p:cBhvr>
                                        <p:cTn id="87" dur="1" fill="hold">
                                          <p:stCondLst>
                                            <p:cond delay="0"/>
                                          </p:stCondLst>
                                        </p:cTn>
                                        <p:tgtEl>
                                          <p:spTgt spid="1134596">
                                            <p:txEl>
                                              <p:pRg st="5" end="5"/>
                                            </p:txEl>
                                          </p:spTgt>
                                        </p:tgtEl>
                                        <p:attrNameLst>
                                          <p:attrName>style.visibility</p:attrName>
                                        </p:attrNameLst>
                                      </p:cBhvr>
                                      <p:to>
                                        <p:strVal val="visible"/>
                                      </p:to>
                                    </p:set>
                                    <p:anim calcmode="lin" valueType="num">
                                      <p:cBhvr additive="base">
                                        <p:cTn id="88" dur="500" fill="hold"/>
                                        <p:tgtEl>
                                          <p:spTgt spid="1134596">
                                            <p:txEl>
                                              <p:pRg st="5" end="5"/>
                                            </p:txEl>
                                          </p:spTgt>
                                        </p:tgtEl>
                                        <p:attrNameLst>
                                          <p:attrName>ppt_x</p:attrName>
                                        </p:attrNameLst>
                                      </p:cBhvr>
                                      <p:tavLst>
                                        <p:tav tm="0">
                                          <p:val>
                                            <p:strVal val="#ppt_x"/>
                                          </p:val>
                                        </p:tav>
                                        <p:tav tm="100000">
                                          <p:val>
                                            <p:strVal val="#ppt_x"/>
                                          </p:val>
                                        </p:tav>
                                      </p:tavLst>
                                    </p:anim>
                                    <p:anim calcmode="lin" valueType="num">
                                      <p:cBhvr additive="base">
                                        <p:cTn id="89" dur="500" fill="hold"/>
                                        <p:tgtEl>
                                          <p:spTgt spid="113459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6"/>
                                            </p:cond>
                                          </p:stCondLst>
                                          <p:endCondLst>
                                            <p:cond evt="onStopAudio" delay="0">
                                              <p:tgtEl>
                                                <p:sldTgt/>
                                              </p:tgtEl>
                                            </p:cond>
                                          </p:endCondLst>
                                        </p:cTn>
                                        <p:tgtEl>
                                          <p:sndTgt r:embed="rId4" name="arrow.wav"/>
                                        </p:tgtEl>
                                      </p:cMediaNode>
                                    </p:audio>
                                  </p:subTnLst>
                                </p:cTn>
                              </p:par>
                            </p:childTnLst>
                          </p:cTn>
                        </p:par>
                      </p:childTnLst>
                    </p:cTn>
                  </p:par>
                  <p:par>
                    <p:cTn id="90" fill="hold" nodeType="clickPar">
                      <p:stCondLst>
                        <p:cond delay="indefinite"/>
                      </p:stCondLst>
                      <p:childTnLst>
                        <p:par>
                          <p:cTn id="91" fill="hold" nodeType="withGroup">
                            <p:stCondLst>
                              <p:cond delay="0"/>
                            </p:stCondLst>
                            <p:childTnLst>
                              <p:par>
                                <p:cTn id="92" presetID="2" presetClass="entr" presetSubtype="4" fill="hold" nodeType="clickEffect">
                                  <p:stCondLst>
                                    <p:cond delay="0"/>
                                  </p:stCondLst>
                                  <p:childTnLst>
                                    <p:set>
                                      <p:cBhvr>
                                        <p:cTn id="93" dur="1" fill="hold">
                                          <p:stCondLst>
                                            <p:cond delay="0"/>
                                          </p:stCondLst>
                                        </p:cTn>
                                        <p:tgtEl>
                                          <p:spTgt spid="1134596">
                                            <p:txEl>
                                              <p:pRg st="6" end="6"/>
                                            </p:txEl>
                                          </p:spTgt>
                                        </p:tgtEl>
                                        <p:attrNameLst>
                                          <p:attrName>style.visibility</p:attrName>
                                        </p:attrNameLst>
                                      </p:cBhvr>
                                      <p:to>
                                        <p:strVal val="visible"/>
                                      </p:to>
                                    </p:set>
                                    <p:anim calcmode="lin" valueType="num">
                                      <p:cBhvr additive="base">
                                        <p:cTn id="94" dur="500" fill="hold"/>
                                        <p:tgtEl>
                                          <p:spTgt spid="1134596">
                                            <p:txEl>
                                              <p:pRg st="6" end="6"/>
                                            </p:txEl>
                                          </p:spTgt>
                                        </p:tgtEl>
                                        <p:attrNameLst>
                                          <p:attrName>ppt_x</p:attrName>
                                        </p:attrNameLst>
                                      </p:cBhvr>
                                      <p:tavLst>
                                        <p:tav tm="0">
                                          <p:val>
                                            <p:strVal val="#ppt_x"/>
                                          </p:val>
                                        </p:tav>
                                        <p:tav tm="100000">
                                          <p:val>
                                            <p:strVal val="#ppt_x"/>
                                          </p:val>
                                        </p:tav>
                                      </p:tavLst>
                                    </p:anim>
                                    <p:anim calcmode="lin" valueType="num">
                                      <p:cBhvr additive="base">
                                        <p:cTn id="95" dur="500" fill="hold"/>
                                        <p:tgtEl>
                                          <p:spTgt spid="113459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2"/>
                                            </p:cond>
                                          </p:stCondLst>
                                          <p:endCondLst>
                                            <p:cond evt="onStopAudio" delay="0">
                                              <p:tgtEl>
                                                <p:sldTgt/>
                                              </p:tgtEl>
                                            </p:cond>
                                          </p:endCondLst>
                                        </p:cTn>
                                        <p:tgtEl>
                                          <p:sndTgt r:embed="rId4" name="arrow.wav"/>
                                        </p:tgtEl>
                                      </p:cMediaNode>
                                    </p:audio>
                                  </p:subTnLst>
                                </p:cTn>
                              </p:par>
                            </p:childTnLst>
                          </p:cTn>
                        </p:par>
                      </p:childTnLst>
                    </p:cTn>
                  </p:par>
                  <p:par>
                    <p:cTn id="96" fill="hold" nodeType="clickPar">
                      <p:stCondLst>
                        <p:cond delay="indefinite"/>
                      </p:stCondLst>
                      <p:childTnLst>
                        <p:par>
                          <p:cTn id="97" fill="hold" nodeType="withGroup">
                            <p:stCondLst>
                              <p:cond delay="0"/>
                            </p:stCondLst>
                            <p:childTnLst>
                              <p:par>
                                <p:cTn id="98" presetID="2" presetClass="entr" presetSubtype="4" fill="hold" nodeType="clickEffect">
                                  <p:stCondLst>
                                    <p:cond delay="0"/>
                                  </p:stCondLst>
                                  <p:childTnLst>
                                    <p:set>
                                      <p:cBhvr>
                                        <p:cTn id="99" dur="1" fill="hold">
                                          <p:stCondLst>
                                            <p:cond delay="0"/>
                                          </p:stCondLst>
                                        </p:cTn>
                                        <p:tgtEl>
                                          <p:spTgt spid="1134596">
                                            <p:txEl>
                                              <p:pRg st="7" end="7"/>
                                            </p:txEl>
                                          </p:spTgt>
                                        </p:tgtEl>
                                        <p:attrNameLst>
                                          <p:attrName>style.visibility</p:attrName>
                                        </p:attrNameLst>
                                      </p:cBhvr>
                                      <p:to>
                                        <p:strVal val="visible"/>
                                      </p:to>
                                    </p:set>
                                    <p:anim calcmode="lin" valueType="num">
                                      <p:cBhvr additive="base">
                                        <p:cTn id="100" dur="500" fill="hold"/>
                                        <p:tgtEl>
                                          <p:spTgt spid="1134596">
                                            <p:txEl>
                                              <p:pRg st="7" end="7"/>
                                            </p:txEl>
                                          </p:spTgt>
                                        </p:tgtEl>
                                        <p:attrNameLst>
                                          <p:attrName>ppt_x</p:attrName>
                                        </p:attrNameLst>
                                      </p:cBhvr>
                                      <p:tavLst>
                                        <p:tav tm="0">
                                          <p:val>
                                            <p:strVal val="#ppt_x"/>
                                          </p:val>
                                        </p:tav>
                                        <p:tav tm="100000">
                                          <p:val>
                                            <p:strVal val="#ppt_x"/>
                                          </p:val>
                                        </p:tav>
                                      </p:tavLst>
                                    </p:anim>
                                    <p:anim calcmode="lin" valueType="num">
                                      <p:cBhvr additive="base">
                                        <p:cTn id="101" dur="500" fill="hold"/>
                                        <p:tgtEl>
                                          <p:spTgt spid="1134596">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88" grpId="0" animBg="1"/>
      <p:bldP spid="150589" grpId="0" animBg="1"/>
      <p:bldP spid="150590" grpId="0" animBg="1"/>
      <p:bldP spid="150535" grpId="0" animBg="1"/>
      <p:bldP spid="150535" grpId="1" animBg="1"/>
      <p:bldP spid="150539" grpId="0" animBg="1"/>
      <p:bldP spid="150540" grpId="0" animBg="1"/>
      <p:bldP spid="150578" grpId="0" animBg="1"/>
      <p:bldP spid="150578" grpId="1" animBg="1"/>
      <p:bldP spid="150579" grpId="0" animBg="1"/>
      <p:bldP spid="150581" grpId="0" animBg="1"/>
      <p:bldP spid="150583" grpId="0" animBg="1"/>
      <p:bldP spid="150583" grpId="1" animBg="1"/>
      <p:bldP spid="150584" grpId="0" animBg="1"/>
      <p:bldP spid="15058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4354" name="Rectangle 2"/>
          <p:cNvSpPr>
            <a:spLocks noChangeArrowheads="1"/>
          </p:cNvSpPr>
          <p:nvPr/>
        </p:nvSpPr>
        <p:spPr bwMode="auto">
          <a:xfrm>
            <a:off x="685800" y="1343025"/>
            <a:ext cx="7772400" cy="5514975"/>
          </a:xfrm>
          <a:prstGeom prst="rect">
            <a:avLst/>
          </a:prstGeom>
          <a:solidFill>
            <a:srgbClr val="EAEAEA"/>
          </a:solidFill>
          <a:ln w="9525">
            <a:noFill/>
            <a:miter lim="800000"/>
            <a:headEnd/>
            <a:tailEnd/>
          </a:ln>
        </p:spPr>
        <p:txBody>
          <a:bodyPr/>
          <a:lstStyle/>
          <a:p>
            <a:pPr eaLnBrk="1" hangingPunct="1">
              <a:spcBef>
                <a:spcPct val="20000"/>
              </a:spcBef>
            </a:pPr>
            <a:r>
              <a:rPr lang="en-US" altLang="en-US" i="1">
                <a:solidFill>
                  <a:srgbClr val="333399"/>
                </a:solidFill>
                <a:cs typeface="Times New Roman" pitchFamily="18" charset="0"/>
              </a:rPr>
              <a:t>The Schrödinger model of the hydrogen atom </a:t>
            </a:r>
            <a:r>
              <a:rPr lang="en-US" altLang="en-US">
                <a:solidFill>
                  <a:srgbClr val="000000"/>
                </a:solidFill>
                <a:cs typeface="Times New Roman" pitchFamily="18" charset="0"/>
              </a:rPr>
              <a:t>	</a:t>
            </a:r>
          </a:p>
          <a:p>
            <a:pPr eaLnBrk="1" hangingPunct="1">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In </a:t>
            </a:r>
            <a:r>
              <a:rPr lang="de-DE" altLang="en-US">
                <a:solidFill>
                  <a:srgbClr val="000000"/>
                </a:solidFill>
                <a:cs typeface="Times New Roman" pitchFamily="18" charset="0"/>
              </a:rPr>
              <a:t>1926 Austrian physicist Erwin Schrödinger                   </a:t>
            </a:r>
            <a:r>
              <a:rPr lang="en-US" altLang="en-US">
                <a:solidFill>
                  <a:srgbClr val="000000"/>
                </a:solidFill>
                <a:cs typeface="Times New Roman" pitchFamily="18" charset="0"/>
              </a:rPr>
              <a:t>argued that since electrons must exhibit                                      wavelike properties, in order to exist in a bound                   orbit in a hydrogen atom a whole number of the      electron's wavelength must fit precisely in the circumference of that orbit to form a standing wave.</a:t>
            </a:r>
          </a:p>
          <a:p>
            <a:pPr eaLnBrk="1" hangingPunct="1">
              <a:spcBef>
                <a:spcPct val="20000"/>
              </a:spcBef>
            </a:pPr>
            <a:r>
              <a:rPr lang="en-US" altLang="en-US">
                <a:solidFill>
                  <a:srgbClr val="000000"/>
                </a:solidFill>
                <a:cs typeface="Times New Roman" pitchFamily="18" charset="0"/>
              </a:rPr>
              <a:t>Thus:</a:t>
            </a:r>
          </a:p>
          <a:p>
            <a:pPr eaLnBrk="1" hangingPunct="1">
              <a:spcBef>
                <a:spcPct val="20000"/>
              </a:spcBef>
            </a:pPr>
            <a:endParaRPr lang="en-US" altLang="en-US">
              <a:solidFill>
                <a:srgbClr val="000000"/>
              </a:solidFill>
              <a:cs typeface="Times New Roman" pitchFamily="18" charset="0"/>
            </a:endParaRPr>
          </a:p>
          <a:p>
            <a:pPr eaLnBrk="1" hangingPunct="1">
              <a:spcBef>
                <a:spcPct val="20000"/>
              </a:spcBef>
            </a:pPr>
            <a:endParaRPr lang="en-US" altLang="en-US">
              <a:solidFill>
                <a:srgbClr val="000000"/>
              </a:solidFill>
              <a:cs typeface="Times New Roman" pitchFamily="18" charset="0"/>
            </a:endParaRPr>
          </a:p>
          <a:p>
            <a:pPr eaLnBrk="1" hangingPunct="1">
              <a:spcBef>
                <a:spcPts val="21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Note that </a:t>
            </a:r>
            <a:r>
              <a:rPr lang="en-US" altLang="en-US" i="1">
                <a:solidFill>
                  <a:srgbClr val="000000"/>
                </a:solidFill>
                <a:cs typeface="Times New Roman" pitchFamily="18" charset="0"/>
              </a:rPr>
              <a:t>n</a:t>
            </a:r>
            <a:r>
              <a:rPr lang="en-US" altLang="en-US" i="1">
                <a:solidFill>
                  <a:srgbClr val="000000"/>
                </a:solidFill>
                <a:cs typeface="Times New Roman" pitchFamily="18" charset="0"/>
                <a:sym typeface="Symbol" pitchFamily="18" charset="2"/>
              </a:rPr>
              <a:t></a:t>
            </a:r>
            <a:r>
              <a:rPr lang="en-US" altLang="en-US">
                <a:solidFill>
                  <a:srgbClr val="000000"/>
                </a:solidFill>
                <a:cs typeface="Times New Roman" pitchFamily="18" charset="0"/>
                <a:sym typeface="Symbol" pitchFamily="18" charset="2"/>
              </a:rPr>
              <a:t> = 2</a:t>
            </a:r>
            <a:r>
              <a:rPr lang="en-US" altLang="en-US" i="1">
                <a:solidFill>
                  <a:srgbClr val="000000"/>
                </a:solidFill>
                <a:cs typeface="Times New Roman" pitchFamily="18" charset="0"/>
                <a:sym typeface="Symbol" pitchFamily="18" charset="2"/>
              </a:rPr>
              <a:t>r</a:t>
            </a:r>
            <a:r>
              <a:rPr lang="en-US" altLang="en-US" baseline="-25000">
                <a:solidFill>
                  <a:srgbClr val="000000"/>
                </a:solidFill>
                <a:cs typeface="Times New Roman" pitchFamily="18" charset="0"/>
                <a:sym typeface="Symbol" pitchFamily="18" charset="2"/>
              </a:rPr>
              <a:t>n</a:t>
            </a:r>
            <a:r>
              <a:rPr lang="en-US" altLang="en-US">
                <a:solidFill>
                  <a:srgbClr val="000000"/>
                </a:solidFill>
                <a:cs typeface="Times New Roman" pitchFamily="18" charset="0"/>
                <a:sym typeface="Symbol" pitchFamily="18" charset="2"/>
              </a:rPr>
              <a:t>. </a:t>
            </a:r>
          </a:p>
          <a:p>
            <a:pPr eaLnBrk="1" hangingPunct="1">
              <a:spcBef>
                <a:spcPct val="20000"/>
              </a:spcBef>
            </a:pPr>
            <a:r>
              <a:rPr lang="en-US" altLang="en-US">
                <a:solidFill>
                  <a:srgbClr val="000000"/>
                </a:solidFill>
                <a:cs typeface="Times New Roman" pitchFamily="18" charset="0"/>
                <a:sym typeface="Symbol" pitchFamily="18" charset="2"/>
              </a:rPr>
              <a:t>But from de Broglie we have </a:t>
            </a:r>
            <a:r>
              <a:rPr lang="en-US" altLang="en-US" i="1">
                <a:solidFill>
                  <a:srgbClr val="000000"/>
                </a:solidFill>
                <a:cs typeface="Times New Roman" pitchFamily="18" charset="0"/>
                <a:sym typeface="Symbol" pitchFamily="18" charset="2"/>
              </a:rPr>
              <a:t></a:t>
            </a:r>
            <a:r>
              <a:rPr lang="en-US" altLang="en-US">
                <a:solidFill>
                  <a:srgbClr val="000000"/>
                </a:solidFill>
                <a:cs typeface="Times New Roman" pitchFamily="18" charset="0"/>
                <a:sym typeface="Symbol" pitchFamily="18" charset="2"/>
              </a:rPr>
              <a:t> = </a:t>
            </a:r>
            <a:r>
              <a:rPr lang="en-US" altLang="en-US" i="1">
                <a:solidFill>
                  <a:srgbClr val="000000"/>
                </a:solidFill>
                <a:cs typeface="Times New Roman" pitchFamily="18" charset="0"/>
                <a:sym typeface="Symbol" pitchFamily="18" charset="2"/>
              </a:rPr>
              <a:t>h / mv</a:t>
            </a:r>
            <a:r>
              <a:rPr lang="en-US" altLang="en-US">
                <a:solidFill>
                  <a:srgbClr val="000000"/>
                </a:solidFill>
                <a:cs typeface="Times New Roman" pitchFamily="18" charset="0"/>
                <a:sym typeface="Symbol" pitchFamily="18" charset="2"/>
              </a:rPr>
              <a:t>.</a:t>
            </a:r>
          </a:p>
          <a:p>
            <a:pPr eaLnBrk="1" hangingPunct="1">
              <a:spcBef>
                <a:spcPct val="20000"/>
              </a:spcBef>
            </a:pPr>
            <a:r>
              <a:rPr lang="en-US" altLang="en-US">
                <a:solidFill>
                  <a:srgbClr val="000000"/>
                </a:solidFill>
                <a:cs typeface="Times New Roman" pitchFamily="18" charset="0"/>
                <a:sym typeface="Symbol" pitchFamily="18" charset="2"/>
              </a:rPr>
              <a:t>Thus</a:t>
            </a:r>
            <a:r>
              <a:rPr lang="en-US" altLang="en-US" i="1">
                <a:solidFill>
                  <a:srgbClr val="000000"/>
                </a:solidFill>
                <a:cs typeface="Times New Roman" pitchFamily="18" charset="0"/>
                <a:sym typeface="Symbol" pitchFamily="18" charset="2"/>
              </a:rPr>
              <a:t> nh / mv</a:t>
            </a:r>
            <a:r>
              <a:rPr lang="en-US" altLang="en-US">
                <a:solidFill>
                  <a:srgbClr val="000000"/>
                </a:solidFill>
                <a:cs typeface="Times New Roman" pitchFamily="18" charset="0"/>
                <a:sym typeface="Symbol" pitchFamily="18" charset="2"/>
              </a:rPr>
              <a:t> = 2</a:t>
            </a:r>
            <a:r>
              <a:rPr lang="en-US" altLang="en-US" i="1">
                <a:solidFill>
                  <a:srgbClr val="000000"/>
                </a:solidFill>
                <a:cs typeface="Times New Roman" pitchFamily="18" charset="0"/>
                <a:sym typeface="Symbol" pitchFamily="18" charset="2"/>
              </a:rPr>
              <a:t>r</a:t>
            </a:r>
            <a:r>
              <a:rPr lang="en-US" altLang="en-US" baseline="-25000">
                <a:solidFill>
                  <a:srgbClr val="000000"/>
                </a:solidFill>
                <a:cs typeface="Times New Roman" pitchFamily="18" charset="0"/>
                <a:sym typeface="Symbol" pitchFamily="18" charset="2"/>
              </a:rPr>
              <a:t>n </a:t>
            </a:r>
            <a:r>
              <a:rPr lang="en-US" altLang="en-US">
                <a:solidFill>
                  <a:srgbClr val="000000"/>
                </a:solidFill>
                <a:cs typeface="Times New Roman" pitchFamily="18" charset="0"/>
                <a:sym typeface="Symbol" pitchFamily="18" charset="2"/>
              </a:rPr>
              <a:t>so that </a:t>
            </a:r>
            <a:r>
              <a:rPr lang="en-US" altLang="en-US" i="1">
                <a:solidFill>
                  <a:srgbClr val="000000"/>
                </a:solidFill>
                <a:cs typeface="Times New Roman" pitchFamily="18" charset="0"/>
                <a:sym typeface="Symbol" pitchFamily="18" charset="2"/>
              </a:rPr>
              <a:t>v</a:t>
            </a:r>
            <a:r>
              <a:rPr lang="en-US" altLang="en-US">
                <a:solidFill>
                  <a:srgbClr val="000000"/>
                </a:solidFill>
                <a:cs typeface="Times New Roman" pitchFamily="18" charset="0"/>
                <a:sym typeface="Symbol" pitchFamily="18" charset="2"/>
              </a:rPr>
              <a:t> = </a:t>
            </a:r>
            <a:r>
              <a:rPr lang="en-US" altLang="en-US" i="1">
                <a:solidFill>
                  <a:srgbClr val="000000"/>
                </a:solidFill>
                <a:cs typeface="Times New Roman" pitchFamily="18" charset="0"/>
                <a:sym typeface="Symbol" pitchFamily="18" charset="2"/>
              </a:rPr>
              <a:t>nh / </a:t>
            </a:r>
            <a:r>
              <a:rPr lang="en-US" altLang="en-US">
                <a:solidFill>
                  <a:srgbClr val="000000"/>
                </a:solidFill>
                <a:cs typeface="Times New Roman" pitchFamily="18" charset="0"/>
                <a:sym typeface="Symbol" pitchFamily="18" charset="2"/>
              </a:rPr>
              <a:t>(2</a:t>
            </a:r>
            <a:r>
              <a:rPr lang="en-US" altLang="en-US" i="1">
                <a:solidFill>
                  <a:srgbClr val="000000"/>
                </a:solidFill>
                <a:cs typeface="Times New Roman" pitchFamily="18" charset="0"/>
                <a:sym typeface="Symbol" pitchFamily="18" charset="2"/>
              </a:rPr>
              <a:t>r</a:t>
            </a:r>
            <a:r>
              <a:rPr lang="en-US" altLang="en-US" baseline="-25000">
                <a:solidFill>
                  <a:srgbClr val="000000"/>
                </a:solidFill>
                <a:cs typeface="Times New Roman" pitchFamily="18" charset="0"/>
                <a:sym typeface="Symbol" pitchFamily="18" charset="2"/>
              </a:rPr>
              <a:t>n</a:t>
            </a:r>
            <a:r>
              <a:rPr lang="en-US" altLang="en-US" i="1">
                <a:solidFill>
                  <a:srgbClr val="000000"/>
                </a:solidFill>
                <a:cs typeface="Times New Roman" pitchFamily="18" charset="0"/>
                <a:sym typeface="Symbol" pitchFamily="18" charset="2"/>
              </a:rPr>
              <a:t>m</a:t>
            </a:r>
            <a:r>
              <a:rPr lang="en-US" altLang="en-US">
                <a:solidFill>
                  <a:srgbClr val="000000"/>
                </a:solidFill>
                <a:cs typeface="Times New Roman" pitchFamily="18" charset="0"/>
                <a:sym typeface="Symbol" pitchFamily="18" charset="2"/>
              </a:rPr>
              <a:t>).</a:t>
            </a:r>
          </a:p>
        </p:txBody>
      </p:sp>
      <p:sp>
        <p:nvSpPr>
          <p:cNvPr id="125995" name="Freeform 43"/>
          <p:cNvSpPr>
            <a:spLocks/>
          </p:cNvSpPr>
          <p:nvPr/>
        </p:nvSpPr>
        <p:spPr bwMode="auto">
          <a:xfrm>
            <a:off x="887413" y="4475163"/>
            <a:ext cx="762000" cy="692150"/>
          </a:xfrm>
          <a:custGeom>
            <a:avLst/>
            <a:gdLst>
              <a:gd name="T0" fmla="*/ 0 w 576"/>
              <a:gd name="T1" fmla="*/ 2147483647 h 580"/>
              <a:gd name="T2" fmla="*/ 2147483647 w 576"/>
              <a:gd name="T3" fmla="*/ 2147483647 h 580"/>
              <a:gd name="T4" fmla="*/ 2147483647 w 576"/>
              <a:gd name="T5" fmla="*/ 2147483647 h 580"/>
              <a:gd name="T6" fmla="*/ 2147483647 w 576"/>
              <a:gd name="T7" fmla="*/ 2147483647 h 580"/>
              <a:gd name="T8" fmla="*/ 2147483647 w 576"/>
              <a:gd name="T9" fmla="*/ 2147483647 h 580"/>
              <a:gd name="T10" fmla="*/ 0 60000 65536"/>
              <a:gd name="T11" fmla="*/ 0 60000 65536"/>
              <a:gd name="T12" fmla="*/ 0 60000 65536"/>
              <a:gd name="T13" fmla="*/ 0 60000 65536"/>
              <a:gd name="T14" fmla="*/ 0 60000 65536"/>
              <a:gd name="T15" fmla="*/ 0 w 576"/>
              <a:gd name="T16" fmla="*/ 0 h 580"/>
              <a:gd name="T17" fmla="*/ 576 w 576"/>
              <a:gd name="T18" fmla="*/ 580 h 580"/>
            </a:gdLst>
            <a:ahLst/>
            <a:cxnLst>
              <a:cxn ang="T10">
                <a:pos x="T0" y="T1"/>
              </a:cxn>
              <a:cxn ang="T11">
                <a:pos x="T2" y="T3"/>
              </a:cxn>
              <a:cxn ang="T12">
                <a:pos x="T4" y="T5"/>
              </a:cxn>
              <a:cxn ang="T13">
                <a:pos x="T6" y="T7"/>
              </a:cxn>
              <a:cxn ang="T14">
                <a:pos x="T8" y="T9"/>
              </a:cxn>
            </a:cxnLst>
            <a:rect l="T15" t="T16" r="T17" b="T18"/>
            <a:pathLst>
              <a:path w="576" h="580">
                <a:moveTo>
                  <a:pt x="0" y="290"/>
                </a:moveTo>
                <a:cubicBezTo>
                  <a:pt x="53" y="146"/>
                  <a:pt x="106" y="4"/>
                  <a:pt x="152" y="2"/>
                </a:cubicBezTo>
                <a:cubicBezTo>
                  <a:pt x="198" y="0"/>
                  <a:pt x="229" y="180"/>
                  <a:pt x="274" y="276"/>
                </a:cubicBezTo>
                <a:cubicBezTo>
                  <a:pt x="319" y="372"/>
                  <a:pt x="374" y="576"/>
                  <a:pt x="424" y="578"/>
                </a:cubicBezTo>
                <a:cubicBezTo>
                  <a:pt x="474" y="580"/>
                  <a:pt x="525" y="434"/>
                  <a:pt x="576" y="290"/>
                </a:cubicBezTo>
              </a:path>
            </a:pathLst>
          </a:custGeom>
          <a:noFill/>
          <a:ln w="9525">
            <a:solidFill>
              <a:schemeClr val="tx1"/>
            </a:solidFill>
            <a:round/>
            <a:headEnd/>
            <a:tailEnd/>
          </a:ln>
        </p:spPr>
        <p:txBody>
          <a:bodyPr/>
          <a:lstStyle/>
          <a:p>
            <a:endParaRPr lang="en-US"/>
          </a:p>
        </p:txBody>
      </p:sp>
      <p:grpSp>
        <p:nvGrpSpPr>
          <p:cNvPr id="2" name="Group 46"/>
          <p:cNvGrpSpPr>
            <a:grpSpLocks/>
          </p:cNvGrpSpPr>
          <p:nvPr/>
        </p:nvGrpSpPr>
        <p:grpSpPr bwMode="auto">
          <a:xfrm>
            <a:off x="1992313" y="4471988"/>
            <a:ext cx="1820862" cy="696912"/>
            <a:chOff x="2927" y="3272"/>
            <a:chExt cx="962" cy="439"/>
          </a:xfrm>
        </p:grpSpPr>
        <p:sp>
          <p:nvSpPr>
            <p:cNvPr id="58397" name="Freeform 44"/>
            <p:cNvSpPr>
              <a:spLocks/>
            </p:cNvSpPr>
            <p:nvPr/>
          </p:nvSpPr>
          <p:spPr bwMode="auto">
            <a:xfrm>
              <a:off x="2927" y="3275"/>
              <a:ext cx="480" cy="436"/>
            </a:xfrm>
            <a:custGeom>
              <a:avLst/>
              <a:gdLst>
                <a:gd name="T0" fmla="*/ 0 w 576"/>
                <a:gd name="T1" fmla="*/ 6 h 580"/>
                <a:gd name="T2" fmla="*/ 12 w 576"/>
                <a:gd name="T3" fmla="*/ 2 h 580"/>
                <a:gd name="T4" fmla="*/ 22 w 576"/>
                <a:gd name="T5" fmla="*/ 6 h 580"/>
                <a:gd name="T6" fmla="*/ 33 w 576"/>
                <a:gd name="T7" fmla="*/ 11 h 580"/>
                <a:gd name="T8" fmla="*/ 45 w 576"/>
                <a:gd name="T9" fmla="*/ 6 h 580"/>
                <a:gd name="T10" fmla="*/ 0 60000 65536"/>
                <a:gd name="T11" fmla="*/ 0 60000 65536"/>
                <a:gd name="T12" fmla="*/ 0 60000 65536"/>
                <a:gd name="T13" fmla="*/ 0 60000 65536"/>
                <a:gd name="T14" fmla="*/ 0 60000 65536"/>
                <a:gd name="T15" fmla="*/ 0 w 576"/>
                <a:gd name="T16" fmla="*/ 0 h 580"/>
                <a:gd name="T17" fmla="*/ 576 w 576"/>
                <a:gd name="T18" fmla="*/ 580 h 580"/>
              </a:gdLst>
              <a:ahLst/>
              <a:cxnLst>
                <a:cxn ang="T10">
                  <a:pos x="T0" y="T1"/>
                </a:cxn>
                <a:cxn ang="T11">
                  <a:pos x="T2" y="T3"/>
                </a:cxn>
                <a:cxn ang="T12">
                  <a:pos x="T4" y="T5"/>
                </a:cxn>
                <a:cxn ang="T13">
                  <a:pos x="T6" y="T7"/>
                </a:cxn>
                <a:cxn ang="T14">
                  <a:pos x="T8" y="T9"/>
                </a:cxn>
              </a:cxnLst>
              <a:rect l="T15" t="T16" r="T17" b="T18"/>
              <a:pathLst>
                <a:path w="576" h="580">
                  <a:moveTo>
                    <a:pt x="0" y="290"/>
                  </a:moveTo>
                  <a:cubicBezTo>
                    <a:pt x="53" y="146"/>
                    <a:pt x="106" y="4"/>
                    <a:pt x="152" y="2"/>
                  </a:cubicBezTo>
                  <a:cubicBezTo>
                    <a:pt x="198" y="0"/>
                    <a:pt x="229" y="180"/>
                    <a:pt x="274" y="276"/>
                  </a:cubicBezTo>
                  <a:cubicBezTo>
                    <a:pt x="319" y="372"/>
                    <a:pt x="374" y="576"/>
                    <a:pt x="424" y="578"/>
                  </a:cubicBezTo>
                  <a:cubicBezTo>
                    <a:pt x="474" y="580"/>
                    <a:pt x="525" y="434"/>
                    <a:pt x="576" y="290"/>
                  </a:cubicBezTo>
                </a:path>
              </a:pathLst>
            </a:custGeom>
            <a:noFill/>
            <a:ln w="9525">
              <a:solidFill>
                <a:schemeClr val="tx1"/>
              </a:solidFill>
              <a:round/>
              <a:headEnd/>
              <a:tailEnd/>
            </a:ln>
          </p:spPr>
          <p:txBody>
            <a:bodyPr/>
            <a:lstStyle/>
            <a:p>
              <a:endParaRPr lang="en-US"/>
            </a:p>
          </p:txBody>
        </p:sp>
        <p:sp>
          <p:nvSpPr>
            <p:cNvPr id="58398" name="Freeform 45"/>
            <p:cNvSpPr>
              <a:spLocks/>
            </p:cNvSpPr>
            <p:nvPr/>
          </p:nvSpPr>
          <p:spPr bwMode="auto">
            <a:xfrm>
              <a:off x="3409" y="3272"/>
              <a:ext cx="480" cy="436"/>
            </a:xfrm>
            <a:custGeom>
              <a:avLst/>
              <a:gdLst>
                <a:gd name="T0" fmla="*/ 0 w 576"/>
                <a:gd name="T1" fmla="*/ 6 h 580"/>
                <a:gd name="T2" fmla="*/ 12 w 576"/>
                <a:gd name="T3" fmla="*/ 2 h 580"/>
                <a:gd name="T4" fmla="*/ 22 w 576"/>
                <a:gd name="T5" fmla="*/ 6 h 580"/>
                <a:gd name="T6" fmla="*/ 33 w 576"/>
                <a:gd name="T7" fmla="*/ 11 h 580"/>
                <a:gd name="T8" fmla="*/ 45 w 576"/>
                <a:gd name="T9" fmla="*/ 6 h 580"/>
                <a:gd name="T10" fmla="*/ 0 60000 65536"/>
                <a:gd name="T11" fmla="*/ 0 60000 65536"/>
                <a:gd name="T12" fmla="*/ 0 60000 65536"/>
                <a:gd name="T13" fmla="*/ 0 60000 65536"/>
                <a:gd name="T14" fmla="*/ 0 60000 65536"/>
                <a:gd name="T15" fmla="*/ 0 w 576"/>
                <a:gd name="T16" fmla="*/ 0 h 580"/>
                <a:gd name="T17" fmla="*/ 576 w 576"/>
                <a:gd name="T18" fmla="*/ 580 h 580"/>
              </a:gdLst>
              <a:ahLst/>
              <a:cxnLst>
                <a:cxn ang="T10">
                  <a:pos x="T0" y="T1"/>
                </a:cxn>
                <a:cxn ang="T11">
                  <a:pos x="T2" y="T3"/>
                </a:cxn>
                <a:cxn ang="T12">
                  <a:pos x="T4" y="T5"/>
                </a:cxn>
                <a:cxn ang="T13">
                  <a:pos x="T6" y="T7"/>
                </a:cxn>
                <a:cxn ang="T14">
                  <a:pos x="T8" y="T9"/>
                </a:cxn>
              </a:cxnLst>
              <a:rect l="T15" t="T16" r="T17" b="T18"/>
              <a:pathLst>
                <a:path w="576" h="580">
                  <a:moveTo>
                    <a:pt x="0" y="290"/>
                  </a:moveTo>
                  <a:cubicBezTo>
                    <a:pt x="53" y="146"/>
                    <a:pt x="106" y="4"/>
                    <a:pt x="152" y="2"/>
                  </a:cubicBezTo>
                  <a:cubicBezTo>
                    <a:pt x="198" y="0"/>
                    <a:pt x="229" y="180"/>
                    <a:pt x="274" y="276"/>
                  </a:cubicBezTo>
                  <a:cubicBezTo>
                    <a:pt x="319" y="372"/>
                    <a:pt x="374" y="576"/>
                    <a:pt x="424" y="578"/>
                  </a:cubicBezTo>
                  <a:cubicBezTo>
                    <a:pt x="474" y="580"/>
                    <a:pt x="525" y="434"/>
                    <a:pt x="576" y="290"/>
                  </a:cubicBezTo>
                </a:path>
              </a:pathLst>
            </a:custGeom>
            <a:noFill/>
            <a:ln w="9525">
              <a:solidFill>
                <a:schemeClr val="tx1"/>
              </a:solidFill>
              <a:round/>
              <a:headEnd/>
              <a:tailEnd/>
            </a:ln>
          </p:spPr>
          <p:txBody>
            <a:bodyPr/>
            <a:lstStyle/>
            <a:p>
              <a:endParaRPr lang="en-US"/>
            </a:p>
          </p:txBody>
        </p:sp>
      </p:grpSp>
      <p:grpSp>
        <p:nvGrpSpPr>
          <p:cNvPr id="3" name="Group 50"/>
          <p:cNvGrpSpPr>
            <a:grpSpLocks/>
          </p:cNvGrpSpPr>
          <p:nvPr/>
        </p:nvGrpSpPr>
        <p:grpSpPr bwMode="auto">
          <a:xfrm>
            <a:off x="4176713" y="4476750"/>
            <a:ext cx="3246437" cy="698500"/>
            <a:chOff x="2939" y="3701"/>
            <a:chExt cx="1437" cy="440"/>
          </a:xfrm>
        </p:grpSpPr>
        <p:sp>
          <p:nvSpPr>
            <p:cNvPr id="58394" name="Freeform 47"/>
            <p:cNvSpPr>
              <a:spLocks/>
            </p:cNvSpPr>
            <p:nvPr/>
          </p:nvSpPr>
          <p:spPr bwMode="auto">
            <a:xfrm>
              <a:off x="3896" y="3703"/>
              <a:ext cx="480" cy="436"/>
            </a:xfrm>
            <a:custGeom>
              <a:avLst/>
              <a:gdLst>
                <a:gd name="T0" fmla="*/ 0 w 576"/>
                <a:gd name="T1" fmla="*/ 6 h 580"/>
                <a:gd name="T2" fmla="*/ 12 w 576"/>
                <a:gd name="T3" fmla="*/ 2 h 580"/>
                <a:gd name="T4" fmla="*/ 22 w 576"/>
                <a:gd name="T5" fmla="*/ 6 h 580"/>
                <a:gd name="T6" fmla="*/ 33 w 576"/>
                <a:gd name="T7" fmla="*/ 11 h 580"/>
                <a:gd name="T8" fmla="*/ 45 w 576"/>
                <a:gd name="T9" fmla="*/ 6 h 580"/>
                <a:gd name="T10" fmla="*/ 0 60000 65536"/>
                <a:gd name="T11" fmla="*/ 0 60000 65536"/>
                <a:gd name="T12" fmla="*/ 0 60000 65536"/>
                <a:gd name="T13" fmla="*/ 0 60000 65536"/>
                <a:gd name="T14" fmla="*/ 0 60000 65536"/>
                <a:gd name="T15" fmla="*/ 0 w 576"/>
                <a:gd name="T16" fmla="*/ 0 h 580"/>
                <a:gd name="T17" fmla="*/ 576 w 576"/>
                <a:gd name="T18" fmla="*/ 580 h 580"/>
              </a:gdLst>
              <a:ahLst/>
              <a:cxnLst>
                <a:cxn ang="T10">
                  <a:pos x="T0" y="T1"/>
                </a:cxn>
                <a:cxn ang="T11">
                  <a:pos x="T2" y="T3"/>
                </a:cxn>
                <a:cxn ang="T12">
                  <a:pos x="T4" y="T5"/>
                </a:cxn>
                <a:cxn ang="T13">
                  <a:pos x="T6" y="T7"/>
                </a:cxn>
                <a:cxn ang="T14">
                  <a:pos x="T8" y="T9"/>
                </a:cxn>
              </a:cxnLst>
              <a:rect l="T15" t="T16" r="T17" b="T18"/>
              <a:pathLst>
                <a:path w="576" h="580">
                  <a:moveTo>
                    <a:pt x="0" y="290"/>
                  </a:moveTo>
                  <a:cubicBezTo>
                    <a:pt x="53" y="146"/>
                    <a:pt x="106" y="4"/>
                    <a:pt x="152" y="2"/>
                  </a:cubicBezTo>
                  <a:cubicBezTo>
                    <a:pt x="198" y="0"/>
                    <a:pt x="229" y="180"/>
                    <a:pt x="274" y="276"/>
                  </a:cubicBezTo>
                  <a:cubicBezTo>
                    <a:pt x="319" y="372"/>
                    <a:pt x="374" y="576"/>
                    <a:pt x="424" y="578"/>
                  </a:cubicBezTo>
                  <a:cubicBezTo>
                    <a:pt x="474" y="580"/>
                    <a:pt x="525" y="434"/>
                    <a:pt x="576" y="290"/>
                  </a:cubicBezTo>
                </a:path>
              </a:pathLst>
            </a:custGeom>
            <a:noFill/>
            <a:ln w="9525">
              <a:solidFill>
                <a:schemeClr val="tx1"/>
              </a:solidFill>
              <a:round/>
              <a:headEnd/>
              <a:tailEnd/>
            </a:ln>
          </p:spPr>
          <p:txBody>
            <a:bodyPr/>
            <a:lstStyle/>
            <a:p>
              <a:endParaRPr lang="en-US"/>
            </a:p>
          </p:txBody>
        </p:sp>
        <p:sp>
          <p:nvSpPr>
            <p:cNvPr id="58395" name="Freeform 48"/>
            <p:cNvSpPr>
              <a:spLocks/>
            </p:cNvSpPr>
            <p:nvPr/>
          </p:nvSpPr>
          <p:spPr bwMode="auto">
            <a:xfrm>
              <a:off x="2939" y="3701"/>
              <a:ext cx="480" cy="436"/>
            </a:xfrm>
            <a:custGeom>
              <a:avLst/>
              <a:gdLst>
                <a:gd name="T0" fmla="*/ 0 w 576"/>
                <a:gd name="T1" fmla="*/ 6 h 580"/>
                <a:gd name="T2" fmla="*/ 12 w 576"/>
                <a:gd name="T3" fmla="*/ 2 h 580"/>
                <a:gd name="T4" fmla="*/ 22 w 576"/>
                <a:gd name="T5" fmla="*/ 6 h 580"/>
                <a:gd name="T6" fmla="*/ 33 w 576"/>
                <a:gd name="T7" fmla="*/ 11 h 580"/>
                <a:gd name="T8" fmla="*/ 45 w 576"/>
                <a:gd name="T9" fmla="*/ 6 h 580"/>
                <a:gd name="T10" fmla="*/ 0 60000 65536"/>
                <a:gd name="T11" fmla="*/ 0 60000 65536"/>
                <a:gd name="T12" fmla="*/ 0 60000 65536"/>
                <a:gd name="T13" fmla="*/ 0 60000 65536"/>
                <a:gd name="T14" fmla="*/ 0 60000 65536"/>
                <a:gd name="T15" fmla="*/ 0 w 576"/>
                <a:gd name="T16" fmla="*/ 0 h 580"/>
                <a:gd name="T17" fmla="*/ 576 w 576"/>
                <a:gd name="T18" fmla="*/ 580 h 580"/>
              </a:gdLst>
              <a:ahLst/>
              <a:cxnLst>
                <a:cxn ang="T10">
                  <a:pos x="T0" y="T1"/>
                </a:cxn>
                <a:cxn ang="T11">
                  <a:pos x="T2" y="T3"/>
                </a:cxn>
                <a:cxn ang="T12">
                  <a:pos x="T4" y="T5"/>
                </a:cxn>
                <a:cxn ang="T13">
                  <a:pos x="T6" y="T7"/>
                </a:cxn>
                <a:cxn ang="T14">
                  <a:pos x="T8" y="T9"/>
                </a:cxn>
              </a:cxnLst>
              <a:rect l="T15" t="T16" r="T17" b="T18"/>
              <a:pathLst>
                <a:path w="576" h="580">
                  <a:moveTo>
                    <a:pt x="0" y="290"/>
                  </a:moveTo>
                  <a:cubicBezTo>
                    <a:pt x="53" y="146"/>
                    <a:pt x="106" y="4"/>
                    <a:pt x="152" y="2"/>
                  </a:cubicBezTo>
                  <a:cubicBezTo>
                    <a:pt x="198" y="0"/>
                    <a:pt x="229" y="180"/>
                    <a:pt x="274" y="276"/>
                  </a:cubicBezTo>
                  <a:cubicBezTo>
                    <a:pt x="319" y="372"/>
                    <a:pt x="374" y="576"/>
                    <a:pt x="424" y="578"/>
                  </a:cubicBezTo>
                  <a:cubicBezTo>
                    <a:pt x="474" y="580"/>
                    <a:pt x="525" y="434"/>
                    <a:pt x="576" y="290"/>
                  </a:cubicBezTo>
                </a:path>
              </a:pathLst>
            </a:custGeom>
            <a:noFill/>
            <a:ln w="9525">
              <a:solidFill>
                <a:schemeClr val="tx1"/>
              </a:solidFill>
              <a:round/>
              <a:headEnd/>
              <a:tailEnd/>
            </a:ln>
          </p:spPr>
          <p:txBody>
            <a:bodyPr/>
            <a:lstStyle/>
            <a:p>
              <a:endParaRPr lang="en-US"/>
            </a:p>
          </p:txBody>
        </p:sp>
        <p:sp>
          <p:nvSpPr>
            <p:cNvPr id="58396" name="Freeform 49"/>
            <p:cNvSpPr>
              <a:spLocks/>
            </p:cNvSpPr>
            <p:nvPr/>
          </p:nvSpPr>
          <p:spPr bwMode="auto">
            <a:xfrm>
              <a:off x="3414" y="3705"/>
              <a:ext cx="480" cy="436"/>
            </a:xfrm>
            <a:custGeom>
              <a:avLst/>
              <a:gdLst>
                <a:gd name="T0" fmla="*/ 0 w 576"/>
                <a:gd name="T1" fmla="*/ 6 h 580"/>
                <a:gd name="T2" fmla="*/ 12 w 576"/>
                <a:gd name="T3" fmla="*/ 2 h 580"/>
                <a:gd name="T4" fmla="*/ 22 w 576"/>
                <a:gd name="T5" fmla="*/ 6 h 580"/>
                <a:gd name="T6" fmla="*/ 33 w 576"/>
                <a:gd name="T7" fmla="*/ 11 h 580"/>
                <a:gd name="T8" fmla="*/ 45 w 576"/>
                <a:gd name="T9" fmla="*/ 6 h 580"/>
                <a:gd name="T10" fmla="*/ 0 60000 65536"/>
                <a:gd name="T11" fmla="*/ 0 60000 65536"/>
                <a:gd name="T12" fmla="*/ 0 60000 65536"/>
                <a:gd name="T13" fmla="*/ 0 60000 65536"/>
                <a:gd name="T14" fmla="*/ 0 60000 65536"/>
                <a:gd name="T15" fmla="*/ 0 w 576"/>
                <a:gd name="T16" fmla="*/ 0 h 580"/>
                <a:gd name="T17" fmla="*/ 576 w 576"/>
                <a:gd name="T18" fmla="*/ 580 h 580"/>
              </a:gdLst>
              <a:ahLst/>
              <a:cxnLst>
                <a:cxn ang="T10">
                  <a:pos x="T0" y="T1"/>
                </a:cxn>
                <a:cxn ang="T11">
                  <a:pos x="T2" y="T3"/>
                </a:cxn>
                <a:cxn ang="T12">
                  <a:pos x="T4" y="T5"/>
                </a:cxn>
                <a:cxn ang="T13">
                  <a:pos x="T6" y="T7"/>
                </a:cxn>
                <a:cxn ang="T14">
                  <a:pos x="T8" y="T9"/>
                </a:cxn>
              </a:cxnLst>
              <a:rect l="T15" t="T16" r="T17" b="T18"/>
              <a:pathLst>
                <a:path w="576" h="580">
                  <a:moveTo>
                    <a:pt x="0" y="290"/>
                  </a:moveTo>
                  <a:cubicBezTo>
                    <a:pt x="53" y="146"/>
                    <a:pt x="106" y="4"/>
                    <a:pt x="152" y="2"/>
                  </a:cubicBezTo>
                  <a:cubicBezTo>
                    <a:pt x="198" y="0"/>
                    <a:pt x="229" y="180"/>
                    <a:pt x="274" y="276"/>
                  </a:cubicBezTo>
                  <a:cubicBezTo>
                    <a:pt x="319" y="372"/>
                    <a:pt x="374" y="576"/>
                    <a:pt x="424" y="578"/>
                  </a:cubicBezTo>
                  <a:cubicBezTo>
                    <a:pt x="474" y="580"/>
                    <a:pt x="525" y="434"/>
                    <a:pt x="576" y="290"/>
                  </a:cubicBezTo>
                </a:path>
              </a:pathLst>
            </a:custGeom>
            <a:noFill/>
            <a:ln w="9525">
              <a:solidFill>
                <a:schemeClr val="tx1"/>
              </a:solidFill>
              <a:round/>
              <a:headEnd/>
              <a:tailEnd/>
            </a:ln>
          </p:spPr>
          <p:txBody>
            <a:bodyPr/>
            <a:lstStyle/>
            <a:p>
              <a:endParaRPr lang="en-US"/>
            </a:p>
          </p:txBody>
        </p:sp>
      </p:grpSp>
      <p:sp>
        <p:nvSpPr>
          <p:cNvPr id="126003" name="Line 51"/>
          <p:cNvSpPr>
            <a:spLocks noChangeShapeType="1"/>
          </p:cNvSpPr>
          <p:nvPr/>
        </p:nvSpPr>
        <p:spPr bwMode="auto">
          <a:xfrm>
            <a:off x="877888" y="4826000"/>
            <a:ext cx="768350" cy="0"/>
          </a:xfrm>
          <a:prstGeom prst="line">
            <a:avLst/>
          </a:prstGeom>
          <a:noFill/>
          <a:ln w="38100">
            <a:solidFill>
              <a:schemeClr val="accent2"/>
            </a:solidFill>
            <a:round/>
            <a:headEnd/>
            <a:tailEnd/>
          </a:ln>
        </p:spPr>
        <p:txBody>
          <a:bodyPr/>
          <a:lstStyle/>
          <a:p>
            <a:endParaRPr lang="en-US"/>
          </a:p>
        </p:txBody>
      </p:sp>
      <p:sp>
        <p:nvSpPr>
          <p:cNvPr id="126004" name="Text Box 52"/>
          <p:cNvSpPr txBox="1">
            <a:spLocks noChangeArrowheads="1"/>
          </p:cNvSpPr>
          <p:nvPr/>
        </p:nvSpPr>
        <p:spPr bwMode="auto">
          <a:xfrm>
            <a:off x="976313" y="5259388"/>
            <a:ext cx="596900" cy="366712"/>
          </a:xfrm>
          <a:prstGeom prst="rect">
            <a:avLst/>
          </a:prstGeom>
          <a:noFill/>
          <a:ln w="9525">
            <a:noFill/>
            <a:miter lim="800000"/>
            <a:headEnd/>
            <a:tailEnd/>
          </a:ln>
        </p:spPr>
        <p:txBody>
          <a:bodyPr wrap="none">
            <a:spAutoFit/>
          </a:bodyPr>
          <a:lstStyle/>
          <a:p>
            <a:pPr eaLnBrk="1" hangingPunct="1"/>
            <a:r>
              <a:rPr lang="en-US" altLang="en-US" sz="1800"/>
              <a:t>2</a:t>
            </a:r>
            <a:r>
              <a:rPr lang="en-US" altLang="en-US" sz="1800">
                <a:sym typeface="Symbol" pitchFamily="18" charset="2"/>
              </a:rPr>
              <a:t></a:t>
            </a:r>
            <a:r>
              <a:rPr lang="en-US" altLang="en-US" sz="1800" i="1">
                <a:sym typeface="Symbol" pitchFamily="18" charset="2"/>
              </a:rPr>
              <a:t>r</a:t>
            </a:r>
            <a:r>
              <a:rPr lang="en-US" altLang="en-US" sz="1800" baseline="-25000">
                <a:sym typeface="Symbol" pitchFamily="18" charset="2"/>
              </a:rPr>
              <a:t>1</a:t>
            </a:r>
            <a:endParaRPr lang="en-US" altLang="en-US" sz="1800">
              <a:sym typeface="Symbol" pitchFamily="18" charset="2"/>
            </a:endParaRPr>
          </a:p>
        </p:txBody>
      </p:sp>
      <p:sp>
        <p:nvSpPr>
          <p:cNvPr id="126005" name="Line 53"/>
          <p:cNvSpPr>
            <a:spLocks noChangeShapeType="1"/>
          </p:cNvSpPr>
          <p:nvPr/>
        </p:nvSpPr>
        <p:spPr bwMode="auto">
          <a:xfrm>
            <a:off x="1993900" y="4826000"/>
            <a:ext cx="1816100" cy="0"/>
          </a:xfrm>
          <a:prstGeom prst="line">
            <a:avLst/>
          </a:prstGeom>
          <a:noFill/>
          <a:ln w="38100">
            <a:solidFill>
              <a:srgbClr val="009900"/>
            </a:solidFill>
            <a:round/>
            <a:headEnd/>
            <a:tailEnd/>
          </a:ln>
        </p:spPr>
        <p:txBody>
          <a:bodyPr/>
          <a:lstStyle/>
          <a:p>
            <a:endParaRPr lang="en-US"/>
          </a:p>
        </p:txBody>
      </p:sp>
      <p:sp>
        <p:nvSpPr>
          <p:cNvPr id="126006" name="Text Box 54"/>
          <p:cNvSpPr txBox="1">
            <a:spLocks noChangeArrowheads="1"/>
          </p:cNvSpPr>
          <p:nvPr/>
        </p:nvSpPr>
        <p:spPr bwMode="auto">
          <a:xfrm>
            <a:off x="2619375" y="5248275"/>
            <a:ext cx="596900" cy="366713"/>
          </a:xfrm>
          <a:prstGeom prst="rect">
            <a:avLst/>
          </a:prstGeom>
          <a:noFill/>
          <a:ln w="9525">
            <a:noFill/>
            <a:miter lim="800000"/>
            <a:headEnd/>
            <a:tailEnd/>
          </a:ln>
        </p:spPr>
        <p:txBody>
          <a:bodyPr wrap="none">
            <a:spAutoFit/>
          </a:bodyPr>
          <a:lstStyle/>
          <a:p>
            <a:pPr eaLnBrk="1" hangingPunct="1"/>
            <a:r>
              <a:rPr lang="en-US" altLang="en-US" sz="1800"/>
              <a:t>2</a:t>
            </a:r>
            <a:r>
              <a:rPr lang="en-US" altLang="en-US" sz="1800">
                <a:sym typeface="Symbol" pitchFamily="18" charset="2"/>
              </a:rPr>
              <a:t></a:t>
            </a:r>
            <a:r>
              <a:rPr lang="en-US" altLang="en-US" sz="1800" i="1">
                <a:sym typeface="Symbol" pitchFamily="18" charset="2"/>
              </a:rPr>
              <a:t>r</a:t>
            </a:r>
            <a:r>
              <a:rPr lang="en-US" altLang="en-US" sz="1800" baseline="-25000">
                <a:sym typeface="Symbol" pitchFamily="18" charset="2"/>
              </a:rPr>
              <a:t>2</a:t>
            </a:r>
            <a:endParaRPr lang="en-US" altLang="en-US" sz="1800">
              <a:sym typeface="Symbol" pitchFamily="18" charset="2"/>
            </a:endParaRPr>
          </a:p>
        </p:txBody>
      </p:sp>
      <p:sp>
        <p:nvSpPr>
          <p:cNvPr id="126007" name="AutoShape 55"/>
          <p:cNvSpPr>
            <a:spLocks/>
          </p:cNvSpPr>
          <p:nvPr/>
        </p:nvSpPr>
        <p:spPr bwMode="auto">
          <a:xfrm rot="-5400000">
            <a:off x="1185863" y="4867275"/>
            <a:ext cx="165100" cy="746125"/>
          </a:xfrm>
          <a:prstGeom prst="leftBrace">
            <a:avLst>
              <a:gd name="adj1" fmla="val 37660"/>
              <a:gd name="adj2" fmla="val 50000"/>
            </a:avLst>
          </a:prstGeom>
          <a:noFill/>
          <a:ln w="9525">
            <a:solidFill>
              <a:schemeClr val="tx1"/>
            </a:solidFill>
            <a:round/>
            <a:headEnd/>
            <a:tailEnd/>
          </a:ln>
        </p:spPr>
        <p:txBody>
          <a:bodyPr vert="eaVert" wrap="none" anchor="ctr"/>
          <a:lstStyle/>
          <a:p>
            <a:pPr eaLnBrk="1" hangingPunct="1"/>
            <a:endParaRPr lang="en-US" altLang="en-US" sz="1800"/>
          </a:p>
        </p:txBody>
      </p:sp>
      <p:sp>
        <p:nvSpPr>
          <p:cNvPr id="126008" name="AutoShape 56"/>
          <p:cNvSpPr>
            <a:spLocks/>
          </p:cNvSpPr>
          <p:nvPr/>
        </p:nvSpPr>
        <p:spPr bwMode="auto">
          <a:xfrm rot="-5400000">
            <a:off x="2828132" y="4341018"/>
            <a:ext cx="165100" cy="1820863"/>
          </a:xfrm>
          <a:prstGeom prst="leftBrace">
            <a:avLst>
              <a:gd name="adj1" fmla="val 91907"/>
              <a:gd name="adj2" fmla="val 50000"/>
            </a:avLst>
          </a:prstGeom>
          <a:noFill/>
          <a:ln w="9525">
            <a:solidFill>
              <a:schemeClr val="tx1"/>
            </a:solidFill>
            <a:round/>
            <a:headEnd/>
            <a:tailEnd/>
          </a:ln>
        </p:spPr>
        <p:txBody>
          <a:bodyPr vert="eaVert" wrap="none" anchor="ctr"/>
          <a:lstStyle/>
          <a:p>
            <a:pPr eaLnBrk="1" hangingPunct="1"/>
            <a:endParaRPr lang="en-US" altLang="en-US" sz="1800"/>
          </a:p>
        </p:txBody>
      </p:sp>
      <p:sp>
        <p:nvSpPr>
          <p:cNvPr id="126009" name="Line 57"/>
          <p:cNvSpPr>
            <a:spLocks noChangeShapeType="1"/>
          </p:cNvSpPr>
          <p:nvPr/>
        </p:nvSpPr>
        <p:spPr bwMode="auto">
          <a:xfrm>
            <a:off x="4170363" y="4829175"/>
            <a:ext cx="3252787" cy="0"/>
          </a:xfrm>
          <a:prstGeom prst="line">
            <a:avLst/>
          </a:prstGeom>
          <a:noFill/>
          <a:ln w="38100">
            <a:solidFill>
              <a:srgbClr val="FF00FF"/>
            </a:solidFill>
            <a:round/>
            <a:headEnd/>
            <a:tailEnd/>
          </a:ln>
        </p:spPr>
        <p:txBody>
          <a:bodyPr/>
          <a:lstStyle/>
          <a:p>
            <a:endParaRPr lang="en-US"/>
          </a:p>
        </p:txBody>
      </p:sp>
      <p:sp>
        <p:nvSpPr>
          <p:cNvPr id="126010" name="Text Box 58"/>
          <p:cNvSpPr txBox="1">
            <a:spLocks noChangeArrowheads="1"/>
          </p:cNvSpPr>
          <p:nvPr/>
        </p:nvSpPr>
        <p:spPr bwMode="auto">
          <a:xfrm>
            <a:off x="5475288" y="5273675"/>
            <a:ext cx="596900" cy="366713"/>
          </a:xfrm>
          <a:prstGeom prst="rect">
            <a:avLst/>
          </a:prstGeom>
          <a:noFill/>
          <a:ln w="9525">
            <a:noFill/>
            <a:miter lim="800000"/>
            <a:headEnd/>
            <a:tailEnd/>
          </a:ln>
        </p:spPr>
        <p:txBody>
          <a:bodyPr wrap="none">
            <a:spAutoFit/>
          </a:bodyPr>
          <a:lstStyle/>
          <a:p>
            <a:pPr eaLnBrk="1" hangingPunct="1"/>
            <a:r>
              <a:rPr lang="en-US" altLang="en-US" sz="1800"/>
              <a:t>2</a:t>
            </a:r>
            <a:r>
              <a:rPr lang="en-US" altLang="en-US" sz="1800">
                <a:sym typeface="Symbol" pitchFamily="18" charset="2"/>
              </a:rPr>
              <a:t></a:t>
            </a:r>
            <a:r>
              <a:rPr lang="en-US" altLang="en-US" sz="1800" i="1">
                <a:sym typeface="Symbol" pitchFamily="18" charset="2"/>
              </a:rPr>
              <a:t>r</a:t>
            </a:r>
            <a:r>
              <a:rPr lang="en-US" altLang="en-US" sz="1800" baseline="-25000">
                <a:sym typeface="Symbol" pitchFamily="18" charset="2"/>
              </a:rPr>
              <a:t>3</a:t>
            </a:r>
            <a:endParaRPr lang="en-US" altLang="en-US" sz="1800">
              <a:sym typeface="Symbol" pitchFamily="18" charset="2"/>
            </a:endParaRPr>
          </a:p>
        </p:txBody>
      </p:sp>
      <p:sp>
        <p:nvSpPr>
          <p:cNvPr id="126011" name="AutoShape 59"/>
          <p:cNvSpPr>
            <a:spLocks/>
          </p:cNvSpPr>
          <p:nvPr/>
        </p:nvSpPr>
        <p:spPr bwMode="auto">
          <a:xfrm rot="-5400000">
            <a:off x="5711032" y="3672681"/>
            <a:ext cx="165100" cy="3208337"/>
          </a:xfrm>
          <a:prstGeom prst="leftBrace">
            <a:avLst>
              <a:gd name="adj1" fmla="val 161939"/>
              <a:gd name="adj2" fmla="val 50000"/>
            </a:avLst>
          </a:prstGeom>
          <a:noFill/>
          <a:ln w="9525">
            <a:solidFill>
              <a:schemeClr val="tx1"/>
            </a:solidFill>
            <a:round/>
            <a:headEnd/>
            <a:tailEnd/>
          </a:ln>
        </p:spPr>
        <p:txBody>
          <a:bodyPr vert="eaVert" wrap="none" anchor="ctr"/>
          <a:lstStyle/>
          <a:p>
            <a:pPr eaLnBrk="1" hangingPunct="1"/>
            <a:endParaRPr lang="en-US" altLang="en-US" sz="1800"/>
          </a:p>
        </p:txBody>
      </p:sp>
      <p:grpSp>
        <p:nvGrpSpPr>
          <p:cNvPr id="4" name="Group 38"/>
          <p:cNvGrpSpPr>
            <a:grpSpLocks/>
          </p:cNvGrpSpPr>
          <p:nvPr/>
        </p:nvGrpSpPr>
        <p:grpSpPr bwMode="auto">
          <a:xfrm>
            <a:off x="7731125" y="4016375"/>
            <a:ext cx="1192213" cy="1406525"/>
            <a:chOff x="4196" y="2748"/>
            <a:chExt cx="751" cy="886"/>
          </a:xfrm>
        </p:grpSpPr>
        <p:grpSp>
          <p:nvGrpSpPr>
            <p:cNvPr id="58386" name="Group 37"/>
            <p:cNvGrpSpPr>
              <a:grpSpLocks/>
            </p:cNvGrpSpPr>
            <p:nvPr/>
          </p:nvGrpSpPr>
          <p:grpSpPr bwMode="auto">
            <a:xfrm>
              <a:off x="4196" y="2885"/>
              <a:ext cx="722" cy="749"/>
              <a:chOff x="3495" y="2461"/>
              <a:chExt cx="1556" cy="1556"/>
            </a:xfrm>
          </p:grpSpPr>
          <p:sp>
            <p:nvSpPr>
              <p:cNvPr id="58390" name="Oval 22"/>
              <p:cNvSpPr>
                <a:spLocks noChangeArrowheads="1"/>
              </p:cNvSpPr>
              <p:nvPr/>
            </p:nvSpPr>
            <p:spPr bwMode="auto">
              <a:xfrm>
                <a:off x="4200" y="3170"/>
                <a:ext cx="153" cy="153"/>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p>
                <a:pPr eaLnBrk="1" hangingPunct="1"/>
                <a:endParaRPr lang="en-US" altLang="en-US"/>
              </a:p>
            </p:txBody>
          </p:sp>
          <p:sp>
            <p:nvSpPr>
              <p:cNvPr id="58391" name="Oval 23"/>
              <p:cNvSpPr>
                <a:spLocks noChangeArrowheads="1"/>
              </p:cNvSpPr>
              <p:nvPr/>
            </p:nvSpPr>
            <p:spPr bwMode="auto">
              <a:xfrm>
                <a:off x="3976" y="2948"/>
                <a:ext cx="590" cy="590"/>
              </a:xfrm>
              <a:prstGeom prst="ellipse">
                <a:avLst/>
              </a:prstGeom>
              <a:noFill/>
              <a:ln w="28575">
                <a:solidFill>
                  <a:schemeClr val="accent2"/>
                </a:solidFill>
                <a:round/>
                <a:headEnd/>
                <a:tailEnd/>
              </a:ln>
            </p:spPr>
            <p:txBody>
              <a:bodyPr wrap="none" anchor="ctr"/>
              <a:lstStyle/>
              <a:p>
                <a:pPr eaLnBrk="1" hangingPunct="1"/>
                <a:endParaRPr lang="en-US" altLang="en-US"/>
              </a:p>
            </p:txBody>
          </p:sp>
          <p:sp>
            <p:nvSpPr>
              <p:cNvPr id="58392" name="Oval 24"/>
              <p:cNvSpPr>
                <a:spLocks noChangeArrowheads="1"/>
              </p:cNvSpPr>
              <p:nvPr/>
            </p:nvSpPr>
            <p:spPr bwMode="auto">
              <a:xfrm>
                <a:off x="3693" y="2658"/>
                <a:ext cx="1167" cy="1167"/>
              </a:xfrm>
              <a:prstGeom prst="ellipse">
                <a:avLst/>
              </a:prstGeom>
              <a:noFill/>
              <a:ln w="28575">
                <a:solidFill>
                  <a:srgbClr val="009900"/>
                </a:solidFill>
                <a:round/>
                <a:headEnd/>
                <a:tailEnd/>
              </a:ln>
            </p:spPr>
            <p:txBody>
              <a:bodyPr wrap="none" anchor="ctr"/>
              <a:lstStyle/>
              <a:p>
                <a:pPr eaLnBrk="1" hangingPunct="1"/>
                <a:endParaRPr lang="en-US" altLang="en-US"/>
              </a:p>
            </p:txBody>
          </p:sp>
          <p:sp>
            <p:nvSpPr>
              <p:cNvPr id="58393" name="Oval 25"/>
              <p:cNvSpPr>
                <a:spLocks noChangeArrowheads="1"/>
              </p:cNvSpPr>
              <p:nvPr/>
            </p:nvSpPr>
            <p:spPr bwMode="auto">
              <a:xfrm>
                <a:off x="3495" y="2461"/>
                <a:ext cx="1556" cy="1556"/>
              </a:xfrm>
              <a:prstGeom prst="ellipse">
                <a:avLst/>
              </a:prstGeom>
              <a:noFill/>
              <a:ln w="28575">
                <a:solidFill>
                  <a:srgbClr val="FF00FF"/>
                </a:solidFill>
                <a:round/>
                <a:headEnd/>
                <a:tailEnd/>
              </a:ln>
            </p:spPr>
            <p:txBody>
              <a:bodyPr wrap="none" anchor="ctr"/>
              <a:lstStyle/>
              <a:p>
                <a:pPr eaLnBrk="1" hangingPunct="1"/>
                <a:endParaRPr lang="en-US" altLang="en-US"/>
              </a:p>
            </p:txBody>
          </p:sp>
        </p:grpSp>
        <p:sp>
          <p:nvSpPr>
            <p:cNvPr id="58387" name="Text Box 30"/>
            <p:cNvSpPr txBox="1">
              <a:spLocks noChangeArrowheads="1"/>
            </p:cNvSpPr>
            <p:nvPr/>
          </p:nvSpPr>
          <p:spPr bwMode="auto">
            <a:xfrm>
              <a:off x="4623" y="3237"/>
              <a:ext cx="273" cy="252"/>
            </a:xfrm>
            <a:prstGeom prst="rect">
              <a:avLst/>
            </a:prstGeom>
            <a:noFill/>
            <a:ln w="9525">
              <a:noFill/>
              <a:miter lim="800000"/>
              <a:headEnd/>
              <a:tailEnd/>
            </a:ln>
          </p:spPr>
          <p:txBody>
            <a:bodyPr>
              <a:spAutoFit/>
            </a:bodyPr>
            <a:lstStyle/>
            <a:p>
              <a:pPr eaLnBrk="1" hangingPunct="1">
                <a:spcBef>
                  <a:spcPct val="50000"/>
                </a:spcBef>
              </a:pPr>
              <a:r>
                <a:rPr lang="en-US" altLang="en-US" sz="2000">
                  <a:solidFill>
                    <a:schemeClr val="accent2"/>
                  </a:solidFill>
                </a:rPr>
                <a:t>1</a:t>
              </a:r>
            </a:p>
          </p:txBody>
        </p:sp>
        <p:sp>
          <p:nvSpPr>
            <p:cNvPr id="58388" name="Text Box 31"/>
            <p:cNvSpPr txBox="1">
              <a:spLocks noChangeArrowheads="1"/>
            </p:cNvSpPr>
            <p:nvPr/>
          </p:nvSpPr>
          <p:spPr bwMode="auto">
            <a:xfrm>
              <a:off x="4643" y="3031"/>
              <a:ext cx="273" cy="252"/>
            </a:xfrm>
            <a:prstGeom prst="rect">
              <a:avLst/>
            </a:prstGeom>
            <a:noFill/>
            <a:ln w="9525">
              <a:noFill/>
              <a:miter lim="800000"/>
              <a:headEnd/>
              <a:tailEnd/>
            </a:ln>
          </p:spPr>
          <p:txBody>
            <a:bodyPr>
              <a:spAutoFit/>
            </a:bodyPr>
            <a:lstStyle/>
            <a:p>
              <a:pPr eaLnBrk="1" hangingPunct="1">
                <a:spcBef>
                  <a:spcPct val="50000"/>
                </a:spcBef>
              </a:pPr>
              <a:r>
                <a:rPr lang="en-US" altLang="en-US" sz="2000">
                  <a:solidFill>
                    <a:srgbClr val="009900"/>
                  </a:solidFill>
                </a:rPr>
                <a:t>2</a:t>
              </a:r>
            </a:p>
          </p:txBody>
        </p:sp>
        <p:sp>
          <p:nvSpPr>
            <p:cNvPr id="58389" name="Text Box 32"/>
            <p:cNvSpPr txBox="1">
              <a:spLocks noChangeArrowheads="1"/>
            </p:cNvSpPr>
            <p:nvPr/>
          </p:nvSpPr>
          <p:spPr bwMode="auto">
            <a:xfrm>
              <a:off x="4674" y="2748"/>
              <a:ext cx="273" cy="252"/>
            </a:xfrm>
            <a:prstGeom prst="rect">
              <a:avLst/>
            </a:prstGeom>
            <a:noFill/>
            <a:ln w="9525">
              <a:noFill/>
              <a:miter lim="800000"/>
              <a:headEnd/>
              <a:tailEnd/>
            </a:ln>
          </p:spPr>
          <p:txBody>
            <a:bodyPr>
              <a:spAutoFit/>
            </a:bodyPr>
            <a:lstStyle/>
            <a:p>
              <a:pPr eaLnBrk="1" hangingPunct="1">
                <a:spcBef>
                  <a:spcPct val="50000"/>
                </a:spcBef>
              </a:pPr>
              <a:r>
                <a:rPr lang="en-US" altLang="en-US" sz="2000">
                  <a:solidFill>
                    <a:srgbClr val="FF00FF"/>
                  </a:solidFill>
                </a:rPr>
                <a:t>3</a:t>
              </a:r>
            </a:p>
          </p:txBody>
        </p:sp>
      </p:grpSp>
      <p:sp>
        <p:nvSpPr>
          <p:cNvPr id="58384"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12.1 – The interaction of matter with radiation</a:t>
            </a:r>
          </a:p>
        </p:txBody>
      </p:sp>
      <p:pic>
        <p:nvPicPr>
          <p:cNvPr id="55326" name="Picture 30"/>
          <p:cNvPicPr>
            <a:picLocks noChangeAspect="1" noChangeArrowheads="1"/>
          </p:cNvPicPr>
          <p:nvPr/>
        </p:nvPicPr>
        <p:blipFill>
          <a:blip r:embed="rId6" cstate="print"/>
          <a:srcRect r="4100" b="3958"/>
          <a:stretch>
            <a:fillRect/>
          </a:stretch>
        </p:blipFill>
        <p:spPr bwMode="auto">
          <a:xfrm>
            <a:off x="7359650" y="1443038"/>
            <a:ext cx="1563688" cy="214153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24354">
                                            <p:txEl>
                                              <p:pRg st="1" end="1"/>
                                            </p:txEl>
                                          </p:spTgt>
                                        </p:tgtEl>
                                        <p:attrNameLst>
                                          <p:attrName>style.visibility</p:attrName>
                                        </p:attrNameLst>
                                      </p:cBhvr>
                                      <p:to>
                                        <p:strVal val="visible"/>
                                      </p:to>
                                    </p:set>
                                    <p:anim calcmode="lin" valueType="num">
                                      <p:cBhvr additive="base">
                                        <p:cTn id="7" dur="500" fill="hold"/>
                                        <p:tgtEl>
                                          <p:spTgt spid="112435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435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24354">
                                            <p:txEl>
                                              <p:pRg st="2" end="2"/>
                                            </p:txEl>
                                          </p:spTgt>
                                        </p:tgtEl>
                                        <p:attrNameLst>
                                          <p:attrName>style.visibility</p:attrName>
                                        </p:attrNameLst>
                                      </p:cBhvr>
                                      <p:to>
                                        <p:strVal val="visible"/>
                                      </p:to>
                                    </p:set>
                                    <p:anim calcmode="lin" valueType="num">
                                      <p:cBhvr additive="base">
                                        <p:cTn id="13" dur="500" fill="hold"/>
                                        <p:tgtEl>
                                          <p:spTgt spid="112435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435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nodeType="withEffect">
                                  <p:stCondLst>
                                    <p:cond delay="0"/>
                                  </p:stCondLst>
                                  <p:childTnLst>
                                    <p:set>
                                      <p:cBhvr>
                                        <p:cTn id="16" dur="1" fill="hold">
                                          <p:stCondLst>
                                            <p:cond delay="0"/>
                                          </p:stCondLst>
                                        </p:cTn>
                                        <p:tgtEl>
                                          <p:spTgt spid="55326"/>
                                        </p:tgtEl>
                                        <p:attrNameLst>
                                          <p:attrName>style.visibility</p:attrName>
                                        </p:attrNameLst>
                                      </p:cBhvr>
                                      <p:to>
                                        <p:strVal val="visible"/>
                                      </p:to>
                                    </p:set>
                                    <p:animEffect transition="in" filter="fade">
                                      <p:cBhvr>
                                        <p:cTn id="17" dur="2000"/>
                                        <p:tgtEl>
                                          <p:spTgt spid="5532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6003"/>
                                        </p:tgtEl>
                                        <p:attrNameLst>
                                          <p:attrName>style.visibility</p:attrName>
                                        </p:attrNameLst>
                                      </p:cBhvr>
                                      <p:to>
                                        <p:strVal val="visible"/>
                                      </p:to>
                                    </p:set>
                                    <p:animEffect transition="in" filter="wipe(left)">
                                      <p:cBhvr>
                                        <p:cTn id="22" dur="2000"/>
                                        <p:tgtEl>
                                          <p:spTgt spid="126003"/>
                                        </p:tgtEl>
                                      </p:cBhvr>
                                    </p:animEffect>
                                  </p:childTnLst>
                                  <p:subTnLst>
                                    <p:audio>
                                      <p:cMediaNode>
                                        <p:cTn display="0" masterRel="sameClick">
                                          <p:stCondLst>
                                            <p:cond evt="begin" delay="0">
                                              <p:tn val="20"/>
                                            </p:cond>
                                          </p:stCondLst>
                                          <p:endCondLst>
                                            <p:cond evt="onStopAudio" delay="0">
                                              <p:tgtEl>
                                                <p:sldTgt/>
                                              </p:tgtEl>
                                            </p:cond>
                                          </p:endCondLst>
                                        </p:cTn>
                                        <p:tgtEl>
                                          <p:sndTgt r:embed="rId5" name="drumroll.wav"/>
                                        </p:tgtEl>
                                      </p:cMediaNode>
                                    </p:audio>
                                  </p:subTnLst>
                                </p:cTn>
                              </p:par>
                              <p:par>
                                <p:cTn id="23" presetID="22" presetClass="entr" presetSubtype="8" fill="hold" grpId="0" nodeType="withEffect">
                                  <p:stCondLst>
                                    <p:cond delay="0"/>
                                  </p:stCondLst>
                                  <p:childTnLst>
                                    <p:set>
                                      <p:cBhvr>
                                        <p:cTn id="24" dur="1" fill="hold">
                                          <p:stCondLst>
                                            <p:cond delay="0"/>
                                          </p:stCondLst>
                                        </p:cTn>
                                        <p:tgtEl>
                                          <p:spTgt spid="126005"/>
                                        </p:tgtEl>
                                        <p:attrNameLst>
                                          <p:attrName>style.visibility</p:attrName>
                                        </p:attrNameLst>
                                      </p:cBhvr>
                                      <p:to>
                                        <p:strVal val="visible"/>
                                      </p:to>
                                    </p:set>
                                    <p:animEffect transition="in" filter="wipe(left)">
                                      <p:cBhvr>
                                        <p:cTn id="25" dur="2000"/>
                                        <p:tgtEl>
                                          <p:spTgt spid="126005"/>
                                        </p:tgtEl>
                                      </p:cBhvr>
                                    </p:animEffect>
                                  </p:childTnLst>
                                  <p:subTnLst>
                                    <p:audio>
                                      <p:cMediaNode>
                                        <p:cTn display="0" masterRel="sameClick">
                                          <p:stCondLst>
                                            <p:cond evt="begin" delay="0">
                                              <p:tn val="23"/>
                                            </p:cond>
                                          </p:stCondLst>
                                          <p:endCondLst>
                                            <p:cond evt="onStopAudio" delay="0">
                                              <p:tgtEl>
                                                <p:sldTgt/>
                                              </p:tgtEl>
                                            </p:cond>
                                          </p:endCondLst>
                                        </p:cTn>
                                        <p:tgtEl>
                                          <p:sndTgt r:embed="rId5" name="drumroll.wav"/>
                                        </p:tgtEl>
                                      </p:cMediaNode>
                                    </p:audio>
                                  </p:subTnLst>
                                </p:cTn>
                              </p:par>
                              <p:par>
                                <p:cTn id="26" presetID="22" presetClass="entr" presetSubtype="8" fill="hold" grpId="0" nodeType="withEffect">
                                  <p:stCondLst>
                                    <p:cond delay="0"/>
                                  </p:stCondLst>
                                  <p:childTnLst>
                                    <p:set>
                                      <p:cBhvr>
                                        <p:cTn id="27" dur="1" fill="hold">
                                          <p:stCondLst>
                                            <p:cond delay="0"/>
                                          </p:stCondLst>
                                        </p:cTn>
                                        <p:tgtEl>
                                          <p:spTgt spid="126009"/>
                                        </p:tgtEl>
                                        <p:attrNameLst>
                                          <p:attrName>style.visibility</p:attrName>
                                        </p:attrNameLst>
                                      </p:cBhvr>
                                      <p:to>
                                        <p:strVal val="visible"/>
                                      </p:to>
                                    </p:set>
                                    <p:animEffect transition="in" filter="wipe(left)">
                                      <p:cBhvr>
                                        <p:cTn id="28" dur="2000"/>
                                        <p:tgtEl>
                                          <p:spTgt spid="126009"/>
                                        </p:tgtEl>
                                      </p:cBhvr>
                                    </p:animEffect>
                                  </p:childTnLst>
                                  <p:subTnLst>
                                    <p:audio>
                                      <p:cMediaNode>
                                        <p:cTn display="0" masterRel="sameClick">
                                          <p:stCondLst>
                                            <p:cond evt="begin" delay="0">
                                              <p:tn val="26"/>
                                            </p:cond>
                                          </p:stCondLst>
                                          <p:endCondLst>
                                            <p:cond evt="onStopAudio" delay="0">
                                              <p:tgtEl>
                                                <p:sldTgt/>
                                              </p:tgtEl>
                                            </p:cond>
                                          </p:endCondLst>
                                        </p:cTn>
                                        <p:tgtEl>
                                          <p:sndTgt r:embed="rId5" name="drumroll.wav"/>
                                        </p:tgtEl>
                                      </p:cMediaNode>
                                    </p:audio>
                                  </p:subTnLst>
                                </p:cTn>
                              </p:par>
                              <p:par>
                                <p:cTn id="29" presetID="53"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animEffect transition="in" filter="fade">
                                      <p:cBhvr>
                                        <p:cTn id="33" dur="500"/>
                                        <p:tgtEl>
                                          <p:spTgt spid="4"/>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25995"/>
                                        </p:tgtEl>
                                        <p:attrNameLst>
                                          <p:attrName>style.visibility</p:attrName>
                                        </p:attrNameLst>
                                      </p:cBhvr>
                                      <p:to>
                                        <p:strVal val="visible"/>
                                      </p:to>
                                    </p:set>
                                    <p:animEffect transition="in" filter="wipe(left)">
                                      <p:cBhvr>
                                        <p:cTn id="38" dur="2000"/>
                                        <p:tgtEl>
                                          <p:spTgt spid="125995"/>
                                        </p:tgtEl>
                                      </p:cBhvr>
                                    </p:animEffect>
                                  </p:childTnLst>
                                  <p:subTnLst>
                                    <p:audio>
                                      <p:cMediaNode>
                                        <p:cTn display="0" masterRel="sameClick">
                                          <p:stCondLst>
                                            <p:cond evt="begin" delay="0">
                                              <p:tn val="36"/>
                                            </p:cond>
                                          </p:stCondLst>
                                          <p:endCondLst>
                                            <p:cond evt="onStopAudio" delay="0">
                                              <p:tgtEl>
                                                <p:sldTgt/>
                                              </p:tgtEl>
                                            </p:cond>
                                          </p:endCondLst>
                                        </p:cTn>
                                        <p:tgtEl>
                                          <p:sndTgt r:embed="rId5" name="drumroll.wav"/>
                                        </p:tgtEl>
                                      </p:cMediaNode>
                                    </p:audio>
                                  </p:subTnLst>
                                </p:cTn>
                              </p:par>
                              <p:par>
                                <p:cTn id="39" presetID="2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wipe(left)">
                                      <p:cBhvr>
                                        <p:cTn id="41" dur="2000"/>
                                        <p:tgtEl>
                                          <p:spTgt spid="2"/>
                                        </p:tgtEl>
                                      </p:cBhvr>
                                    </p:animEffect>
                                  </p:childTnLst>
                                  <p:subTnLst>
                                    <p:audio>
                                      <p:cMediaNode>
                                        <p:cTn display="0" masterRel="sameClick">
                                          <p:stCondLst>
                                            <p:cond evt="begin" delay="0">
                                              <p:tn val="39"/>
                                            </p:cond>
                                          </p:stCondLst>
                                          <p:endCondLst>
                                            <p:cond evt="onStopAudio" delay="0">
                                              <p:tgtEl>
                                                <p:sldTgt/>
                                              </p:tgtEl>
                                            </p:cond>
                                          </p:endCondLst>
                                        </p:cTn>
                                        <p:tgtEl>
                                          <p:sndTgt r:embed="rId5" name="drumroll.wav"/>
                                        </p:tgtEl>
                                      </p:cMediaNode>
                                    </p:audio>
                                  </p:subTnLst>
                                </p:cTn>
                              </p:par>
                              <p:par>
                                <p:cTn id="42" presetID="22" presetClass="entr" presetSubtype="8" fill="hold" nodeType="with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left)">
                                      <p:cBhvr>
                                        <p:cTn id="44" dur="2000"/>
                                        <p:tgtEl>
                                          <p:spTgt spid="3"/>
                                        </p:tgtEl>
                                      </p:cBhvr>
                                    </p:animEffect>
                                  </p:childTnLst>
                                  <p:subTnLst>
                                    <p:audio>
                                      <p:cMediaNode>
                                        <p:cTn display="0" masterRel="sameClick">
                                          <p:stCondLst>
                                            <p:cond evt="begin" delay="0">
                                              <p:tn val="42"/>
                                            </p:cond>
                                          </p:stCondLst>
                                          <p:endCondLst>
                                            <p:cond evt="onStopAudio" delay="0">
                                              <p:tgtEl>
                                                <p:sldTgt/>
                                              </p:tgtEl>
                                            </p:cond>
                                          </p:endCondLst>
                                        </p:cTn>
                                        <p:tgtEl>
                                          <p:sndTgt r:embed="rId5" name="drumroll.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26004"/>
                                        </p:tgtEl>
                                        <p:attrNameLst>
                                          <p:attrName>style.visibility</p:attrName>
                                        </p:attrNameLst>
                                      </p:cBhvr>
                                      <p:to>
                                        <p:strVal val="visible"/>
                                      </p:to>
                                    </p:set>
                                    <p:animEffect transition="in" filter="wipe(left)">
                                      <p:cBhvr>
                                        <p:cTn id="49" dur="2000"/>
                                        <p:tgtEl>
                                          <p:spTgt spid="126004"/>
                                        </p:tgtEl>
                                      </p:cBhvr>
                                    </p:animEffect>
                                  </p:childTnLst>
                                  <p:subTnLst>
                                    <p:audio>
                                      <p:cMediaNode>
                                        <p:cTn display="0" masterRel="sameClick">
                                          <p:stCondLst>
                                            <p:cond evt="begin" delay="0">
                                              <p:tn val="47"/>
                                            </p:cond>
                                          </p:stCondLst>
                                          <p:endCondLst>
                                            <p:cond evt="onStopAudio" delay="0">
                                              <p:tgtEl>
                                                <p:sldTgt/>
                                              </p:tgtEl>
                                            </p:cond>
                                          </p:endCondLst>
                                        </p:cTn>
                                        <p:tgtEl>
                                          <p:sndTgt r:embed="rId5" name="drumroll.wav"/>
                                        </p:tgtEl>
                                      </p:cMediaNode>
                                    </p:audio>
                                  </p:subTnLst>
                                </p:cTn>
                              </p:par>
                              <p:par>
                                <p:cTn id="50" presetID="22" presetClass="entr" presetSubtype="8" fill="hold" grpId="0" nodeType="withEffect">
                                  <p:stCondLst>
                                    <p:cond delay="0"/>
                                  </p:stCondLst>
                                  <p:childTnLst>
                                    <p:set>
                                      <p:cBhvr>
                                        <p:cTn id="51" dur="1" fill="hold">
                                          <p:stCondLst>
                                            <p:cond delay="0"/>
                                          </p:stCondLst>
                                        </p:cTn>
                                        <p:tgtEl>
                                          <p:spTgt spid="126006"/>
                                        </p:tgtEl>
                                        <p:attrNameLst>
                                          <p:attrName>style.visibility</p:attrName>
                                        </p:attrNameLst>
                                      </p:cBhvr>
                                      <p:to>
                                        <p:strVal val="visible"/>
                                      </p:to>
                                    </p:set>
                                    <p:animEffect transition="in" filter="wipe(left)">
                                      <p:cBhvr>
                                        <p:cTn id="52" dur="2000"/>
                                        <p:tgtEl>
                                          <p:spTgt spid="126006"/>
                                        </p:tgtEl>
                                      </p:cBhvr>
                                    </p:animEffect>
                                  </p:childTnLst>
                                  <p:subTnLst>
                                    <p:audio>
                                      <p:cMediaNode>
                                        <p:cTn display="0" masterRel="sameClick">
                                          <p:stCondLst>
                                            <p:cond evt="begin" delay="0">
                                              <p:tn val="50"/>
                                            </p:cond>
                                          </p:stCondLst>
                                          <p:endCondLst>
                                            <p:cond evt="onStopAudio" delay="0">
                                              <p:tgtEl>
                                                <p:sldTgt/>
                                              </p:tgtEl>
                                            </p:cond>
                                          </p:endCondLst>
                                        </p:cTn>
                                        <p:tgtEl>
                                          <p:sndTgt r:embed="rId5" name="drumroll.wav"/>
                                        </p:tgtEl>
                                      </p:cMediaNode>
                                    </p:audio>
                                  </p:subTnLst>
                                </p:cTn>
                              </p:par>
                              <p:par>
                                <p:cTn id="53" presetID="22" presetClass="entr" presetSubtype="8" fill="hold" grpId="0" nodeType="withEffect">
                                  <p:stCondLst>
                                    <p:cond delay="0"/>
                                  </p:stCondLst>
                                  <p:childTnLst>
                                    <p:set>
                                      <p:cBhvr>
                                        <p:cTn id="54" dur="1" fill="hold">
                                          <p:stCondLst>
                                            <p:cond delay="0"/>
                                          </p:stCondLst>
                                        </p:cTn>
                                        <p:tgtEl>
                                          <p:spTgt spid="126007"/>
                                        </p:tgtEl>
                                        <p:attrNameLst>
                                          <p:attrName>style.visibility</p:attrName>
                                        </p:attrNameLst>
                                      </p:cBhvr>
                                      <p:to>
                                        <p:strVal val="visible"/>
                                      </p:to>
                                    </p:set>
                                    <p:animEffect transition="in" filter="wipe(left)">
                                      <p:cBhvr>
                                        <p:cTn id="55" dur="2000"/>
                                        <p:tgtEl>
                                          <p:spTgt spid="126007"/>
                                        </p:tgtEl>
                                      </p:cBhvr>
                                    </p:animEffect>
                                  </p:childTnLst>
                                  <p:subTnLst>
                                    <p:audio>
                                      <p:cMediaNode>
                                        <p:cTn display="0" masterRel="sameClick">
                                          <p:stCondLst>
                                            <p:cond evt="begin" delay="0">
                                              <p:tn val="53"/>
                                            </p:cond>
                                          </p:stCondLst>
                                          <p:endCondLst>
                                            <p:cond evt="onStopAudio" delay="0">
                                              <p:tgtEl>
                                                <p:sldTgt/>
                                              </p:tgtEl>
                                            </p:cond>
                                          </p:endCondLst>
                                        </p:cTn>
                                        <p:tgtEl>
                                          <p:sndTgt r:embed="rId5" name="drumroll.wav"/>
                                        </p:tgtEl>
                                      </p:cMediaNode>
                                    </p:audio>
                                  </p:subTnLst>
                                </p:cTn>
                              </p:par>
                              <p:par>
                                <p:cTn id="56" presetID="22" presetClass="entr" presetSubtype="8" fill="hold" grpId="0" nodeType="withEffect">
                                  <p:stCondLst>
                                    <p:cond delay="0"/>
                                  </p:stCondLst>
                                  <p:childTnLst>
                                    <p:set>
                                      <p:cBhvr>
                                        <p:cTn id="57" dur="1" fill="hold">
                                          <p:stCondLst>
                                            <p:cond delay="0"/>
                                          </p:stCondLst>
                                        </p:cTn>
                                        <p:tgtEl>
                                          <p:spTgt spid="126008"/>
                                        </p:tgtEl>
                                        <p:attrNameLst>
                                          <p:attrName>style.visibility</p:attrName>
                                        </p:attrNameLst>
                                      </p:cBhvr>
                                      <p:to>
                                        <p:strVal val="visible"/>
                                      </p:to>
                                    </p:set>
                                    <p:animEffect transition="in" filter="wipe(left)">
                                      <p:cBhvr>
                                        <p:cTn id="58" dur="2000"/>
                                        <p:tgtEl>
                                          <p:spTgt spid="126008"/>
                                        </p:tgtEl>
                                      </p:cBhvr>
                                    </p:animEffect>
                                  </p:childTnLst>
                                  <p:subTnLst>
                                    <p:audio>
                                      <p:cMediaNode>
                                        <p:cTn display="0" masterRel="sameClick">
                                          <p:stCondLst>
                                            <p:cond evt="begin" delay="0">
                                              <p:tn val="56"/>
                                            </p:cond>
                                          </p:stCondLst>
                                          <p:endCondLst>
                                            <p:cond evt="onStopAudio" delay="0">
                                              <p:tgtEl>
                                                <p:sldTgt/>
                                              </p:tgtEl>
                                            </p:cond>
                                          </p:endCondLst>
                                        </p:cTn>
                                        <p:tgtEl>
                                          <p:sndTgt r:embed="rId5" name="drumroll.wav"/>
                                        </p:tgtEl>
                                      </p:cMediaNode>
                                    </p:audio>
                                  </p:subTnLst>
                                </p:cTn>
                              </p:par>
                              <p:par>
                                <p:cTn id="59" presetID="22" presetClass="entr" presetSubtype="8" fill="hold" grpId="0" nodeType="withEffect">
                                  <p:stCondLst>
                                    <p:cond delay="0"/>
                                  </p:stCondLst>
                                  <p:childTnLst>
                                    <p:set>
                                      <p:cBhvr>
                                        <p:cTn id="60" dur="1" fill="hold">
                                          <p:stCondLst>
                                            <p:cond delay="0"/>
                                          </p:stCondLst>
                                        </p:cTn>
                                        <p:tgtEl>
                                          <p:spTgt spid="126010"/>
                                        </p:tgtEl>
                                        <p:attrNameLst>
                                          <p:attrName>style.visibility</p:attrName>
                                        </p:attrNameLst>
                                      </p:cBhvr>
                                      <p:to>
                                        <p:strVal val="visible"/>
                                      </p:to>
                                    </p:set>
                                    <p:animEffect transition="in" filter="wipe(left)">
                                      <p:cBhvr>
                                        <p:cTn id="61" dur="2000"/>
                                        <p:tgtEl>
                                          <p:spTgt spid="126010"/>
                                        </p:tgtEl>
                                      </p:cBhvr>
                                    </p:animEffect>
                                  </p:childTnLst>
                                  <p:subTnLst>
                                    <p:audio>
                                      <p:cMediaNode>
                                        <p:cTn display="0" masterRel="sameClick">
                                          <p:stCondLst>
                                            <p:cond evt="begin" delay="0">
                                              <p:tn val="59"/>
                                            </p:cond>
                                          </p:stCondLst>
                                          <p:endCondLst>
                                            <p:cond evt="onStopAudio" delay="0">
                                              <p:tgtEl>
                                                <p:sldTgt/>
                                              </p:tgtEl>
                                            </p:cond>
                                          </p:endCondLst>
                                        </p:cTn>
                                        <p:tgtEl>
                                          <p:sndTgt r:embed="rId5" name="drumroll.wav"/>
                                        </p:tgtEl>
                                      </p:cMediaNode>
                                    </p:audio>
                                  </p:subTnLst>
                                </p:cTn>
                              </p:par>
                              <p:par>
                                <p:cTn id="62" presetID="22" presetClass="entr" presetSubtype="8" fill="hold" grpId="0" nodeType="withEffect">
                                  <p:stCondLst>
                                    <p:cond delay="0"/>
                                  </p:stCondLst>
                                  <p:childTnLst>
                                    <p:set>
                                      <p:cBhvr>
                                        <p:cTn id="63" dur="1" fill="hold">
                                          <p:stCondLst>
                                            <p:cond delay="0"/>
                                          </p:stCondLst>
                                        </p:cTn>
                                        <p:tgtEl>
                                          <p:spTgt spid="126011"/>
                                        </p:tgtEl>
                                        <p:attrNameLst>
                                          <p:attrName>style.visibility</p:attrName>
                                        </p:attrNameLst>
                                      </p:cBhvr>
                                      <p:to>
                                        <p:strVal val="visible"/>
                                      </p:to>
                                    </p:set>
                                    <p:animEffect transition="in" filter="wipe(left)">
                                      <p:cBhvr>
                                        <p:cTn id="64" dur="2000"/>
                                        <p:tgtEl>
                                          <p:spTgt spid="126011"/>
                                        </p:tgtEl>
                                      </p:cBhvr>
                                    </p:animEffect>
                                  </p:childTnLst>
                                  <p:subTnLst>
                                    <p:audio>
                                      <p:cMediaNode>
                                        <p:cTn display="0" masterRel="sameClick">
                                          <p:stCondLst>
                                            <p:cond evt="begin" delay="0">
                                              <p:tn val="62"/>
                                            </p:cond>
                                          </p:stCondLst>
                                          <p:endCondLst>
                                            <p:cond evt="onStopAudio" delay="0">
                                              <p:tgtEl>
                                                <p:sldTgt/>
                                              </p:tgtEl>
                                            </p:cond>
                                          </p:endCondLst>
                                        </p:cTn>
                                        <p:tgtEl>
                                          <p:sndTgt r:embed="rId5" name="drumroll.wav"/>
                                        </p:tgtEl>
                                      </p:cMediaNode>
                                    </p:audio>
                                  </p:sub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4" fill="hold" nodeType="clickEffect">
                                  <p:stCondLst>
                                    <p:cond delay="0"/>
                                  </p:stCondLst>
                                  <p:childTnLst>
                                    <p:set>
                                      <p:cBhvr>
                                        <p:cTn id="68" dur="1" fill="hold">
                                          <p:stCondLst>
                                            <p:cond delay="0"/>
                                          </p:stCondLst>
                                        </p:cTn>
                                        <p:tgtEl>
                                          <p:spTgt spid="1124354">
                                            <p:txEl>
                                              <p:pRg st="5" end="5"/>
                                            </p:txEl>
                                          </p:spTgt>
                                        </p:tgtEl>
                                        <p:attrNameLst>
                                          <p:attrName>style.visibility</p:attrName>
                                        </p:attrNameLst>
                                      </p:cBhvr>
                                      <p:to>
                                        <p:strVal val="visible"/>
                                      </p:to>
                                    </p:set>
                                    <p:anim calcmode="lin" valueType="num">
                                      <p:cBhvr additive="base">
                                        <p:cTn id="69" dur="500" fill="hold"/>
                                        <p:tgtEl>
                                          <p:spTgt spid="1124354">
                                            <p:txEl>
                                              <p:pRg st="5" end="5"/>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112435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7"/>
                                            </p:cond>
                                          </p:stCondLst>
                                          <p:endCondLst>
                                            <p:cond evt="onStopAudio" delay="0">
                                              <p:tgtEl>
                                                <p:sldTgt/>
                                              </p:tgtEl>
                                            </p:cond>
                                          </p:endCondLst>
                                        </p:cTn>
                                        <p:tgtEl>
                                          <p:sndTgt r:embed="rId4" name="arrow.wav"/>
                                        </p:tgtEl>
                                      </p:cMediaNode>
                                    </p:audio>
                                  </p:sub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4" fill="hold" nodeType="clickEffect">
                                  <p:stCondLst>
                                    <p:cond delay="0"/>
                                  </p:stCondLst>
                                  <p:childTnLst>
                                    <p:set>
                                      <p:cBhvr>
                                        <p:cTn id="74" dur="1" fill="hold">
                                          <p:stCondLst>
                                            <p:cond delay="0"/>
                                          </p:stCondLst>
                                        </p:cTn>
                                        <p:tgtEl>
                                          <p:spTgt spid="1124354">
                                            <p:txEl>
                                              <p:pRg st="6" end="6"/>
                                            </p:txEl>
                                          </p:spTgt>
                                        </p:tgtEl>
                                        <p:attrNameLst>
                                          <p:attrName>style.visibility</p:attrName>
                                        </p:attrNameLst>
                                      </p:cBhvr>
                                      <p:to>
                                        <p:strVal val="visible"/>
                                      </p:to>
                                    </p:set>
                                    <p:anim calcmode="lin" valueType="num">
                                      <p:cBhvr additive="base">
                                        <p:cTn id="75" dur="500" fill="hold"/>
                                        <p:tgtEl>
                                          <p:spTgt spid="1124354">
                                            <p:txEl>
                                              <p:pRg st="6" end="6"/>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12435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3"/>
                                            </p:cond>
                                          </p:stCondLst>
                                          <p:endCondLst>
                                            <p:cond evt="onStopAudio" delay="0">
                                              <p:tgtEl>
                                                <p:sldTgt/>
                                              </p:tgtEl>
                                            </p:cond>
                                          </p:endCondLst>
                                        </p:cTn>
                                        <p:tgtEl>
                                          <p:sndTgt r:embed="rId4" name="arrow.wav"/>
                                        </p:tgtEl>
                                      </p:cMediaNode>
                                    </p:audio>
                                  </p:subTnLst>
                                </p:cTn>
                              </p:par>
                            </p:childTnLst>
                          </p:cTn>
                        </p:par>
                      </p:childTnLst>
                    </p:cTn>
                  </p:par>
                  <p:par>
                    <p:cTn id="77" fill="hold" nodeType="clickPar">
                      <p:stCondLst>
                        <p:cond delay="indefinite"/>
                      </p:stCondLst>
                      <p:childTnLst>
                        <p:par>
                          <p:cTn id="78" fill="hold" nodeType="withGroup">
                            <p:stCondLst>
                              <p:cond delay="0"/>
                            </p:stCondLst>
                            <p:childTnLst>
                              <p:par>
                                <p:cTn id="79" presetID="2" presetClass="entr" presetSubtype="4" fill="hold" nodeType="clickEffect">
                                  <p:stCondLst>
                                    <p:cond delay="0"/>
                                  </p:stCondLst>
                                  <p:childTnLst>
                                    <p:set>
                                      <p:cBhvr>
                                        <p:cTn id="80" dur="1" fill="hold">
                                          <p:stCondLst>
                                            <p:cond delay="0"/>
                                          </p:stCondLst>
                                        </p:cTn>
                                        <p:tgtEl>
                                          <p:spTgt spid="1124354">
                                            <p:txEl>
                                              <p:pRg st="7" end="7"/>
                                            </p:txEl>
                                          </p:spTgt>
                                        </p:tgtEl>
                                        <p:attrNameLst>
                                          <p:attrName>style.visibility</p:attrName>
                                        </p:attrNameLst>
                                      </p:cBhvr>
                                      <p:to>
                                        <p:strVal val="visible"/>
                                      </p:to>
                                    </p:set>
                                    <p:anim calcmode="lin" valueType="num">
                                      <p:cBhvr additive="base">
                                        <p:cTn id="81" dur="500" fill="hold"/>
                                        <p:tgtEl>
                                          <p:spTgt spid="1124354">
                                            <p:txEl>
                                              <p:pRg st="7" end="7"/>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1124354">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95" grpId="0" animBg="1"/>
      <p:bldP spid="126003" grpId="0" animBg="1"/>
      <p:bldP spid="126004" grpId="0"/>
      <p:bldP spid="126005" grpId="0" animBg="1"/>
      <p:bldP spid="126006" grpId="0"/>
      <p:bldP spid="126007" grpId="0" animBg="1"/>
      <p:bldP spid="126008" grpId="0" animBg="1"/>
      <p:bldP spid="126009" grpId="0" animBg="1"/>
      <p:bldP spid="126010" grpId="0"/>
      <p:bldP spid="126011"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0527" name="Rectangle 31"/>
          <p:cNvSpPr>
            <a:spLocks noChangeArrowheads="1"/>
          </p:cNvSpPr>
          <p:nvPr/>
        </p:nvSpPr>
        <p:spPr bwMode="auto">
          <a:xfrm>
            <a:off x="682625" y="5527675"/>
            <a:ext cx="7764463" cy="1163638"/>
          </a:xfrm>
          <a:prstGeom prst="rect">
            <a:avLst/>
          </a:prstGeom>
          <a:solidFill>
            <a:srgbClr val="FFCCCC"/>
          </a:solidFill>
          <a:ln w="9525">
            <a:noFill/>
            <a:miter lim="800000"/>
            <a:headEnd/>
            <a:tailEnd/>
          </a:ln>
        </p:spPr>
        <p:txBody>
          <a:bodyPr/>
          <a:lstStyle/>
          <a:p>
            <a:pPr eaLnBrk="1" hangingPunct="1"/>
            <a:r>
              <a:rPr lang="en-US" altLang="en-US" b="1" i="1"/>
              <a:t>FYI</a:t>
            </a:r>
          </a:p>
          <a:p>
            <a:pPr eaLnBrk="1" hangingPunct="1"/>
            <a:r>
              <a:rPr lang="en-US" altLang="en-US">
                <a:sym typeface="Symbol" pitchFamily="18" charset="2"/>
              </a:rPr>
              <a:t>The IBO expects you to derive the</a:t>
            </a:r>
            <a:r>
              <a:rPr lang="en-US" altLang="en-US" b="1">
                <a:sym typeface="Symbol" pitchFamily="18" charset="2"/>
              </a:rPr>
              <a:t> </a:t>
            </a:r>
            <a:r>
              <a:rPr lang="en-US" altLang="en-US">
                <a:solidFill>
                  <a:srgbClr val="000000"/>
                </a:solidFill>
                <a:cs typeface="Times New Roman" pitchFamily="18" charset="0"/>
              </a:rPr>
              <a:t>‘electron in a box’ formula, but not this one.</a:t>
            </a:r>
          </a:p>
        </p:txBody>
      </p:sp>
      <p:sp>
        <p:nvSpPr>
          <p:cNvPr id="1130526" name="Rectangle 30"/>
          <p:cNvSpPr>
            <a:spLocks noChangeArrowheads="1"/>
          </p:cNvSpPr>
          <p:nvPr/>
        </p:nvSpPr>
        <p:spPr bwMode="auto">
          <a:xfrm>
            <a:off x="685800" y="1755775"/>
            <a:ext cx="7772400" cy="3771900"/>
          </a:xfrm>
          <a:prstGeom prst="rect">
            <a:avLst/>
          </a:prstGeom>
          <a:solidFill>
            <a:srgbClr val="CCFFCC"/>
          </a:solidFill>
          <a:ln w="9525">
            <a:noFill/>
            <a:miter lim="800000"/>
            <a:headEnd/>
            <a:tailEnd/>
          </a:ln>
        </p:spPr>
        <p:txBody>
          <a:bodyPr/>
          <a:lstStyle/>
          <a:p>
            <a:pPr eaLnBrk="1" hangingPunct="1"/>
            <a:r>
              <a:rPr lang="en-US" altLang="en-US"/>
              <a:t>PRACTICE: Show that the kinetic energy of an electron at a radius </a:t>
            </a:r>
            <a:r>
              <a:rPr lang="en-US" altLang="en-US" i="1"/>
              <a:t>r</a:t>
            </a:r>
            <a:r>
              <a:rPr lang="en-US" altLang="en-US" baseline="-25000"/>
              <a:t>n</a:t>
            </a:r>
            <a:r>
              <a:rPr lang="en-US" altLang="en-US"/>
              <a:t> in an atom is given by   </a:t>
            </a:r>
          </a:p>
          <a:p>
            <a:pPr algn="ctr" eaLnBrk="1" hangingPunct="1"/>
            <a:r>
              <a:rPr lang="en-US" altLang="en-US" i="1"/>
              <a:t>E</a:t>
            </a:r>
            <a:r>
              <a:rPr lang="en-US" altLang="en-US" baseline="-25000"/>
              <a:t>K</a:t>
            </a:r>
            <a:r>
              <a:rPr lang="en-US" altLang="en-US"/>
              <a:t> = </a:t>
            </a:r>
            <a:r>
              <a:rPr lang="en-US" altLang="en-US" i="1"/>
              <a:t>n</a:t>
            </a:r>
            <a:r>
              <a:rPr lang="en-US" altLang="en-US" baseline="30000"/>
              <a:t>2</a:t>
            </a:r>
            <a:r>
              <a:rPr lang="en-US" altLang="en-US" i="1"/>
              <a:t>h</a:t>
            </a:r>
            <a:r>
              <a:rPr lang="en-US" altLang="en-US" baseline="30000"/>
              <a:t>2 </a:t>
            </a:r>
            <a:r>
              <a:rPr lang="en-US" altLang="en-US" i="1"/>
              <a:t>/</a:t>
            </a:r>
            <a:r>
              <a:rPr lang="en-US" altLang="en-US"/>
              <a:t> (8</a:t>
            </a:r>
            <a:r>
              <a:rPr lang="en-US" altLang="en-US" i="1">
                <a:solidFill>
                  <a:srgbClr val="000000"/>
                </a:solidFill>
                <a:sym typeface="Symbol" pitchFamily="18" charset="2"/>
              </a:rPr>
              <a:t>m</a:t>
            </a:r>
            <a:r>
              <a:rPr lang="en-US" altLang="en-US">
                <a:solidFill>
                  <a:srgbClr val="000000"/>
                </a:solidFill>
                <a:sym typeface="Symbol" pitchFamily="18" charset="2"/>
              </a:rPr>
              <a:t></a:t>
            </a:r>
            <a:r>
              <a:rPr lang="en-US" altLang="en-US" baseline="30000">
                <a:solidFill>
                  <a:srgbClr val="000000"/>
                </a:solidFill>
                <a:sym typeface="Symbol" pitchFamily="18" charset="2"/>
              </a:rPr>
              <a:t>2</a:t>
            </a:r>
            <a:r>
              <a:rPr lang="en-US" altLang="en-US" i="1">
                <a:solidFill>
                  <a:srgbClr val="000000"/>
                </a:solidFill>
                <a:sym typeface="Symbol" pitchFamily="18" charset="2"/>
              </a:rPr>
              <a:t>r</a:t>
            </a:r>
            <a:r>
              <a:rPr lang="en-US" altLang="en-US" baseline="-25000">
                <a:solidFill>
                  <a:srgbClr val="000000"/>
                </a:solidFill>
                <a:sym typeface="Symbol" pitchFamily="18" charset="2"/>
              </a:rPr>
              <a:t>n</a:t>
            </a:r>
            <a:r>
              <a:rPr lang="en-US" altLang="en-US" baseline="30000">
                <a:solidFill>
                  <a:srgbClr val="000000"/>
                </a:solidFill>
                <a:sym typeface="Symbol" pitchFamily="18" charset="2"/>
              </a:rPr>
              <a:t>2</a:t>
            </a:r>
            <a:r>
              <a:rPr lang="en-US" altLang="en-US"/>
              <a:t>).</a:t>
            </a:r>
          </a:p>
          <a:p>
            <a:pPr eaLnBrk="1" hangingPunct="1"/>
            <a:r>
              <a:rPr lang="en-US" altLang="en-US">
                <a:sym typeface="Symbol" pitchFamily="18" charset="2"/>
              </a:rPr>
              <a:t>SOLUTION:</a:t>
            </a:r>
          </a:p>
          <a:p>
            <a:pPr eaLnBrk="1" hangingPunct="1"/>
            <a:r>
              <a:rPr lang="en-US" altLang="en-US">
                <a:sym typeface="Symbol" pitchFamily="18" charset="2"/>
              </a:rPr>
              <a:t>Use </a:t>
            </a:r>
            <a:r>
              <a:rPr lang="en-US" altLang="en-US" i="1">
                <a:sym typeface="Symbol" pitchFamily="18" charset="2"/>
              </a:rPr>
              <a:t>E</a:t>
            </a:r>
            <a:r>
              <a:rPr lang="en-US" altLang="en-US" baseline="-25000">
                <a:sym typeface="Symbol" pitchFamily="18" charset="2"/>
              </a:rPr>
              <a:t>K</a:t>
            </a:r>
            <a:r>
              <a:rPr lang="en-US" altLang="en-US">
                <a:sym typeface="Symbol" pitchFamily="18" charset="2"/>
              </a:rPr>
              <a:t> = (1/2)</a:t>
            </a:r>
            <a:r>
              <a:rPr lang="en-US" altLang="en-US" i="1">
                <a:sym typeface="Symbol" pitchFamily="18" charset="2"/>
              </a:rPr>
              <a:t>mv</a:t>
            </a:r>
            <a:r>
              <a:rPr lang="en-US" altLang="en-US" baseline="30000">
                <a:sym typeface="Symbol" pitchFamily="18" charset="2"/>
              </a:rPr>
              <a:t>2</a:t>
            </a:r>
            <a:r>
              <a:rPr lang="en-US" altLang="en-US">
                <a:sym typeface="Symbol" pitchFamily="18" charset="2"/>
              </a:rPr>
              <a:t> and </a:t>
            </a:r>
            <a:r>
              <a:rPr lang="en-US" altLang="en-US" i="1">
                <a:solidFill>
                  <a:srgbClr val="000000"/>
                </a:solidFill>
                <a:sym typeface="Symbol" pitchFamily="18" charset="2"/>
              </a:rPr>
              <a:t>v</a:t>
            </a:r>
            <a:r>
              <a:rPr lang="en-US" altLang="en-US">
                <a:solidFill>
                  <a:srgbClr val="000000"/>
                </a:solidFill>
                <a:sym typeface="Symbol" pitchFamily="18" charset="2"/>
              </a:rPr>
              <a:t> = </a:t>
            </a:r>
            <a:r>
              <a:rPr lang="en-US" altLang="en-US" i="1">
                <a:solidFill>
                  <a:srgbClr val="000000"/>
                </a:solidFill>
                <a:sym typeface="Symbol" pitchFamily="18" charset="2"/>
              </a:rPr>
              <a:t>nh / </a:t>
            </a:r>
            <a:r>
              <a:rPr lang="en-US" altLang="en-US">
                <a:solidFill>
                  <a:srgbClr val="000000"/>
                </a:solidFill>
                <a:sym typeface="Symbol" pitchFamily="18" charset="2"/>
              </a:rPr>
              <a:t>(2</a:t>
            </a:r>
            <a:r>
              <a:rPr lang="en-US" altLang="en-US" i="1">
                <a:solidFill>
                  <a:srgbClr val="000000"/>
                </a:solidFill>
                <a:sym typeface="Symbol" pitchFamily="18" charset="2"/>
              </a:rPr>
              <a:t>r</a:t>
            </a:r>
            <a:r>
              <a:rPr lang="en-US" altLang="en-US" baseline="-25000">
                <a:solidFill>
                  <a:srgbClr val="000000"/>
                </a:solidFill>
                <a:sym typeface="Symbol" pitchFamily="18" charset="2"/>
              </a:rPr>
              <a:t>n</a:t>
            </a:r>
            <a:r>
              <a:rPr lang="en-US" altLang="en-US" i="1">
                <a:solidFill>
                  <a:srgbClr val="000000"/>
                </a:solidFill>
                <a:sym typeface="Symbol" pitchFamily="18" charset="2"/>
              </a:rPr>
              <a:t>m</a:t>
            </a:r>
            <a:r>
              <a:rPr lang="en-US" altLang="en-US">
                <a:solidFill>
                  <a:srgbClr val="000000"/>
                </a:solidFill>
                <a:sym typeface="Symbol" pitchFamily="18" charset="2"/>
              </a:rPr>
              <a:t>).</a:t>
            </a:r>
            <a:r>
              <a:rPr lang="en-US" altLang="en-US">
                <a:sym typeface="Symbol" pitchFamily="18" charset="2"/>
              </a:rPr>
              <a:t> </a:t>
            </a:r>
            <a:endParaRPr lang="en-US" altLang="en-US">
              <a:cs typeface="Courier New" pitchFamily="49" charset="0"/>
              <a:sym typeface="Symbol" pitchFamily="18" charset="2"/>
            </a:endParaRPr>
          </a:p>
          <a:p>
            <a:pPr eaLnBrk="1" hangingPunct="1"/>
            <a:r>
              <a:rPr lang="en-US" altLang="en-US" i="1">
                <a:sym typeface="Symbol" pitchFamily="18" charset="2"/>
              </a:rPr>
              <a:t>                E</a:t>
            </a:r>
            <a:r>
              <a:rPr lang="en-US" altLang="en-US" baseline="-25000">
                <a:sym typeface="Symbol" pitchFamily="18" charset="2"/>
              </a:rPr>
              <a:t>K</a:t>
            </a:r>
            <a:r>
              <a:rPr lang="en-US" altLang="en-US">
                <a:sym typeface="Symbol" pitchFamily="18" charset="2"/>
              </a:rPr>
              <a:t> 	= (1/2)</a:t>
            </a:r>
            <a:r>
              <a:rPr lang="en-US" altLang="en-US" i="1">
                <a:sym typeface="Symbol" pitchFamily="18" charset="2"/>
              </a:rPr>
              <a:t>mv</a:t>
            </a:r>
            <a:r>
              <a:rPr lang="en-US" altLang="en-US" baseline="30000">
                <a:sym typeface="Symbol" pitchFamily="18" charset="2"/>
              </a:rPr>
              <a:t>2</a:t>
            </a:r>
            <a:r>
              <a:rPr lang="en-US" altLang="en-US">
                <a:sym typeface="Symbol" pitchFamily="18" charset="2"/>
              </a:rPr>
              <a:t> </a:t>
            </a:r>
          </a:p>
          <a:p>
            <a:pPr eaLnBrk="1" hangingPunct="1"/>
            <a:r>
              <a:rPr lang="en-US" altLang="en-US">
                <a:sym typeface="Symbol" pitchFamily="18" charset="2"/>
              </a:rPr>
              <a:t>             	= (1/2)</a:t>
            </a:r>
            <a:r>
              <a:rPr lang="en-US" altLang="en-US" i="1">
                <a:sym typeface="Symbol" pitchFamily="18" charset="2"/>
              </a:rPr>
              <a:t>mn</a:t>
            </a:r>
            <a:r>
              <a:rPr lang="en-US" altLang="en-US" baseline="30000">
                <a:sym typeface="Symbol" pitchFamily="18" charset="2"/>
              </a:rPr>
              <a:t>2</a:t>
            </a:r>
            <a:r>
              <a:rPr lang="en-US" altLang="en-US" i="1">
                <a:sym typeface="Symbol" pitchFamily="18" charset="2"/>
              </a:rPr>
              <a:t>h</a:t>
            </a:r>
            <a:r>
              <a:rPr lang="en-US" altLang="en-US" baseline="30000">
                <a:sym typeface="Symbol" pitchFamily="18" charset="2"/>
              </a:rPr>
              <a:t>2 </a:t>
            </a:r>
            <a:r>
              <a:rPr lang="en-US" altLang="en-US" i="1">
                <a:sym typeface="Symbol" pitchFamily="18" charset="2"/>
              </a:rPr>
              <a:t>/</a:t>
            </a:r>
            <a:r>
              <a:rPr lang="en-US" altLang="en-US">
                <a:sym typeface="Symbol" pitchFamily="18" charset="2"/>
              </a:rPr>
              <a:t> (</a:t>
            </a:r>
            <a:r>
              <a:rPr lang="en-US" altLang="en-US">
                <a:solidFill>
                  <a:srgbClr val="000000"/>
                </a:solidFill>
                <a:sym typeface="Symbol" pitchFamily="18" charset="2"/>
              </a:rPr>
              <a:t>2</a:t>
            </a:r>
            <a:r>
              <a:rPr lang="en-US" altLang="en-US" i="1">
                <a:solidFill>
                  <a:srgbClr val="000000"/>
                </a:solidFill>
                <a:sym typeface="Symbol" pitchFamily="18" charset="2"/>
              </a:rPr>
              <a:t>r</a:t>
            </a:r>
            <a:r>
              <a:rPr lang="en-US" altLang="en-US" baseline="-25000">
                <a:solidFill>
                  <a:srgbClr val="000000"/>
                </a:solidFill>
                <a:sym typeface="Symbol" pitchFamily="18" charset="2"/>
              </a:rPr>
              <a:t>n</a:t>
            </a:r>
            <a:r>
              <a:rPr lang="en-US" altLang="en-US" i="1">
                <a:solidFill>
                  <a:srgbClr val="000000"/>
                </a:solidFill>
                <a:sym typeface="Symbol" pitchFamily="18" charset="2"/>
              </a:rPr>
              <a:t>m</a:t>
            </a:r>
            <a:r>
              <a:rPr lang="en-US" altLang="en-US">
                <a:solidFill>
                  <a:srgbClr val="000000"/>
                </a:solidFill>
                <a:sym typeface="Symbol" pitchFamily="18" charset="2"/>
              </a:rPr>
              <a:t>)</a:t>
            </a:r>
            <a:r>
              <a:rPr lang="en-US" altLang="en-US" baseline="30000">
                <a:solidFill>
                  <a:srgbClr val="000000"/>
                </a:solidFill>
                <a:sym typeface="Symbol" pitchFamily="18" charset="2"/>
              </a:rPr>
              <a:t>2</a:t>
            </a:r>
            <a:endParaRPr lang="en-US" altLang="en-US">
              <a:solidFill>
                <a:srgbClr val="000000"/>
              </a:solidFill>
              <a:sym typeface="Symbol" pitchFamily="18" charset="2"/>
            </a:endParaRPr>
          </a:p>
          <a:p>
            <a:pPr eaLnBrk="1" hangingPunct="1"/>
            <a:r>
              <a:rPr lang="en-US" altLang="en-US">
                <a:solidFill>
                  <a:srgbClr val="000000"/>
                </a:solidFill>
                <a:sym typeface="Symbol" pitchFamily="18" charset="2"/>
              </a:rPr>
              <a:t>             	= </a:t>
            </a:r>
            <a:r>
              <a:rPr lang="en-US" altLang="en-US">
                <a:sym typeface="Symbol" pitchFamily="18" charset="2"/>
              </a:rPr>
              <a:t>(1/2)</a:t>
            </a:r>
            <a:r>
              <a:rPr lang="en-US" altLang="en-US" i="1">
                <a:sym typeface="Symbol" pitchFamily="18" charset="2"/>
              </a:rPr>
              <a:t>mn</a:t>
            </a:r>
            <a:r>
              <a:rPr lang="en-US" altLang="en-US" baseline="30000">
                <a:sym typeface="Symbol" pitchFamily="18" charset="2"/>
              </a:rPr>
              <a:t>2</a:t>
            </a:r>
            <a:r>
              <a:rPr lang="en-US" altLang="en-US" i="1">
                <a:sym typeface="Symbol" pitchFamily="18" charset="2"/>
              </a:rPr>
              <a:t>h</a:t>
            </a:r>
            <a:r>
              <a:rPr lang="en-US" altLang="en-US" baseline="30000">
                <a:sym typeface="Symbol" pitchFamily="18" charset="2"/>
              </a:rPr>
              <a:t>2 </a:t>
            </a:r>
            <a:r>
              <a:rPr lang="en-US" altLang="en-US" i="1">
                <a:sym typeface="Symbol" pitchFamily="18" charset="2"/>
              </a:rPr>
              <a:t>/</a:t>
            </a:r>
            <a:r>
              <a:rPr lang="en-US" altLang="en-US">
                <a:sym typeface="Symbol" pitchFamily="18" charset="2"/>
              </a:rPr>
              <a:t> (</a:t>
            </a:r>
            <a:r>
              <a:rPr lang="en-US" altLang="en-US">
                <a:solidFill>
                  <a:srgbClr val="000000"/>
                </a:solidFill>
                <a:sym typeface="Symbol" pitchFamily="18" charset="2"/>
              </a:rPr>
              <a:t>4</a:t>
            </a:r>
            <a:r>
              <a:rPr lang="en-US" altLang="en-US" baseline="30000">
                <a:solidFill>
                  <a:srgbClr val="000000"/>
                </a:solidFill>
                <a:sym typeface="Symbol" pitchFamily="18" charset="2"/>
              </a:rPr>
              <a:t>2</a:t>
            </a:r>
            <a:r>
              <a:rPr lang="en-US" altLang="en-US" i="1">
                <a:solidFill>
                  <a:srgbClr val="000000"/>
                </a:solidFill>
                <a:sym typeface="Symbol" pitchFamily="18" charset="2"/>
              </a:rPr>
              <a:t>r</a:t>
            </a:r>
            <a:r>
              <a:rPr lang="en-US" altLang="en-US" baseline="-25000">
                <a:solidFill>
                  <a:srgbClr val="000000"/>
                </a:solidFill>
                <a:sym typeface="Symbol" pitchFamily="18" charset="2"/>
              </a:rPr>
              <a:t>n</a:t>
            </a:r>
            <a:r>
              <a:rPr lang="en-US" altLang="en-US" baseline="30000">
                <a:solidFill>
                  <a:srgbClr val="000000"/>
                </a:solidFill>
                <a:sym typeface="Symbol" pitchFamily="18" charset="2"/>
              </a:rPr>
              <a:t>2</a:t>
            </a:r>
            <a:r>
              <a:rPr lang="en-US" altLang="en-US" i="1">
                <a:solidFill>
                  <a:srgbClr val="000000"/>
                </a:solidFill>
                <a:sym typeface="Symbol" pitchFamily="18" charset="2"/>
              </a:rPr>
              <a:t>m</a:t>
            </a:r>
            <a:r>
              <a:rPr lang="en-US" altLang="en-US" baseline="30000">
                <a:solidFill>
                  <a:srgbClr val="000000"/>
                </a:solidFill>
                <a:sym typeface="Symbol" pitchFamily="18" charset="2"/>
              </a:rPr>
              <a:t>2</a:t>
            </a:r>
            <a:r>
              <a:rPr lang="en-US" altLang="en-US">
                <a:solidFill>
                  <a:srgbClr val="000000"/>
                </a:solidFill>
                <a:sym typeface="Symbol" pitchFamily="18" charset="2"/>
              </a:rPr>
              <a:t>)</a:t>
            </a:r>
          </a:p>
          <a:p>
            <a:pPr eaLnBrk="1" hangingPunct="1"/>
            <a:r>
              <a:rPr lang="en-US" altLang="en-US">
                <a:solidFill>
                  <a:srgbClr val="000000"/>
                </a:solidFill>
                <a:sym typeface="Symbol" pitchFamily="18" charset="2"/>
              </a:rPr>
              <a:t>             	= </a:t>
            </a:r>
            <a:r>
              <a:rPr lang="en-US" altLang="en-US" i="1">
                <a:sym typeface="Symbol" pitchFamily="18" charset="2"/>
              </a:rPr>
              <a:t>n</a:t>
            </a:r>
            <a:r>
              <a:rPr lang="en-US" altLang="en-US" baseline="30000">
                <a:sym typeface="Symbol" pitchFamily="18" charset="2"/>
              </a:rPr>
              <a:t>2</a:t>
            </a:r>
            <a:r>
              <a:rPr lang="en-US" altLang="en-US" i="1">
                <a:sym typeface="Symbol" pitchFamily="18" charset="2"/>
              </a:rPr>
              <a:t>h</a:t>
            </a:r>
            <a:r>
              <a:rPr lang="en-US" altLang="en-US" baseline="30000">
                <a:sym typeface="Symbol" pitchFamily="18" charset="2"/>
              </a:rPr>
              <a:t>2 </a:t>
            </a:r>
            <a:r>
              <a:rPr lang="en-US" altLang="en-US" i="1">
                <a:sym typeface="Symbol" pitchFamily="18" charset="2"/>
              </a:rPr>
              <a:t>/</a:t>
            </a:r>
            <a:r>
              <a:rPr lang="en-US" altLang="en-US">
                <a:sym typeface="Symbol" pitchFamily="18" charset="2"/>
              </a:rPr>
              <a:t> (</a:t>
            </a:r>
            <a:r>
              <a:rPr lang="en-US" altLang="en-US">
                <a:solidFill>
                  <a:srgbClr val="000000"/>
                </a:solidFill>
                <a:sym typeface="Symbol" pitchFamily="18" charset="2"/>
              </a:rPr>
              <a:t>8</a:t>
            </a:r>
            <a:r>
              <a:rPr lang="en-US" altLang="en-US" baseline="30000">
                <a:solidFill>
                  <a:srgbClr val="000000"/>
                </a:solidFill>
                <a:sym typeface="Symbol" pitchFamily="18" charset="2"/>
              </a:rPr>
              <a:t>2</a:t>
            </a:r>
            <a:r>
              <a:rPr lang="en-US" altLang="en-US" i="1">
                <a:solidFill>
                  <a:srgbClr val="000000"/>
                </a:solidFill>
                <a:sym typeface="Symbol" pitchFamily="18" charset="2"/>
              </a:rPr>
              <a:t>r</a:t>
            </a:r>
            <a:r>
              <a:rPr lang="en-US" altLang="en-US" baseline="-25000">
                <a:solidFill>
                  <a:srgbClr val="000000"/>
                </a:solidFill>
                <a:sym typeface="Symbol" pitchFamily="18" charset="2"/>
              </a:rPr>
              <a:t>n</a:t>
            </a:r>
            <a:r>
              <a:rPr lang="en-US" altLang="en-US" baseline="30000">
                <a:solidFill>
                  <a:srgbClr val="000000"/>
                </a:solidFill>
                <a:sym typeface="Symbol" pitchFamily="18" charset="2"/>
              </a:rPr>
              <a:t>2</a:t>
            </a:r>
            <a:r>
              <a:rPr lang="en-US" altLang="en-US" i="1">
                <a:solidFill>
                  <a:srgbClr val="000000"/>
                </a:solidFill>
                <a:sym typeface="Symbol" pitchFamily="18" charset="2"/>
              </a:rPr>
              <a:t>m</a:t>
            </a:r>
            <a:r>
              <a:rPr lang="en-US" altLang="en-US">
                <a:solidFill>
                  <a:srgbClr val="000000"/>
                </a:solidFill>
                <a:sym typeface="Symbol" pitchFamily="18" charset="2"/>
              </a:rPr>
              <a:t>)</a:t>
            </a:r>
          </a:p>
          <a:p>
            <a:pPr eaLnBrk="1" hangingPunct="1"/>
            <a:r>
              <a:rPr lang="en-US" altLang="en-US">
                <a:solidFill>
                  <a:srgbClr val="000000"/>
                </a:solidFill>
                <a:sym typeface="Symbol" pitchFamily="18" charset="2"/>
              </a:rPr>
              <a:t>             	= </a:t>
            </a:r>
            <a:r>
              <a:rPr lang="en-US" altLang="en-US" i="1">
                <a:sym typeface="Symbol" pitchFamily="18" charset="2"/>
              </a:rPr>
              <a:t>n</a:t>
            </a:r>
            <a:r>
              <a:rPr lang="en-US" altLang="en-US" baseline="30000">
                <a:sym typeface="Symbol" pitchFamily="18" charset="2"/>
              </a:rPr>
              <a:t>2</a:t>
            </a:r>
            <a:r>
              <a:rPr lang="en-US" altLang="en-US" i="1">
                <a:sym typeface="Symbol" pitchFamily="18" charset="2"/>
              </a:rPr>
              <a:t>h</a:t>
            </a:r>
            <a:r>
              <a:rPr lang="en-US" altLang="en-US" baseline="30000">
                <a:sym typeface="Symbol" pitchFamily="18" charset="2"/>
              </a:rPr>
              <a:t>2 </a:t>
            </a:r>
            <a:r>
              <a:rPr lang="en-US" altLang="en-US" i="1">
                <a:sym typeface="Symbol" pitchFamily="18" charset="2"/>
              </a:rPr>
              <a:t>/</a:t>
            </a:r>
            <a:r>
              <a:rPr lang="en-US" altLang="en-US">
                <a:sym typeface="Symbol" pitchFamily="18" charset="2"/>
              </a:rPr>
              <a:t> (</a:t>
            </a:r>
            <a:r>
              <a:rPr lang="en-US" altLang="en-US">
                <a:solidFill>
                  <a:srgbClr val="000000"/>
                </a:solidFill>
                <a:sym typeface="Symbol" pitchFamily="18" charset="2"/>
              </a:rPr>
              <a:t>8</a:t>
            </a:r>
            <a:r>
              <a:rPr lang="en-US" altLang="en-US" i="1">
                <a:solidFill>
                  <a:srgbClr val="000000"/>
                </a:solidFill>
                <a:sym typeface="Symbol" pitchFamily="18" charset="2"/>
              </a:rPr>
              <a:t>m</a:t>
            </a:r>
            <a:r>
              <a:rPr lang="en-US" altLang="en-US">
                <a:solidFill>
                  <a:srgbClr val="000000"/>
                </a:solidFill>
                <a:sym typeface="Symbol" pitchFamily="18" charset="2"/>
              </a:rPr>
              <a:t></a:t>
            </a:r>
            <a:r>
              <a:rPr lang="en-US" altLang="en-US" baseline="30000">
                <a:solidFill>
                  <a:srgbClr val="000000"/>
                </a:solidFill>
                <a:sym typeface="Symbol" pitchFamily="18" charset="2"/>
              </a:rPr>
              <a:t>2</a:t>
            </a:r>
            <a:r>
              <a:rPr lang="en-US" altLang="en-US" i="1">
                <a:solidFill>
                  <a:srgbClr val="000000"/>
                </a:solidFill>
                <a:sym typeface="Symbol" pitchFamily="18" charset="2"/>
              </a:rPr>
              <a:t>r</a:t>
            </a:r>
            <a:r>
              <a:rPr lang="en-US" altLang="en-US" baseline="-25000">
                <a:solidFill>
                  <a:srgbClr val="000000"/>
                </a:solidFill>
                <a:sym typeface="Symbol" pitchFamily="18" charset="2"/>
              </a:rPr>
              <a:t>n</a:t>
            </a:r>
            <a:r>
              <a:rPr lang="en-US" altLang="en-US" baseline="30000">
                <a:solidFill>
                  <a:srgbClr val="000000"/>
                </a:solidFill>
                <a:sym typeface="Symbol" pitchFamily="18" charset="2"/>
              </a:rPr>
              <a:t>2</a:t>
            </a:r>
            <a:r>
              <a:rPr lang="en-US" altLang="en-US">
                <a:solidFill>
                  <a:srgbClr val="000000"/>
                </a:solidFill>
                <a:sym typeface="Symbol" pitchFamily="18" charset="2"/>
              </a:rPr>
              <a:t>)</a:t>
            </a:r>
          </a:p>
        </p:txBody>
      </p:sp>
      <p:sp>
        <p:nvSpPr>
          <p:cNvPr id="59396"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AHL</a:t>
            </a:r>
            <a:br>
              <a:rPr lang="en-US" altLang="en-US" sz="2800" b="1" smtClean="0"/>
            </a:br>
            <a:r>
              <a:rPr lang="en-US" altLang="en-US" sz="2800" smtClean="0">
                <a:solidFill>
                  <a:schemeClr val="tx1"/>
                </a:solidFill>
              </a:rPr>
              <a:t>12.1 – The interaction of matter with radiation</a:t>
            </a:r>
          </a:p>
        </p:txBody>
      </p:sp>
      <p:sp>
        <p:nvSpPr>
          <p:cNvPr id="59397" name="Rectangle 2"/>
          <p:cNvSpPr>
            <a:spLocks noChangeArrowheads="1"/>
          </p:cNvSpPr>
          <p:nvPr/>
        </p:nvSpPr>
        <p:spPr bwMode="auto">
          <a:xfrm>
            <a:off x="685800" y="1343025"/>
            <a:ext cx="7772400" cy="427038"/>
          </a:xfrm>
          <a:prstGeom prst="rect">
            <a:avLst/>
          </a:prstGeom>
          <a:solidFill>
            <a:srgbClr val="EAEAEA"/>
          </a:solidFill>
          <a:ln w="9525">
            <a:noFill/>
            <a:miter lim="800000"/>
            <a:headEnd/>
            <a:tailEnd/>
          </a:ln>
        </p:spPr>
        <p:txBody>
          <a:bodyPr/>
          <a:lstStyle/>
          <a:p>
            <a:pPr eaLnBrk="1" hangingPunct="1">
              <a:spcBef>
                <a:spcPct val="20000"/>
              </a:spcBef>
            </a:pPr>
            <a:r>
              <a:rPr lang="en-US" altLang="en-US" i="1">
                <a:solidFill>
                  <a:srgbClr val="333399"/>
                </a:solidFill>
                <a:cs typeface="Times New Roman" pitchFamily="18" charset="0"/>
              </a:rPr>
              <a:t>The Schrödinger model of the hydrogen atom</a:t>
            </a:r>
            <a:endParaRPr lang="en-US" altLang="en-US" i="1">
              <a:solidFill>
                <a:srgbClr val="000000"/>
              </a:solidFill>
              <a:cs typeface="Times New Roman" pitchFamily="18"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30526">
                                            <p:txEl>
                                              <p:pRg st="0" end="0"/>
                                            </p:txEl>
                                          </p:spTgt>
                                        </p:tgtEl>
                                        <p:attrNameLst>
                                          <p:attrName>style.visibility</p:attrName>
                                        </p:attrNameLst>
                                      </p:cBhvr>
                                      <p:to>
                                        <p:strVal val="visible"/>
                                      </p:to>
                                    </p:set>
                                    <p:anim calcmode="lin" valueType="num">
                                      <p:cBhvr additive="base">
                                        <p:cTn id="7" dur="500" fill="hold"/>
                                        <p:tgtEl>
                                          <p:spTgt spid="113052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3052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130526">
                                            <p:txEl>
                                              <p:pRg st="1" end="1"/>
                                            </p:txEl>
                                          </p:spTgt>
                                        </p:tgtEl>
                                        <p:attrNameLst>
                                          <p:attrName>style.visibility</p:attrName>
                                        </p:attrNameLst>
                                      </p:cBhvr>
                                      <p:to>
                                        <p:strVal val="visible"/>
                                      </p:to>
                                    </p:set>
                                    <p:anim calcmode="lin" valueType="num">
                                      <p:cBhvr additive="base">
                                        <p:cTn id="13" dur="500" fill="hold"/>
                                        <p:tgtEl>
                                          <p:spTgt spid="113052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3052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130526">
                                            <p:txEl>
                                              <p:pRg st="2" end="2"/>
                                            </p:txEl>
                                          </p:spTgt>
                                        </p:tgtEl>
                                        <p:attrNameLst>
                                          <p:attrName>style.visibility</p:attrName>
                                        </p:attrNameLst>
                                      </p:cBhvr>
                                      <p:to>
                                        <p:strVal val="visible"/>
                                      </p:to>
                                    </p:set>
                                    <p:anim calcmode="lin" valueType="num">
                                      <p:cBhvr additive="base">
                                        <p:cTn id="19" dur="500" fill="hold"/>
                                        <p:tgtEl>
                                          <p:spTgt spid="113052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3052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130526">
                                            <p:txEl>
                                              <p:pRg st="3" end="3"/>
                                            </p:txEl>
                                          </p:spTgt>
                                        </p:tgtEl>
                                        <p:attrNameLst>
                                          <p:attrName>style.visibility</p:attrName>
                                        </p:attrNameLst>
                                      </p:cBhvr>
                                      <p:to>
                                        <p:strVal val="visible"/>
                                      </p:to>
                                    </p:set>
                                    <p:anim calcmode="lin" valueType="num">
                                      <p:cBhvr additive="base">
                                        <p:cTn id="25" dur="500" fill="hold"/>
                                        <p:tgtEl>
                                          <p:spTgt spid="113052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3052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130526">
                                            <p:txEl>
                                              <p:pRg st="4" end="4"/>
                                            </p:txEl>
                                          </p:spTgt>
                                        </p:tgtEl>
                                        <p:attrNameLst>
                                          <p:attrName>style.visibility</p:attrName>
                                        </p:attrNameLst>
                                      </p:cBhvr>
                                      <p:to>
                                        <p:strVal val="visible"/>
                                      </p:to>
                                    </p:set>
                                    <p:anim calcmode="lin" valueType="num">
                                      <p:cBhvr additive="base">
                                        <p:cTn id="31" dur="500" fill="hold"/>
                                        <p:tgtEl>
                                          <p:spTgt spid="113052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3052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130526">
                                            <p:txEl>
                                              <p:pRg st="5" end="5"/>
                                            </p:txEl>
                                          </p:spTgt>
                                        </p:tgtEl>
                                        <p:attrNameLst>
                                          <p:attrName>style.visibility</p:attrName>
                                        </p:attrNameLst>
                                      </p:cBhvr>
                                      <p:to>
                                        <p:strVal val="visible"/>
                                      </p:to>
                                    </p:set>
                                    <p:anim calcmode="lin" valueType="num">
                                      <p:cBhvr additive="base">
                                        <p:cTn id="37" dur="500" fill="hold"/>
                                        <p:tgtEl>
                                          <p:spTgt spid="113052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3052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130526">
                                            <p:txEl>
                                              <p:pRg st="6" end="6"/>
                                            </p:txEl>
                                          </p:spTgt>
                                        </p:tgtEl>
                                        <p:attrNameLst>
                                          <p:attrName>style.visibility</p:attrName>
                                        </p:attrNameLst>
                                      </p:cBhvr>
                                      <p:to>
                                        <p:strVal val="visible"/>
                                      </p:to>
                                    </p:set>
                                    <p:anim calcmode="lin" valueType="num">
                                      <p:cBhvr additive="base">
                                        <p:cTn id="43" dur="500" fill="hold"/>
                                        <p:tgtEl>
                                          <p:spTgt spid="113052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3052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1130526">
                                            <p:txEl>
                                              <p:pRg st="7" end="7"/>
                                            </p:txEl>
                                          </p:spTgt>
                                        </p:tgtEl>
                                        <p:attrNameLst>
                                          <p:attrName>style.visibility</p:attrName>
                                        </p:attrNameLst>
                                      </p:cBhvr>
                                      <p:to>
                                        <p:strVal val="visible"/>
                                      </p:to>
                                    </p:set>
                                    <p:anim calcmode="lin" valueType="num">
                                      <p:cBhvr additive="base">
                                        <p:cTn id="49" dur="500" fill="hold"/>
                                        <p:tgtEl>
                                          <p:spTgt spid="1130526">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130526">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1130526">
                                            <p:txEl>
                                              <p:pRg st="8" end="8"/>
                                            </p:txEl>
                                          </p:spTgt>
                                        </p:tgtEl>
                                        <p:attrNameLst>
                                          <p:attrName>style.visibility</p:attrName>
                                        </p:attrNameLst>
                                      </p:cBhvr>
                                      <p:to>
                                        <p:strVal val="visible"/>
                                      </p:to>
                                    </p:set>
                                    <p:anim calcmode="lin" valueType="num">
                                      <p:cBhvr additive="base">
                                        <p:cTn id="55" dur="500" fill="hold"/>
                                        <p:tgtEl>
                                          <p:spTgt spid="1130526">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130526">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1130527">
                                            <p:txEl>
                                              <p:pRg st="1" end="1"/>
                                            </p:txEl>
                                          </p:spTgt>
                                        </p:tgtEl>
                                        <p:attrNameLst>
                                          <p:attrName>style.visibility</p:attrName>
                                        </p:attrNameLst>
                                      </p:cBhvr>
                                      <p:to>
                                        <p:strVal val="visible"/>
                                      </p:to>
                                    </p:set>
                                    <p:anim calcmode="lin" valueType="num">
                                      <p:cBhvr additive="base">
                                        <p:cTn id="61" dur="500" fill="hold"/>
                                        <p:tgtEl>
                                          <p:spTgt spid="1130527">
                                            <p:txEl>
                                              <p:pRg st="1" end="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13052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42" name="Rectangle 2"/>
          <p:cNvSpPr>
            <a:spLocks noChangeArrowheads="1"/>
          </p:cNvSpPr>
          <p:nvPr/>
        </p:nvSpPr>
        <p:spPr bwMode="auto">
          <a:xfrm>
            <a:off x="685800" y="1343025"/>
            <a:ext cx="7772400" cy="5514975"/>
          </a:xfrm>
          <a:prstGeom prst="rect">
            <a:avLst/>
          </a:prstGeom>
          <a:solidFill>
            <a:srgbClr val="EAEAEA"/>
          </a:solidFill>
          <a:ln w="9525">
            <a:noFill/>
            <a:miter lim="800000"/>
            <a:headEnd/>
            <a:tailEnd/>
          </a:ln>
        </p:spPr>
        <p:txBody>
          <a:bodyPr/>
          <a:lstStyle/>
          <a:p>
            <a:pPr eaLnBrk="1" hangingPunct="1">
              <a:spcBef>
                <a:spcPct val="20000"/>
              </a:spcBef>
            </a:pPr>
            <a:r>
              <a:rPr lang="en-US" altLang="en-US" i="1">
                <a:solidFill>
                  <a:srgbClr val="333399"/>
                </a:solidFill>
                <a:cs typeface="Times New Roman" pitchFamily="18" charset="0"/>
              </a:rPr>
              <a:t>The wave function</a:t>
            </a:r>
            <a:endParaRPr lang="en-US" altLang="en-US">
              <a:solidFill>
                <a:srgbClr val="333399"/>
              </a:solidFill>
              <a:cs typeface="Times New Roman" pitchFamily="18" charset="0"/>
            </a:endParaRPr>
          </a:p>
          <a:p>
            <a:pPr eaLnBrk="1" hangingPunct="1">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Integrating the math of waves with the math of particles through the conservation of energy, Schrödinger developed a wave equation that looked like this:</a:t>
            </a:r>
          </a:p>
          <a:p>
            <a:pPr eaLnBrk="1" hangingPunct="1">
              <a:spcBef>
                <a:spcPct val="20000"/>
              </a:spcBef>
            </a:pPr>
            <a:endParaRPr lang="en-US" altLang="en-US">
              <a:solidFill>
                <a:srgbClr val="000000"/>
              </a:solidFill>
              <a:cs typeface="Times New Roman" pitchFamily="18" charset="0"/>
            </a:endParaRPr>
          </a:p>
          <a:p>
            <a:pPr eaLnBrk="1" hangingPunct="1">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Three things to note about the wave equation:</a:t>
            </a:r>
            <a:r>
              <a:rPr lang="en-US" altLang="en-US">
                <a:solidFill>
                  <a:srgbClr val="000000"/>
                </a:solidFill>
                <a:cs typeface="Times New Roman" pitchFamily="18" charset="0"/>
                <a:sym typeface="Symbol" pitchFamily="18" charset="2"/>
              </a:rPr>
              <a:t> </a:t>
            </a:r>
          </a:p>
          <a:p>
            <a:pPr eaLnBrk="1" hangingPunct="1">
              <a:spcBef>
                <a:spcPts val="300"/>
              </a:spcBef>
            </a:pPr>
            <a:r>
              <a:rPr lang="en-US" altLang="en-US">
                <a:solidFill>
                  <a:srgbClr val="000000"/>
                </a:solidFill>
                <a:cs typeface="Times New Roman" pitchFamily="18" charset="0"/>
                <a:sym typeface="Symbol" pitchFamily="18" charset="2"/>
              </a:rPr>
              <a:t>1) It is built around the conservation of                           mechanical energy: </a:t>
            </a:r>
            <a:r>
              <a:rPr lang="en-US" altLang="en-US" i="1">
                <a:solidFill>
                  <a:srgbClr val="000000"/>
                </a:solidFill>
                <a:cs typeface="Times New Roman" pitchFamily="18" charset="0"/>
                <a:sym typeface="Symbol" pitchFamily="18" charset="2"/>
              </a:rPr>
              <a:t>E</a:t>
            </a:r>
            <a:r>
              <a:rPr lang="en-US" altLang="en-US">
                <a:solidFill>
                  <a:srgbClr val="000000"/>
                </a:solidFill>
                <a:cs typeface="Times New Roman" pitchFamily="18" charset="0"/>
                <a:sym typeface="Symbol" pitchFamily="18" charset="2"/>
              </a:rPr>
              <a:t> = </a:t>
            </a:r>
            <a:r>
              <a:rPr lang="en-US" altLang="en-US" i="1">
                <a:solidFill>
                  <a:srgbClr val="000000"/>
                </a:solidFill>
                <a:cs typeface="Times New Roman" pitchFamily="18" charset="0"/>
                <a:sym typeface="Symbol" pitchFamily="18" charset="2"/>
              </a:rPr>
              <a:t>E</a:t>
            </a:r>
            <a:r>
              <a:rPr lang="en-US" altLang="en-US" baseline="-25000">
                <a:solidFill>
                  <a:srgbClr val="000000"/>
                </a:solidFill>
                <a:cs typeface="Times New Roman" pitchFamily="18" charset="0"/>
                <a:sym typeface="Symbol" pitchFamily="18" charset="2"/>
              </a:rPr>
              <a:t>K </a:t>
            </a:r>
            <a:r>
              <a:rPr lang="en-US" altLang="en-US">
                <a:solidFill>
                  <a:srgbClr val="000000"/>
                </a:solidFill>
                <a:cs typeface="Times New Roman" pitchFamily="18" charset="0"/>
                <a:sym typeface="Symbol" pitchFamily="18" charset="2"/>
              </a:rPr>
              <a:t>+ </a:t>
            </a:r>
            <a:r>
              <a:rPr lang="en-US" altLang="en-US" i="1">
                <a:solidFill>
                  <a:srgbClr val="000000"/>
                </a:solidFill>
                <a:cs typeface="Times New Roman" pitchFamily="18" charset="0"/>
                <a:sym typeface="Symbol" pitchFamily="18" charset="2"/>
              </a:rPr>
              <a:t>E</a:t>
            </a:r>
            <a:r>
              <a:rPr lang="en-US" altLang="en-US" baseline="-25000">
                <a:solidFill>
                  <a:srgbClr val="000000"/>
                </a:solidFill>
                <a:cs typeface="Times New Roman" pitchFamily="18" charset="0"/>
                <a:sym typeface="Symbol" pitchFamily="18" charset="2"/>
              </a:rPr>
              <a:t>P</a:t>
            </a:r>
            <a:r>
              <a:rPr lang="en-US" altLang="en-US">
                <a:solidFill>
                  <a:srgbClr val="000000"/>
                </a:solidFill>
                <a:cs typeface="Times New Roman" pitchFamily="18" charset="0"/>
                <a:sym typeface="Symbol" pitchFamily="18" charset="2"/>
              </a:rPr>
              <a:t>.</a:t>
            </a:r>
          </a:p>
          <a:p>
            <a:pPr eaLnBrk="1" hangingPunct="1">
              <a:spcBef>
                <a:spcPts val="300"/>
              </a:spcBef>
            </a:pPr>
            <a:r>
              <a:rPr lang="en-US" altLang="en-US">
                <a:solidFill>
                  <a:srgbClr val="000000"/>
                </a:solidFill>
                <a:cs typeface="Times New Roman" pitchFamily="18" charset="0"/>
                <a:sym typeface="Symbol" pitchFamily="18" charset="2"/>
              </a:rPr>
              <a:t>2) There is a </a:t>
            </a:r>
            <a:r>
              <a:rPr lang="en-US" altLang="en-US" b="1">
                <a:solidFill>
                  <a:srgbClr val="000000"/>
                </a:solidFill>
                <a:cs typeface="Times New Roman" pitchFamily="18" charset="0"/>
                <a:sym typeface="Symbol" pitchFamily="18" charset="2"/>
              </a:rPr>
              <a:t>wavefunction</a:t>
            </a:r>
            <a:r>
              <a:rPr lang="en-US" altLang="en-US">
                <a:solidFill>
                  <a:srgbClr val="000000"/>
                </a:solidFill>
                <a:cs typeface="Times New Roman" pitchFamily="18" charset="0"/>
                <a:sym typeface="Symbol" pitchFamily="18" charset="2"/>
              </a:rPr>
              <a:t> </a:t>
            </a:r>
            <a:r>
              <a:rPr lang="en-US" altLang="en-US">
                <a:sym typeface="Symbol" pitchFamily="18" charset="2"/>
              </a:rPr>
              <a:t> which                                describes both the particle and the wave                    properties of matter simultaneously.</a:t>
            </a:r>
          </a:p>
          <a:p>
            <a:pPr eaLnBrk="1" hangingPunct="1">
              <a:spcBef>
                <a:spcPts val="300"/>
              </a:spcBef>
            </a:pPr>
            <a:r>
              <a:rPr lang="en-US" altLang="en-US">
                <a:sym typeface="Symbol" pitchFamily="18" charset="2"/>
              </a:rPr>
              <a:t>3) The probability “cloud” (P-cloud) shows                            where the electron has the highest probability of being.</a:t>
            </a:r>
          </a:p>
        </p:txBody>
      </p:sp>
      <p:sp>
        <p:nvSpPr>
          <p:cNvPr id="60419"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AHL</a:t>
            </a:r>
            <a:br>
              <a:rPr lang="en-US" altLang="en-US" sz="2800" b="1" smtClean="0"/>
            </a:br>
            <a:r>
              <a:rPr lang="en-US" altLang="en-US" sz="2800" smtClean="0">
                <a:solidFill>
                  <a:schemeClr val="tx1"/>
                </a:solidFill>
              </a:rPr>
              <a:t>12.1 – The interaction of matter with radiation</a:t>
            </a:r>
          </a:p>
        </p:txBody>
      </p:sp>
      <p:grpSp>
        <p:nvGrpSpPr>
          <p:cNvPr id="2" name="Group 15"/>
          <p:cNvGrpSpPr>
            <a:grpSpLocks/>
          </p:cNvGrpSpPr>
          <p:nvPr/>
        </p:nvGrpSpPr>
        <p:grpSpPr bwMode="auto">
          <a:xfrm>
            <a:off x="800100" y="3275013"/>
            <a:ext cx="7464425" cy="461962"/>
            <a:chOff x="510" y="3419"/>
            <a:chExt cx="4702" cy="291"/>
          </a:xfrm>
        </p:grpSpPr>
        <p:sp>
          <p:nvSpPr>
            <p:cNvPr id="60446" name="Rectangle 9"/>
            <p:cNvSpPr>
              <a:spLocks noChangeArrowheads="1"/>
            </p:cNvSpPr>
            <p:nvPr/>
          </p:nvSpPr>
          <p:spPr bwMode="auto">
            <a:xfrm>
              <a:off x="592" y="3432"/>
              <a:ext cx="3440" cy="250"/>
            </a:xfrm>
            <a:prstGeom prst="rect">
              <a:avLst/>
            </a:prstGeom>
            <a:noFill/>
            <a:ln w="9525">
              <a:noFill/>
              <a:miter lim="800000"/>
              <a:headEnd/>
              <a:tailEnd/>
            </a:ln>
          </p:spPr>
          <p:txBody>
            <a:bodyPr/>
            <a:lstStyle/>
            <a:p>
              <a:pPr eaLnBrk="1" hangingPunct="1">
                <a:lnSpc>
                  <a:spcPct val="90000"/>
                </a:lnSpc>
                <a:spcBef>
                  <a:spcPct val="20000"/>
                </a:spcBef>
              </a:pPr>
              <a:r>
                <a:rPr lang="en-US" altLang="en-US">
                  <a:sym typeface="Symbol" pitchFamily="18" charset="2"/>
                </a:rPr>
                <a:t>(</a:t>
              </a:r>
              <a:r>
                <a:rPr lang="en-US" altLang="en-US" i="1">
                  <a:sym typeface="Symbol" pitchFamily="18" charset="2"/>
                </a:rPr>
                <a:t>E</a:t>
              </a:r>
              <a:r>
                <a:rPr lang="en-US" altLang="en-US" baseline="-25000">
                  <a:sym typeface="Symbol" pitchFamily="18" charset="2"/>
                </a:rPr>
                <a:t>K</a:t>
              </a:r>
              <a:r>
                <a:rPr lang="en-US" altLang="en-US" i="1">
                  <a:sym typeface="Symbol" pitchFamily="18" charset="2"/>
                </a:rPr>
                <a:t> </a:t>
              </a:r>
              <a:r>
                <a:rPr lang="en-US" altLang="en-US">
                  <a:sym typeface="Symbol" pitchFamily="18" charset="2"/>
                </a:rPr>
                <a:t>+</a:t>
              </a:r>
              <a:r>
                <a:rPr lang="en-US" altLang="en-US" i="1">
                  <a:sym typeface="Symbol" pitchFamily="18" charset="2"/>
                </a:rPr>
                <a:t> E</a:t>
              </a:r>
              <a:r>
                <a:rPr lang="en-US" altLang="en-US" baseline="-25000">
                  <a:sym typeface="Symbol" pitchFamily="18" charset="2"/>
                </a:rPr>
                <a:t>P</a:t>
              </a:r>
              <a:r>
                <a:rPr lang="en-US" altLang="en-US">
                  <a:sym typeface="Symbol" pitchFamily="18" charset="2"/>
                </a:rPr>
                <a:t>)</a:t>
              </a:r>
              <a:r>
                <a:rPr lang="en-US" altLang="en-US" i="1">
                  <a:sym typeface="Symbol" pitchFamily="18" charset="2"/>
                </a:rPr>
                <a:t> = E</a:t>
              </a:r>
              <a:r>
                <a:rPr lang="en-US" altLang="en-US">
                  <a:sym typeface="Symbol" pitchFamily="18" charset="2"/>
                </a:rPr>
                <a:t></a:t>
              </a:r>
            </a:p>
          </p:txBody>
        </p:sp>
        <p:sp>
          <p:nvSpPr>
            <p:cNvPr id="60447" name="Text Box 6"/>
            <p:cNvSpPr txBox="1">
              <a:spLocks noChangeArrowheads="1"/>
            </p:cNvSpPr>
            <p:nvPr/>
          </p:nvSpPr>
          <p:spPr bwMode="auto">
            <a:xfrm>
              <a:off x="2524" y="3419"/>
              <a:ext cx="2688" cy="291"/>
            </a:xfrm>
            <a:prstGeom prst="rect">
              <a:avLst/>
            </a:prstGeom>
            <a:solidFill>
              <a:srgbClr val="FF0000"/>
            </a:solidFill>
            <a:ln w="9525">
              <a:noFill/>
              <a:miter lim="800000"/>
              <a:headEnd/>
              <a:tailEnd/>
            </a:ln>
          </p:spPr>
          <p:txBody>
            <a:bodyPr>
              <a:spAutoFit/>
            </a:bodyPr>
            <a:lstStyle/>
            <a:p>
              <a:pPr algn="ctr" eaLnBrk="1" hangingPunct="1">
                <a:spcBef>
                  <a:spcPct val="50000"/>
                </a:spcBef>
              </a:pPr>
              <a:r>
                <a:rPr lang="en-US" altLang="en-US">
                  <a:solidFill>
                    <a:schemeClr val="bg1"/>
                  </a:solidFill>
                  <a:cs typeface="Times New Roman" pitchFamily="18" charset="0"/>
                </a:rPr>
                <a:t>Schrödinger’s wave equation</a:t>
              </a:r>
              <a:endParaRPr lang="en-US" altLang="en-US">
                <a:solidFill>
                  <a:schemeClr val="bg1"/>
                </a:solidFill>
              </a:endParaRPr>
            </a:p>
          </p:txBody>
        </p:sp>
        <p:sp>
          <p:nvSpPr>
            <p:cNvPr id="60448" name="Rectangle 11"/>
            <p:cNvSpPr>
              <a:spLocks noChangeArrowheads="1"/>
            </p:cNvSpPr>
            <p:nvPr/>
          </p:nvSpPr>
          <p:spPr bwMode="auto">
            <a:xfrm>
              <a:off x="510" y="3421"/>
              <a:ext cx="4701" cy="289"/>
            </a:xfrm>
            <a:prstGeom prst="rect">
              <a:avLst/>
            </a:prstGeom>
            <a:noFill/>
            <a:ln w="12700">
              <a:solidFill>
                <a:schemeClr val="tx1"/>
              </a:solidFill>
              <a:miter lim="800000"/>
              <a:headEnd/>
              <a:tailEnd/>
            </a:ln>
          </p:spPr>
          <p:txBody>
            <a:bodyPr wrap="none" anchor="ctr"/>
            <a:lstStyle/>
            <a:p>
              <a:pPr eaLnBrk="1" hangingPunct="1"/>
              <a:endParaRPr lang="en-US" altLang="en-US"/>
            </a:p>
          </p:txBody>
        </p:sp>
      </p:grpSp>
      <p:grpSp>
        <p:nvGrpSpPr>
          <p:cNvPr id="34" name="Group 33"/>
          <p:cNvGrpSpPr/>
          <p:nvPr/>
        </p:nvGrpSpPr>
        <p:grpSpPr>
          <a:xfrm>
            <a:off x="6742113" y="4151313"/>
            <a:ext cx="2252662" cy="2292350"/>
            <a:chOff x="6742113" y="4151313"/>
            <a:chExt cx="2252662" cy="2292350"/>
          </a:xfrm>
        </p:grpSpPr>
        <p:sp>
          <p:nvSpPr>
            <p:cNvPr id="60421" name="Rectangle 30"/>
            <p:cNvSpPr>
              <a:spLocks noChangeArrowheads="1"/>
            </p:cNvSpPr>
            <p:nvPr/>
          </p:nvSpPr>
          <p:spPr bwMode="auto">
            <a:xfrm>
              <a:off x="6742113" y="4151313"/>
              <a:ext cx="2252662" cy="2252662"/>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ltLang="en-US" sz="1800"/>
            </a:p>
          </p:txBody>
        </p:sp>
        <p:sp>
          <p:nvSpPr>
            <p:cNvPr id="60422" name="Text Box 34"/>
            <p:cNvSpPr txBox="1">
              <a:spLocks noChangeArrowheads="1"/>
            </p:cNvSpPr>
            <p:nvPr/>
          </p:nvSpPr>
          <p:spPr bwMode="auto">
            <a:xfrm>
              <a:off x="7699375" y="6076950"/>
              <a:ext cx="538163" cy="366713"/>
            </a:xfrm>
            <a:prstGeom prst="rect">
              <a:avLst/>
            </a:prstGeom>
            <a:noFill/>
            <a:ln w="9525">
              <a:noFill/>
              <a:miter lim="800000"/>
              <a:headEnd/>
              <a:tailEnd/>
            </a:ln>
          </p:spPr>
          <p:txBody>
            <a:bodyPr>
              <a:spAutoFit/>
            </a:bodyPr>
            <a:lstStyle/>
            <a:p>
              <a:pPr eaLnBrk="1" hangingPunct="1"/>
              <a:r>
                <a:rPr lang="en-US" altLang="en-US" sz="1800" i="1" dirty="0"/>
                <a:t>L</a:t>
              </a:r>
            </a:p>
          </p:txBody>
        </p:sp>
      </p:grpSp>
      <p:grpSp>
        <p:nvGrpSpPr>
          <p:cNvPr id="3" name="Group 73"/>
          <p:cNvGrpSpPr>
            <a:grpSpLocks/>
          </p:cNvGrpSpPr>
          <p:nvPr/>
        </p:nvGrpSpPr>
        <p:grpSpPr bwMode="auto">
          <a:xfrm>
            <a:off x="6784975" y="5634038"/>
            <a:ext cx="2201863" cy="574675"/>
            <a:chOff x="3905" y="3181"/>
            <a:chExt cx="1387" cy="362"/>
          </a:xfrm>
        </p:grpSpPr>
        <p:sp>
          <p:nvSpPr>
            <p:cNvPr id="60444" name="Freeform 71"/>
            <p:cNvSpPr>
              <a:spLocks/>
            </p:cNvSpPr>
            <p:nvPr/>
          </p:nvSpPr>
          <p:spPr bwMode="auto">
            <a:xfrm flipV="1">
              <a:off x="3915" y="3198"/>
              <a:ext cx="1377" cy="345"/>
            </a:xfrm>
            <a:custGeom>
              <a:avLst/>
              <a:gdLst>
                <a:gd name="T0" fmla="*/ 0 w 1377"/>
                <a:gd name="T1" fmla="*/ 184 h 345"/>
                <a:gd name="T2" fmla="*/ 225 w 1377"/>
                <a:gd name="T3" fmla="*/ 1 h 345"/>
                <a:gd name="T4" fmla="*/ 471 w 1377"/>
                <a:gd name="T5" fmla="*/ 191 h 345"/>
                <a:gd name="T6" fmla="*/ 696 w 1377"/>
                <a:gd name="T7" fmla="*/ 345 h 345"/>
                <a:gd name="T8" fmla="*/ 920 w 1377"/>
                <a:gd name="T9" fmla="*/ 191 h 345"/>
                <a:gd name="T10" fmla="*/ 1159 w 1377"/>
                <a:gd name="T11" fmla="*/ 29 h 345"/>
                <a:gd name="T12" fmla="*/ 1377 w 1377"/>
                <a:gd name="T13" fmla="*/ 177 h 345"/>
                <a:gd name="T14" fmla="*/ 0 60000 65536"/>
                <a:gd name="T15" fmla="*/ 0 60000 65536"/>
                <a:gd name="T16" fmla="*/ 0 60000 65536"/>
                <a:gd name="T17" fmla="*/ 0 60000 65536"/>
                <a:gd name="T18" fmla="*/ 0 60000 65536"/>
                <a:gd name="T19" fmla="*/ 0 60000 65536"/>
                <a:gd name="T20" fmla="*/ 0 60000 65536"/>
                <a:gd name="T21" fmla="*/ 0 w 1377"/>
                <a:gd name="T22" fmla="*/ 0 h 345"/>
                <a:gd name="T23" fmla="*/ 1377 w 1377"/>
                <a:gd name="T24" fmla="*/ 345 h 3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77" h="345">
                  <a:moveTo>
                    <a:pt x="0" y="184"/>
                  </a:moveTo>
                  <a:cubicBezTo>
                    <a:pt x="38" y="153"/>
                    <a:pt x="147" y="0"/>
                    <a:pt x="225" y="1"/>
                  </a:cubicBezTo>
                  <a:cubicBezTo>
                    <a:pt x="303" y="2"/>
                    <a:pt x="393" y="134"/>
                    <a:pt x="471" y="191"/>
                  </a:cubicBezTo>
                  <a:cubicBezTo>
                    <a:pt x="549" y="248"/>
                    <a:pt x="621" y="345"/>
                    <a:pt x="696" y="345"/>
                  </a:cubicBezTo>
                  <a:cubicBezTo>
                    <a:pt x="771" y="345"/>
                    <a:pt x="843" y="244"/>
                    <a:pt x="920" y="191"/>
                  </a:cubicBezTo>
                  <a:cubicBezTo>
                    <a:pt x="997" y="138"/>
                    <a:pt x="1083" y="31"/>
                    <a:pt x="1159" y="29"/>
                  </a:cubicBezTo>
                  <a:cubicBezTo>
                    <a:pt x="1235" y="27"/>
                    <a:pt x="1332" y="146"/>
                    <a:pt x="1377" y="177"/>
                  </a:cubicBezTo>
                </a:path>
              </a:pathLst>
            </a:custGeom>
            <a:gradFill rotWithShape="1">
              <a:gsLst>
                <a:gs pos="0">
                  <a:srgbClr val="DDDDDD"/>
                </a:gs>
                <a:gs pos="50000">
                  <a:srgbClr val="666666"/>
                </a:gs>
                <a:gs pos="100000">
                  <a:srgbClr val="DDDDDD"/>
                </a:gs>
              </a:gsLst>
              <a:lin ang="5400000" scaled="1"/>
            </a:gradFill>
            <a:ln w="28575" cmpd="sng">
              <a:solidFill>
                <a:srgbClr val="DDDDDD"/>
              </a:solidFill>
              <a:round/>
              <a:headEnd/>
              <a:tailEnd/>
            </a:ln>
          </p:spPr>
          <p:txBody>
            <a:bodyPr/>
            <a:lstStyle/>
            <a:p>
              <a:endParaRPr lang="en-US"/>
            </a:p>
          </p:txBody>
        </p:sp>
        <p:sp>
          <p:nvSpPr>
            <p:cNvPr id="60445" name="Freeform 72"/>
            <p:cNvSpPr>
              <a:spLocks/>
            </p:cNvSpPr>
            <p:nvPr/>
          </p:nvSpPr>
          <p:spPr bwMode="auto">
            <a:xfrm>
              <a:off x="3905" y="3181"/>
              <a:ext cx="1377" cy="345"/>
            </a:xfrm>
            <a:custGeom>
              <a:avLst/>
              <a:gdLst>
                <a:gd name="T0" fmla="*/ 0 w 1377"/>
                <a:gd name="T1" fmla="*/ 184 h 345"/>
                <a:gd name="T2" fmla="*/ 225 w 1377"/>
                <a:gd name="T3" fmla="*/ 1 h 345"/>
                <a:gd name="T4" fmla="*/ 471 w 1377"/>
                <a:gd name="T5" fmla="*/ 191 h 345"/>
                <a:gd name="T6" fmla="*/ 696 w 1377"/>
                <a:gd name="T7" fmla="*/ 345 h 345"/>
                <a:gd name="T8" fmla="*/ 920 w 1377"/>
                <a:gd name="T9" fmla="*/ 191 h 345"/>
                <a:gd name="T10" fmla="*/ 1159 w 1377"/>
                <a:gd name="T11" fmla="*/ 29 h 345"/>
                <a:gd name="T12" fmla="*/ 1377 w 1377"/>
                <a:gd name="T13" fmla="*/ 177 h 345"/>
                <a:gd name="T14" fmla="*/ 0 60000 65536"/>
                <a:gd name="T15" fmla="*/ 0 60000 65536"/>
                <a:gd name="T16" fmla="*/ 0 60000 65536"/>
                <a:gd name="T17" fmla="*/ 0 60000 65536"/>
                <a:gd name="T18" fmla="*/ 0 60000 65536"/>
                <a:gd name="T19" fmla="*/ 0 60000 65536"/>
                <a:gd name="T20" fmla="*/ 0 60000 65536"/>
                <a:gd name="T21" fmla="*/ 0 w 1377"/>
                <a:gd name="T22" fmla="*/ 0 h 345"/>
                <a:gd name="T23" fmla="*/ 1377 w 1377"/>
                <a:gd name="T24" fmla="*/ 345 h 3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77" h="345">
                  <a:moveTo>
                    <a:pt x="0" y="184"/>
                  </a:moveTo>
                  <a:cubicBezTo>
                    <a:pt x="38" y="153"/>
                    <a:pt x="147" y="0"/>
                    <a:pt x="225" y="1"/>
                  </a:cubicBezTo>
                  <a:cubicBezTo>
                    <a:pt x="303" y="2"/>
                    <a:pt x="393" y="134"/>
                    <a:pt x="471" y="191"/>
                  </a:cubicBezTo>
                  <a:cubicBezTo>
                    <a:pt x="549" y="248"/>
                    <a:pt x="621" y="345"/>
                    <a:pt x="696" y="345"/>
                  </a:cubicBezTo>
                  <a:cubicBezTo>
                    <a:pt x="771" y="345"/>
                    <a:pt x="843" y="244"/>
                    <a:pt x="920" y="191"/>
                  </a:cubicBezTo>
                  <a:cubicBezTo>
                    <a:pt x="997" y="138"/>
                    <a:pt x="1083" y="31"/>
                    <a:pt x="1159" y="29"/>
                  </a:cubicBezTo>
                  <a:cubicBezTo>
                    <a:pt x="1235" y="27"/>
                    <a:pt x="1332" y="146"/>
                    <a:pt x="1377" y="177"/>
                  </a:cubicBezTo>
                </a:path>
              </a:pathLst>
            </a:custGeom>
            <a:gradFill rotWithShape="1">
              <a:gsLst>
                <a:gs pos="0">
                  <a:srgbClr val="DDDDDD"/>
                </a:gs>
                <a:gs pos="50000">
                  <a:srgbClr val="666666"/>
                </a:gs>
                <a:gs pos="100000">
                  <a:srgbClr val="DDDDDD"/>
                </a:gs>
              </a:gsLst>
              <a:lin ang="5400000" scaled="1"/>
            </a:gradFill>
            <a:ln w="28575" cmpd="sng">
              <a:solidFill>
                <a:srgbClr val="DDDDDD"/>
              </a:solidFill>
              <a:round/>
              <a:headEnd/>
              <a:tailEnd/>
            </a:ln>
          </p:spPr>
          <p:txBody>
            <a:bodyPr/>
            <a:lstStyle/>
            <a:p>
              <a:endParaRPr lang="en-US"/>
            </a:p>
          </p:txBody>
        </p:sp>
      </p:grpSp>
      <p:grpSp>
        <p:nvGrpSpPr>
          <p:cNvPr id="5" name="Group 68"/>
          <p:cNvGrpSpPr>
            <a:grpSpLocks/>
          </p:cNvGrpSpPr>
          <p:nvPr/>
        </p:nvGrpSpPr>
        <p:grpSpPr bwMode="auto">
          <a:xfrm>
            <a:off x="6804025" y="4887913"/>
            <a:ext cx="2189163" cy="541337"/>
            <a:chOff x="3770" y="151"/>
            <a:chExt cx="1379" cy="341"/>
          </a:xfrm>
        </p:grpSpPr>
        <p:sp>
          <p:nvSpPr>
            <p:cNvPr id="60442" name="Freeform 66"/>
            <p:cNvSpPr>
              <a:spLocks/>
            </p:cNvSpPr>
            <p:nvPr/>
          </p:nvSpPr>
          <p:spPr bwMode="auto">
            <a:xfrm flipV="1">
              <a:off x="3772" y="160"/>
              <a:ext cx="1377" cy="332"/>
            </a:xfrm>
            <a:custGeom>
              <a:avLst/>
              <a:gdLst>
                <a:gd name="T0" fmla="*/ 0 w 1377"/>
                <a:gd name="T1" fmla="*/ 170 h 332"/>
                <a:gd name="T2" fmla="*/ 323 w 1377"/>
                <a:gd name="T3" fmla="*/ 1 h 332"/>
                <a:gd name="T4" fmla="*/ 654 w 1377"/>
                <a:gd name="T5" fmla="*/ 163 h 332"/>
                <a:gd name="T6" fmla="*/ 1019 w 1377"/>
                <a:gd name="T7" fmla="*/ 331 h 332"/>
                <a:gd name="T8" fmla="*/ 1377 w 1377"/>
                <a:gd name="T9" fmla="*/ 170 h 332"/>
                <a:gd name="T10" fmla="*/ 0 60000 65536"/>
                <a:gd name="T11" fmla="*/ 0 60000 65536"/>
                <a:gd name="T12" fmla="*/ 0 60000 65536"/>
                <a:gd name="T13" fmla="*/ 0 60000 65536"/>
                <a:gd name="T14" fmla="*/ 0 60000 65536"/>
                <a:gd name="T15" fmla="*/ 0 w 1377"/>
                <a:gd name="T16" fmla="*/ 0 h 332"/>
                <a:gd name="T17" fmla="*/ 1377 w 1377"/>
                <a:gd name="T18" fmla="*/ 332 h 332"/>
              </a:gdLst>
              <a:ahLst/>
              <a:cxnLst>
                <a:cxn ang="T10">
                  <a:pos x="T0" y="T1"/>
                </a:cxn>
                <a:cxn ang="T11">
                  <a:pos x="T2" y="T3"/>
                </a:cxn>
                <a:cxn ang="T12">
                  <a:pos x="T4" y="T5"/>
                </a:cxn>
                <a:cxn ang="T13">
                  <a:pos x="T6" y="T7"/>
                </a:cxn>
                <a:cxn ang="T14">
                  <a:pos x="T8" y="T9"/>
                </a:cxn>
              </a:cxnLst>
              <a:rect l="T15" t="T16" r="T17" b="T18"/>
              <a:pathLst>
                <a:path w="1377" h="332">
                  <a:moveTo>
                    <a:pt x="0" y="170"/>
                  </a:moveTo>
                  <a:cubicBezTo>
                    <a:pt x="54" y="142"/>
                    <a:pt x="214" y="2"/>
                    <a:pt x="323" y="1"/>
                  </a:cubicBezTo>
                  <a:cubicBezTo>
                    <a:pt x="432" y="0"/>
                    <a:pt x="538" y="108"/>
                    <a:pt x="654" y="163"/>
                  </a:cubicBezTo>
                  <a:cubicBezTo>
                    <a:pt x="770" y="218"/>
                    <a:pt x="899" y="330"/>
                    <a:pt x="1019" y="331"/>
                  </a:cubicBezTo>
                  <a:cubicBezTo>
                    <a:pt x="1139" y="332"/>
                    <a:pt x="1303" y="204"/>
                    <a:pt x="1377" y="170"/>
                  </a:cubicBezTo>
                </a:path>
              </a:pathLst>
            </a:custGeom>
            <a:gradFill rotWithShape="1">
              <a:gsLst>
                <a:gs pos="0">
                  <a:srgbClr val="DDDDDD"/>
                </a:gs>
                <a:gs pos="50000">
                  <a:srgbClr val="666666"/>
                </a:gs>
                <a:gs pos="100000">
                  <a:srgbClr val="DDDDDD"/>
                </a:gs>
              </a:gsLst>
              <a:lin ang="5400000" scaled="1"/>
            </a:gradFill>
            <a:ln w="28575" cmpd="sng">
              <a:solidFill>
                <a:srgbClr val="DDDDDD"/>
              </a:solidFill>
              <a:round/>
              <a:headEnd/>
              <a:tailEnd/>
            </a:ln>
          </p:spPr>
          <p:txBody>
            <a:bodyPr/>
            <a:lstStyle/>
            <a:p>
              <a:endParaRPr lang="en-US"/>
            </a:p>
          </p:txBody>
        </p:sp>
        <p:sp>
          <p:nvSpPr>
            <p:cNvPr id="60443" name="Freeform 67"/>
            <p:cNvSpPr>
              <a:spLocks/>
            </p:cNvSpPr>
            <p:nvPr/>
          </p:nvSpPr>
          <p:spPr bwMode="auto">
            <a:xfrm>
              <a:off x="3770" y="151"/>
              <a:ext cx="1377" cy="332"/>
            </a:xfrm>
            <a:custGeom>
              <a:avLst/>
              <a:gdLst>
                <a:gd name="T0" fmla="*/ 0 w 1377"/>
                <a:gd name="T1" fmla="*/ 170 h 332"/>
                <a:gd name="T2" fmla="*/ 323 w 1377"/>
                <a:gd name="T3" fmla="*/ 1 h 332"/>
                <a:gd name="T4" fmla="*/ 654 w 1377"/>
                <a:gd name="T5" fmla="*/ 163 h 332"/>
                <a:gd name="T6" fmla="*/ 1019 w 1377"/>
                <a:gd name="T7" fmla="*/ 331 h 332"/>
                <a:gd name="T8" fmla="*/ 1377 w 1377"/>
                <a:gd name="T9" fmla="*/ 170 h 332"/>
                <a:gd name="T10" fmla="*/ 0 60000 65536"/>
                <a:gd name="T11" fmla="*/ 0 60000 65536"/>
                <a:gd name="T12" fmla="*/ 0 60000 65536"/>
                <a:gd name="T13" fmla="*/ 0 60000 65536"/>
                <a:gd name="T14" fmla="*/ 0 60000 65536"/>
                <a:gd name="T15" fmla="*/ 0 w 1377"/>
                <a:gd name="T16" fmla="*/ 0 h 332"/>
                <a:gd name="T17" fmla="*/ 1377 w 1377"/>
                <a:gd name="T18" fmla="*/ 332 h 332"/>
              </a:gdLst>
              <a:ahLst/>
              <a:cxnLst>
                <a:cxn ang="T10">
                  <a:pos x="T0" y="T1"/>
                </a:cxn>
                <a:cxn ang="T11">
                  <a:pos x="T2" y="T3"/>
                </a:cxn>
                <a:cxn ang="T12">
                  <a:pos x="T4" y="T5"/>
                </a:cxn>
                <a:cxn ang="T13">
                  <a:pos x="T6" y="T7"/>
                </a:cxn>
                <a:cxn ang="T14">
                  <a:pos x="T8" y="T9"/>
                </a:cxn>
              </a:cxnLst>
              <a:rect l="T15" t="T16" r="T17" b="T18"/>
              <a:pathLst>
                <a:path w="1377" h="332">
                  <a:moveTo>
                    <a:pt x="0" y="170"/>
                  </a:moveTo>
                  <a:cubicBezTo>
                    <a:pt x="54" y="142"/>
                    <a:pt x="214" y="2"/>
                    <a:pt x="323" y="1"/>
                  </a:cubicBezTo>
                  <a:cubicBezTo>
                    <a:pt x="432" y="0"/>
                    <a:pt x="538" y="108"/>
                    <a:pt x="654" y="163"/>
                  </a:cubicBezTo>
                  <a:cubicBezTo>
                    <a:pt x="770" y="218"/>
                    <a:pt x="899" y="330"/>
                    <a:pt x="1019" y="331"/>
                  </a:cubicBezTo>
                  <a:cubicBezTo>
                    <a:pt x="1139" y="332"/>
                    <a:pt x="1303" y="204"/>
                    <a:pt x="1377" y="170"/>
                  </a:cubicBezTo>
                </a:path>
              </a:pathLst>
            </a:custGeom>
            <a:gradFill rotWithShape="1">
              <a:gsLst>
                <a:gs pos="0">
                  <a:srgbClr val="DDDDDD"/>
                </a:gs>
                <a:gs pos="50000">
                  <a:srgbClr val="666666"/>
                </a:gs>
                <a:gs pos="100000">
                  <a:srgbClr val="DDDDDD"/>
                </a:gs>
              </a:gsLst>
              <a:lin ang="5400000" scaled="1"/>
            </a:gradFill>
            <a:ln w="28575" cmpd="sng">
              <a:solidFill>
                <a:srgbClr val="DDDDDD"/>
              </a:solidFill>
              <a:round/>
              <a:headEnd/>
              <a:tailEnd/>
            </a:ln>
          </p:spPr>
          <p:txBody>
            <a:bodyPr/>
            <a:lstStyle/>
            <a:p>
              <a:endParaRPr lang="en-US"/>
            </a:p>
          </p:txBody>
        </p:sp>
      </p:grpSp>
      <p:grpSp>
        <p:nvGrpSpPr>
          <p:cNvPr id="6" name="Group 65"/>
          <p:cNvGrpSpPr>
            <a:grpSpLocks/>
          </p:cNvGrpSpPr>
          <p:nvPr/>
        </p:nvGrpSpPr>
        <p:grpSpPr bwMode="auto">
          <a:xfrm>
            <a:off x="6797675" y="4202113"/>
            <a:ext cx="2200275" cy="485775"/>
            <a:chOff x="3758" y="294"/>
            <a:chExt cx="1386" cy="306"/>
          </a:xfrm>
        </p:grpSpPr>
        <p:sp>
          <p:nvSpPr>
            <p:cNvPr id="60440" name="Freeform 63"/>
            <p:cNvSpPr>
              <a:spLocks/>
            </p:cNvSpPr>
            <p:nvPr/>
          </p:nvSpPr>
          <p:spPr bwMode="auto">
            <a:xfrm flipV="1">
              <a:off x="3760" y="445"/>
              <a:ext cx="1384" cy="155"/>
            </a:xfrm>
            <a:custGeom>
              <a:avLst/>
              <a:gdLst>
                <a:gd name="T0" fmla="*/ 0 w 1384"/>
                <a:gd name="T1" fmla="*/ 155 h 155"/>
                <a:gd name="T2" fmla="*/ 647 w 1384"/>
                <a:gd name="T3" fmla="*/ 0 h 155"/>
                <a:gd name="T4" fmla="*/ 1384 w 1384"/>
                <a:gd name="T5" fmla="*/ 155 h 155"/>
                <a:gd name="T6" fmla="*/ 0 60000 65536"/>
                <a:gd name="T7" fmla="*/ 0 60000 65536"/>
                <a:gd name="T8" fmla="*/ 0 60000 65536"/>
                <a:gd name="T9" fmla="*/ 0 w 1384"/>
                <a:gd name="T10" fmla="*/ 0 h 155"/>
                <a:gd name="T11" fmla="*/ 1384 w 1384"/>
                <a:gd name="T12" fmla="*/ 155 h 155"/>
              </a:gdLst>
              <a:ahLst/>
              <a:cxnLst>
                <a:cxn ang="T6">
                  <a:pos x="T0" y="T1"/>
                </a:cxn>
                <a:cxn ang="T7">
                  <a:pos x="T2" y="T3"/>
                </a:cxn>
                <a:cxn ang="T8">
                  <a:pos x="T4" y="T5"/>
                </a:cxn>
              </a:cxnLst>
              <a:rect l="T9" t="T10" r="T11" b="T12"/>
              <a:pathLst>
                <a:path w="1384" h="155">
                  <a:moveTo>
                    <a:pt x="0" y="155"/>
                  </a:moveTo>
                  <a:cubicBezTo>
                    <a:pt x="208" y="77"/>
                    <a:pt x="416" y="0"/>
                    <a:pt x="647" y="0"/>
                  </a:cubicBezTo>
                  <a:cubicBezTo>
                    <a:pt x="878" y="0"/>
                    <a:pt x="1131" y="77"/>
                    <a:pt x="1384" y="155"/>
                  </a:cubicBezTo>
                </a:path>
              </a:pathLst>
            </a:custGeom>
            <a:gradFill rotWithShape="1">
              <a:gsLst>
                <a:gs pos="0">
                  <a:srgbClr val="DDDDDD"/>
                </a:gs>
                <a:gs pos="50000">
                  <a:srgbClr val="666666"/>
                </a:gs>
                <a:gs pos="100000">
                  <a:srgbClr val="DDDDDD"/>
                </a:gs>
              </a:gsLst>
              <a:lin ang="5400000" scaled="1"/>
            </a:gradFill>
            <a:ln w="28575" cmpd="sng">
              <a:solidFill>
                <a:srgbClr val="DDDDDD"/>
              </a:solidFill>
              <a:round/>
              <a:headEnd/>
              <a:tailEnd/>
            </a:ln>
          </p:spPr>
          <p:txBody>
            <a:bodyPr/>
            <a:lstStyle/>
            <a:p>
              <a:endParaRPr lang="en-US"/>
            </a:p>
          </p:txBody>
        </p:sp>
        <p:sp>
          <p:nvSpPr>
            <p:cNvPr id="60441" name="Freeform 64"/>
            <p:cNvSpPr>
              <a:spLocks/>
            </p:cNvSpPr>
            <p:nvPr/>
          </p:nvSpPr>
          <p:spPr bwMode="auto">
            <a:xfrm>
              <a:off x="3758" y="294"/>
              <a:ext cx="1384" cy="155"/>
            </a:xfrm>
            <a:custGeom>
              <a:avLst/>
              <a:gdLst>
                <a:gd name="T0" fmla="*/ 0 w 1384"/>
                <a:gd name="T1" fmla="*/ 155 h 155"/>
                <a:gd name="T2" fmla="*/ 647 w 1384"/>
                <a:gd name="T3" fmla="*/ 0 h 155"/>
                <a:gd name="T4" fmla="*/ 1384 w 1384"/>
                <a:gd name="T5" fmla="*/ 155 h 155"/>
                <a:gd name="T6" fmla="*/ 0 60000 65536"/>
                <a:gd name="T7" fmla="*/ 0 60000 65536"/>
                <a:gd name="T8" fmla="*/ 0 60000 65536"/>
                <a:gd name="T9" fmla="*/ 0 w 1384"/>
                <a:gd name="T10" fmla="*/ 0 h 155"/>
                <a:gd name="T11" fmla="*/ 1384 w 1384"/>
                <a:gd name="T12" fmla="*/ 155 h 155"/>
              </a:gdLst>
              <a:ahLst/>
              <a:cxnLst>
                <a:cxn ang="T6">
                  <a:pos x="T0" y="T1"/>
                </a:cxn>
                <a:cxn ang="T7">
                  <a:pos x="T2" y="T3"/>
                </a:cxn>
                <a:cxn ang="T8">
                  <a:pos x="T4" y="T5"/>
                </a:cxn>
              </a:cxnLst>
              <a:rect l="T9" t="T10" r="T11" b="T12"/>
              <a:pathLst>
                <a:path w="1384" h="155">
                  <a:moveTo>
                    <a:pt x="0" y="155"/>
                  </a:moveTo>
                  <a:cubicBezTo>
                    <a:pt x="208" y="77"/>
                    <a:pt x="416" y="0"/>
                    <a:pt x="647" y="0"/>
                  </a:cubicBezTo>
                  <a:cubicBezTo>
                    <a:pt x="878" y="0"/>
                    <a:pt x="1131" y="77"/>
                    <a:pt x="1384" y="155"/>
                  </a:cubicBezTo>
                </a:path>
              </a:pathLst>
            </a:custGeom>
            <a:gradFill rotWithShape="1">
              <a:gsLst>
                <a:gs pos="0">
                  <a:srgbClr val="DDDDDD"/>
                </a:gs>
                <a:gs pos="50000">
                  <a:srgbClr val="666666"/>
                </a:gs>
                <a:gs pos="100000">
                  <a:srgbClr val="DDDDDD"/>
                </a:gs>
              </a:gsLst>
              <a:lin ang="5400000" scaled="1"/>
            </a:gradFill>
            <a:ln w="28575" cmpd="sng">
              <a:solidFill>
                <a:srgbClr val="DDDDDD"/>
              </a:solidFill>
              <a:round/>
              <a:headEnd/>
              <a:tailEnd/>
            </a:ln>
          </p:spPr>
          <p:txBody>
            <a:bodyPr/>
            <a:lstStyle/>
            <a:p>
              <a:endParaRPr lang="en-US"/>
            </a:p>
          </p:txBody>
        </p:sp>
      </p:grpSp>
      <p:sp>
        <p:nvSpPr>
          <p:cNvPr id="20" name="Freeform 60"/>
          <p:cNvSpPr>
            <a:spLocks/>
          </p:cNvSpPr>
          <p:nvPr/>
        </p:nvSpPr>
        <p:spPr bwMode="auto">
          <a:xfrm flipV="1">
            <a:off x="6815138" y="4443413"/>
            <a:ext cx="2197100" cy="246062"/>
          </a:xfrm>
          <a:custGeom>
            <a:avLst/>
            <a:gdLst>
              <a:gd name="T0" fmla="*/ 0 w 1384"/>
              <a:gd name="T1" fmla="*/ 2147483647 h 155"/>
              <a:gd name="T2" fmla="*/ 2147483647 w 1384"/>
              <a:gd name="T3" fmla="*/ 0 h 155"/>
              <a:gd name="T4" fmla="*/ 2147483647 w 1384"/>
              <a:gd name="T5" fmla="*/ 2147483647 h 155"/>
              <a:gd name="T6" fmla="*/ 0 60000 65536"/>
              <a:gd name="T7" fmla="*/ 0 60000 65536"/>
              <a:gd name="T8" fmla="*/ 0 60000 65536"/>
              <a:gd name="T9" fmla="*/ 0 w 1384"/>
              <a:gd name="T10" fmla="*/ 0 h 155"/>
              <a:gd name="T11" fmla="*/ 1384 w 1384"/>
              <a:gd name="T12" fmla="*/ 155 h 155"/>
            </a:gdLst>
            <a:ahLst/>
            <a:cxnLst>
              <a:cxn ang="T6">
                <a:pos x="T0" y="T1"/>
              </a:cxn>
              <a:cxn ang="T7">
                <a:pos x="T2" y="T3"/>
              </a:cxn>
              <a:cxn ang="T8">
                <a:pos x="T4" y="T5"/>
              </a:cxn>
            </a:cxnLst>
            <a:rect l="T9" t="T10" r="T11" b="T12"/>
            <a:pathLst>
              <a:path w="1384" h="155">
                <a:moveTo>
                  <a:pt x="0" y="155"/>
                </a:moveTo>
                <a:cubicBezTo>
                  <a:pt x="208" y="77"/>
                  <a:pt x="416" y="0"/>
                  <a:pt x="647" y="0"/>
                </a:cubicBezTo>
                <a:cubicBezTo>
                  <a:pt x="878" y="0"/>
                  <a:pt x="1131" y="77"/>
                  <a:pt x="1384" y="155"/>
                </a:cubicBezTo>
              </a:path>
            </a:pathLst>
          </a:custGeom>
          <a:noFill/>
          <a:ln w="28575" cmpd="sng">
            <a:solidFill>
              <a:srgbClr val="DDDDDD"/>
            </a:solidFill>
            <a:round/>
            <a:headEnd/>
            <a:tailEnd/>
          </a:ln>
        </p:spPr>
        <p:txBody>
          <a:bodyPr/>
          <a:lstStyle/>
          <a:p>
            <a:endParaRPr lang="en-US"/>
          </a:p>
        </p:txBody>
      </p:sp>
      <p:sp>
        <p:nvSpPr>
          <p:cNvPr id="21" name="Freeform 61"/>
          <p:cNvSpPr>
            <a:spLocks/>
          </p:cNvSpPr>
          <p:nvPr/>
        </p:nvSpPr>
        <p:spPr bwMode="auto">
          <a:xfrm flipV="1">
            <a:off x="6800850" y="4895850"/>
            <a:ext cx="2185988" cy="527050"/>
          </a:xfrm>
          <a:custGeom>
            <a:avLst/>
            <a:gdLst>
              <a:gd name="T0" fmla="*/ 0 w 1377"/>
              <a:gd name="T1" fmla="*/ 2147483647 h 332"/>
              <a:gd name="T2" fmla="*/ 2147483647 w 1377"/>
              <a:gd name="T3" fmla="*/ 2147483647 h 332"/>
              <a:gd name="T4" fmla="*/ 2147483647 w 1377"/>
              <a:gd name="T5" fmla="*/ 2147483647 h 332"/>
              <a:gd name="T6" fmla="*/ 2147483647 w 1377"/>
              <a:gd name="T7" fmla="*/ 2147483647 h 332"/>
              <a:gd name="T8" fmla="*/ 2147483647 w 1377"/>
              <a:gd name="T9" fmla="*/ 2147483647 h 332"/>
              <a:gd name="T10" fmla="*/ 0 60000 65536"/>
              <a:gd name="T11" fmla="*/ 0 60000 65536"/>
              <a:gd name="T12" fmla="*/ 0 60000 65536"/>
              <a:gd name="T13" fmla="*/ 0 60000 65536"/>
              <a:gd name="T14" fmla="*/ 0 60000 65536"/>
              <a:gd name="T15" fmla="*/ 0 w 1377"/>
              <a:gd name="T16" fmla="*/ 0 h 332"/>
              <a:gd name="T17" fmla="*/ 1377 w 1377"/>
              <a:gd name="T18" fmla="*/ 332 h 332"/>
            </a:gdLst>
            <a:ahLst/>
            <a:cxnLst>
              <a:cxn ang="T10">
                <a:pos x="T0" y="T1"/>
              </a:cxn>
              <a:cxn ang="T11">
                <a:pos x="T2" y="T3"/>
              </a:cxn>
              <a:cxn ang="T12">
                <a:pos x="T4" y="T5"/>
              </a:cxn>
              <a:cxn ang="T13">
                <a:pos x="T6" y="T7"/>
              </a:cxn>
              <a:cxn ang="T14">
                <a:pos x="T8" y="T9"/>
              </a:cxn>
            </a:cxnLst>
            <a:rect l="T15" t="T16" r="T17" b="T18"/>
            <a:pathLst>
              <a:path w="1377" h="332">
                <a:moveTo>
                  <a:pt x="0" y="170"/>
                </a:moveTo>
                <a:cubicBezTo>
                  <a:pt x="54" y="142"/>
                  <a:pt x="214" y="2"/>
                  <a:pt x="323" y="1"/>
                </a:cubicBezTo>
                <a:cubicBezTo>
                  <a:pt x="432" y="0"/>
                  <a:pt x="538" y="108"/>
                  <a:pt x="654" y="163"/>
                </a:cubicBezTo>
                <a:cubicBezTo>
                  <a:pt x="770" y="218"/>
                  <a:pt x="899" y="330"/>
                  <a:pt x="1019" y="331"/>
                </a:cubicBezTo>
                <a:cubicBezTo>
                  <a:pt x="1139" y="332"/>
                  <a:pt x="1303" y="204"/>
                  <a:pt x="1377" y="170"/>
                </a:cubicBezTo>
              </a:path>
            </a:pathLst>
          </a:custGeom>
          <a:noFill/>
          <a:ln w="28575" cmpd="sng">
            <a:solidFill>
              <a:srgbClr val="DDDDDD"/>
            </a:solidFill>
            <a:round/>
            <a:headEnd/>
            <a:tailEnd/>
          </a:ln>
        </p:spPr>
        <p:txBody>
          <a:bodyPr/>
          <a:lstStyle/>
          <a:p>
            <a:endParaRPr lang="en-US"/>
          </a:p>
        </p:txBody>
      </p:sp>
      <p:sp>
        <p:nvSpPr>
          <p:cNvPr id="22" name="Freeform 62"/>
          <p:cNvSpPr>
            <a:spLocks/>
          </p:cNvSpPr>
          <p:nvPr/>
        </p:nvSpPr>
        <p:spPr bwMode="auto">
          <a:xfrm flipV="1">
            <a:off x="6792913" y="5637213"/>
            <a:ext cx="2185987" cy="547687"/>
          </a:xfrm>
          <a:custGeom>
            <a:avLst/>
            <a:gdLst>
              <a:gd name="T0" fmla="*/ 0 w 1377"/>
              <a:gd name="T1" fmla="*/ 2147483647 h 345"/>
              <a:gd name="T2" fmla="*/ 2147483647 w 1377"/>
              <a:gd name="T3" fmla="*/ 2147483647 h 345"/>
              <a:gd name="T4" fmla="*/ 2147483647 w 1377"/>
              <a:gd name="T5" fmla="*/ 2147483647 h 345"/>
              <a:gd name="T6" fmla="*/ 2147483647 w 1377"/>
              <a:gd name="T7" fmla="*/ 2147483647 h 345"/>
              <a:gd name="T8" fmla="*/ 2147483647 w 1377"/>
              <a:gd name="T9" fmla="*/ 2147483647 h 345"/>
              <a:gd name="T10" fmla="*/ 2147483647 w 1377"/>
              <a:gd name="T11" fmla="*/ 2147483647 h 345"/>
              <a:gd name="T12" fmla="*/ 2147483647 w 1377"/>
              <a:gd name="T13" fmla="*/ 2147483647 h 345"/>
              <a:gd name="T14" fmla="*/ 0 60000 65536"/>
              <a:gd name="T15" fmla="*/ 0 60000 65536"/>
              <a:gd name="T16" fmla="*/ 0 60000 65536"/>
              <a:gd name="T17" fmla="*/ 0 60000 65536"/>
              <a:gd name="T18" fmla="*/ 0 60000 65536"/>
              <a:gd name="T19" fmla="*/ 0 60000 65536"/>
              <a:gd name="T20" fmla="*/ 0 60000 65536"/>
              <a:gd name="T21" fmla="*/ 0 w 1377"/>
              <a:gd name="T22" fmla="*/ 0 h 345"/>
              <a:gd name="T23" fmla="*/ 1377 w 1377"/>
              <a:gd name="T24" fmla="*/ 345 h 3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77" h="345">
                <a:moveTo>
                  <a:pt x="0" y="184"/>
                </a:moveTo>
                <a:cubicBezTo>
                  <a:pt x="38" y="153"/>
                  <a:pt x="147" y="0"/>
                  <a:pt x="225" y="1"/>
                </a:cubicBezTo>
                <a:cubicBezTo>
                  <a:pt x="303" y="2"/>
                  <a:pt x="393" y="134"/>
                  <a:pt x="471" y="191"/>
                </a:cubicBezTo>
                <a:cubicBezTo>
                  <a:pt x="549" y="248"/>
                  <a:pt x="621" y="345"/>
                  <a:pt x="696" y="345"/>
                </a:cubicBezTo>
                <a:cubicBezTo>
                  <a:pt x="771" y="345"/>
                  <a:pt x="843" y="244"/>
                  <a:pt x="920" y="191"/>
                </a:cubicBezTo>
                <a:cubicBezTo>
                  <a:pt x="997" y="138"/>
                  <a:pt x="1083" y="31"/>
                  <a:pt x="1159" y="29"/>
                </a:cubicBezTo>
                <a:cubicBezTo>
                  <a:pt x="1235" y="27"/>
                  <a:pt x="1332" y="146"/>
                  <a:pt x="1377" y="177"/>
                </a:cubicBezTo>
              </a:path>
            </a:pathLst>
          </a:custGeom>
          <a:noFill/>
          <a:ln w="28575" cmpd="sng">
            <a:solidFill>
              <a:srgbClr val="DDDDDD"/>
            </a:solidFill>
            <a:round/>
            <a:headEnd/>
            <a:tailEnd/>
          </a:ln>
        </p:spPr>
        <p:txBody>
          <a:bodyPr/>
          <a:lstStyle/>
          <a:p>
            <a:endParaRPr lang="en-US"/>
          </a:p>
        </p:txBody>
      </p:sp>
      <p:sp>
        <p:nvSpPr>
          <p:cNvPr id="23" name="Oval 7"/>
          <p:cNvSpPr>
            <a:spLocks noChangeArrowheads="1"/>
          </p:cNvSpPr>
          <p:nvPr/>
        </p:nvSpPr>
        <p:spPr bwMode="auto">
          <a:xfrm>
            <a:off x="6753225" y="4381500"/>
            <a:ext cx="133350" cy="133350"/>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pPr eaLnBrk="1" hangingPunct="1">
              <a:defRPr/>
            </a:pPr>
            <a:endParaRPr lang="en-US" sz="1800"/>
          </a:p>
        </p:txBody>
      </p:sp>
      <p:sp>
        <p:nvSpPr>
          <p:cNvPr id="24" name="Line 11"/>
          <p:cNvSpPr>
            <a:spLocks noChangeShapeType="1"/>
          </p:cNvSpPr>
          <p:nvPr/>
        </p:nvSpPr>
        <p:spPr bwMode="auto">
          <a:xfrm>
            <a:off x="6764338" y="4448175"/>
            <a:ext cx="2252662" cy="0"/>
          </a:xfrm>
          <a:prstGeom prst="line">
            <a:avLst/>
          </a:prstGeom>
          <a:noFill/>
          <a:ln w="9525">
            <a:solidFill>
              <a:schemeClr val="tx1"/>
            </a:solidFill>
            <a:prstDash val="dash"/>
            <a:round/>
            <a:headEnd/>
            <a:tailEnd/>
          </a:ln>
        </p:spPr>
        <p:txBody>
          <a:bodyPr/>
          <a:lstStyle/>
          <a:p>
            <a:endParaRPr lang="en-US"/>
          </a:p>
        </p:txBody>
      </p:sp>
      <p:sp>
        <p:nvSpPr>
          <p:cNvPr id="25" name="Freeform 12"/>
          <p:cNvSpPr>
            <a:spLocks/>
          </p:cNvSpPr>
          <p:nvPr/>
        </p:nvSpPr>
        <p:spPr bwMode="auto">
          <a:xfrm>
            <a:off x="6819900" y="4202113"/>
            <a:ext cx="2197100" cy="246062"/>
          </a:xfrm>
          <a:custGeom>
            <a:avLst/>
            <a:gdLst>
              <a:gd name="T0" fmla="*/ 0 w 1384"/>
              <a:gd name="T1" fmla="*/ 2147483647 h 155"/>
              <a:gd name="T2" fmla="*/ 2147483647 w 1384"/>
              <a:gd name="T3" fmla="*/ 0 h 155"/>
              <a:gd name="T4" fmla="*/ 2147483647 w 1384"/>
              <a:gd name="T5" fmla="*/ 2147483647 h 155"/>
              <a:gd name="T6" fmla="*/ 0 60000 65536"/>
              <a:gd name="T7" fmla="*/ 0 60000 65536"/>
              <a:gd name="T8" fmla="*/ 0 60000 65536"/>
              <a:gd name="T9" fmla="*/ 0 w 1384"/>
              <a:gd name="T10" fmla="*/ 0 h 155"/>
              <a:gd name="T11" fmla="*/ 1384 w 1384"/>
              <a:gd name="T12" fmla="*/ 155 h 155"/>
            </a:gdLst>
            <a:ahLst/>
            <a:cxnLst>
              <a:cxn ang="T6">
                <a:pos x="T0" y="T1"/>
              </a:cxn>
              <a:cxn ang="T7">
                <a:pos x="T2" y="T3"/>
              </a:cxn>
              <a:cxn ang="T8">
                <a:pos x="T4" y="T5"/>
              </a:cxn>
            </a:cxnLst>
            <a:rect l="T9" t="T10" r="T11" b="T12"/>
            <a:pathLst>
              <a:path w="1384" h="155">
                <a:moveTo>
                  <a:pt x="0" y="155"/>
                </a:moveTo>
                <a:cubicBezTo>
                  <a:pt x="208" y="77"/>
                  <a:pt x="416" y="0"/>
                  <a:pt x="647" y="0"/>
                </a:cubicBezTo>
                <a:cubicBezTo>
                  <a:pt x="878" y="0"/>
                  <a:pt x="1131" y="77"/>
                  <a:pt x="1384" y="155"/>
                </a:cubicBezTo>
              </a:path>
            </a:pathLst>
          </a:custGeom>
          <a:noFill/>
          <a:ln w="28575" cmpd="sng">
            <a:solidFill>
              <a:srgbClr val="FF0000"/>
            </a:solidFill>
            <a:round/>
            <a:headEnd/>
            <a:tailEnd/>
          </a:ln>
        </p:spPr>
        <p:txBody>
          <a:bodyPr/>
          <a:lstStyle/>
          <a:p>
            <a:endParaRPr lang="en-US"/>
          </a:p>
        </p:txBody>
      </p:sp>
      <p:sp>
        <p:nvSpPr>
          <p:cNvPr id="26" name="Oval 50"/>
          <p:cNvSpPr>
            <a:spLocks noChangeArrowheads="1"/>
          </p:cNvSpPr>
          <p:nvPr/>
        </p:nvSpPr>
        <p:spPr bwMode="auto">
          <a:xfrm>
            <a:off x="6737350" y="5091113"/>
            <a:ext cx="133350" cy="133350"/>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pPr eaLnBrk="1" hangingPunct="1">
              <a:defRPr/>
            </a:pPr>
            <a:endParaRPr lang="en-US" sz="1800"/>
          </a:p>
        </p:txBody>
      </p:sp>
      <p:sp>
        <p:nvSpPr>
          <p:cNvPr id="27" name="Line 51"/>
          <p:cNvSpPr>
            <a:spLocks noChangeShapeType="1"/>
          </p:cNvSpPr>
          <p:nvPr/>
        </p:nvSpPr>
        <p:spPr bwMode="auto">
          <a:xfrm>
            <a:off x="6748463" y="5157788"/>
            <a:ext cx="2252662" cy="0"/>
          </a:xfrm>
          <a:prstGeom prst="line">
            <a:avLst/>
          </a:prstGeom>
          <a:noFill/>
          <a:ln w="9525">
            <a:solidFill>
              <a:schemeClr val="tx1"/>
            </a:solidFill>
            <a:prstDash val="dash"/>
            <a:round/>
            <a:headEnd/>
            <a:tailEnd/>
          </a:ln>
        </p:spPr>
        <p:txBody>
          <a:bodyPr/>
          <a:lstStyle/>
          <a:p>
            <a:endParaRPr lang="en-US"/>
          </a:p>
        </p:txBody>
      </p:sp>
      <p:sp>
        <p:nvSpPr>
          <p:cNvPr id="28" name="Freeform 53"/>
          <p:cNvSpPr>
            <a:spLocks/>
          </p:cNvSpPr>
          <p:nvPr/>
        </p:nvSpPr>
        <p:spPr bwMode="auto">
          <a:xfrm>
            <a:off x="6804025" y="4887913"/>
            <a:ext cx="2185988" cy="527050"/>
          </a:xfrm>
          <a:custGeom>
            <a:avLst/>
            <a:gdLst>
              <a:gd name="T0" fmla="*/ 0 w 1377"/>
              <a:gd name="T1" fmla="*/ 2147483647 h 332"/>
              <a:gd name="T2" fmla="*/ 2147483647 w 1377"/>
              <a:gd name="T3" fmla="*/ 2147483647 h 332"/>
              <a:gd name="T4" fmla="*/ 2147483647 w 1377"/>
              <a:gd name="T5" fmla="*/ 2147483647 h 332"/>
              <a:gd name="T6" fmla="*/ 2147483647 w 1377"/>
              <a:gd name="T7" fmla="*/ 2147483647 h 332"/>
              <a:gd name="T8" fmla="*/ 2147483647 w 1377"/>
              <a:gd name="T9" fmla="*/ 2147483647 h 332"/>
              <a:gd name="T10" fmla="*/ 0 60000 65536"/>
              <a:gd name="T11" fmla="*/ 0 60000 65536"/>
              <a:gd name="T12" fmla="*/ 0 60000 65536"/>
              <a:gd name="T13" fmla="*/ 0 60000 65536"/>
              <a:gd name="T14" fmla="*/ 0 60000 65536"/>
              <a:gd name="T15" fmla="*/ 0 w 1377"/>
              <a:gd name="T16" fmla="*/ 0 h 332"/>
              <a:gd name="T17" fmla="*/ 1377 w 1377"/>
              <a:gd name="T18" fmla="*/ 332 h 332"/>
            </a:gdLst>
            <a:ahLst/>
            <a:cxnLst>
              <a:cxn ang="T10">
                <a:pos x="T0" y="T1"/>
              </a:cxn>
              <a:cxn ang="T11">
                <a:pos x="T2" y="T3"/>
              </a:cxn>
              <a:cxn ang="T12">
                <a:pos x="T4" y="T5"/>
              </a:cxn>
              <a:cxn ang="T13">
                <a:pos x="T6" y="T7"/>
              </a:cxn>
              <a:cxn ang="T14">
                <a:pos x="T8" y="T9"/>
              </a:cxn>
            </a:cxnLst>
            <a:rect l="T15" t="T16" r="T17" b="T18"/>
            <a:pathLst>
              <a:path w="1377" h="332">
                <a:moveTo>
                  <a:pt x="0" y="170"/>
                </a:moveTo>
                <a:cubicBezTo>
                  <a:pt x="54" y="142"/>
                  <a:pt x="214" y="2"/>
                  <a:pt x="323" y="1"/>
                </a:cubicBezTo>
                <a:cubicBezTo>
                  <a:pt x="432" y="0"/>
                  <a:pt x="538" y="108"/>
                  <a:pt x="654" y="163"/>
                </a:cubicBezTo>
                <a:cubicBezTo>
                  <a:pt x="770" y="218"/>
                  <a:pt x="899" y="330"/>
                  <a:pt x="1019" y="331"/>
                </a:cubicBezTo>
                <a:cubicBezTo>
                  <a:pt x="1139" y="332"/>
                  <a:pt x="1303" y="204"/>
                  <a:pt x="1377" y="170"/>
                </a:cubicBezTo>
              </a:path>
            </a:pathLst>
          </a:custGeom>
          <a:noFill/>
          <a:ln w="28575" cmpd="sng">
            <a:solidFill>
              <a:srgbClr val="FF0000"/>
            </a:solidFill>
            <a:round/>
            <a:headEnd/>
            <a:tailEnd/>
          </a:ln>
        </p:spPr>
        <p:txBody>
          <a:bodyPr/>
          <a:lstStyle/>
          <a:p>
            <a:endParaRPr lang="en-US"/>
          </a:p>
        </p:txBody>
      </p:sp>
      <p:sp>
        <p:nvSpPr>
          <p:cNvPr id="29" name="Oval 55"/>
          <p:cNvSpPr>
            <a:spLocks noChangeArrowheads="1"/>
          </p:cNvSpPr>
          <p:nvPr/>
        </p:nvSpPr>
        <p:spPr bwMode="auto">
          <a:xfrm>
            <a:off x="6740525" y="5854700"/>
            <a:ext cx="133350" cy="133350"/>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pPr eaLnBrk="1" hangingPunct="1">
              <a:defRPr/>
            </a:pPr>
            <a:endParaRPr lang="en-US" sz="1800"/>
          </a:p>
        </p:txBody>
      </p:sp>
      <p:sp>
        <p:nvSpPr>
          <p:cNvPr id="30" name="Line 56"/>
          <p:cNvSpPr>
            <a:spLocks noChangeShapeType="1"/>
          </p:cNvSpPr>
          <p:nvPr/>
        </p:nvSpPr>
        <p:spPr bwMode="auto">
          <a:xfrm>
            <a:off x="6751638" y="5921375"/>
            <a:ext cx="2252662" cy="0"/>
          </a:xfrm>
          <a:prstGeom prst="line">
            <a:avLst/>
          </a:prstGeom>
          <a:noFill/>
          <a:ln w="9525">
            <a:solidFill>
              <a:schemeClr val="tx1"/>
            </a:solidFill>
            <a:prstDash val="dash"/>
            <a:round/>
            <a:headEnd/>
            <a:tailEnd/>
          </a:ln>
        </p:spPr>
        <p:txBody>
          <a:bodyPr/>
          <a:lstStyle/>
          <a:p>
            <a:endParaRPr lang="en-US"/>
          </a:p>
        </p:txBody>
      </p:sp>
      <p:sp>
        <p:nvSpPr>
          <p:cNvPr id="31" name="Freeform 59"/>
          <p:cNvSpPr>
            <a:spLocks/>
          </p:cNvSpPr>
          <p:nvPr/>
        </p:nvSpPr>
        <p:spPr bwMode="auto">
          <a:xfrm>
            <a:off x="6796088" y="5629275"/>
            <a:ext cx="2185987" cy="547688"/>
          </a:xfrm>
          <a:custGeom>
            <a:avLst/>
            <a:gdLst>
              <a:gd name="T0" fmla="*/ 0 w 1377"/>
              <a:gd name="T1" fmla="*/ 2147483647 h 345"/>
              <a:gd name="T2" fmla="*/ 2147483647 w 1377"/>
              <a:gd name="T3" fmla="*/ 2147483647 h 345"/>
              <a:gd name="T4" fmla="*/ 2147483647 w 1377"/>
              <a:gd name="T5" fmla="*/ 2147483647 h 345"/>
              <a:gd name="T6" fmla="*/ 2147483647 w 1377"/>
              <a:gd name="T7" fmla="*/ 2147483647 h 345"/>
              <a:gd name="T8" fmla="*/ 2147483647 w 1377"/>
              <a:gd name="T9" fmla="*/ 2147483647 h 345"/>
              <a:gd name="T10" fmla="*/ 2147483647 w 1377"/>
              <a:gd name="T11" fmla="*/ 2147483647 h 345"/>
              <a:gd name="T12" fmla="*/ 2147483647 w 1377"/>
              <a:gd name="T13" fmla="*/ 2147483647 h 345"/>
              <a:gd name="T14" fmla="*/ 0 60000 65536"/>
              <a:gd name="T15" fmla="*/ 0 60000 65536"/>
              <a:gd name="T16" fmla="*/ 0 60000 65536"/>
              <a:gd name="T17" fmla="*/ 0 60000 65536"/>
              <a:gd name="T18" fmla="*/ 0 60000 65536"/>
              <a:gd name="T19" fmla="*/ 0 60000 65536"/>
              <a:gd name="T20" fmla="*/ 0 60000 65536"/>
              <a:gd name="T21" fmla="*/ 0 w 1377"/>
              <a:gd name="T22" fmla="*/ 0 h 345"/>
              <a:gd name="T23" fmla="*/ 1377 w 1377"/>
              <a:gd name="T24" fmla="*/ 345 h 3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77" h="345">
                <a:moveTo>
                  <a:pt x="0" y="184"/>
                </a:moveTo>
                <a:cubicBezTo>
                  <a:pt x="38" y="153"/>
                  <a:pt x="147" y="0"/>
                  <a:pt x="225" y="1"/>
                </a:cubicBezTo>
                <a:cubicBezTo>
                  <a:pt x="303" y="2"/>
                  <a:pt x="393" y="134"/>
                  <a:pt x="471" y="191"/>
                </a:cubicBezTo>
                <a:cubicBezTo>
                  <a:pt x="549" y="248"/>
                  <a:pt x="621" y="345"/>
                  <a:pt x="696" y="345"/>
                </a:cubicBezTo>
                <a:cubicBezTo>
                  <a:pt x="771" y="345"/>
                  <a:pt x="843" y="244"/>
                  <a:pt x="920" y="191"/>
                </a:cubicBezTo>
                <a:cubicBezTo>
                  <a:pt x="997" y="138"/>
                  <a:pt x="1083" y="31"/>
                  <a:pt x="1159" y="29"/>
                </a:cubicBezTo>
                <a:cubicBezTo>
                  <a:pt x="1235" y="27"/>
                  <a:pt x="1332" y="146"/>
                  <a:pt x="1377" y="177"/>
                </a:cubicBezTo>
              </a:path>
            </a:pathLst>
          </a:custGeom>
          <a:noFill/>
          <a:ln w="28575" cmpd="sng">
            <a:solidFill>
              <a:srgbClr val="FF0000"/>
            </a:solidFill>
            <a:round/>
            <a:headEnd/>
            <a:tailEnd/>
          </a:ln>
        </p:spPr>
        <p:txBody>
          <a:bodyPr/>
          <a:lstStyle/>
          <a:p>
            <a:endParaRPr lang="en-US"/>
          </a:p>
        </p:txBody>
      </p:sp>
      <p:sp>
        <p:nvSpPr>
          <p:cNvPr id="4" name="TextBox 3"/>
          <p:cNvSpPr txBox="1"/>
          <p:nvPr/>
        </p:nvSpPr>
        <p:spPr>
          <a:xfrm>
            <a:off x="7366000" y="4237038"/>
            <a:ext cx="1017588" cy="401637"/>
          </a:xfrm>
          <a:prstGeom prst="rect">
            <a:avLst/>
          </a:prstGeom>
          <a:noFill/>
        </p:spPr>
        <p:txBody>
          <a:bodyPr wrap="none">
            <a:spAutoFit/>
          </a:bodyPr>
          <a:lstStyle/>
          <a:p>
            <a:pPr>
              <a:defRPr/>
            </a:pPr>
            <a:r>
              <a:rPr lang="en-US" sz="2000" i="1" dirty="0">
                <a:solidFill>
                  <a:schemeClr val="tx1">
                    <a:lumMod val="75000"/>
                    <a:lumOff val="25000"/>
                  </a:schemeClr>
                </a:solidFill>
                <a:latin typeface="Arial" panose="020B0604020202020204" pitchFamily="34" charset="0"/>
                <a:cs typeface="Arial" panose="020B0604020202020204" pitchFamily="34" charset="0"/>
              </a:rPr>
              <a:t>High P </a:t>
            </a:r>
          </a:p>
        </p:txBody>
      </p:sp>
      <p:sp>
        <p:nvSpPr>
          <p:cNvPr id="33" name="TextBox 32"/>
          <p:cNvSpPr txBox="1"/>
          <p:nvPr/>
        </p:nvSpPr>
        <p:spPr>
          <a:xfrm>
            <a:off x="6129338" y="4506913"/>
            <a:ext cx="958850" cy="400050"/>
          </a:xfrm>
          <a:prstGeom prst="rect">
            <a:avLst/>
          </a:prstGeom>
          <a:noFill/>
        </p:spPr>
        <p:txBody>
          <a:bodyPr wrap="none">
            <a:spAutoFit/>
          </a:bodyPr>
          <a:lstStyle/>
          <a:p>
            <a:pPr>
              <a:defRPr/>
            </a:pPr>
            <a:r>
              <a:rPr lang="en-US" sz="2000" i="1" dirty="0">
                <a:solidFill>
                  <a:schemeClr val="tx1">
                    <a:lumMod val="75000"/>
                    <a:lumOff val="25000"/>
                  </a:schemeClr>
                </a:solidFill>
                <a:latin typeface="Arial" panose="020B0604020202020204" pitchFamily="34" charset="0"/>
                <a:cs typeface="Arial" panose="020B0604020202020204" pitchFamily="34" charset="0"/>
              </a:rPr>
              <a:t>Low P </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36642">
                                            <p:txEl>
                                              <p:pRg st="0" end="0"/>
                                            </p:txEl>
                                          </p:spTgt>
                                        </p:tgtEl>
                                        <p:attrNameLst>
                                          <p:attrName>style.visibility</p:attrName>
                                        </p:attrNameLst>
                                      </p:cBhvr>
                                      <p:to>
                                        <p:strVal val="visible"/>
                                      </p:to>
                                    </p:set>
                                    <p:anim calcmode="lin" valueType="num">
                                      <p:cBhvr additive="base">
                                        <p:cTn id="7" dur="500" fill="hold"/>
                                        <p:tgtEl>
                                          <p:spTgt spid="113664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3664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136642">
                                            <p:txEl>
                                              <p:pRg st="1" end="1"/>
                                            </p:txEl>
                                          </p:spTgt>
                                        </p:tgtEl>
                                        <p:attrNameLst>
                                          <p:attrName>style.visibility</p:attrName>
                                        </p:attrNameLst>
                                      </p:cBhvr>
                                      <p:to>
                                        <p:strVal val="visible"/>
                                      </p:to>
                                    </p:set>
                                    <p:anim calcmode="lin" valueType="num">
                                      <p:cBhvr additive="base">
                                        <p:cTn id="13" dur="500" fill="hold"/>
                                        <p:tgtEl>
                                          <p:spTgt spid="113664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3664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1136642">
                                            <p:txEl>
                                              <p:pRg st="3" end="3"/>
                                            </p:txEl>
                                          </p:spTgt>
                                        </p:tgtEl>
                                        <p:attrNameLst>
                                          <p:attrName>style.visibility</p:attrName>
                                        </p:attrNameLst>
                                      </p:cBhvr>
                                      <p:to>
                                        <p:strVal val="visible"/>
                                      </p:to>
                                    </p:set>
                                    <p:anim calcmode="lin" valueType="num">
                                      <p:cBhvr additive="base">
                                        <p:cTn id="26" dur="500" fill="hold"/>
                                        <p:tgtEl>
                                          <p:spTgt spid="1136642">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13664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1136642">
                                            <p:txEl>
                                              <p:pRg st="4" end="4"/>
                                            </p:txEl>
                                          </p:spTgt>
                                        </p:tgtEl>
                                        <p:attrNameLst>
                                          <p:attrName>style.visibility</p:attrName>
                                        </p:attrNameLst>
                                      </p:cBhvr>
                                      <p:to>
                                        <p:strVal val="visible"/>
                                      </p:to>
                                    </p:set>
                                    <p:anim calcmode="lin" valueType="num">
                                      <p:cBhvr additive="base">
                                        <p:cTn id="32" dur="500" fill="hold"/>
                                        <p:tgtEl>
                                          <p:spTgt spid="1136642">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13664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1136642">
                                            <p:txEl>
                                              <p:pRg st="5" end="5"/>
                                            </p:txEl>
                                          </p:spTgt>
                                        </p:tgtEl>
                                        <p:attrNameLst>
                                          <p:attrName>style.visibility</p:attrName>
                                        </p:attrNameLst>
                                      </p:cBhvr>
                                      <p:to>
                                        <p:strVal val="visible"/>
                                      </p:to>
                                    </p:set>
                                    <p:anim calcmode="lin" valueType="num">
                                      <p:cBhvr additive="base">
                                        <p:cTn id="38" dur="500" fill="hold"/>
                                        <p:tgtEl>
                                          <p:spTgt spid="1136642">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13664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par>
                                <p:cTn id="40" presetID="10" presetClass="entr" presetSubtype="0" fill="hold" nodeType="with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2000"/>
                                        <p:tgtEl>
                                          <p:spTgt spid="3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2000"/>
                                        <p:tgtEl>
                                          <p:spTgt spid="2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2000"/>
                                        <p:tgtEl>
                                          <p:spTgt spid="21"/>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2000"/>
                                        <p:tgtEl>
                                          <p:spTgt spid="22"/>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2000"/>
                                        <p:tgtEl>
                                          <p:spTgt spid="23"/>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2000"/>
                                        <p:tgtEl>
                                          <p:spTgt spid="2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2000"/>
                                        <p:tgtEl>
                                          <p:spTgt spid="25"/>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2000"/>
                                        <p:tgtEl>
                                          <p:spTgt spid="26"/>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2000"/>
                                        <p:tgtEl>
                                          <p:spTgt spid="27"/>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fade">
                                      <p:cBhvr>
                                        <p:cTn id="71" dur="2000"/>
                                        <p:tgtEl>
                                          <p:spTgt spid="28"/>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2000"/>
                                        <p:tgtEl>
                                          <p:spTgt spid="29"/>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2000"/>
                                        <p:tgtEl>
                                          <p:spTgt spid="30"/>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31"/>
                                        </p:tgtEl>
                                        <p:attrNameLst>
                                          <p:attrName>style.visibility</p:attrName>
                                        </p:attrNameLst>
                                      </p:cBhvr>
                                      <p:to>
                                        <p:strVal val="visible"/>
                                      </p:to>
                                    </p:set>
                                    <p:animEffect transition="in" filter="fade">
                                      <p:cBhvr>
                                        <p:cTn id="80" dur="2000"/>
                                        <p:tgtEl>
                                          <p:spTgt spid="31"/>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0" presetClass="path" presetSubtype="0" repeatCount="indefinite" fill="hold" grpId="1" nodeType="clickEffect">
                                  <p:stCondLst>
                                    <p:cond delay="0"/>
                                  </p:stCondLst>
                                  <p:childTnLst>
                                    <p:animMotion origin="layout" path="M -3.33333E-6 -1.11111E-6 L 0.04254 -0.02292 L 0.09011 -0.03588 L 0.12431 -0.03426 L 0.15851 -0.03102 L 0.19375 -0.01782 L 0.23768 -1.11111E-6 L 0.19497 0.01783 L 0.15243 0.03079 L 0.11094 0.03403 L 0.06216 0.02917 L 0.03039 0.01296 L -3.33333E-6 -1.11111E-6 Z " pathEditMode="relative" rAng="0" ptsTypes="AAAAAAAAAAAAA">
                                      <p:cBhvr>
                                        <p:cTn id="84" dur="2000" fill="hold"/>
                                        <p:tgtEl>
                                          <p:spTgt spid="23"/>
                                        </p:tgtEl>
                                        <p:attrNameLst>
                                          <p:attrName>ppt_x</p:attrName>
                                          <p:attrName>ppt_y</p:attrName>
                                        </p:attrNameLst>
                                      </p:cBhvr>
                                      <p:rCtr x="11900" y="-100"/>
                                    </p:animMotion>
                                  </p:childTnLst>
                                </p:cTn>
                              </p:par>
                              <p:par>
                                <p:cTn id="85" presetID="10" presetClass="entr" presetSubtype="0" fill="hold" nodeType="with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5000"/>
                                        <p:tgtEl>
                                          <p:spTgt spid="6"/>
                                        </p:tgtEl>
                                      </p:cBhvr>
                                    </p:animEffect>
                                  </p:childTnLst>
                                </p:cTn>
                              </p:par>
                            </p:childTnLst>
                          </p:cTn>
                        </p:par>
                        <p:par>
                          <p:cTn id="88" fill="hold" nodeType="afterGroup">
                            <p:stCondLst>
                              <p:cond delay="5000"/>
                            </p:stCondLst>
                            <p:childTnLst>
                              <p:par>
                                <p:cTn id="89" presetID="0" presetClass="path" presetSubtype="0" repeatCount="indefinite" fill="hold" grpId="1" nodeType="afterEffect">
                                  <p:stCondLst>
                                    <p:cond delay="0"/>
                                  </p:stCondLst>
                                  <p:childTnLst>
                                    <p:animMotion origin="layout" path="M 2.77778E-6 -3.33333E-6 L 0.03159 -0.0243 L 0.06093 -0.03727 L 0.08646 -0.02268 L 0.11337 0.00162 L 0.15486 0.03102 L 0.17795 0.04074 L 0.21823 0.02454 L 0.2401 0.00324 L 0.20243 -0.02592 L 0.17795 -0.03564 L 0.16337 -0.03564 L 0.1158 0.00162 L 0.06823 0.0375 L 0.03889 0.03426 L 0.01701 0.01482 L 2.77778E-6 -3.33333E-6 Z " pathEditMode="relative" rAng="0" ptsTypes="AAAAAAAAAAAAAAAAA">
                                      <p:cBhvr>
                                        <p:cTn id="90" dur="2000" fill="hold"/>
                                        <p:tgtEl>
                                          <p:spTgt spid="26"/>
                                        </p:tgtEl>
                                        <p:attrNameLst>
                                          <p:attrName>ppt_x</p:attrName>
                                          <p:attrName>ppt_y</p:attrName>
                                        </p:attrNameLst>
                                      </p:cBhvr>
                                      <p:rCtr x="12000" y="200"/>
                                    </p:animMotion>
                                  </p:childTnLst>
                                </p:cTn>
                              </p:par>
                              <p:par>
                                <p:cTn id="91" presetID="10" presetClass="entr" presetSubtype="0" fill="hold" nodeType="withEffect">
                                  <p:stCondLst>
                                    <p:cond delay="0"/>
                                  </p:stCondLst>
                                  <p:childTnLst>
                                    <p:set>
                                      <p:cBhvr>
                                        <p:cTn id="92" dur="1" fill="hold">
                                          <p:stCondLst>
                                            <p:cond delay="0"/>
                                          </p:stCondLst>
                                        </p:cTn>
                                        <p:tgtEl>
                                          <p:spTgt spid="5"/>
                                        </p:tgtEl>
                                        <p:attrNameLst>
                                          <p:attrName>style.visibility</p:attrName>
                                        </p:attrNameLst>
                                      </p:cBhvr>
                                      <p:to>
                                        <p:strVal val="visible"/>
                                      </p:to>
                                    </p:set>
                                    <p:animEffect transition="in" filter="fade">
                                      <p:cBhvr>
                                        <p:cTn id="93" dur="5000"/>
                                        <p:tgtEl>
                                          <p:spTgt spid="5"/>
                                        </p:tgtEl>
                                      </p:cBhvr>
                                    </p:animEffect>
                                  </p:childTnLst>
                                </p:cTn>
                              </p:par>
                            </p:childTnLst>
                          </p:cTn>
                        </p:par>
                        <p:par>
                          <p:cTn id="94" fill="hold" nodeType="afterGroup">
                            <p:stCondLst>
                              <p:cond delay="10000"/>
                            </p:stCondLst>
                            <p:childTnLst>
                              <p:par>
                                <p:cTn id="95" presetID="0" presetClass="path" presetSubtype="0" repeatCount="indefinite" fill="hold" grpId="1" nodeType="afterEffect">
                                  <p:stCondLst>
                                    <p:cond delay="0"/>
                                  </p:stCondLst>
                                  <p:childTnLst>
                                    <p:animMotion origin="layout" path="M -4.44444E-6 4.07407E-6 L 0.02796 -0.0375 L 0.04619 -0.04399 L 0.0658 -0.02269 L 0.08525 0.00648 L 0.10851 0.03263 L 0.11945 0.03912 L 0.14132 0.02592 L 0.16459 -0.00487 L 0.19375 -0.03403 L 0.20365 -0.0375 L 0.22553 -0.02107 L 0.23646 -0.00162 L 0.21459 0.0243 L 0.19879 0.03426 L 0.17796 0.01458 L 0.14132 -0.02269 L 0.12431 -0.04399 L 0.1 -0.02917 L 0.06945 0.00486 L 0.05244 0.03263 L 0.03646 0.03912 L 0.01459 0.0162 L -4.44444E-6 4.07407E-6 Z " pathEditMode="relative" rAng="0" ptsTypes="AAAAAAAAAAAAAAAAAAAAAAAA">
                                      <p:cBhvr>
                                        <p:cTn id="96" dur="2000" fill="hold"/>
                                        <p:tgtEl>
                                          <p:spTgt spid="29"/>
                                        </p:tgtEl>
                                        <p:attrNameLst>
                                          <p:attrName>ppt_x</p:attrName>
                                          <p:attrName>ppt_y</p:attrName>
                                        </p:attrNameLst>
                                      </p:cBhvr>
                                      <p:rCtr x="11800" y="-300"/>
                                    </p:animMotion>
                                  </p:childTnLst>
                                </p:cTn>
                              </p:par>
                              <p:par>
                                <p:cTn id="97" presetID="10" presetClass="entr" presetSubtype="0" fill="hold" nodeType="withEffect">
                                  <p:stCondLst>
                                    <p:cond delay="0"/>
                                  </p:stCondLst>
                                  <p:childTnLst>
                                    <p:set>
                                      <p:cBhvr>
                                        <p:cTn id="98" dur="1" fill="hold">
                                          <p:stCondLst>
                                            <p:cond delay="0"/>
                                          </p:stCondLst>
                                        </p:cTn>
                                        <p:tgtEl>
                                          <p:spTgt spid="3"/>
                                        </p:tgtEl>
                                        <p:attrNameLst>
                                          <p:attrName>style.visibility</p:attrName>
                                        </p:attrNameLst>
                                      </p:cBhvr>
                                      <p:to>
                                        <p:strVal val="visible"/>
                                      </p:to>
                                    </p:set>
                                    <p:animEffect transition="in" filter="fade">
                                      <p:cBhvr>
                                        <p:cTn id="99" dur="5000"/>
                                        <p:tgtEl>
                                          <p:spTgt spid="3"/>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2" presetClass="entr" presetSubtype="4" fill="hold" nodeType="clickEffect">
                                  <p:stCondLst>
                                    <p:cond delay="0"/>
                                  </p:stCondLst>
                                  <p:childTnLst>
                                    <p:set>
                                      <p:cBhvr>
                                        <p:cTn id="103" dur="1" fill="hold">
                                          <p:stCondLst>
                                            <p:cond delay="0"/>
                                          </p:stCondLst>
                                        </p:cTn>
                                        <p:tgtEl>
                                          <p:spTgt spid="1136642">
                                            <p:txEl>
                                              <p:pRg st="6" end="6"/>
                                            </p:txEl>
                                          </p:spTgt>
                                        </p:tgtEl>
                                        <p:attrNameLst>
                                          <p:attrName>style.visibility</p:attrName>
                                        </p:attrNameLst>
                                      </p:cBhvr>
                                      <p:to>
                                        <p:strVal val="visible"/>
                                      </p:to>
                                    </p:set>
                                    <p:anim calcmode="lin" valueType="num">
                                      <p:cBhvr additive="base">
                                        <p:cTn id="104" dur="500" fill="hold"/>
                                        <p:tgtEl>
                                          <p:spTgt spid="1136642">
                                            <p:txEl>
                                              <p:pRg st="6" end="6"/>
                                            </p:txEl>
                                          </p:spTgt>
                                        </p:tgtEl>
                                        <p:attrNameLst>
                                          <p:attrName>ppt_x</p:attrName>
                                        </p:attrNameLst>
                                      </p:cBhvr>
                                      <p:tavLst>
                                        <p:tav tm="0">
                                          <p:val>
                                            <p:strVal val="#ppt_x"/>
                                          </p:val>
                                        </p:tav>
                                        <p:tav tm="100000">
                                          <p:val>
                                            <p:strVal val="#ppt_x"/>
                                          </p:val>
                                        </p:tav>
                                      </p:tavLst>
                                    </p:anim>
                                    <p:anim calcmode="lin" valueType="num">
                                      <p:cBhvr additive="base">
                                        <p:cTn id="105" dur="500" fill="hold"/>
                                        <p:tgtEl>
                                          <p:spTgt spid="113664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2"/>
                                            </p:cond>
                                          </p:stCondLst>
                                          <p:endCondLst>
                                            <p:cond evt="onStopAudio" delay="0">
                                              <p:tgtEl>
                                                <p:sldTgt/>
                                              </p:tgtEl>
                                            </p:cond>
                                          </p:endCondLst>
                                        </p:cTn>
                                        <p:tgtEl>
                                          <p:sndTgt r:embed="rId4" name="arrow.wav"/>
                                        </p:tgtEl>
                                      </p:cMediaNode>
                                    </p:audio>
                                  </p:subTnLst>
                                </p:cTn>
                              </p:par>
                            </p:childTnLst>
                          </p:cTn>
                        </p:par>
                      </p:childTnLst>
                    </p:cTn>
                  </p:par>
                  <p:par>
                    <p:cTn id="106" fill="hold">
                      <p:stCondLst>
                        <p:cond delay="indefinite"/>
                      </p:stCondLst>
                      <p:childTnLst>
                        <p:par>
                          <p:cTn id="107" fill="hold">
                            <p:stCondLst>
                              <p:cond delay="0"/>
                            </p:stCondLst>
                            <p:childTnLst>
                              <p:par>
                                <p:cTn id="108" presetID="2" presetClass="entr" presetSubtype="4" fill="hold" grpId="0" nodeType="clickEffect">
                                  <p:stCondLst>
                                    <p:cond delay="0"/>
                                  </p:stCondLst>
                                  <p:childTnLst>
                                    <p:set>
                                      <p:cBhvr>
                                        <p:cTn id="109" dur="1" fill="hold">
                                          <p:stCondLst>
                                            <p:cond delay="0"/>
                                          </p:stCondLst>
                                        </p:cTn>
                                        <p:tgtEl>
                                          <p:spTgt spid="4"/>
                                        </p:tgtEl>
                                        <p:attrNameLst>
                                          <p:attrName>style.visibility</p:attrName>
                                        </p:attrNameLst>
                                      </p:cBhvr>
                                      <p:to>
                                        <p:strVal val="visible"/>
                                      </p:to>
                                    </p:set>
                                    <p:anim calcmode="lin" valueType="num">
                                      <p:cBhvr additive="base">
                                        <p:cTn id="110" dur="500" fill="hold"/>
                                        <p:tgtEl>
                                          <p:spTgt spid="4"/>
                                        </p:tgtEl>
                                        <p:attrNameLst>
                                          <p:attrName>ppt_x</p:attrName>
                                        </p:attrNameLst>
                                      </p:cBhvr>
                                      <p:tavLst>
                                        <p:tav tm="0">
                                          <p:val>
                                            <p:strVal val="#ppt_x"/>
                                          </p:val>
                                        </p:tav>
                                        <p:tav tm="100000">
                                          <p:val>
                                            <p:strVal val="#ppt_x"/>
                                          </p:val>
                                        </p:tav>
                                      </p:tavLst>
                                    </p:anim>
                                    <p:anim calcmode="lin" valueType="num">
                                      <p:cBhvr additive="base">
                                        <p:cTn id="111" dur="50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8"/>
                                            </p:cond>
                                          </p:stCondLst>
                                          <p:endCondLst>
                                            <p:cond evt="onStopAudio" delay="0">
                                              <p:tgtEl>
                                                <p:sldTgt/>
                                              </p:tgtEl>
                                            </p:cond>
                                          </p:endCondLst>
                                        </p:cTn>
                                        <p:tgtEl>
                                          <p:sndTgt r:embed="rId4" name="arrow.wav"/>
                                        </p:tgtEl>
                                      </p:cMediaNode>
                                    </p:audio>
                                  </p:subTnLst>
                                </p:cTn>
                              </p:par>
                            </p:childTnLst>
                          </p:cTn>
                        </p:par>
                      </p:childTnLst>
                    </p:cTn>
                  </p:par>
                  <p:par>
                    <p:cTn id="112" fill="hold" nodeType="clickPar">
                      <p:stCondLst>
                        <p:cond delay="indefinite"/>
                      </p:stCondLst>
                      <p:childTnLst>
                        <p:par>
                          <p:cTn id="113" fill="hold" nodeType="withGroup">
                            <p:stCondLst>
                              <p:cond delay="0"/>
                            </p:stCondLst>
                            <p:childTnLst>
                              <p:par>
                                <p:cTn id="114" presetID="2" presetClass="entr" presetSubtype="4" fill="hold" grpId="0" nodeType="clickEffect">
                                  <p:stCondLst>
                                    <p:cond delay="0"/>
                                  </p:stCondLst>
                                  <p:childTnLst>
                                    <p:set>
                                      <p:cBhvr>
                                        <p:cTn id="115" dur="1" fill="hold">
                                          <p:stCondLst>
                                            <p:cond delay="0"/>
                                          </p:stCondLst>
                                        </p:cTn>
                                        <p:tgtEl>
                                          <p:spTgt spid="33"/>
                                        </p:tgtEl>
                                        <p:attrNameLst>
                                          <p:attrName>style.visibility</p:attrName>
                                        </p:attrNameLst>
                                      </p:cBhvr>
                                      <p:to>
                                        <p:strVal val="visible"/>
                                      </p:to>
                                    </p:set>
                                    <p:anim calcmode="lin" valueType="num">
                                      <p:cBhvr additive="base">
                                        <p:cTn id="116" dur="500" fill="hold"/>
                                        <p:tgtEl>
                                          <p:spTgt spid="33"/>
                                        </p:tgtEl>
                                        <p:attrNameLst>
                                          <p:attrName>ppt_x</p:attrName>
                                        </p:attrNameLst>
                                      </p:cBhvr>
                                      <p:tavLst>
                                        <p:tav tm="0">
                                          <p:val>
                                            <p:strVal val="#ppt_x"/>
                                          </p:val>
                                        </p:tav>
                                        <p:tav tm="100000">
                                          <p:val>
                                            <p:strVal val="#ppt_x"/>
                                          </p:val>
                                        </p:tav>
                                      </p:tavLst>
                                    </p:anim>
                                    <p:anim calcmode="lin" valueType="num">
                                      <p:cBhvr additive="base">
                                        <p:cTn id="117" dur="500" fill="hold"/>
                                        <p:tgtEl>
                                          <p:spTgt spid="3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3" grpId="1" animBg="1"/>
      <p:bldP spid="24" grpId="0" animBg="1"/>
      <p:bldP spid="25" grpId="0" animBg="1"/>
      <p:bldP spid="26" grpId="0" animBg="1"/>
      <p:bldP spid="26" grpId="1" animBg="1"/>
      <p:bldP spid="27" grpId="0" animBg="1"/>
      <p:bldP spid="28" grpId="0" animBg="1"/>
      <p:bldP spid="29" grpId="0" animBg="1"/>
      <p:bldP spid="29" grpId="1" animBg="1"/>
      <p:bldP spid="30" grpId="0" animBg="1"/>
      <p:bldP spid="31" grpId="0" animBg="1"/>
      <p:bldP spid="4" grpId="0"/>
      <p:bldP spid="3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8690" name="Rectangle 2"/>
          <p:cNvSpPr>
            <a:spLocks noChangeArrowheads="1"/>
          </p:cNvSpPr>
          <p:nvPr/>
        </p:nvSpPr>
        <p:spPr bwMode="auto">
          <a:xfrm>
            <a:off x="685800" y="1343025"/>
            <a:ext cx="7772400" cy="5514975"/>
          </a:xfrm>
          <a:prstGeom prst="rect">
            <a:avLst/>
          </a:prstGeom>
          <a:solidFill>
            <a:srgbClr val="EAEAEA"/>
          </a:solidFill>
          <a:ln w="9525">
            <a:noFill/>
            <a:miter lim="800000"/>
            <a:headEnd/>
            <a:tailEnd/>
          </a:ln>
        </p:spPr>
        <p:txBody>
          <a:bodyPr/>
          <a:lstStyle/>
          <a:p>
            <a:pPr eaLnBrk="1" hangingPunct="1">
              <a:spcBef>
                <a:spcPct val="20000"/>
              </a:spcBef>
            </a:pPr>
            <a:r>
              <a:rPr lang="en-US" altLang="en-US" i="1" dirty="0">
                <a:solidFill>
                  <a:srgbClr val="333399"/>
                </a:solidFill>
                <a:cs typeface="Times New Roman" pitchFamily="18" charset="0"/>
              </a:rPr>
              <a:t>The wave function</a:t>
            </a:r>
            <a:endParaRPr lang="en-US" altLang="en-US" dirty="0">
              <a:solidFill>
                <a:srgbClr val="333399"/>
              </a:solidFill>
              <a:cs typeface="Times New Roman" pitchFamily="18" charset="0"/>
            </a:endParaRPr>
          </a:p>
          <a:p>
            <a:pPr eaLnBrk="1" hangingPunct="1">
              <a:spcBef>
                <a:spcPct val="20000"/>
              </a:spcBef>
            </a:pPr>
            <a:r>
              <a:rPr lang="en-US" altLang="en-US"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rPr>
              <a:t>The wave equation </a:t>
            </a:r>
            <a:r>
              <a:rPr lang="en-US" altLang="en-US" dirty="0">
                <a:sym typeface="Symbol" pitchFamily="18" charset="2"/>
              </a:rPr>
              <a:t>(</a:t>
            </a:r>
            <a:r>
              <a:rPr lang="en-US" altLang="en-US" i="1" dirty="0">
                <a:sym typeface="Symbol" pitchFamily="18" charset="2"/>
              </a:rPr>
              <a:t>E</a:t>
            </a:r>
            <a:r>
              <a:rPr lang="en-US" altLang="en-US" baseline="-25000" dirty="0">
                <a:sym typeface="Symbol" pitchFamily="18" charset="2"/>
              </a:rPr>
              <a:t>K</a:t>
            </a:r>
            <a:r>
              <a:rPr lang="en-US" altLang="en-US" i="1" dirty="0">
                <a:sym typeface="Symbol" pitchFamily="18" charset="2"/>
              </a:rPr>
              <a:t> </a:t>
            </a:r>
            <a:r>
              <a:rPr lang="en-US" altLang="en-US" dirty="0">
                <a:sym typeface="Symbol" pitchFamily="18" charset="2"/>
              </a:rPr>
              <a:t>+</a:t>
            </a:r>
            <a:r>
              <a:rPr lang="en-US" altLang="en-US" i="1" dirty="0">
                <a:sym typeface="Symbol" pitchFamily="18" charset="2"/>
              </a:rPr>
              <a:t> E</a:t>
            </a:r>
            <a:r>
              <a:rPr lang="en-US" altLang="en-US" baseline="-25000" dirty="0">
                <a:sym typeface="Symbol" pitchFamily="18" charset="2"/>
              </a:rPr>
              <a:t>P</a:t>
            </a:r>
            <a:r>
              <a:rPr lang="en-US" altLang="en-US" dirty="0">
                <a:sym typeface="Symbol" pitchFamily="18" charset="2"/>
              </a:rPr>
              <a:t>)</a:t>
            </a:r>
            <a:r>
              <a:rPr lang="en-US" altLang="en-US" i="1" dirty="0">
                <a:sym typeface="Symbol" pitchFamily="18" charset="2"/>
              </a:rPr>
              <a:t> = E</a:t>
            </a:r>
            <a:r>
              <a:rPr lang="en-US" altLang="en-US" dirty="0">
                <a:sym typeface="Symbol" pitchFamily="18" charset="2"/>
              </a:rPr>
              <a:t></a:t>
            </a:r>
            <a:r>
              <a:rPr lang="en-US" altLang="en-US" i="1" dirty="0">
                <a:sym typeface="Symbol" pitchFamily="18" charset="2"/>
              </a:rPr>
              <a:t> </a:t>
            </a:r>
            <a:r>
              <a:rPr lang="en-US" altLang="en-US" dirty="0">
                <a:solidFill>
                  <a:srgbClr val="000000"/>
                </a:solidFill>
                <a:cs typeface="Times New Roman" pitchFamily="18" charset="0"/>
              </a:rPr>
              <a:t>has a form that looks like this for the hydrogen atom:</a:t>
            </a:r>
          </a:p>
          <a:p>
            <a:pPr eaLnBrk="1" hangingPunct="1">
              <a:spcBef>
                <a:spcPct val="20000"/>
              </a:spcBef>
            </a:pPr>
            <a:endParaRPr lang="en-US" altLang="en-US" dirty="0">
              <a:solidFill>
                <a:srgbClr val="000000"/>
              </a:solidFill>
              <a:cs typeface="Times New Roman" pitchFamily="18" charset="0"/>
            </a:endParaRPr>
          </a:p>
          <a:p>
            <a:pPr eaLnBrk="1" hangingPunct="1">
              <a:spcBef>
                <a:spcPct val="20000"/>
              </a:spcBef>
            </a:pPr>
            <a:endParaRPr lang="en-US" altLang="en-US" dirty="0">
              <a:solidFill>
                <a:srgbClr val="000000"/>
              </a:solidFill>
              <a:cs typeface="Times New Roman" pitchFamily="18" charset="0"/>
              <a:sym typeface="Symbol" pitchFamily="18" charset="2"/>
            </a:endParaRPr>
          </a:p>
          <a:p>
            <a:pPr eaLnBrk="1" hangingPunct="1"/>
            <a:r>
              <a:rPr lang="en-US" altLang="en-US"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rPr>
              <a:t>Compare the highlighted region with the </a:t>
            </a:r>
            <a:r>
              <a:rPr lang="en-US" altLang="en-US" dirty="0">
                <a:solidFill>
                  <a:srgbClr val="000000"/>
                </a:solidFill>
                <a:cs typeface="Times New Roman" pitchFamily="18" charset="0"/>
                <a:sym typeface="Symbol" pitchFamily="18" charset="2"/>
              </a:rPr>
              <a:t>allowed </a:t>
            </a:r>
            <a:r>
              <a:rPr lang="en-US" altLang="en-US" i="1" dirty="0" smtClean="0">
                <a:solidFill>
                  <a:srgbClr val="000000"/>
                </a:solidFill>
                <a:cs typeface="Times New Roman" pitchFamily="18" charset="0"/>
                <a:sym typeface="Symbol" pitchFamily="18" charset="2"/>
              </a:rPr>
              <a:t>E</a:t>
            </a:r>
            <a:r>
              <a:rPr lang="en-US" altLang="en-US" baseline="-25000" dirty="0" smtClean="0">
                <a:solidFill>
                  <a:srgbClr val="000000"/>
                </a:solidFill>
                <a:cs typeface="Times New Roman" pitchFamily="18" charset="0"/>
                <a:sym typeface="Symbol" pitchFamily="18" charset="2"/>
              </a:rPr>
              <a:t>K</a:t>
            </a:r>
            <a:r>
              <a:rPr lang="en-US" altLang="en-US" dirty="0" smtClean="0">
                <a:solidFill>
                  <a:srgbClr val="000000"/>
                </a:solidFill>
                <a:cs typeface="Times New Roman" pitchFamily="18" charset="0"/>
                <a:sym typeface="Symbol" pitchFamily="18" charset="2"/>
              </a:rPr>
              <a:t> </a:t>
            </a:r>
            <a:r>
              <a:rPr lang="en-US" altLang="en-US" dirty="0">
                <a:solidFill>
                  <a:srgbClr val="000000"/>
                </a:solidFill>
                <a:cs typeface="Times New Roman" pitchFamily="18" charset="0"/>
                <a:sym typeface="Symbol" pitchFamily="18" charset="2"/>
              </a:rPr>
              <a:t>of the </a:t>
            </a:r>
            <a:r>
              <a:rPr lang="en-US" altLang="en-US" dirty="0">
                <a:solidFill>
                  <a:srgbClr val="000000"/>
                </a:solidFill>
                <a:cs typeface="Times New Roman" pitchFamily="18" charset="0"/>
              </a:rPr>
              <a:t>“electron in a box”</a:t>
            </a:r>
            <a:r>
              <a:rPr lang="en-US" altLang="en-US" i="1" dirty="0">
                <a:solidFill>
                  <a:srgbClr val="000000"/>
                </a:solidFill>
                <a:cs typeface="Times New Roman" pitchFamily="18" charset="0"/>
                <a:sym typeface="Symbol" pitchFamily="18" charset="2"/>
              </a:rPr>
              <a:t> E</a:t>
            </a:r>
            <a:r>
              <a:rPr lang="en-US" altLang="en-US" baseline="-25000" dirty="0">
                <a:solidFill>
                  <a:srgbClr val="000000"/>
                </a:solidFill>
                <a:cs typeface="Times New Roman" pitchFamily="18" charset="0"/>
                <a:sym typeface="Symbol" pitchFamily="18" charset="2"/>
              </a:rPr>
              <a:t>K </a:t>
            </a:r>
            <a:r>
              <a:rPr lang="en-US" altLang="en-US" dirty="0">
                <a:solidFill>
                  <a:srgbClr val="000000"/>
                </a:solidFill>
                <a:cs typeface="Times New Roman" pitchFamily="18" charset="0"/>
                <a:sym typeface="Symbol" pitchFamily="18" charset="2"/>
              </a:rPr>
              <a:t>= </a:t>
            </a:r>
            <a:r>
              <a:rPr lang="en-US" altLang="en-US" i="1" dirty="0">
                <a:sym typeface="Symbol" pitchFamily="18" charset="2"/>
              </a:rPr>
              <a:t>n</a:t>
            </a:r>
            <a:r>
              <a:rPr lang="en-US" altLang="en-US" baseline="30000" dirty="0">
                <a:sym typeface="Symbol" pitchFamily="18" charset="2"/>
              </a:rPr>
              <a:t>2</a:t>
            </a:r>
            <a:r>
              <a:rPr lang="en-US" altLang="en-US" i="1" dirty="0">
                <a:sym typeface="Symbol" pitchFamily="18" charset="2"/>
              </a:rPr>
              <a:t>h</a:t>
            </a:r>
            <a:r>
              <a:rPr lang="en-US" altLang="en-US" baseline="30000" dirty="0">
                <a:sym typeface="Symbol" pitchFamily="18" charset="2"/>
              </a:rPr>
              <a:t>2 </a:t>
            </a:r>
            <a:r>
              <a:rPr lang="en-US" altLang="en-US" i="1" dirty="0">
                <a:sym typeface="Symbol" pitchFamily="18" charset="2"/>
              </a:rPr>
              <a:t>/ </a:t>
            </a:r>
            <a:r>
              <a:rPr lang="en-US" altLang="en-US" dirty="0">
                <a:sym typeface="Symbol" pitchFamily="18" charset="2"/>
              </a:rPr>
              <a:t>(8</a:t>
            </a:r>
            <a:r>
              <a:rPr lang="en-US" altLang="en-US" i="1" dirty="0">
                <a:sym typeface="Symbol" pitchFamily="18" charset="2"/>
              </a:rPr>
              <a:t>mL</a:t>
            </a:r>
            <a:r>
              <a:rPr lang="en-US" altLang="en-US" baseline="30000" dirty="0">
                <a:sym typeface="Symbol" pitchFamily="18" charset="2"/>
              </a:rPr>
              <a:t>2</a:t>
            </a:r>
            <a:r>
              <a:rPr lang="en-US" altLang="en-US" dirty="0">
                <a:sym typeface="Symbol" pitchFamily="18" charset="2"/>
              </a:rPr>
              <a:t>)</a:t>
            </a:r>
            <a:r>
              <a:rPr lang="en-US" altLang="en-US" dirty="0">
                <a:solidFill>
                  <a:srgbClr val="000000"/>
                </a:solidFill>
                <a:cs typeface="Times New Roman" pitchFamily="18" charset="0"/>
                <a:sym typeface="Symbol" pitchFamily="18" charset="2"/>
              </a:rPr>
              <a:t>, or the hydrogen atom: </a:t>
            </a:r>
            <a:r>
              <a:rPr lang="en-US" altLang="en-US" i="1" dirty="0">
                <a:solidFill>
                  <a:srgbClr val="000000"/>
                </a:solidFill>
                <a:cs typeface="Times New Roman" pitchFamily="18" charset="0"/>
                <a:sym typeface="Symbol" pitchFamily="18" charset="2"/>
              </a:rPr>
              <a:t>E</a:t>
            </a:r>
            <a:r>
              <a:rPr lang="en-US" altLang="en-US" baseline="-25000" dirty="0">
                <a:solidFill>
                  <a:srgbClr val="000000"/>
                </a:solidFill>
                <a:cs typeface="Times New Roman" pitchFamily="18" charset="0"/>
                <a:sym typeface="Symbol" pitchFamily="18" charset="2"/>
              </a:rPr>
              <a:t>K </a:t>
            </a:r>
            <a:r>
              <a:rPr lang="en-US" altLang="en-US" dirty="0">
                <a:solidFill>
                  <a:srgbClr val="000000"/>
                </a:solidFill>
                <a:cs typeface="Times New Roman" pitchFamily="18" charset="0"/>
                <a:sym typeface="Symbol" pitchFamily="18" charset="2"/>
              </a:rPr>
              <a:t>= </a:t>
            </a:r>
            <a:r>
              <a:rPr lang="en-US" altLang="en-US" i="1" dirty="0">
                <a:sym typeface="Symbol" pitchFamily="18" charset="2"/>
              </a:rPr>
              <a:t>n</a:t>
            </a:r>
            <a:r>
              <a:rPr lang="en-US" altLang="en-US" baseline="30000" dirty="0">
                <a:sym typeface="Symbol" pitchFamily="18" charset="2"/>
              </a:rPr>
              <a:t>2</a:t>
            </a:r>
            <a:r>
              <a:rPr lang="en-US" altLang="en-US" i="1" dirty="0">
                <a:sym typeface="Symbol" pitchFamily="18" charset="2"/>
              </a:rPr>
              <a:t>h</a:t>
            </a:r>
            <a:r>
              <a:rPr lang="en-US" altLang="en-US" baseline="30000" dirty="0">
                <a:sym typeface="Symbol" pitchFamily="18" charset="2"/>
              </a:rPr>
              <a:t>2 </a:t>
            </a:r>
            <a:r>
              <a:rPr lang="en-US" altLang="en-US" i="1" dirty="0">
                <a:sym typeface="Symbol" pitchFamily="18" charset="2"/>
              </a:rPr>
              <a:t>/</a:t>
            </a:r>
            <a:r>
              <a:rPr lang="en-US" altLang="en-US" dirty="0">
                <a:sym typeface="Symbol" pitchFamily="18" charset="2"/>
              </a:rPr>
              <a:t> (</a:t>
            </a:r>
            <a:r>
              <a:rPr lang="en-US" altLang="en-US" dirty="0">
                <a:solidFill>
                  <a:srgbClr val="000000"/>
                </a:solidFill>
                <a:sym typeface="Symbol" pitchFamily="18" charset="2"/>
              </a:rPr>
              <a:t>8</a:t>
            </a:r>
            <a:r>
              <a:rPr lang="en-US" altLang="en-US" i="1" dirty="0">
                <a:solidFill>
                  <a:srgbClr val="000000"/>
                </a:solidFill>
                <a:sym typeface="Symbol" pitchFamily="18" charset="2"/>
              </a:rPr>
              <a:t>m</a:t>
            </a:r>
            <a:r>
              <a:rPr lang="en-US" altLang="en-US" dirty="0">
                <a:solidFill>
                  <a:srgbClr val="000000"/>
                </a:solidFill>
                <a:sym typeface="Symbol" pitchFamily="18" charset="2"/>
              </a:rPr>
              <a:t></a:t>
            </a:r>
            <a:r>
              <a:rPr lang="en-US" altLang="en-US" baseline="30000" dirty="0">
                <a:solidFill>
                  <a:srgbClr val="000000"/>
                </a:solidFill>
                <a:sym typeface="Symbol" pitchFamily="18" charset="2"/>
              </a:rPr>
              <a:t>2</a:t>
            </a:r>
            <a:r>
              <a:rPr lang="en-US" altLang="en-US" i="1" dirty="0">
                <a:solidFill>
                  <a:srgbClr val="000000"/>
                </a:solidFill>
                <a:sym typeface="Symbol" pitchFamily="18" charset="2"/>
              </a:rPr>
              <a:t>r</a:t>
            </a:r>
            <a:r>
              <a:rPr lang="en-US" altLang="en-US" i="1" baseline="-25000" dirty="0">
                <a:solidFill>
                  <a:srgbClr val="000000"/>
                </a:solidFill>
                <a:sym typeface="Symbol" pitchFamily="18" charset="2"/>
              </a:rPr>
              <a:t>n</a:t>
            </a:r>
            <a:r>
              <a:rPr lang="en-US" altLang="en-US" baseline="30000" dirty="0">
                <a:solidFill>
                  <a:srgbClr val="000000"/>
                </a:solidFill>
                <a:sym typeface="Symbol" pitchFamily="18" charset="2"/>
              </a:rPr>
              <a:t>2</a:t>
            </a:r>
            <a:r>
              <a:rPr lang="en-US" altLang="en-US" dirty="0">
                <a:solidFill>
                  <a:srgbClr val="000000"/>
                </a:solidFill>
                <a:sym typeface="Symbol" pitchFamily="18" charset="2"/>
              </a:rPr>
              <a:t>).</a:t>
            </a:r>
          </a:p>
          <a:p>
            <a:pPr eaLnBrk="1" hangingPunct="1">
              <a:spcBef>
                <a:spcPts val="300"/>
              </a:spcBef>
            </a:pPr>
            <a:r>
              <a:rPr lang="en-US" altLang="en-US" dirty="0">
                <a:solidFill>
                  <a:srgbClr val="000000"/>
                </a:solidFill>
                <a:sym typeface="Symbol" pitchFamily="18" charset="2"/>
              </a:rPr>
              <a:t>Just as </a:t>
            </a:r>
            <a:r>
              <a:rPr lang="en-US" altLang="en-US" i="1" dirty="0">
                <a:solidFill>
                  <a:srgbClr val="000000"/>
                </a:solidFill>
                <a:sym typeface="Symbol" pitchFamily="18" charset="2"/>
              </a:rPr>
              <a:t>ax</a:t>
            </a:r>
            <a:r>
              <a:rPr lang="en-US" altLang="en-US" baseline="30000" dirty="0">
                <a:solidFill>
                  <a:srgbClr val="000000"/>
                </a:solidFill>
                <a:sym typeface="Symbol" pitchFamily="18" charset="2"/>
              </a:rPr>
              <a:t>2</a:t>
            </a:r>
            <a:r>
              <a:rPr lang="en-US" altLang="en-US" dirty="0">
                <a:solidFill>
                  <a:srgbClr val="000000"/>
                </a:solidFill>
                <a:sym typeface="Symbol" pitchFamily="18" charset="2"/>
              </a:rPr>
              <a:t> + </a:t>
            </a:r>
            <a:r>
              <a:rPr lang="en-US" altLang="en-US" i="1" dirty="0" err="1">
                <a:solidFill>
                  <a:srgbClr val="000000"/>
                </a:solidFill>
                <a:sym typeface="Symbol" pitchFamily="18" charset="2"/>
              </a:rPr>
              <a:t>bx</a:t>
            </a:r>
            <a:r>
              <a:rPr lang="en-US" altLang="en-US" i="1" dirty="0">
                <a:solidFill>
                  <a:srgbClr val="000000"/>
                </a:solidFill>
                <a:sym typeface="Symbol" pitchFamily="18" charset="2"/>
              </a:rPr>
              <a:t> </a:t>
            </a:r>
            <a:r>
              <a:rPr lang="en-US" altLang="en-US" dirty="0">
                <a:solidFill>
                  <a:srgbClr val="000000"/>
                </a:solidFill>
                <a:sym typeface="Symbol" pitchFamily="18" charset="2"/>
              </a:rPr>
              <a:t>= </a:t>
            </a:r>
            <a:r>
              <a:rPr lang="en-US" altLang="en-US" i="1" dirty="0">
                <a:solidFill>
                  <a:srgbClr val="000000"/>
                </a:solidFill>
                <a:sym typeface="Symbol" pitchFamily="18" charset="2"/>
              </a:rPr>
              <a:t>c</a:t>
            </a:r>
            <a:r>
              <a:rPr lang="en-US" altLang="en-US" dirty="0">
                <a:solidFill>
                  <a:srgbClr val="000000"/>
                </a:solidFill>
                <a:sym typeface="Symbol" pitchFamily="18" charset="2"/>
              </a:rPr>
              <a:t> has solutions, so does the </a:t>
            </a:r>
            <a:r>
              <a:rPr lang="en-US" altLang="en-US" dirty="0">
                <a:solidFill>
                  <a:srgbClr val="000000"/>
                </a:solidFill>
                <a:cs typeface="Times New Roman" pitchFamily="18" charset="0"/>
              </a:rPr>
              <a:t>Schrödinger equation. Instead of </a:t>
            </a:r>
            <a:r>
              <a:rPr lang="en-US" altLang="en-US" i="1" dirty="0">
                <a:solidFill>
                  <a:srgbClr val="000000"/>
                </a:solidFill>
                <a:cs typeface="Times New Roman" pitchFamily="18" charset="0"/>
              </a:rPr>
              <a:t>x</a:t>
            </a:r>
            <a:r>
              <a:rPr lang="en-US" altLang="en-US" dirty="0">
                <a:solidFill>
                  <a:srgbClr val="000000"/>
                </a:solidFill>
                <a:cs typeface="Times New Roman" pitchFamily="18" charset="0"/>
              </a:rPr>
              <a:t> we use </a:t>
            </a:r>
            <a:r>
              <a:rPr lang="en-US" altLang="en-US" dirty="0">
                <a:sym typeface="Symbol" pitchFamily="18" charset="2"/>
              </a:rPr>
              <a:t>.</a:t>
            </a:r>
            <a:endParaRPr lang="en-US" altLang="en-US" dirty="0">
              <a:solidFill>
                <a:srgbClr val="000000"/>
              </a:solidFill>
              <a:cs typeface="Times New Roman" pitchFamily="18" charset="0"/>
            </a:endParaRPr>
          </a:p>
          <a:p>
            <a:pPr eaLnBrk="1" hangingPunct="1">
              <a:spcBef>
                <a:spcPts val="300"/>
              </a:spcBef>
            </a:pPr>
            <a:r>
              <a:rPr lang="en-US" altLang="en-US" dirty="0">
                <a:solidFill>
                  <a:srgbClr val="000000"/>
                </a:solidFill>
                <a:sym typeface="Symbol" pitchFamily="18" charset="2"/>
              </a:rPr>
              <a:t></a:t>
            </a:r>
            <a:r>
              <a:rPr lang="en-US" altLang="en-US" dirty="0">
                <a:solidFill>
                  <a:srgbClr val="000000"/>
                </a:solidFill>
                <a:cs typeface="Times New Roman" pitchFamily="18" charset="0"/>
              </a:rPr>
              <a:t>The major differences between the equation in </a:t>
            </a:r>
            <a:r>
              <a:rPr lang="en-US" altLang="en-US" i="1" dirty="0">
                <a:solidFill>
                  <a:srgbClr val="000000"/>
                </a:solidFill>
                <a:cs typeface="Times New Roman" pitchFamily="18" charset="0"/>
              </a:rPr>
              <a:t>x </a:t>
            </a:r>
            <a:r>
              <a:rPr lang="en-US" altLang="en-US" dirty="0">
                <a:solidFill>
                  <a:srgbClr val="000000"/>
                </a:solidFill>
                <a:cs typeface="Times New Roman" pitchFamily="18" charset="0"/>
              </a:rPr>
              <a:t>and the Schrödinger model is that the model is a differential equation and the </a:t>
            </a:r>
            <a:r>
              <a:rPr lang="en-US" altLang="en-US" dirty="0" err="1">
                <a:solidFill>
                  <a:srgbClr val="000000"/>
                </a:solidFill>
                <a:cs typeface="Times New Roman" pitchFamily="18" charset="0"/>
              </a:rPr>
              <a:t>wavefunction</a:t>
            </a:r>
            <a:r>
              <a:rPr lang="en-US" altLang="en-US" dirty="0">
                <a:solidFill>
                  <a:srgbClr val="000000"/>
                </a:solidFill>
                <a:cs typeface="Times New Roman" pitchFamily="18" charset="0"/>
              </a:rPr>
              <a:t> </a:t>
            </a:r>
            <a:r>
              <a:rPr lang="en-US" altLang="en-US" dirty="0">
                <a:solidFill>
                  <a:srgbClr val="000000"/>
                </a:solidFill>
                <a:sym typeface="Symbol" pitchFamily="18" charset="2"/>
              </a:rPr>
              <a:t></a:t>
            </a:r>
            <a:r>
              <a:rPr lang="en-US" altLang="en-US" dirty="0">
                <a:solidFill>
                  <a:srgbClr val="000000"/>
                </a:solidFill>
                <a:cs typeface="Times New Roman" pitchFamily="18" charset="0"/>
              </a:rPr>
              <a:t> is a function in 3D:     </a:t>
            </a:r>
            <a:r>
              <a:rPr lang="en-US" altLang="en-US" dirty="0">
                <a:solidFill>
                  <a:srgbClr val="000000"/>
                </a:solidFill>
                <a:sym typeface="Symbol" pitchFamily="18" charset="2"/>
              </a:rPr>
              <a:t></a:t>
            </a:r>
            <a:r>
              <a:rPr lang="en-US" altLang="en-US" sz="1800" dirty="0">
                <a:sym typeface="Symbol" pitchFamily="18" charset="2"/>
              </a:rPr>
              <a:t> = </a:t>
            </a:r>
            <a:r>
              <a:rPr lang="en-US" altLang="en-US" dirty="0">
                <a:solidFill>
                  <a:srgbClr val="000000"/>
                </a:solidFill>
                <a:sym typeface="Symbol" pitchFamily="18" charset="2"/>
              </a:rPr>
              <a:t></a:t>
            </a:r>
            <a:r>
              <a:rPr lang="en-US" altLang="en-US" i="1" dirty="0">
                <a:solidFill>
                  <a:srgbClr val="000000"/>
                </a:solidFill>
                <a:sym typeface="Symbol" pitchFamily="18" charset="2"/>
              </a:rPr>
              <a:t> </a:t>
            </a:r>
            <a:r>
              <a:rPr lang="en-US" altLang="en-US" dirty="0">
                <a:sym typeface="Symbol" pitchFamily="18" charset="2"/>
              </a:rPr>
              <a:t>(</a:t>
            </a:r>
            <a:r>
              <a:rPr lang="en-US" altLang="en-US" i="1" dirty="0">
                <a:sym typeface="Symbol" pitchFamily="18" charset="2"/>
              </a:rPr>
              <a:t>r</a:t>
            </a:r>
            <a:r>
              <a:rPr lang="en-US" altLang="en-US" dirty="0">
                <a:sym typeface="Symbol" pitchFamily="18" charset="2"/>
              </a:rPr>
              <a:t>, </a:t>
            </a:r>
            <a:r>
              <a:rPr lang="en-US" altLang="en-US" i="1" dirty="0">
                <a:sym typeface="Symbol" pitchFamily="18" charset="2"/>
              </a:rPr>
              <a:t></a:t>
            </a:r>
            <a:r>
              <a:rPr lang="en-US" altLang="en-US" dirty="0">
                <a:sym typeface="Symbol" pitchFamily="18" charset="2"/>
              </a:rPr>
              <a:t>, </a:t>
            </a:r>
            <a:r>
              <a:rPr lang="en-US" altLang="en-US" i="1" dirty="0">
                <a:sym typeface="Symbol" pitchFamily="18" charset="2"/>
              </a:rPr>
              <a:t>t</a:t>
            </a:r>
            <a:r>
              <a:rPr lang="en-US" altLang="en-US" dirty="0">
                <a:sym typeface="Symbol" pitchFamily="18" charset="2"/>
              </a:rPr>
              <a:t>)</a:t>
            </a:r>
            <a:r>
              <a:rPr lang="en-US" altLang="en-US" dirty="0"/>
              <a:t>.</a:t>
            </a:r>
          </a:p>
        </p:txBody>
      </p:sp>
      <p:grpSp>
        <p:nvGrpSpPr>
          <p:cNvPr id="2" name="Group 24"/>
          <p:cNvGrpSpPr>
            <a:grpSpLocks/>
          </p:cNvGrpSpPr>
          <p:nvPr/>
        </p:nvGrpSpPr>
        <p:grpSpPr bwMode="auto">
          <a:xfrm>
            <a:off x="823913" y="2595563"/>
            <a:ext cx="7462837" cy="833437"/>
            <a:chOff x="510" y="1969"/>
            <a:chExt cx="4701" cy="525"/>
          </a:xfrm>
        </p:grpSpPr>
        <p:sp>
          <p:nvSpPr>
            <p:cNvPr id="61448" name="Text Box 11"/>
            <p:cNvSpPr txBox="1">
              <a:spLocks noChangeArrowheads="1"/>
            </p:cNvSpPr>
            <p:nvPr/>
          </p:nvSpPr>
          <p:spPr bwMode="auto">
            <a:xfrm>
              <a:off x="3379" y="1971"/>
              <a:ext cx="1832" cy="523"/>
            </a:xfrm>
            <a:prstGeom prst="rect">
              <a:avLst/>
            </a:prstGeom>
            <a:solidFill>
              <a:srgbClr val="FF0000"/>
            </a:solidFill>
            <a:ln w="9525">
              <a:noFill/>
              <a:miter lim="800000"/>
              <a:headEnd/>
              <a:tailEnd/>
            </a:ln>
          </p:spPr>
          <p:txBody>
            <a:bodyPr>
              <a:spAutoFit/>
            </a:bodyPr>
            <a:lstStyle/>
            <a:p>
              <a:pPr algn="ctr" eaLnBrk="1" hangingPunct="1">
                <a:spcBef>
                  <a:spcPct val="50000"/>
                </a:spcBef>
              </a:pPr>
              <a:r>
                <a:rPr lang="en-US" altLang="en-US">
                  <a:solidFill>
                    <a:schemeClr val="bg1"/>
                  </a:solidFill>
                </a:rPr>
                <a:t>Schrödinger’s wave equation in 1D</a:t>
              </a:r>
            </a:p>
          </p:txBody>
        </p:sp>
        <p:sp>
          <p:nvSpPr>
            <p:cNvPr id="61449" name="Rectangle 12"/>
            <p:cNvSpPr>
              <a:spLocks noChangeArrowheads="1"/>
            </p:cNvSpPr>
            <p:nvPr/>
          </p:nvSpPr>
          <p:spPr bwMode="auto">
            <a:xfrm>
              <a:off x="510" y="1971"/>
              <a:ext cx="4701" cy="523"/>
            </a:xfrm>
            <a:prstGeom prst="rect">
              <a:avLst/>
            </a:prstGeom>
            <a:noFill/>
            <a:ln w="12700">
              <a:solidFill>
                <a:schemeClr val="tx1"/>
              </a:solidFill>
              <a:miter lim="800000"/>
              <a:headEnd/>
              <a:tailEnd/>
            </a:ln>
          </p:spPr>
          <p:txBody>
            <a:bodyPr wrap="none" anchor="ctr"/>
            <a:lstStyle/>
            <a:p>
              <a:pPr eaLnBrk="1" hangingPunct="1"/>
              <a:endParaRPr lang="en-US" altLang="en-US"/>
            </a:p>
          </p:txBody>
        </p:sp>
        <p:grpSp>
          <p:nvGrpSpPr>
            <p:cNvPr id="61450" name="Group 22"/>
            <p:cNvGrpSpPr>
              <a:grpSpLocks/>
            </p:cNvGrpSpPr>
            <p:nvPr/>
          </p:nvGrpSpPr>
          <p:grpSpPr bwMode="auto">
            <a:xfrm>
              <a:off x="518" y="1969"/>
              <a:ext cx="3011" cy="472"/>
              <a:chOff x="720" y="1999"/>
              <a:chExt cx="3011" cy="472"/>
            </a:xfrm>
          </p:grpSpPr>
          <p:sp>
            <p:nvSpPr>
              <p:cNvPr id="61451" name="Rectangle 79"/>
              <p:cNvSpPr>
                <a:spLocks noChangeArrowheads="1"/>
              </p:cNvSpPr>
              <p:nvPr/>
            </p:nvSpPr>
            <p:spPr bwMode="auto">
              <a:xfrm>
                <a:off x="931" y="2055"/>
                <a:ext cx="578" cy="393"/>
              </a:xfrm>
              <a:prstGeom prst="rect">
                <a:avLst/>
              </a:prstGeom>
              <a:noFill/>
              <a:ln w="9525">
                <a:noFill/>
                <a:miter lim="800000"/>
                <a:headEnd/>
                <a:tailEnd/>
              </a:ln>
            </p:spPr>
            <p:txBody>
              <a:bodyPr/>
              <a:lstStyle/>
              <a:p>
                <a:pPr algn="ctr" eaLnBrk="1" hangingPunct="1">
                  <a:lnSpc>
                    <a:spcPct val="70000"/>
                  </a:lnSpc>
                  <a:spcBef>
                    <a:spcPct val="35000"/>
                  </a:spcBef>
                </a:pPr>
                <a:r>
                  <a:rPr lang="en-US" altLang="en-US" i="1"/>
                  <a:t>n</a:t>
                </a:r>
                <a:r>
                  <a:rPr lang="en-US" altLang="en-US" baseline="30000"/>
                  <a:t>2</a:t>
                </a:r>
                <a:r>
                  <a:rPr lang="en-US" altLang="en-US" i="1"/>
                  <a:t>h</a:t>
                </a:r>
                <a:r>
                  <a:rPr lang="en-US" altLang="en-US" baseline="30000"/>
                  <a:t>2</a:t>
                </a:r>
              </a:p>
              <a:p>
                <a:pPr algn="ctr" eaLnBrk="1" hangingPunct="1">
                  <a:lnSpc>
                    <a:spcPct val="70000"/>
                  </a:lnSpc>
                  <a:spcBef>
                    <a:spcPct val="35000"/>
                  </a:spcBef>
                </a:pPr>
                <a:r>
                  <a:rPr lang="en-US" altLang="en-US"/>
                  <a:t>8</a:t>
                </a:r>
                <a:r>
                  <a:rPr lang="en-US" altLang="en-US">
                    <a:sym typeface="Symbol" pitchFamily="18" charset="2"/>
                  </a:rPr>
                  <a:t></a:t>
                </a:r>
                <a:r>
                  <a:rPr lang="en-US" altLang="en-US" baseline="30000">
                    <a:sym typeface="Symbol" pitchFamily="18" charset="2"/>
                  </a:rPr>
                  <a:t>2</a:t>
                </a:r>
                <a:r>
                  <a:rPr lang="en-US" altLang="en-US" i="1">
                    <a:sym typeface="Symbol" pitchFamily="18" charset="2"/>
                  </a:rPr>
                  <a:t>m</a:t>
                </a:r>
                <a:endParaRPr lang="en-US" altLang="en-US" b="1" i="1">
                  <a:sym typeface="Symbol" pitchFamily="18" charset="2"/>
                </a:endParaRPr>
              </a:p>
            </p:txBody>
          </p:sp>
          <p:sp>
            <p:nvSpPr>
              <p:cNvPr id="61452" name="Line 80"/>
              <p:cNvSpPr>
                <a:spLocks noChangeShapeType="1"/>
              </p:cNvSpPr>
              <p:nvPr/>
            </p:nvSpPr>
            <p:spPr bwMode="auto">
              <a:xfrm>
                <a:off x="985" y="2254"/>
                <a:ext cx="367" cy="0"/>
              </a:xfrm>
              <a:prstGeom prst="line">
                <a:avLst/>
              </a:prstGeom>
              <a:noFill/>
              <a:ln w="9525">
                <a:solidFill>
                  <a:schemeClr val="tx1"/>
                </a:solidFill>
                <a:round/>
                <a:headEnd/>
                <a:tailEnd/>
              </a:ln>
            </p:spPr>
            <p:txBody>
              <a:bodyPr/>
              <a:lstStyle/>
              <a:p>
                <a:endParaRPr lang="en-US"/>
              </a:p>
            </p:txBody>
          </p:sp>
          <p:sp>
            <p:nvSpPr>
              <p:cNvPr id="61453" name="AutoShape 81"/>
              <p:cNvSpPr>
                <a:spLocks noChangeArrowheads="1"/>
              </p:cNvSpPr>
              <p:nvPr/>
            </p:nvSpPr>
            <p:spPr bwMode="auto">
              <a:xfrm>
                <a:off x="950" y="2068"/>
                <a:ext cx="550" cy="403"/>
              </a:xfrm>
              <a:prstGeom prst="bracketPair">
                <a:avLst>
                  <a:gd name="adj" fmla="val 16667"/>
                </a:avLst>
              </a:prstGeom>
              <a:noFill/>
              <a:ln w="9525">
                <a:solidFill>
                  <a:schemeClr val="tx1"/>
                </a:solidFill>
                <a:round/>
                <a:headEnd/>
                <a:tailEnd/>
              </a:ln>
            </p:spPr>
            <p:txBody>
              <a:bodyPr wrap="none" anchor="ctr"/>
              <a:lstStyle/>
              <a:p>
                <a:pPr eaLnBrk="1" hangingPunct="1"/>
                <a:endParaRPr lang="en-US" altLang="en-US"/>
              </a:p>
            </p:txBody>
          </p:sp>
          <p:sp>
            <p:nvSpPr>
              <p:cNvPr id="61454" name="Rectangle 82"/>
              <p:cNvSpPr>
                <a:spLocks noChangeArrowheads="1"/>
              </p:cNvSpPr>
              <p:nvPr/>
            </p:nvSpPr>
            <p:spPr bwMode="auto">
              <a:xfrm>
                <a:off x="1442" y="1999"/>
                <a:ext cx="514" cy="393"/>
              </a:xfrm>
              <a:prstGeom prst="rect">
                <a:avLst/>
              </a:prstGeom>
              <a:noFill/>
              <a:ln w="9525">
                <a:noFill/>
                <a:miter lim="800000"/>
                <a:headEnd/>
                <a:tailEnd/>
              </a:ln>
            </p:spPr>
            <p:txBody>
              <a:bodyPr/>
              <a:lstStyle/>
              <a:p>
                <a:pPr algn="ctr" eaLnBrk="1" hangingPunct="1">
                  <a:lnSpc>
                    <a:spcPct val="90000"/>
                  </a:lnSpc>
                  <a:spcBef>
                    <a:spcPct val="20000"/>
                  </a:spcBef>
                </a:pPr>
                <a:r>
                  <a:rPr lang="en-US" altLang="en-US" i="1"/>
                  <a:t>d</a:t>
                </a:r>
                <a:r>
                  <a:rPr lang="en-US" altLang="en-US" baseline="30000"/>
                  <a:t>2</a:t>
                </a:r>
                <a:r>
                  <a:rPr lang="en-US" altLang="en-US">
                    <a:sym typeface="Symbol" pitchFamily="18" charset="2"/>
                  </a:rPr>
                  <a:t></a:t>
                </a:r>
                <a:endParaRPr lang="en-US" altLang="en-US" baseline="30000">
                  <a:sym typeface="Symbol" pitchFamily="18" charset="2"/>
                </a:endParaRPr>
              </a:p>
              <a:p>
                <a:pPr algn="ctr" eaLnBrk="1" hangingPunct="1">
                  <a:lnSpc>
                    <a:spcPct val="90000"/>
                  </a:lnSpc>
                  <a:spcBef>
                    <a:spcPct val="20000"/>
                  </a:spcBef>
                </a:pPr>
                <a:r>
                  <a:rPr lang="en-US" altLang="en-US" i="1"/>
                  <a:t>dr</a:t>
                </a:r>
                <a:r>
                  <a:rPr lang="en-US" altLang="en-US" baseline="30000"/>
                  <a:t>2</a:t>
                </a:r>
                <a:endParaRPr lang="en-US" altLang="en-US" b="1" i="1">
                  <a:sym typeface="Symbol" pitchFamily="18" charset="2"/>
                </a:endParaRPr>
              </a:p>
            </p:txBody>
          </p:sp>
          <p:sp>
            <p:nvSpPr>
              <p:cNvPr id="61455" name="Rectangle 83"/>
              <p:cNvSpPr>
                <a:spLocks noChangeArrowheads="1"/>
              </p:cNvSpPr>
              <p:nvPr/>
            </p:nvSpPr>
            <p:spPr bwMode="auto">
              <a:xfrm>
                <a:off x="720" y="2111"/>
                <a:ext cx="265" cy="204"/>
              </a:xfrm>
              <a:prstGeom prst="rect">
                <a:avLst/>
              </a:prstGeom>
              <a:noFill/>
              <a:ln w="9525">
                <a:noFill/>
                <a:miter lim="800000"/>
                <a:headEnd/>
                <a:tailEnd/>
              </a:ln>
            </p:spPr>
            <p:txBody>
              <a:bodyPr/>
              <a:lstStyle/>
              <a:p>
                <a:pPr eaLnBrk="1" hangingPunct="1">
                  <a:lnSpc>
                    <a:spcPct val="90000"/>
                  </a:lnSpc>
                  <a:spcBef>
                    <a:spcPct val="20000"/>
                  </a:spcBef>
                </a:pPr>
                <a:r>
                  <a:rPr lang="en-US" altLang="en-US">
                    <a:solidFill>
                      <a:srgbClr val="000000"/>
                    </a:solidFill>
                    <a:cs typeface="Times New Roman" pitchFamily="18" charset="0"/>
                  </a:rPr>
                  <a:t>–</a:t>
                </a:r>
                <a:endParaRPr lang="en-US" altLang="en-US" b="1">
                  <a:sym typeface="Symbol" pitchFamily="18" charset="2"/>
                </a:endParaRPr>
              </a:p>
            </p:txBody>
          </p:sp>
          <p:sp>
            <p:nvSpPr>
              <p:cNvPr id="61456" name="Rectangle 85"/>
              <p:cNvSpPr>
                <a:spLocks noChangeArrowheads="1"/>
              </p:cNvSpPr>
              <p:nvPr/>
            </p:nvSpPr>
            <p:spPr bwMode="auto">
              <a:xfrm>
                <a:off x="1918" y="2125"/>
                <a:ext cx="1813" cy="217"/>
              </a:xfrm>
              <a:prstGeom prst="rect">
                <a:avLst/>
              </a:prstGeom>
              <a:noFill/>
              <a:ln w="9525">
                <a:noFill/>
                <a:miter lim="800000"/>
                <a:headEnd/>
                <a:tailEnd/>
              </a:ln>
            </p:spPr>
            <p:txBody>
              <a:bodyPr/>
              <a:lstStyle/>
              <a:p>
                <a:pPr eaLnBrk="1" hangingPunct="1">
                  <a:lnSpc>
                    <a:spcPct val="90000"/>
                  </a:lnSpc>
                  <a:spcBef>
                    <a:spcPct val="20000"/>
                  </a:spcBef>
                </a:pPr>
                <a:r>
                  <a:rPr lang="en-US" altLang="en-US"/>
                  <a:t>+</a:t>
                </a:r>
                <a:r>
                  <a:rPr lang="en-US" altLang="en-US" b="1">
                    <a:sym typeface="Symbol" pitchFamily="18" charset="2"/>
                  </a:rPr>
                  <a:t> </a:t>
                </a:r>
                <a:r>
                  <a:rPr lang="en-US" altLang="en-US"/>
                  <a:t>2</a:t>
                </a:r>
                <a:r>
                  <a:rPr lang="en-US" altLang="en-US">
                    <a:sym typeface="Symbol" pitchFamily="18" charset="2"/>
                  </a:rPr>
                  <a:t></a:t>
                </a:r>
                <a:r>
                  <a:rPr lang="en-US" altLang="en-US" baseline="30000">
                    <a:sym typeface="Symbol" pitchFamily="18" charset="2"/>
                  </a:rPr>
                  <a:t>2</a:t>
                </a:r>
                <a:r>
                  <a:rPr lang="en-US" altLang="en-US" i="1">
                    <a:sym typeface="Symbol" pitchFamily="18" charset="2"/>
                  </a:rPr>
                  <a:t>mv</a:t>
                </a:r>
                <a:r>
                  <a:rPr lang="en-US" altLang="en-US" baseline="30000">
                    <a:sym typeface="Symbol" pitchFamily="18" charset="2"/>
                  </a:rPr>
                  <a:t>2</a:t>
                </a:r>
                <a:r>
                  <a:rPr lang="en-US" altLang="en-US" i="1">
                    <a:sym typeface="Symbol" pitchFamily="18" charset="2"/>
                  </a:rPr>
                  <a:t>r</a:t>
                </a:r>
                <a:r>
                  <a:rPr lang="en-US" altLang="en-US" baseline="30000">
                    <a:sym typeface="Symbol" pitchFamily="18" charset="2"/>
                  </a:rPr>
                  <a:t>2</a:t>
                </a:r>
                <a:r>
                  <a:rPr lang="en-US" altLang="en-US">
                    <a:sym typeface="Symbol" pitchFamily="18" charset="2"/>
                  </a:rPr>
                  <a:t> = </a:t>
                </a:r>
                <a:r>
                  <a:rPr lang="en-US" altLang="en-US" i="1">
                    <a:sym typeface="Symbol" pitchFamily="18" charset="2"/>
                  </a:rPr>
                  <a:t>E</a:t>
                </a:r>
                <a:r>
                  <a:rPr lang="en-US" altLang="en-US">
                    <a:sym typeface="Symbol" pitchFamily="18" charset="2"/>
                  </a:rPr>
                  <a:t></a:t>
                </a:r>
              </a:p>
            </p:txBody>
          </p:sp>
          <p:sp>
            <p:nvSpPr>
              <p:cNvPr id="61457" name="Line 80"/>
              <p:cNvSpPr>
                <a:spLocks noChangeShapeType="1"/>
              </p:cNvSpPr>
              <p:nvPr/>
            </p:nvSpPr>
            <p:spPr bwMode="auto">
              <a:xfrm>
                <a:off x="1547" y="2254"/>
                <a:ext cx="271" cy="0"/>
              </a:xfrm>
              <a:prstGeom prst="line">
                <a:avLst/>
              </a:prstGeom>
              <a:noFill/>
              <a:ln w="9525">
                <a:solidFill>
                  <a:schemeClr val="tx1"/>
                </a:solidFill>
                <a:round/>
                <a:headEnd/>
                <a:tailEnd/>
              </a:ln>
            </p:spPr>
            <p:txBody>
              <a:bodyPr/>
              <a:lstStyle/>
              <a:p>
                <a:endParaRPr lang="en-US"/>
              </a:p>
            </p:txBody>
          </p:sp>
        </p:grpSp>
      </p:grpSp>
      <p:sp>
        <p:nvSpPr>
          <p:cNvPr id="1138711" name="Rectangle 23"/>
          <p:cNvSpPr>
            <a:spLocks noChangeArrowheads="1"/>
          </p:cNvSpPr>
          <p:nvPr/>
        </p:nvSpPr>
        <p:spPr bwMode="auto">
          <a:xfrm>
            <a:off x="1214438" y="2657475"/>
            <a:ext cx="860425" cy="714375"/>
          </a:xfrm>
          <a:prstGeom prst="rect">
            <a:avLst/>
          </a:prstGeom>
          <a:solidFill>
            <a:srgbClr val="FFFF00">
              <a:alpha val="27843"/>
            </a:srgbClr>
          </a:solidFill>
          <a:ln w="9525">
            <a:noFill/>
            <a:miter lim="800000"/>
            <a:headEnd/>
            <a:tailEnd/>
          </a:ln>
        </p:spPr>
        <p:txBody>
          <a:bodyPr wrap="none" anchor="ctr"/>
          <a:lstStyle/>
          <a:p>
            <a:pPr eaLnBrk="1" hangingPunct="1"/>
            <a:endParaRPr lang="en-US" altLang="en-US"/>
          </a:p>
        </p:txBody>
      </p:sp>
      <p:sp>
        <p:nvSpPr>
          <p:cNvPr id="1138713" name="Rectangle 25"/>
          <p:cNvSpPr>
            <a:spLocks noChangeArrowheads="1"/>
          </p:cNvSpPr>
          <p:nvPr/>
        </p:nvSpPr>
        <p:spPr bwMode="auto">
          <a:xfrm>
            <a:off x="4449763" y="3808413"/>
            <a:ext cx="1733550" cy="339725"/>
          </a:xfrm>
          <a:prstGeom prst="rect">
            <a:avLst/>
          </a:prstGeom>
          <a:solidFill>
            <a:srgbClr val="FFFF00">
              <a:alpha val="27843"/>
            </a:srgbClr>
          </a:solidFill>
          <a:ln w="9525">
            <a:noFill/>
            <a:miter lim="800000"/>
            <a:headEnd/>
            <a:tailEnd/>
          </a:ln>
        </p:spPr>
        <p:txBody>
          <a:bodyPr wrap="none" anchor="ctr"/>
          <a:lstStyle/>
          <a:p>
            <a:pPr eaLnBrk="1" hangingPunct="1"/>
            <a:endParaRPr lang="en-US" altLang="en-US"/>
          </a:p>
        </p:txBody>
      </p:sp>
      <p:sp>
        <p:nvSpPr>
          <p:cNvPr id="1138714" name="Rectangle 26"/>
          <p:cNvSpPr>
            <a:spLocks noChangeArrowheads="1"/>
          </p:cNvSpPr>
          <p:nvPr/>
        </p:nvSpPr>
        <p:spPr bwMode="auto">
          <a:xfrm>
            <a:off x="3600450" y="4216400"/>
            <a:ext cx="2103438" cy="328613"/>
          </a:xfrm>
          <a:prstGeom prst="rect">
            <a:avLst/>
          </a:prstGeom>
          <a:solidFill>
            <a:srgbClr val="FFFF00">
              <a:alpha val="27843"/>
            </a:srgbClr>
          </a:solidFill>
          <a:ln w="9525">
            <a:noFill/>
            <a:miter lim="800000"/>
            <a:headEnd/>
            <a:tailEnd/>
          </a:ln>
        </p:spPr>
        <p:txBody>
          <a:bodyPr wrap="none" anchor="ctr"/>
          <a:lstStyle/>
          <a:p>
            <a:pPr eaLnBrk="1" hangingPunct="1"/>
            <a:endParaRPr lang="en-US" altLang="en-US"/>
          </a:p>
        </p:txBody>
      </p:sp>
      <p:sp>
        <p:nvSpPr>
          <p:cNvPr id="61447"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AHL</a:t>
            </a:r>
            <a:br>
              <a:rPr lang="en-US" altLang="en-US" sz="2800" b="1" smtClean="0"/>
            </a:br>
            <a:r>
              <a:rPr lang="en-US" altLang="en-US" sz="2800" smtClean="0">
                <a:solidFill>
                  <a:schemeClr val="tx1"/>
                </a:solidFill>
              </a:rPr>
              <a:t>12.1 – The interaction of matter with radiation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38690">
                                            <p:txEl>
                                              <p:pRg st="1" end="1"/>
                                            </p:txEl>
                                          </p:spTgt>
                                        </p:tgtEl>
                                        <p:attrNameLst>
                                          <p:attrName>style.visibility</p:attrName>
                                        </p:attrNameLst>
                                      </p:cBhvr>
                                      <p:to>
                                        <p:strVal val="visible"/>
                                      </p:to>
                                    </p:set>
                                    <p:anim calcmode="lin" valueType="num">
                                      <p:cBhvr additive="base">
                                        <p:cTn id="7" dur="500" fill="hold"/>
                                        <p:tgtEl>
                                          <p:spTgt spid="113869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3869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1138690">
                                            <p:txEl>
                                              <p:pRg st="4" end="4"/>
                                            </p:txEl>
                                          </p:spTgt>
                                        </p:tgtEl>
                                        <p:attrNameLst>
                                          <p:attrName>style.visibility</p:attrName>
                                        </p:attrNameLst>
                                      </p:cBhvr>
                                      <p:to>
                                        <p:strVal val="visible"/>
                                      </p:to>
                                    </p:set>
                                    <p:anim calcmode="lin" valueType="num">
                                      <p:cBhvr additive="base">
                                        <p:cTn id="20" dur="500" fill="hold"/>
                                        <p:tgtEl>
                                          <p:spTgt spid="1138690">
                                            <p:txEl>
                                              <p:pRg st="4" end="4"/>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13869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par>
                          <p:cTn id="22" fill="hold" nodeType="afterGroup">
                            <p:stCondLst>
                              <p:cond delay="500"/>
                            </p:stCondLst>
                            <p:childTnLst>
                              <p:par>
                                <p:cTn id="23" presetID="8" presetClass="entr" presetSubtype="32" fill="hold" grpId="0" nodeType="afterEffect">
                                  <p:stCondLst>
                                    <p:cond delay="0"/>
                                  </p:stCondLst>
                                  <p:childTnLst>
                                    <p:set>
                                      <p:cBhvr>
                                        <p:cTn id="24" dur="1" fill="hold">
                                          <p:stCondLst>
                                            <p:cond delay="0"/>
                                          </p:stCondLst>
                                        </p:cTn>
                                        <p:tgtEl>
                                          <p:spTgt spid="1138711"/>
                                        </p:tgtEl>
                                        <p:attrNameLst>
                                          <p:attrName>style.visibility</p:attrName>
                                        </p:attrNameLst>
                                      </p:cBhvr>
                                      <p:to>
                                        <p:strVal val="visible"/>
                                      </p:to>
                                    </p:set>
                                    <p:animEffect transition="in" filter="diamond(out)">
                                      <p:cBhvr>
                                        <p:cTn id="25" dur="1000"/>
                                        <p:tgtEl>
                                          <p:spTgt spid="1138711"/>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8" presetClass="entr" presetSubtype="32" fill="hold" grpId="0" nodeType="clickEffect">
                                  <p:stCondLst>
                                    <p:cond delay="0"/>
                                  </p:stCondLst>
                                  <p:childTnLst>
                                    <p:set>
                                      <p:cBhvr>
                                        <p:cTn id="29" dur="1" fill="hold">
                                          <p:stCondLst>
                                            <p:cond delay="0"/>
                                          </p:stCondLst>
                                        </p:cTn>
                                        <p:tgtEl>
                                          <p:spTgt spid="1138713"/>
                                        </p:tgtEl>
                                        <p:attrNameLst>
                                          <p:attrName>style.visibility</p:attrName>
                                        </p:attrNameLst>
                                      </p:cBhvr>
                                      <p:to>
                                        <p:strVal val="visible"/>
                                      </p:to>
                                    </p:set>
                                    <p:animEffect transition="in" filter="diamond(out)">
                                      <p:cBhvr>
                                        <p:cTn id="30" dur="1000"/>
                                        <p:tgtEl>
                                          <p:spTgt spid="1138713"/>
                                        </p:tgtEl>
                                      </p:cBhvr>
                                    </p:animEffect>
                                  </p:childTnLst>
                                  <p:subTnLst>
                                    <p:audio>
                                      <p:cMediaNode>
                                        <p:cTn display="0" masterRel="sameClick">
                                          <p:stCondLst>
                                            <p:cond evt="begin" delay="0">
                                              <p:tn val="28"/>
                                            </p:cond>
                                          </p:stCondLst>
                                          <p:endCondLst>
                                            <p:cond evt="onStopAudio" delay="0">
                                              <p:tgtEl>
                                                <p:sldTgt/>
                                              </p:tgtEl>
                                            </p:cond>
                                          </p:endCondLst>
                                        </p:cTn>
                                        <p:tgtEl>
                                          <p:sndTgt r:embed="rId3" name="camera.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8" presetClass="entr" presetSubtype="32" fill="hold" grpId="0" nodeType="clickEffect">
                                  <p:stCondLst>
                                    <p:cond delay="0"/>
                                  </p:stCondLst>
                                  <p:childTnLst>
                                    <p:set>
                                      <p:cBhvr>
                                        <p:cTn id="34" dur="1" fill="hold">
                                          <p:stCondLst>
                                            <p:cond delay="0"/>
                                          </p:stCondLst>
                                        </p:cTn>
                                        <p:tgtEl>
                                          <p:spTgt spid="1138714"/>
                                        </p:tgtEl>
                                        <p:attrNameLst>
                                          <p:attrName>style.visibility</p:attrName>
                                        </p:attrNameLst>
                                      </p:cBhvr>
                                      <p:to>
                                        <p:strVal val="visible"/>
                                      </p:to>
                                    </p:set>
                                    <p:animEffect transition="in" filter="diamond(out)">
                                      <p:cBhvr>
                                        <p:cTn id="35" dur="1000"/>
                                        <p:tgtEl>
                                          <p:spTgt spid="1138714"/>
                                        </p:tgtEl>
                                      </p:cBhvr>
                                    </p:animEffect>
                                  </p:childTnLst>
                                  <p:subTnLst>
                                    <p:audio>
                                      <p:cMediaNode>
                                        <p:cTn display="0" masterRel="sameClick">
                                          <p:stCondLst>
                                            <p:cond evt="begin" delay="0">
                                              <p:tn val="33"/>
                                            </p:cond>
                                          </p:stCondLst>
                                          <p:endCondLst>
                                            <p:cond evt="onStopAudio" delay="0">
                                              <p:tgtEl>
                                                <p:sldTgt/>
                                              </p:tgtEl>
                                            </p:cond>
                                          </p:endCondLst>
                                        </p:cTn>
                                        <p:tgtEl>
                                          <p:sndTgt r:embed="rId3" name="camera.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nodeType="clickEffect">
                                  <p:stCondLst>
                                    <p:cond delay="0"/>
                                  </p:stCondLst>
                                  <p:childTnLst>
                                    <p:set>
                                      <p:cBhvr>
                                        <p:cTn id="39" dur="1" fill="hold">
                                          <p:stCondLst>
                                            <p:cond delay="0"/>
                                          </p:stCondLst>
                                        </p:cTn>
                                        <p:tgtEl>
                                          <p:spTgt spid="1138690">
                                            <p:txEl>
                                              <p:pRg st="5" end="5"/>
                                            </p:txEl>
                                          </p:spTgt>
                                        </p:tgtEl>
                                        <p:attrNameLst>
                                          <p:attrName>style.visibility</p:attrName>
                                        </p:attrNameLst>
                                      </p:cBhvr>
                                      <p:to>
                                        <p:strVal val="visible"/>
                                      </p:to>
                                    </p:set>
                                    <p:anim calcmode="lin" valueType="num">
                                      <p:cBhvr additive="base">
                                        <p:cTn id="40" dur="500" fill="hold"/>
                                        <p:tgtEl>
                                          <p:spTgt spid="1138690">
                                            <p:txEl>
                                              <p:pRg st="5" end="5"/>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13869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nodeType="clickEffect">
                                  <p:stCondLst>
                                    <p:cond delay="0"/>
                                  </p:stCondLst>
                                  <p:childTnLst>
                                    <p:set>
                                      <p:cBhvr>
                                        <p:cTn id="45" dur="1" fill="hold">
                                          <p:stCondLst>
                                            <p:cond delay="0"/>
                                          </p:stCondLst>
                                        </p:cTn>
                                        <p:tgtEl>
                                          <p:spTgt spid="1138690">
                                            <p:txEl>
                                              <p:pRg st="6" end="6"/>
                                            </p:txEl>
                                          </p:spTgt>
                                        </p:tgtEl>
                                        <p:attrNameLst>
                                          <p:attrName>style.visibility</p:attrName>
                                        </p:attrNameLst>
                                      </p:cBhvr>
                                      <p:to>
                                        <p:strVal val="visible"/>
                                      </p:to>
                                    </p:set>
                                    <p:anim calcmode="lin" valueType="num">
                                      <p:cBhvr additive="base">
                                        <p:cTn id="46" dur="500" fill="hold"/>
                                        <p:tgtEl>
                                          <p:spTgt spid="1138690">
                                            <p:txEl>
                                              <p:pRg st="6" end="6"/>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113869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8711" grpId="0" animBg="1"/>
      <p:bldP spid="1138713" grpId="0" animBg="1"/>
      <p:bldP spid="11387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ChangeArrowheads="1"/>
          </p:cNvSpPr>
          <p:nvPr/>
        </p:nvSpPr>
        <p:spPr bwMode="auto">
          <a:xfrm>
            <a:off x="685800" y="1339850"/>
            <a:ext cx="7772400" cy="2376488"/>
          </a:xfrm>
          <a:prstGeom prst="rect">
            <a:avLst/>
          </a:prstGeom>
          <a:solidFill>
            <a:srgbClr val="EAEAEA"/>
          </a:solidFill>
          <a:ln w="9525">
            <a:noFill/>
            <a:miter lim="800000"/>
            <a:headEnd/>
            <a:tailEnd/>
          </a:ln>
        </p:spPr>
        <p:txBody>
          <a:bodyPr/>
          <a:lstStyle/>
          <a:p>
            <a:pPr marL="633413" indent="-633413" eaLnBrk="1" hangingPunct="1"/>
            <a:r>
              <a:rPr lang="en-US" altLang="en-US" b="1">
                <a:solidFill>
                  <a:srgbClr val="000000"/>
                </a:solidFill>
              </a:rPr>
              <a:t>Utilization: </a:t>
            </a:r>
            <a:endParaRPr lang="en-US" altLang="en-US" sz="3600">
              <a:solidFill>
                <a:srgbClr val="000000"/>
              </a:solidFill>
              <a:latin typeface="Segoe UI" pitchFamily="34" charset="0"/>
            </a:endParaRPr>
          </a:p>
          <a:p>
            <a:pPr marL="633413" indent="-633413" eaLnBrk="1" hangingPunct="1"/>
            <a:r>
              <a:rPr lang="en-US" altLang="en-US">
                <a:solidFill>
                  <a:srgbClr val="000000"/>
                </a:solidFill>
              </a:rPr>
              <a:t>• The electron microscope and the tunneling electron microscope rely on the findings from studies in quantum physics </a:t>
            </a:r>
            <a:endParaRPr lang="en-US" altLang="en-US" sz="3600">
              <a:solidFill>
                <a:srgbClr val="000000"/>
              </a:solidFill>
              <a:latin typeface="Segoe UI" pitchFamily="34" charset="0"/>
            </a:endParaRPr>
          </a:p>
          <a:p>
            <a:pPr marL="633413" indent="-633413" eaLnBrk="1" hangingPunct="1"/>
            <a:r>
              <a:rPr lang="en-US" altLang="en-US">
                <a:solidFill>
                  <a:srgbClr val="000000"/>
                </a:solidFill>
              </a:rPr>
              <a:t>• Probability is treated in a mathematical sense in </a:t>
            </a:r>
            <a:r>
              <a:rPr lang="en-US" altLang="en-US" i="1">
                <a:solidFill>
                  <a:srgbClr val="000000"/>
                </a:solidFill>
              </a:rPr>
              <a:t>Mathematical studies SL </a:t>
            </a:r>
            <a:r>
              <a:rPr lang="en-US" altLang="en-US">
                <a:solidFill>
                  <a:srgbClr val="000000"/>
                </a:solidFill>
              </a:rPr>
              <a:t>sub-topics </a:t>
            </a:r>
            <a:r>
              <a:rPr lang="en-US" altLang="en-US" i="1">
                <a:solidFill>
                  <a:srgbClr val="000000"/>
                </a:solidFill>
              </a:rPr>
              <a:t>3.6–3.7 </a:t>
            </a:r>
            <a:endParaRPr lang="en-US" altLang="en-US" sz="3600">
              <a:solidFill>
                <a:srgbClr val="000000"/>
              </a:solidFill>
              <a:latin typeface="Segoe UI" pitchFamily="34" charset="0"/>
            </a:endParaRPr>
          </a:p>
        </p:txBody>
      </p:sp>
      <p:sp>
        <p:nvSpPr>
          <p:cNvPr id="7171"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12.1 – The interaction of matter with radiation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anim calcmode="lin" valueType="num">
                                      <p:cBhvr additive="base">
                                        <p:cTn id="7" dur="500" fill="hold"/>
                                        <p:tgtEl>
                                          <p:spTgt spid="133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314">
                                            <p:txEl>
                                              <p:pRg st="1" end="1"/>
                                            </p:txEl>
                                          </p:spTgt>
                                        </p:tgtEl>
                                        <p:attrNameLst>
                                          <p:attrName>style.visibility</p:attrName>
                                        </p:attrNameLst>
                                      </p:cBhvr>
                                      <p:to>
                                        <p:strVal val="visible"/>
                                      </p:to>
                                    </p:set>
                                    <p:anim calcmode="lin" valueType="num">
                                      <p:cBhvr additive="base">
                                        <p:cTn id="13" dur="500" fill="hold"/>
                                        <p:tgtEl>
                                          <p:spTgt spid="133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314">
                                            <p:txEl>
                                              <p:pRg st="2" end="2"/>
                                            </p:txEl>
                                          </p:spTgt>
                                        </p:tgtEl>
                                        <p:attrNameLst>
                                          <p:attrName>style.visibility</p:attrName>
                                        </p:attrNameLst>
                                      </p:cBhvr>
                                      <p:to>
                                        <p:strVal val="visible"/>
                                      </p:to>
                                    </p:set>
                                    <p:anim calcmode="lin" valueType="num">
                                      <p:cBhvr additive="base">
                                        <p:cTn id="19" dur="500" fill="hold"/>
                                        <p:tgtEl>
                                          <p:spTgt spid="133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18"/>
          <p:cNvPicPr>
            <a:picLocks noChangeAspect="1" noChangeArrowheads="1"/>
          </p:cNvPicPr>
          <p:nvPr/>
        </p:nvPicPr>
        <p:blipFill>
          <a:blip r:embed="rId5" cstate="print"/>
          <a:srcRect/>
          <a:stretch>
            <a:fillRect/>
          </a:stretch>
        </p:blipFill>
        <p:spPr bwMode="auto">
          <a:xfrm>
            <a:off x="-38100" y="1047750"/>
            <a:ext cx="9220200" cy="5810250"/>
          </a:xfrm>
          <a:prstGeom prst="rect">
            <a:avLst/>
          </a:prstGeom>
          <a:noFill/>
          <a:ln w="9525">
            <a:noFill/>
            <a:miter lim="800000"/>
            <a:headEnd/>
            <a:tailEnd/>
          </a:ln>
        </p:spPr>
      </p:pic>
      <p:sp>
        <p:nvSpPr>
          <p:cNvPr id="3" name="TextBox 2"/>
          <p:cNvSpPr txBox="1">
            <a:spLocks noChangeArrowheads="1"/>
          </p:cNvSpPr>
          <p:nvPr/>
        </p:nvSpPr>
        <p:spPr bwMode="auto">
          <a:xfrm>
            <a:off x="0" y="26988"/>
            <a:ext cx="9144000" cy="396875"/>
          </a:xfrm>
          <a:prstGeom prst="rect">
            <a:avLst/>
          </a:prstGeom>
          <a:noFill/>
          <a:ln w="9525">
            <a:noFill/>
            <a:miter lim="800000"/>
            <a:headEnd/>
            <a:tailEnd/>
          </a:ln>
        </p:spPr>
        <p:txBody>
          <a:bodyPr>
            <a:spAutoFit/>
          </a:bodyPr>
          <a:lstStyle/>
          <a:p>
            <a:pPr marL="633413" indent="-633413" algn="ctr" eaLnBrk="1" hangingPunct="1"/>
            <a:r>
              <a:rPr lang="en-US" altLang="en-US" sz="2000" i="1" dirty="0" smtClean="0">
                <a:solidFill>
                  <a:srgbClr val="FF0000"/>
                </a:solidFill>
                <a:sym typeface="Symbol" pitchFamily="18" charset="2"/>
              </a:rPr>
              <a:t>P</a:t>
            </a:r>
            <a:r>
              <a:rPr lang="en-US" altLang="en-US" sz="2000" dirty="0" smtClean="0">
                <a:solidFill>
                  <a:srgbClr val="FF0000"/>
                </a:solidFill>
                <a:sym typeface="Symbol" pitchFamily="18" charset="2"/>
              </a:rPr>
              <a:t>(</a:t>
            </a:r>
            <a:r>
              <a:rPr lang="en-US" altLang="en-US" sz="2000" i="1" dirty="0" smtClean="0">
                <a:solidFill>
                  <a:srgbClr val="FF0000"/>
                </a:solidFill>
                <a:sym typeface="Symbol" pitchFamily="18" charset="2"/>
              </a:rPr>
              <a:t>r, , t</a:t>
            </a:r>
            <a:r>
              <a:rPr lang="en-US" altLang="en-US" sz="2000" dirty="0" smtClean="0">
                <a:solidFill>
                  <a:srgbClr val="FF0000"/>
                </a:solidFill>
                <a:sym typeface="Symbol" pitchFamily="18" charset="2"/>
              </a:rPr>
              <a:t>)</a:t>
            </a:r>
            <a:r>
              <a:rPr lang="en-US" altLang="en-US" sz="2000" dirty="0" smtClean="0">
                <a:solidFill>
                  <a:srgbClr val="FF0000"/>
                </a:solidFill>
              </a:rPr>
              <a:t> = |</a:t>
            </a:r>
            <a:r>
              <a:rPr lang="en-US" altLang="en-US" sz="2000" baseline="-25000" dirty="0" smtClean="0">
                <a:solidFill>
                  <a:srgbClr val="FF0000"/>
                </a:solidFill>
              </a:rPr>
              <a:t> </a:t>
            </a:r>
            <a:r>
              <a:rPr lang="en-US" altLang="en-US" sz="2000" dirty="0" smtClean="0">
                <a:solidFill>
                  <a:srgbClr val="FF0000"/>
                </a:solidFill>
                <a:sym typeface="Symbol" pitchFamily="18" charset="2"/>
              </a:rPr>
              <a:t>(</a:t>
            </a:r>
            <a:r>
              <a:rPr lang="en-US" altLang="en-US" sz="2000" i="1" dirty="0" smtClean="0">
                <a:solidFill>
                  <a:srgbClr val="FF0000"/>
                </a:solidFill>
                <a:sym typeface="Symbol" pitchFamily="18" charset="2"/>
              </a:rPr>
              <a:t>r, , t</a:t>
            </a:r>
            <a:r>
              <a:rPr lang="en-US" altLang="en-US" sz="2000" dirty="0" smtClean="0">
                <a:solidFill>
                  <a:srgbClr val="FF0000"/>
                </a:solidFill>
                <a:sym typeface="Symbol" pitchFamily="18" charset="2"/>
              </a:rPr>
              <a:t>)</a:t>
            </a:r>
            <a:r>
              <a:rPr lang="en-US" altLang="en-US" sz="2000" dirty="0" smtClean="0">
                <a:solidFill>
                  <a:srgbClr val="FF0000"/>
                </a:solidFill>
              </a:rPr>
              <a:t> </a:t>
            </a:r>
            <a:r>
              <a:rPr lang="en-US" altLang="en-US" sz="2000" baseline="-25000" dirty="0" smtClean="0">
                <a:solidFill>
                  <a:srgbClr val="FF0000"/>
                </a:solidFill>
                <a:sym typeface="Symbol" pitchFamily="18" charset="2"/>
              </a:rPr>
              <a:t> </a:t>
            </a:r>
            <a:r>
              <a:rPr lang="en-US" altLang="en-US" sz="2000" dirty="0" smtClean="0">
                <a:solidFill>
                  <a:srgbClr val="FF0000"/>
                </a:solidFill>
              </a:rPr>
              <a:t>|</a:t>
            </a:r>
            <a:r>
              <a:rPr lang="en-US" altLang="en-US" sz="2000" baseline="30000" dirty="0" smtClean="0">
                <a:solidFill>
                  <a:srgbClr val="FF0000"/>
                </a:solidFill>
              </a:rPr>
              <a:t>2</a:t>
            </a:r>
            <a:r>
              <a:rPr lang="en-US" altLang="en-US" sz="2000" baseline="-25000" dirty="0" smtClean="0">
                <a:solidFill>
                  <a:srgbClr val="FF0000"/>
                </a:solidFill>
              </a:rPr>
              <a:t> </a:t>
            </a:r>
            <a:r>
              <a:rPr lang="en-US" altLang="en-US" sz="2000" dirty="0" smtClean="0">
                <a:solidFill>
                  <a:srgbClr val="FF0000"/>
                </a:solidFill>
                <a:sym typeface="Symbol" pitchFamily="18" charset="2"/>
              </a:rPr>
              <a:t></a:t>
            </a:r>
            <a:r>
              <a:rPr lang="en-US" altLang="en-US" sz="2000" i="1" dirty="0" smtClean="0">
                <a:solidFill>
                  <a:srgbClr val="FF0000"/>
                </a:solidFill>
                <a:sym typeface="Symbol" pitchFamily="18" charset="2"/>
              </a:rPr>
              <a:t>V</a:t>
            </a:r>
            <a:endParaRPr lang="en-US" altLang="en-US" sz="2000" i="1" dirty="0">
              <a:solidFill>
                <a:srgbClr val="FF0000"/>
              </a:solidFill>
              <a:sym typeface="Symbol" pitchFamily="18" charset="2"/>
            </a:endParaRPr>
          </a:p>
        </p:txBody>
      </p:sp>
      <p:grpSp>
        <p:nvGrpSpPr>
          <p:cNvPr id="2" name="Group 11"/>
          <p:cNvGrpSpPr>
            <a:grpSpLocks/>
          </p:cNvGrpSpPr>
          <p:nvPr/>
        </p:nvGrpSpPr>
        <p:grpSpPr bwMode="auto">
          <a:xfrm>
            <a:off x="-58568" y="41275"/>
            <a:ext cx="3179763" cy="1016000"/>
            <a:chOff x="545910" y="41582"/>
            <a:chExt cx="3179929" cy="1015663"/>
          </a:xfrm>
        </p:grpSpPr>
        <p:sp>
          <p:nvSpPr>
            <p:cNvPr id="62475" name="TextBox 4"/>
            <p:cNvSpPr txBox="1">
              <a:spLocks noChangeArrowheads="1"/>
            </p:cNvSpPr>
            <p:nvPr/>
          </p:nvSpPr>
          <p:spPr bwMode="auto">
            <a:xfrm>
              <a:off x="545910" y="41582"/>
              <a:ext cx="2947918" cy="1015663"/>
            </a:xfrm>
            <a:prstGeom prst="rect">
              <a:avLst/>
            </a:prstGeom>
            <a:noFill/>
            <a:ln w="9525">
              <a:noFill/>
              <a:miter lim="800000"/>
              <a:headEnd/>
              <a:tailEnd/>
            </a:ln>
          </p:spPr>
          <p:txBody>
            <a:bodyPr>
              <a:spAutoFit/>
            </a:bodyPr>
            <a:lstStyle/>
            <a:p>
              <a:pPr algn="r"/>
              <a:r>
                <a:rPr lang="en-US" sz="2000" dirty="0"/>
                <a:t>probability </a:t>
              </a:r>
              <a:r>
                <a:rPr lang="en-US" sz="2000" i="1" dirty="0"/>
                <a:t>P </a:t>
              </a:r>
              <a:r>
                <a:rPr lang="en-US" sz="2000" dirty="0"/>
                <a:t>of the electron being located at radius </a:t>
              </a:r>
              <a:r>
                <a:rPr lang="en-US" sz="2000" i="1" dirty="0"/>
                <a:t>r</a:t>
              </a:r>
              <a:r>
                <a:rPr lang="en-US" sz="2000" dirty="0"/>
                <a:t>.</a:t>
              </a:r>
            </a:p>
          </p:txBody>
        </p:sp>
        <p:cxnSp>
          <p:nvCxnSpPr>
            <p:cNvPr id="7" name="Straight Arrow Connector 6"/>
            <p:cNvCxnSpPr/>
            <p:nvPr/>
          </p:nvCxnSpPr>
          <p:spPr>
            <a:xfrm>
              <a:off x="3494052" y="217737"/>
              <a:ext cx="231787" cy="0"/>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4" name="Group 7"/>
          <p:cNvGrpSpPr>
            <a:grpSpLocks/>
          </p:cNvGrpSpPr>
          <p:nvPr/>
        </p:nvGrpSpPr>
        <p:grpSpPr bwMode="auto">
          <a:xfrm>
            <a:off x="6091735" y="39688"/>
            <a:ext cx="2574925" cy="400050"/>
            <a:chOff x="5515888" y="39156"/>
            <a:chExt cx="2575445" cy="400110"/>
          </a:xfrm>
        </p:grpSpPr>
        <p:sp>
          <p:nvSpPr>
            <p:cNvPr id="62473" name="TextBox 5"/>
            <p:cNvSpPr txBox="1">
              <a:spLocks noChangeArrowheads="1"/>
            </p:cNvSpPr>
            <p:nvPr/>
          </p:nvSpPr>
          <p:spPr bwMode="auto">
            <a:xfrm>
              <a:off x="5745626" y="39156"/>
              <a:ext cx="2345707" cy="400110"/>
            </a:xfrm>
            <a:prstGeom prst="rect">
              <a:avLst/>
            </a:prstGeom>
            <a:noFill/>
            <a:ln w="9525">
              <a:noFill/>
              <a:miter lim="800000"/>
              <a:headEnd/>
              <a:tailEnd/>
            </a:ln>
          </p:spPr>
          <p:txBody>
            <a:bodyPr wrap="none">
              <a:spAutoFit/>
            </a:bodyPr>
            <a:lstStyle/>
            <a:p>
              <a:r>
                <a:rPr lang="en-US" sz="2000" dirty="0"/>
                <a:t>potential difference</a:t>
              </a:r>
            </a:p>
          </p:txBody>
        </p:sp>
        <p:cxnSp>
          <p:nvCxnSpPr>
            <p:cNvPr id="9" name="Straight Arrow Connector 8"/>
            <p:cNvCxnSpPr/>
            <p:nvPr/>
          </p:nvCxnSpPr>
          <p:spPr>
            <a:xfrm flipH="1">
              <a:off x="5515888" y="220158"/>
              <a:ext cx="231822" cy="0"/>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5" name="Group 10"/>
          <p:cNvGrpSpPr>
            <a:grpSpLocks/>
          </p:cNvGrpSpPr>
          <p:nvPr/>
        </p:nvGrpSpPr>
        <p:grpSpPr bwMode="auto">
          <a:xfrm>
            <a:off x="4911362" y="430213"/>
            <a:ext cx="2792412" cy="519112"/>
            <a:chOff x="4720256" y="430037"/>
            <a:chExt cx="2791421" cy="519486"/>
          </a:xfrm>
        </p:grpSpPr>
        <p:sp>
          <p:nvSpPr>
            <p:cNvPr id="62471" name="TextBox 1"/>
            <p:cNvSpPr txBox="1">
              <a:spLocks noChangeArrowheads="1"/>
            </p:cNvSpPr>
            <p:nvPr/>
          </p:nvSpPr>
          <p:spPr bwMode="auto">
            <a:xfrm>
              <a:off x="5759274" y="549413"/>
              <a:ext cx="1752403" cy="400110"/>
            </a:xfrm>
            <a:prstGeom prst="rect">
              <a:avLst/>
            </a:prstGeom>
            <a:noFill/>
            <a:ln w="9525">
              <a:noFill/>
              <a:miter lim="800000"/>
              <a:headEnd/>
              <a:tailEnd/>
            </a:ln>
          </p:spPr>
          <p:txBody>
            <a:bodyPr wrap="none">
              <a:spAutoFit/>
            </a:bodyPr>
            <a:lstStyle/>
            <a:p>
              <a:r>
                <a:rPr lang="en-US" sz="2000" dirty="0"/>
                <a:t>wave function</a:t>
              </a:r>
            </a:p>
          </p:txBody>
        </p:sp>
        <p:sp>
          <p:nvSpPr>
            <p:cNvPr id="10" name="Freeform 9"/>
            <p:cNvSpPr/>
            <p:nvPr/>
          </p:nvSpPr>
          <p:spPr>
            <a:xfrm>
              <a:off x="4720256" y="430037"/>
              <a:ext cx="1039443" cy="303430"/>
            </a:xfrm>
            <a:custGeom>
              <a:avLst/>
              <a:gdLst>
                <a:gd name="connsiteX0" fmla="*/ 968991 w 968991"/>
                <a:gd name="connsiteY0" fmla="*/ 300250 h 300250"/>
                <a:gd name="connsiteX1" fmla="*/ 136478 w 968991"/>
                <a:gd name="connsiteY1" fmla="*/ 300250 h 300250"/>
                <a:gd name="connsiteX2" fmla="*/ 0 w 968991"/>
                <a:gd name="connsiteY2" fmla="*/ 0 h 300250"/>
              </a:gdLst>
              <a:ahLst/>
              <a:cxnLst>
                <a:cxn ang="0">
                  <a:pos x="connsiteX0" y="connsiteY0"/>
                </a:cxn>
                <a:cxn ang="0">
                  <a:pos x="connsiteX1" y="connsiteY1"/>
                </a:cxn>
                <a:cxn ang="0">
                  <a:pos x="connsiteX2" y="connsiteY2"/>
                </a:cxn>
              </a:cxnLst>
              <a:rect l="l" t="t" r="r" b="b"/>
              <a:pathLst>
                <a:path w="968991" h="300250">
                  <a:moveTo>
                    <a:pt x="968991" y="300250"/>
                  </a:moveTo>
                  <a:lnTo>
                    <a:pt x="136478" y="300250"/>
                  </a:lnTo>
                  <a:lnTo>
                    <a:pt x="0" y="0"/>
                  </a:lnTo>
                </a:path>
              </a:pathLst>
            </a:custGeom>
            <a:noFill/>
            <a:ln w="6350">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1+#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4"/>
          <p:cNvSpPr>
            <a:spLocks noChangeArrowheads="1"/>
          </p:cNvSpPr>
          <p:nvPr/>
        </p:nvSpPr>
        <p:spPr bwMode="auto">
          <a:xfrm>
            <a:off x="0" y="-3175"/>
            <a:ext cx="9144000" cy="6861175"/>
          </a:xfrm>
          <a:prstGeom prst="rect">
            <a:avLst/>
          </a:prstGeom>
          <a:solidFill>
            <a:schemeClr val="tx1"/>
          </a:solidFill>
          <a:ln w="9525">
            <a:solidFill>
              <a:schemeClr val="tx1"/>
            </a:solidFill>
            <a:miter lim="800000"/>
            <a:headEnd/>
            <a:tailEnd/>
          </a:ln>
        </p:spPr>
        <p:txBody>
          <a:bodyPr wrap="none" anchor="ctr"/>
          <a:lstStyle/>
          <a:p>
            <a:pPr eaLnBrk="1" hangingPunct="1"/>
            <a:endParaRPr lang="en-US" altLang="en-US"/>
          </a:p>
        </p:txBody>
      </p:sp>
      <p:pic>
        <p:nvPicPr>
          <p:cNvPr id="63491" name="Picture 3" descr="orbitals"/>
          <p:cNvPicPr>
            <a:picLocks noChangeAspect="1" noChangeArrowheads="1"/>
          </p:cNvPicPr>
          <p:nvPr/>
        </p:nvPicPr>
        <p:blipFill>
          <a:blip r:embed="rId5" cstate="print"/>
          <a:srcRect/>
          <a:stretch>
            <a:fillRect/>
          </a:stretch>
        </p:blipFill>
        <p:spPr bwMode="auto">
          <a:xfrm>
            <a:off x="431800" y="-3175"/>
            <a:ext cx="8302625" cy="6861175"/>
          </a:xfrm>
          <a:prstGeom prst="rect">
            <a:avLst/>
          </a:prstGeom>
          <a:noFill/>
          <a:ln w="9525">
            <a:noFill/>
            <a:miter lim="800000"/>
            <a:headEnd/>
            <a:tailEnd/>
          </a:ln>
        </p:spPr>
      </p:pic>
      <p:sp>
        <p:nvSpPr>
          <p:cNvPr id="4" name="TextBox 3"/>
          <p:cNvSpPr txBox="1">
            <a:spLocks noChangeArrowheads="1"/>
          </p:cNvSpPr>
          <p:nvPr/>
        </p:nvSpPr>
        <p:spPr bwMode="auto">
          <a:xfrm>
            <a:off x="22225" y="3427413"/>
            <a:ext cx="3041650" cy="396875"/>
          </a:xfrm>
          <a:prstGeom prst="rect">
            <a:avLst/>
          </a:prstGeom>
          <a:noFill/>
          <a:ln w="9525">
            <a:noFill/>
            <a:miter lim="800000"/>
            <a:headEnd/>
            <a:tailEnd/>
          </a:ln>
        </p:spPr>
        <p:txBody>
          <a:bodyPr wrap="none">
            <a:spAutoFit/>
          </a:bodyPr>
          <a:lstStyle/>
          <a:p>
            <a:pPr marL="633413" indent="-633413" eaLnBrk="1" hangingPunct="1"/>
            <a:r>
              <a:rPr lang="en-US" altLang="en-US" sz="2000" i="1" dirty="0">
                <a:solidFill>
                  <a:srgbClr val="FF0000"/>
                </a:solidFill>
                <a:sym typeface="Symbol" pitchFamily="18" charset="2"/>
              </a:rPr>
              <a:t>P</a:t>
            </a:r>
            <a:r>
              <a:rPr lang="en-US" altLang="en-US" sz="2000" dirty="0">
                <a:solidFill>
                  <a:srgbClr val="FF0000"/>
                </a:solidFill>
                <a:sym typeface="Symbol" pitchFamily="18" charset="2"/>
              </a:rPr>
              <a:t>(</a:t>
            </a:r>
            <a:r>
              <a:rPr lang="en-US" altLang="en-US" sz="2000" i="1" dirty="0">
                <a:solidFill>
                  <a:srgbClr val="FF0000"/>
                </a:solidFill>
                <a:sym typeface="Symbol" pitchFamily="18" charset="2"/>
              </a:rPr>
              <a:t>r, , t</a:t>
            </a:r>
            <a:r>
              <a:rPr lang="en-US" altLang="en-US" sz="2000" dirty="0">
                <a:solidFill>
                  <a:srgbClr val="FF0000"/>
                </a:solidFill>
                <a:sym typeface="Symbol" pitchFamily="18" charset="2"/>
              </a:rPr>
              <a:t>)</a:t>
            </a:r>
            <a:r>
              <a:rPr lang="en-US" altLang="en-US" sz="2000" dirty="0">
                <a:solidFill>
                  <a:srgbClr val="FF0000"/>
                </a:solidFill>
              </a:rPr>
              <a:t> = |</a:t>
            </a:r>
            <a:r>
              <a:rPr lang="en-US" altLang="en-US" sz="2000" baseline="-25000" dirty="0">
                <a:solidFill>
                  <a:srgbClr val="FF0000"/>
                </a:solidFill>
              </a:rPr>
              <a:t> </a:t>
            </a:r>
            <a:r>
              <a:rPr lang="en-US" altLang="en-US" sz="2000" dirty="0">
                <a:solidFill>
                  <a:srgbClr val="FF0000"/>
                </a:solidFill>
                <a:sym typeface="Symbol" pitchFamily="18" charset="2"/>
              </a:rPr>
              <a:t>(</a:t>
            </a:r>
            <a:r>
              <a:rPr lang="en-US" altLang="en-US" sz="2000" i="1" dirty="0">
                <a:solidFill>
                  <a:srgbClr val="FF0000"/>
                </a:solidFill>
                <a:sym typeface="Symbol" pitchFamily="18" charset="2"/>
              </a:rPr>
              <a:t>r, , t</a:t>
            </a:r>
            <a:r>
              <a:rPr lang="en-US" altLang="en-US" sz="2000" dirty="0">
                <a:solidFill>
                  <a:srgbClr val="FF0000"/>
                </a:solidFill>
                <a:sym typeface="Symbol" pitchFamily="18" charset="2"/>
              </a:rPr>
              <a:t>)</a:t>
            </a:r>
            <a:r>
              <a:rPr lang="en-US" altLang="en-US" sz="2000" dirty="0">
                <a:solidFill>
                  <a:srgbClr val="FF0000"/>
                </a:solidFill>
              </a:rPr>
              <a:t> </a:t>
            </a:r>
            <a:r>
              <a:rPr lang="en-US" altLang="en-US" sz="2000" baseline="-25000" dirty="0">
                <a:solidFill>
                  <a:srgbClr val="FF0000"/>
                </a:solidFill>
                <a:sym typeface="Symbol" pitchFamily="18" charset="2"/>
              </a:rPr>
              <a:t> </a:t>
            </a:r>
            <a:r>
              <a:rPr lang="en-US" altLang="en-US" sz="2000" dirty="0">
                <a:solidFill>
                  <a:srgbClr val="FF0000"/>
                </a:solidFill>
              </a:rPr>
              <a:t>|</a:t>
            </a:r>
            <a:r>
              <a:rPr lang="en-US" altLang="en-US" sz="2000" baseline="30000" dirty="0">
                <a:solidFill>
                  <a:srgbClr val="FF0000"/>
                </a:solidFill>
              </a:rPr>
              <a:t>2</a:t>
            </a:r>
            <a:r>
              <a:rPr lang="en-US" altLang="en-US" sz="2000" baseline="-25000" dirty="0">
                <a:solidFill>
                  <a:srgbClr val="FF0000"/>
                </a:solidFill>
              </a:rPr>
              <a:t> </a:t>
            </a:r>
            <a:r>
              <a:rPr lang="en-US" altLang="en-US" sz="2000" dirty="0">
                <a:solidFill>
                  <a:srgbClr val="FF0000"/>
                </a:solidFill>
                <a:sym typeface="Symbol" pitchFamily="18" charset="2"/>
              </a:rPr>
              <a:t></a:t>
            </a:r>
            <a:r>
              <a:rPr lang="en-US" altLang="en-US" sz="2000" i="1" dirty="0">
                <a:solidFill>
                  <a:srgbClr val="FF0000"/>
                </a:solidFill>
                <a:sym typeface="Symbol" pitchFamily="18" charset="2"/>
              </a:rPr>
              <a:t>V</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AHL</a:t>
            </a:r>
            <a:br>
              <a:rPr lang="en-US" altLang="en-US" sz="2800" b="1" smtClean="0"/>
            </a:br>
            <a:r>
              <a:rPr lang="en-US" altLang="en-US" sz="2800" smtClean="0">
                <a:solidFill>
                  <a:schemeClr val="tx1"/>
                </a:solidFill>
              </a:rPr>
              <a:t>12.1 – The interaction of matter with radiation</a:t>
            </a:r>
          </a:p>
        </p:txBody>
      </p:sp>
      <p:sp>
        <p:nvSpPr>
          <p:cNvPr id="130057" name="Rectangle 2"/>
          <p:cNvSpPr>
            <a:spLocks noChangeArrowheads="1"/>
          </p:cNvSpPr>
          <p:nvPr/>
        </p:nvSpPr>
        <p:spPr bwMode="auto">
          <a:xfrm>
            <a:off x="685800" y="1343025"/>
            <a:ext cx="7772400" cy="5514975"/>
          </a:xfrm>
          <a:prstGeom prst="rect">
            <a:avLst/>
          </a:prstGeom>
          <a:solidFill>
            <a:srgbClr val="EAEAEA"/>
          </a:solidFill>
          <a:ln w="9525">
            <a:noFill/>
            <a:miter lim="800000"/>
            <a:headEnd/>
            <a:tailEnd/>
          </a:ln>
        </p:spPr>
        <p:txBody>
          <a:bodyPr/>
          <a:lstStyle/>
          <a:p>
            <a:pPr eaLnBrk="1" hangingPunct="1">
              <a:spcBef>
                <a:spcPct val="20000"/>
              </a:spcBef>
            </a:pPr>
            <a:r>
              <a:rPr lang="en-US" altLang="en-US" i="1" dirty="0">
                <a:solidFill>
                  <a:srgbClr val="333399"/>
                </a:solidFill>
                <a:cs typeface="Times New Roman" pitchFamily="18" charset="0"/>
              </a:rPr>
              <a:t>Tunneling</a:t>
            </a:r>
          </a:p>
          <a:p>
            <a:pPr eaLnBrk="1" hangingPunct="1">
              <a:spcBef>
                <a:spcPct val="20000"/>
              </a:spcBef>
            </a:pPr>
            <a:r>
              <a:rPr lang="en-US" altLang="en-US" dirty="0">
                <a:sym typeface="Symbol" pitchFamily="18" charset="2"/>
              </a:rPr>
              <a:t></a:t>
            </a:r>
            <a:r>
              <a:rPr lang="en-US" altLang="en-US" dirty="0">
                <a:cs typeface="Times New Roman" pitchFamily="18" charset="0"/>
              </a:rPr>
              <a:t>Schrödinger imagined a particle to be a wave packet:</a:t>
            </a:r>
          </a:p>
          <a:p>
            <a:pPr eaLnBrk="1" hangingPunct="1">
              <a:spcBef>
                <a:spcPct val="20000"/>
              </a:spcBef>
            </a:pPr>
            <a:endParaRPr lang="en-US" altLang="en-US" dirty="0">
              <a:cs typeface="Times New Roman" pitchFamily="18" charset="0"/>
            </a:endParaRPr>
          </a:p>
          <a:p>
            <a:pPr eaLnBrk="1" hangingPunct="1">
              <a:spcBef>
                <a:spcPct val="20000"/>
              </a:spcBef>
            </a:pPr>
            <a:endParaRPr lang="en-US" altLang="en-US" dirty="0">
              <a:cs typeface="Times New Roman" pitchFamily="18" charset="0"/>
            </a:endParaRPr>
          </a:p>
          <a:p>
            <a:pPr eaLnBrk="1" hangingPunct="1">
              <a:spcBef>
                <a:spcPct val="20000"/>
              </a:spcBef>
            </a:pPr>
            <a:endParaRPr lang="en-US" altLang="en-US" dirty="0">
              <a:cs typeface="Times New Roman" pitchFamily="18" charset="0"/>
            </a:endParaRPr>
          </a:p>
          <a:p>
            <a:pPr eaLnBrk="1" hangingPunct="1">
              <a:spcBef>
                <a:spcPct val="20000"/>
              </a:spcBef>
            </a:pPr>
            <a:r>
              <a:rPr lang="en-US" altLang="en-US" dirty="0">
                <a:sym typeface="Symbol" pitchFamily="18" charset="2"/>
              </a:rPr>
              <a:t></a:t>
            </a:r>
            <a:r>
              <a:rPr lang="en-US" altLang="en-US" dirty="0">
                <a:cs typeface="Times New Roman" pitchFamily="18" charset="0"/>
              </a:rPr>
              <a:t>We can imagine the particle to be trapped within a potential well.</a:t>
            </a:r>
          </a:p>
          <a:p>
            <a:pPr eaLnBrk="1" hangingPunct="1">
              <a:spcBef>
                <a:spcPct val="20000"/>
              </a:spcBef>
            </a:pPr>
            <a:r>
              <a:rPr lang="en-US" altLang="en-US" dirty="0">
                <a:sym typeface="Symbol" pitchFamily="18" charset="2"/>
              </a:rPr>
              <a:t></a:t>
            </a:r>
            <a:r>
              <a:rPr lang="en-US" altLang="en-US" dirty="0">
                <a:cs typeface="Times New Roman" pitchFamily="18" charset="0"/>
                <a:sym typeface="Symbol" pitchFamily="18" charset="2"/>
              </a:rPr>
              <a:t>If we imagine that this particle is, say, an alpha particle within the nucleus of an atom, the strong force defines the height of the well.</a:t>
            </a:r>
          </a:p>
          <a:p>
            <a:pPr eaLnBrk="1" hangingPunct="1">
              <a:spcBef>
                <a:spcPct val="20000"/>
              </a:spcBef>
            </a:pPr>
            <a:r>
              <a:rPr lang="en-US" altLang="en-US" dirty="0">
                <a:sym typeface="Symbol" pitchFamily="18" charset="2"/>
              </a:rPr>
              <a:t></a:t>
            </a:r>
            <a:r>
              <a:rPr lang="en-US" altLang="en-US" dirty="0">
                <a:cs typeface="Times New Roman" pitchFamily="18" charset="0"/>
                <a:sym typeface="Symbol" pitchFamily="18" charset="2"/>
              </a:rPr>
              <a:t>As long as the alpha particle’s potential is less than </a:t>
            </a:r>
            <a:r>
              <a:rPr lang="en-US" altLang="en-US" i="1" dirty="0">
                <a:cs typeface="Times New Roman" pitchFamily="18" charset="0"/>
                <a:sym typeface="Symbol" pitchFamily="18" charset="2"/>
              </a:rPr>
              <a:t>V</a:t>
            </a:r>
            <a:r>
              <a:rPr lang="en-US" altLang="en-US" dirty="0">
                <a:cs typeface="Times New Roman" pitchFamily="18" charset="0"/>
                <a:sym typeface="Symbol" pitchFamily="18" charset="2"/>
              </a:rPr>
              <a:t> (if its energy </a:t>
            </a:r>
            <a:r>
              <a:rPr lang="en-US" altLang="en-US" i="1" dirty="0">
                <a:cs typeface="Times New Roman" pitchFamily="18" charset="0"/>
                <a:sym typeface="Symbol" pitchFamily="18" charset="2"/>
              </a:rPr>
              <a:t>E</a:t>
            </a:r>
            <a:r>
              <a:rPr lang="en-US" altLang="en-US" dirty="0">
                <a:cs typeface="Times New Roman" pitchFamily="18" charset="0"/>
                <a:sym typeface="Symbol" pitchFamily="18" charset="2"/>
              </a:rPr>
              <a:t> </a:t>
            </a:r>
            <a:r>
              <a:rPr lang="en-US" altLang="en-US" dirty="0" smtClean="0">
                <a:cs typeface="Times New Roman" pitchFamily="18" charset="0"/>
                <a:sym typeface="Symbol" pitchFamily="18" charset="2"/>
              </a:rPr>
              <a:t>is less than </a:t>
            </a:r>
            <a:r>
              <a:rPr lang="en-US" altLang="en-US" i="1" dirty="0" smtClean="0">
                <a:cs typeface="Times New Roman" pitchFamily="18" charset="0"/>
                <a:sym typeface="Symbol" pitchFamily="18" charset="2"/>
              </a:rPr>
              <a:t>E </a:t>
            </a:r>
            <a:r>
              <a:rPr lang="en-US" altLang="en-US" dirty="0" smtClean="0">
                <a:cs typeface="Times New Roman" pitchFamily="18" charset="0"/>
                <a:sym typeface="Symbol" pitchFamily="18" charset="2"/>
              </a:rPr>
              <a:t>= </a:t>
            </a:r>
            <a:r>
              <a:rPr lang="en-US" altLang="en-US" i="1" dirty="0" err="1">
                <a:cs typeface="Times New Roman" pitchFamily="18" charset="0"/>
                <a:sym typeface="Symbol" pitchFamily="18" charset="2"/>
              </a:rPr>
              <a:t>e</a:t>
            </a:r>
            <a:r>
              <a:rPr lang="en-US" altLang="en-US" dirty="0" err="1">
                <a:cs typeface="Times New Roman" pitchFamily="18" charset="0"/>
                <a:sym typeface="Symbol" pitchFamily="18" charset="2"/>
              </a:rPr>
              <a:t></a:t>
            </a:r>
            <a:r>
              <a:rPr lang="en-US" altLang="en-US" i="1" dirty="0" err="1">
                <a:cs typeface="Times New Roman" pitchFamily="18" charset="0"/>
                <a:sym typeface="Symbol" pitchFamily="18" charset="2"/>
              </a:rPr>
              <a:t>V</a:t>
            </a:r>
            <a:r>
              <a:rPr lang="en-US" altLang="en-US" dirty="0">
                <a:cs typeface="Times New Roman" pitchFamily="18" charset="0"/>
                <a:sym typeface="Symbol" pitchFamily="18" charset="2"/>
              </a:rPr>
              <a:t> ) it appears that the alpha particle cannot get out of the nucleus. </a:t>
            </a:r>
          </a:p>
        </p:txBody>
      </p:sp>
      <p:sp>
        <p:nvSpPr>
          <p:cNvPr id="10" name="Line 43"/>
          <p:cNvSpPr>
            <a:spLocks noChangeShapeType="1"/>
          </p:cNvSpPr>
          <p:nvPr/>
        </p:nvSpPr>
        <p:spPr bwMode="auto">
          <a:xfrm>
            <a:off x="0" y="2901950"/>
            <a:ext cx="9144000" cy="0"/>
          </a:xfrm>
          <a:prstGeom prst="line">
            <a:avLst/>
          </a:prstGeom>
          <a:noFill/>
          <a:ln w="28575">
            <a:solidFill>
              <a:schemeClr val="accent2"/>
            </a:solidFill>
            <a:round/>
            <a:headEnd/>
            <a:tailEnd/>
          </a:ln>
        </p:spPr>
        <p:txBody>
          <a:bodyPr/>
          <a:lstStyle/>
          <a:p>
            <a:endParaRPr lang="en-US"/>
          </a:p>
        </p:txBody>
      </p:sp>
      <p:grpSp>
        <p:nvGrpSpPr>
          <p:cNvPr id="4" name="Group 45"/>
          <p:cNvGrpSpPr>
            <a:grpSpLocks/>
          </p:cNvGrpSpPr>
          <p:nvPr/>
        </p:nvGrpSpPr>
        <p:grpSpPr bwMode="auto">
          <a:xfrm>
            <a:off x="736600" y="2459038"/>
            <a:ext cx="3505200" cy="877887"/>
            <a:chOff x="0" y="1488"/>
            <a:chExt cx="2208" cy="1616"/>
          </a:xfrm>
        </p:grpSpPr>
        <p:sp>
          <p:nvSpPr>
            <p:cNvPr id="64525" name="Rectangle 44"/>
            <p:cNvSpPr>
              <a:spLocks noChangeArrowheads="1"/>
            </p:cNvSpPr>
            <p:nvPr/>
          </p:nvSpPr>
          <p:spPr bwMode="auto">
            <a:xfrm>
              <a:off x="0" y="2185"/>
              <a:ext cx="2208" cy="224"/>
            </a:xfrm>
            <a:prstGeom prst="rect">
              <a:avLst/>
            </a:prstGeom>
            <a:solidFill>
              <a:srgbClr val="EAEAEA"/>
            </a:solidFill>
            <a:ln w="9525">
              <a:noFill/>
              <a:miter lim="800000"/>
              <a:headEnd/>
              <a:tailEnd/>
            </a:ln>
          </p:spPr>
          <p:txBody>
            <a:bodyPr wrap="none" anchor="ctr"/>
            <a:lstStyle/>
            <a:p>
              <a:pPr eaLnBrk="1" hangingPunct="1"/>
              <a:endParaRPr lang="en-US" altLang="en-US"/>
            </a:p>
          </p:txBody>
        </p:sp>
        <p:sp>
          <p:nvSpPr>
            <p:cNvPr id="64526" name="Freeform 42"/>
            <p:cNvSpPr>
              <a:spLocks/>
            </p:cNvSpPr>
            <p:nvPr/>
          </p:nvSpPr>
          <p:spPr bwMode="auto">
            <a:xfrm>
              <a:off x="0" y="1488"/>
              <a:ext cx="2208" cy="1616"/>
            </a:xfrm>
            <a:custGeom>
              <a:avLst/>
              <a:gdLst>
                <a:gd name="T0" fmla="*/ 0 w 2208"/>
                <a:gd name="T1" fmla="*/ 808 h 1616"/>
                <a:gd name="T2" fmla="*/ 96 w 2208"/>
                <a:gd name="T3" fmla="*/ 760 h 1616"/>
                <a:gd name="T4" fmla="*/ 192 w 2208"/>
                <a:gd name="T5" fmla="*/ 856 h 1616"/>
                <a:gd name="T6" fmla="*/ 288 w 2208"/>
                <a:gd name="T7" fmla="*/ 712 h 1616"/>
                <a:gd name="T8" fmla="*/ 384 w 2208"/>
                <a:gd name="T9" fmla="*/ 904 h 1616"/>
                <a:gd name="T10" fmla="*/ 480 w 2208"/>
                <a:gd name="T11" fmla="*/ 712 h 1616"/>
                <a:gd name="T12" fmla="*/ 576 w 2208"/>
                <a:gd name="T13" fmla="*/ 952 h 1616"/>
                <a:gd name="T14" fmla="*/ 672 w 2208"/>
                <a:gd name="T15" fmla="*/ 616 h 1616"/>
                <a:gd name="T16" fmla="*/ 768 w 2208"/>
                <a:gd name="T17" fmla="*/ 1048 h 1616"/>
                <a:gd name="T18" fmla="*/ 864 w 2208"/>
                <a:gd name="T19" fmla="*/ 472 h 1616"/>
                <a:gd name="T20" fmla="*/ 960 w 2208"/>
                <a:gd name="T21" fmla="*/ 1336 h 1616"/>
                <a:gd name="T22" fmla="*/ 1056 w 2208"/>
                <a:gd name="T23" fmla="*/ 40 h 1616"/>
                <a:gd name="T24" fmla="*/ 1152 w 2208"/>
                <a:gd name="T25" fmla="*/ 1576 h 1616"/>
                <a:gd name="T26" fmla="*/ 1248 w 2208"/>
                <a:gd name="T27" fmla="*/ 280 h 1616"/>
                <a:gd name="T28" fmla="*/ 1344 w 2208"/>
                <a:gd name="T29" fmla="*/ 1096 h 1616"/>
                <a:gd name="T30" fmla="*/ 1440 w 2208"/>
                <a:gd name="T31" fmla="*/ 568 h 1616"/>
                <a:gd name="T32" fmla="*/ 1536 w 2208"/>
                <a:gd name="T33" fmla="*/ 1000 h 1616"/>
                <a:gd name="T34" fmla="*/ 1632 w 2208"/>
                <a:gd name="T35" fmla="*/ 664 h 1616"/>
                <a:gd name="T36" fmla="*/ 1728 w 2208"/>
                <a:gd name="T37" fmla="*/ 904 h 1616"/>
                <a:gd name="T38" fmla="*/ 1824 w 2208"/>
                <a:gd name="T39" fmla="*/ 712 h 1616"/>
                <a:gd name="T40" fmla="*/ 1920 w 2208"/>
                <a:gd name="T41" fmla="*/ 856 h 1616"/>
                <a:gd name="T42" fmla="*/ 2016 w 2208"/>
                <a:gd name="T43" fmla="*/ 760 h 1616"/>
                <a:gd name="T44" fmla="*/ 2112 w 2208"/>
                <a:gd name="T45" fmla="*/ 808 h 1616"/>
                <a:gd name="T46" fmla="*/ 2208 w 2208"/>
                <a:gd name="T47" fmla="*/ 808 h 161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08"/>
                <a:gd name="T73" fmla="*/ 0 h 1616"/>
                <a:gd name="T74" fmla="*/ 2208 w 2208"/>
                <a:gd name="T75" fmla="*/ 1616 h 161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08" h="1616">
                  <a:moveTo>
                    <a:pt x="0" y="808"/>
                  </a:moveTo>
                  <a:cubicBezTo>
                    <a:pt x="32" y="780"/>
                    <a:pt x="64" y="752"/>
                    <a:pt x="96" y="760"/>
                  </a:cubicBezTo>
                  <a:cubicBezTo>
                    <a:pt x="128" y="768"/>
                    <a:pt x="160" y="864"/>
                    <a:pt x="192" y="856"/>
                  </a:cubicBezTo>
                  <a:cubicBezTo>
                    <a:pt x="224" y="848"/>
                    <a:pt x="256" y="704"/>
                    <a:pt x="288" y="712"/>
                  </a:cubicBezTo>
                  <a:cubicBezTo>
                    <a:pt x="320" y="720"/>
                    <a:pt x="352" y="904"/>
                    <a:pt x="384" y="904"/>
                  </a:cubicBezTo>
                  <a:cubicBezTo>
                    <a:pt x="416" y="904"/>
                    <a:pt x="448" y="704"/>
                    <a:pt x="480" y="712"/>
                  </a:cubicBezTo>
                  <a:cubicBezTo>
                    <a:pt x="512" y="720"/>
                    <a:pt x="544" y="968"/>
                    <a:pt x="576" y="952"/>
                  </a:cubicBezTo>
                  <a:cubicBezTo>
                    <a:pt x="608" y="936"/>
                    <a:pt x="640" y="600"/>
                    <a:pt x="672" y="616"/>
                  </a:cubicBezTo>
                  <a:cubicBezTo>
                    <a:pt x="704" y="632"/>
                    <a:pt x="736" y="1072"/>
                    <a:pt x="768" y="1048"/>
                  </a:cubicBezTo>
                  <a:cubicBezTo>
                    <a:pt x="800" y="1024"/>
                    <a:pt x="832" y="424"/>
                    <a:pt x="864" y="472"/>
                  </a:cubicBezTo>
                  <a:cubicBezTo>
                    <a:pt x="896" y="520"/>
                    <a:pt x="928" y="1408"/>
                    <a:pt x="960" y="1336"/>
                  </a:cubicBezTo>
                  <a:cubicBezTo>
                    <a:pt x="992" y="1264"/>
                    <a:pt x="1024" y="0"/>
                    <a:pt x="1056" y="40"/>
                  </a:cubicBezTo>
                  <a:cubicBezTo>
                    <a:pt x="1088" y="80"/>
                    <a:pt x="1120" y="1536"/>
                    <a:pt x="1152" y="1576"/>
                  </a:cubicBezTo>
                  <a:cubicBezTo>
                    <a:pt x="1184" y="1616"/>
                    <a:pt x="1216" y="360"/>
                    <a:pt x="1248" y="280"/>
                  </a:cubicBezTo>
                  <a:cubicBezTo>
                    <a:pt x="1280" y="200"/>
                    <a:pt x="1312" y="1048"/>
                    <a:pt x="1344" y="1096"/>
                  </a:cubicBezTo>
                  <a:cubicBezTo>
                    <a:pt x="1376" y="1144"/>
                    <a:pt x="1408" y="584"/>
                    <a:pt x="1440" y="568"/>
                  </a:cubicBezTo>
                  <a:cubicBezTo>
                    <a:pt x="1472" y="552"/>
                    <a:pt x="1504" y="984"/>
                    <a:pt x="1536" y="1000"/>
                  </a:cubicBezTo>
                  <a:cubicBezTo>
                    <a:pt x="1568" y="1016"/>
                    <a:pt x="1600" y="680"/>
                    <a:pt x="1632" y="664"/>
                  </a:cubicBezTo>
                  <a:cubicBezTo>
                    <a:pt x="1664" y="648"/>
                    <a:pt x="1696" y="896"/>
                    <a:pt x="1728" y="904"/>
                  </a:cubicBezTo>
                  <a:cubicBezTo>
                    <a:pt x="1760" y="912"/>
                    <a:pt x="1792" y="720"/>
                    <a:pt x="1824" y="712"/>
                  </a:cubicBezTo>
                  <a:cubicBezTo>
                    <a:pt x="1856" y="704"/>
                    <a:pt x="1888" y="848"/>
                    <a:pt x="1920" y="856"/>
                  </a:cubicBezTo>
                  <a:cubicBezTo>
                    <a:pt x="1952" y="864"/>
                    <a:pt x="1984" y="768"/>
                    <a:pt x="2016" y="760"/>
                  </a:cubicBezTo>
                  <a:cubicBezTo>
                    <a:pt x="2048" y="752"/>
                    <a:pt x="2080" y="800"/>
                    <a:pt x="2112" y="808"/>
                  </a:cubicBezTo>
                  <a:cubicBezTo>
                    <a:pt x="2144" y="816"/>
                    <a:pt x="2176" y="812"/>
                    <a:pt x="2208" y="808"/>
                  </a:cubicBezTo>
                </a:path>
              </a:pathLst>
            </a:custGeom>
            <a:noFill/>
            <a:ln w="28575" cmpd="sng">
              <a:solidFill>
                <a:schemeClr val="accent2"/>
              </a:solidFill>
              <a:round/>
              <a:headEnd/>
              <a:tailEnd/>
            </a:ln>
          </p:spPr>
          <p:txBody>
            <a:bodyPr/>
            <a:lstStyle/>
            <a:p>
              <a:endParaRPr lang="en-US"/>
            </a:p>
          </p:txBody>
        </p:sp>
      </p:grpSp>
      <p:grpSp>
        <p:nvGrpSpPr>
          <p:cNvPr id="5" name="Group 3"/>
          <p:cNvGrpSpPr>
            <a:grpSpLocks/>
          </p:cNvGrpSpPr>
          <p:nvPr/>
        </p:nvGrpSpPr>
        <p:grpSpPr bwMode="auto">
          <a:xfrm>
            <a:off x="711200" y="2255838"/>
            <a:ext cx="7693025" cy="1174750"/>
            <a:chOff x="711200" y="2743199"/>
            <a:chExt cx="7692572" cy="2394858"/>
          </a:xfrm>
        </p:grpSpPr>
        <p:sp>
          <p:nvSpPr>
            <p:cNvPr id="2" name="Freeform 1"/>
            <p:cNvSpPr/>
            <p:nvPr/>
          </p:nvSpPr>
          <p:spPr>
            <a:xfrm>
              <a:off x="1450931" y="2743199"/>
              <a:ext cx="6213109" cy="2359258"/>
            </a:xfrm>
            <a:custGeom>
              <a:avLst/>
              <a:gdLst>
                <a:gd name="connsiteX0" fmla="*/ 0 w 6212114"/>
                <a:gd name="connsiteY0" fmla="*/ 29029 h 1741714"/>
                <a:gd name="connsiteX1" fmla="*/ 0 w 6212114"/>
                <a:gd name="connsiteY1" fmla="*/ 29029 h 1741714"/>
                <a:gd name="connsiteX2" fmla="*/ 0 w 6212114"/>
                <a:gd name="connsiteY2" fmla="*/ 1741714 h 1741714"/>
                <a:gd name="connsiteX3" fmla="*/ 6212114 w 6212114"/>
                <a:gd name="connsiteY3" fmla="*/ 1741714 h 1741714"/>
                <a:gd name="connsiteX4" fmla="*/ 6212114 w 6212114"/>
                <a:gd name="connsiteY4" fmla="*/ 0 h 174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12114" h="1741714">
                  <a:moveTo>
                    <a:pt x="0" y="29029"/>
                  </a:moveTo>
                  <a:lnTo>
                    <a:pt x="0" y="29029"/>
                  </a:lnTo>
                  <a:lnTo>
                    <a:pt x="0" y="1741714"/>
                  </a:lnTo>
                  <a:lnTo>
                    <a:pt x="6212114" y="1741714"/>
                  </a:lnTo>
                  <a:lnTo>
                    <a:pt x="6212114" y="0"/>
                  </a:lnTo>
                </a:path>
              </a:pathLst>
            </a:custGeom>
            <a:noFill/>
            <a:ln w="76200">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Freeform 2"/>
            <p:cNvSpPr/>
            <p:nvPr/>
          </p:nvSpPr>
          <p:spPr>
            <a:xfrm>
              <a:off x="711200" y="2801452"/>
              <a:ext cx="739731" cy="2336605"/>
            </a:xfrm>
            <a:custGeom>
              <a:avLst/>
              <a:gdLst>
                <a:gd name="connsiteX0" fmla="*/ 740229 w 740229"/>
                <a:gd name="connsiteY0" fmla="*/ 0 h 2336800"/>
                <a:gd name="connsiteX1" fmla="*/ 493486 w 740229"/>
                <a:gd name="connsiteY1" fmla="*/ 1349829 h 2336800"/>
                <a:gd name="connsiteX2" fmla="*/ 0 w 740229"/>
                <a:gd name="connsiteY2" fmla="*/ 2336800 h 2336800"/>
              </a:gdLst>
              <a:ahLst/>
              <a:cxnLst>
                <a:cxn ang="0">
                  <a:pos x="connsiteX0" y="connsiteY0"/>
                </a:cxn>
                <a:cxn ang="0">
                  <a:pos x="connsiteX1" y="connsiteY1"/>
                </a:cxn>
                <a:cxn ang="0">
                  <a:pos x="connsiteX2" y="connsiteY2"/>
                </a:cxn>
              </a:cxnLst>
              <a:rect l="l" t="t" r="r" b="b"/>
              <a:pathLst>
                <a:path w="740229" h="2336800">
                  <a:moveTo>
                    <a:pt x="740229" y="0"/>
                  </a:moveTo>
                  <a:cubicBezTo>
                    <a:pt x="678543" y="480181"/>
                    <a:pt x="616857" y="960362"/>
                    <a:pt x="493486" y="1349829"/>
                  </a:cubicBezTo>
                  <a:cubicBezTo>
                    <a:pt x="370115" y="1739296"/>
                    <a:pt x="185057" y="2038048"/>
                    <a:pt x="0" y="2336800"/>
                  </a:cubicBezTo>
                </a:path>
              </a:pathLst>
            </a:custGeom>
            <a:noFill/>
            <a:ln w="76200">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Freeform 15"/>
            <p:cNvSpPr/>
            <p:nvPr/>
          </p:nvSpPr>
          <p:spPr>
            <a:xfrm flipH="1">
              <a:off x="7664041" y="2749672"/>
              <a:ext cx="739731" cy="2336605"/>
            </a:xfrm>
            <a:custGeom>
              <a:avLst/>
              <a:gdLst>
                <a:gd name="connsiteX0" fmla="*/ 740229 w 740229"/>
                <a:gd name="connsiteY0" fmla="*/ 0 h 2336800"/>
                <a:gd name="connsiteX1" fmla="*/ 493486 w 740229"/>
                <a:gd name="connsiteY1" fmla="*/ 1349829 h 2336800"/>
                <a:gd name="connsiteX2" fmla="*/ 0 w 740229"/>
                <a:gd name="connsiteY2" fmla="*/ 2336800 h 2336800"/>
              </a:gdLst>
              <a:ahLst/>
              <a:cxnLst>
                <a:cxn ang="0">
                  <a:pos x="connsiteX0" y="connsiteY0"/>
                </a:cxn>
                <a:cxn ang="0">
                  <a:pos x="connsiteX1" y="connsiteY1"/>
                </a:cxn>
                <a:cxn ang="0">
                  <a:pos x="connsiteX2" y="connsiteY2"/>
                </a:cxn>
              </a:cxnLst>
              <a:rect l="l" t="t" r="r" b="b"/>
              <a:pathLst>
                <a:path w="740229" h="2336800">
                  <a:moveTo>
                    <a:pt x="740229" y="0"/>
                  </a:moveTo>
                  <a:cubicBezTo>
                    <a:pt x="678543" y="480181"/>
                    <a:pt x="616857" y="960362"/>
                    <a:pt x="493486" y="1349829"/>
                  </a:cubicBezTo>
                  <a:cubicBezTo>
                    <a:pt x="370115" y="1739296"/>
                    <a:pt x="185057" y="2038048"/>
                    <a:pt x="0" y="2336800"/>
                  </a:cubicBezTo>
                </a:path>
              </a:pathLst>
            </a:custGeom>
            <a:noFill/>
            <a:ln w="76200">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7" name="Group 7"/>
          <p:cNvGrpSpPr>
            <a:grpSpLocks/>
          </p:cNvGrpSpPr>
          <p:nvPr/>
        </p:nvGrpSpPr>
        <p:grpSpPr bwMode="auto">
          <a:xfrm>
            <a:off x="4641850" y="2124075"/>
            <a:ext cx="581025" cy="1306513"/>
            <a:chOff x="6676571" y="2570424"/>
            <a:chExt cx="582360" cy="2516848"/>
          </a:xfrm>
        </p:grpSpPr>
        <p:cxnSp>
          <p:nvCxnSpPr>
            <p:cNvPr id="6" name="Straight Arrow Connector 5"/>
            <p:cNvCxnSpPr/>
            <p:nvPr/>
          </p:nvCxnSpPr>
          <p:spPr>
            <a:xfrm flipV="1">
              <a:off x="6676571" y="2750855"/>
              <a:ext cx="0" cy="2336417"/>
            </a:xfrm>
            <a:prstGeom prst="straightConnector1">
              <a:avLst/>
            </a:prstGeom>
            <a:ln w="28575">
              <a:solidFill>
                <a:srgbClr val="CC0099"/>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4521" name="TextBox 6"/>
            <p:cNvSpPr txBox="1">
              <a:spLocks noChangeArrowheads="1"/>
            </p:cNvSpPr>
            <p:nvPr/>
          </p:nvSpPr>
          <p:spPr bwMode="auto">
            <a:xfrm>
              <a:off x="6684527" y="2570424"/>
              <a:ext cx="574404" cy="880744"/>
            </a:xfrm>
            <a:prstGeom prst="rect">
              <a:avLst/>
            </a:prstGeom>
            <a:noFill/>
            <a:ln w="9525">
              <a:noFill/>
              <a:miter lim="800000"/>
              <a:headEnd/>
              <a:tailEnd/>
            </a:ln>
          </p:spPr>
          <p:txBody>
            <a:bodyPr wrap="none">
              <a:spAutoFit/>
            </a:bodyPr>
            <a:lstStyle/>
            <a:p>
              <a:r>
                <a:rPr lang="en-US" altLang="en-US">
                  <a:solidFill>
                    <a:srgbClr val="CC0099"/>
                  </a:solidFill>
                  <a:sym typeface="Symbol" pitchFamily="18" charset="2"/>
                </a:rPr>
                <a:t></a:t>
              </a:r>
              <a:r>
                <a:rPr lang="en-US" altLang="en-US" i="1">
                  <a:solidFill>
                    <a:srgbClr val="CC0099"/>
                  </a:solidFill>
                  <a:sym typeface="Symbol" pitchFamily="18" charset="2"/>
                </a:rPr>
                <a:t>V</a:t>
              </a:r>
              <a:endParaRPr lang="en-US" altLang="en-US" i="1">
                <a:solidFill>
                  <a:srgbClr val="CC0099"/>
                </a:solidFill>
              </a:endParaRP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0057">
                                            <p:txEl>
                                              <p:pRg st="0" end="0"/>
                                            </p:txEl>
                                          </p:spTgt>
                                        </p:tgtEl>
                                        <p:attrNameLst>
                                          <p:attrName>style.visibility</p:attrName>
                                        </p:attrNameLst>
                                      </p:cBhvr>
                                      <p:to>
                                        <p:strVal val="visible"/>
                                      </p:to>
                                    </p:set>
                                    <p:anim calcmode="lin" valueType="num">
                                      <p:cBhvr additive="base">
                                        <p:cTn id="7" dur="500" fill="hold"/>
                                        <p:tgtEl>
                                          <p:spTgt spid="13005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005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30057">
                                            <p:txEl>
                                              <p:pRg st="1" end="1"/>
                                            </p:txEl>
                                          </p:spTgt>
                                        </p:tgtEl>
                                        <p:attrNameLst>
                                          <p:attrName>style.visibility</p:attrName>
                                        </p:attrNameLst>
                                      </p:cBhvr>
                                      <p:to>
                                        <p:strVal val="visible"/>
                                      </p:to>
                                    </p:set>
                                    <p:anim calcmode="lin" valueType="num">
                                      <p:cBhvr additive="base">
                                        <p:cTn id="13" dur="500" fill="hold"/>
                                        <p:tgtEl>
                                          <p:spTgt spid="13005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005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63" presetClass="path" presetSubtype="0" repeatCount="indefinite" accel="50000" decel="50000" autoRev="1" fill="remove" nodeType="clickEffect">
                                  <p:stCondLst>
                                    <p:cond delay="0"/>
                                  </p:stCondLst>
                                  <p:childTnLst>
                                    <p:animMotion origin="layout" path="M -2.22222E-6 -3.7037E-6 L 0.45695 0.00093 " pathEditMode="relative" rAng="0" ptsTypes="AA">
                                      <p:cBhvr>
                                        <p:cTn id="26" dur="5000" fill="hold"/>
                                        <p:tgtEl>
                                          <p:spTgt spid="4"/>
                                        </p:tgtEl>
                                        <p:attrNameLst>
                                          <p:attrName>ppt_x</p:attrName>
                                          <p:attrName>ppt_y</p:attrName>
                                        </p:attrNameLst>
                                      </p:cBhvr>
                                      <p:rCtr x="228" y="0"/>
                                    </p:animMotion>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30057">
                                            <p:txEl>
                                              <p:pRg st="5" end="5"/>
                                            </p:txEl>
                                          </p:spTgt>
                                        </p:tgtEl>
                                        <p:attrNameLst>
                                          <p:attrName>style.visibility</p:attrName>
                                        </p:attrNameLst>
                                      </p:cBhvr>
                                      <p:to>
                                        <p:strVal val="visible"/>
                                      </p:to>
                                    </p:set>
                                    <p:anim calcmode="lin" valueType="num">
                                      <p:cBhvr additive="base">
                                        <p:cTn id="31" dur="500" fill="hold"/>
                                        <p:tgtEl>
                                          <p:spTgt spid="130057">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005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down)">
                                      <p:cBhvr>
                                        <p:cTn id="37" dur="5000"/>
                                        <p:tgtEl>
                                          <p:spTgt spid="5"/>
                                        </p:tgtEl>
                                      </p:cBhvr>
                                    </p:animEffect>
                                  </p:childTnLst>
                                  <p:subTnLst>
                                    <p:audio>
                                      <p:cMediaNode>
                                        <p:cTn display="0" masterRel="sameClick">
                                          <p:stCondLst>
                                            <p:cond evt="begin" delay="0">
                                              <p:tn val="35"/>
                                            </p:cond>
                                          </p:stCondLst>
                                          <p:endCondLst>
                                            <p:cond evt="onStopAudio" delay="0">
                                              <p:tgtEl>
                                                <p:sldTgt/>
                                              </p:tgtEl>
                                            </p:cond>
                                          </p:endCondLst>
                                        </p:cTn>
                                        <p:tgtEl>
                                          <p:sndTgt r:embed="rId5" name="voltage.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nodeType="clickEffect">
                                  <p:stCondLst>
                                    <p:cond delay="0"/>
                                  </p:stCondLst>
                                  <p:childTnLst>
                                    <p:set>
                                      <p:cBhvr>
                                        <p:cTn id="41" dur="1" fill="hold">
                                          <p:stCondLst>
                                            <p:cond delay="0"/>
                                          </p:stCondLst>
                                        </p:cTn>
                                        <p:tgtEl>
                                          <p:spTgt spid="130057">
                                            <p:txEl>
                                              <p:pRg st="6" end="6"/>
                                            </p:txEl>
                                          </p:spTgt>
                                        </p:tgtEl>
                                        <p:attrNameLst>
                                          <p:attrName>style.visibility</p:attrName>
                                        </p:attrNameLst>
                                      </p:cBhvr>
                                      <p:to>
                                        <p:strVal val="visible"/>
                                      </p:to>
                                    </p:set>
                                    <p:anim calcmode="lin" valueType="num">
                                      <p:cBhvr additive="base">
                                        <p:cTn id="42" dur="500" fill="hold"/>
                                        <p:tgtEl>
                                          <p:spTgt spid="130057">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3005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4" fill="hold"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down)">
                                      <p:cBhvr>
                                        <p:cTn id="48" dur="500"/>
                                        <p:tgtEl>
                                          <p:spTgt spid="7"/>
                                        </p:tgtEl>
                                      </p:cBhvr>
                                    </p:animEffect>
                                  </p:childTnLst>
                                  <p:subTnLst>
                                    <p:audio>
                                      <p:cMediaNode>
                                        <p:cTn display="0" masterRel="sameClick">
                                          <p:stCondLst>
                                            <p:cond evt="begin" delay="0">
                                              <p:tn val="46"/>
                                            </p:cond>
                                          </p:stCondLst>
                                          <p:endCondLst>
                                            <p:cond evt="onStopAudio" delay="0">
                                              <p:tgtEl>
                                                <p:sldTgt/>
                                              </p:tgtEl>
                                            </p:cond>
                                          </p:endCondLst>
                                        </p:cTn>
                                        <p:tgtEl>
                                          <p:sndTgt r:embed="rId6" name="suction.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nodeType="clickEffect">
                                  <p:stCondLst>
                                    <p:cond delay="0"/>
                                  </p:stCondLst>
                                  <p:childTnLst>
                                    <p:set>
                                      <p:cBhvr>
                                        <p:cTn id="52" dur="1" fill="hold">
                                          <p:stCondLst>
                                            <p:cond delay="0"/>
                                          </p:stCondLst>
                                        </p:cTn>
                                        <p:tgtEl>
                                          <p:spTgt spid="130057">
                                            <p:txEl>
                                              <p:pRg st="7" end="7"/>
                                            </p:txEl>
                                          </p:spTgt>
                                        </p:tgtEl>
                                        <p:attrNameLst>
                                          <p:attrName>style.visibility</p:attrName>
                                        </p:attrNameLst>
                                      </p:cBhvr>
                                      <p:to>
                                        <p:strVal val="visible"/>
                                      </p:to>
                                    </p:set>
                                    <p:anim calcmode="lin" valueType="num">
                                      <p:cBhvr additive="base">
                                        <p:cTn id="53" dur="500" fill="hold"/>
                                        <p:tgtEl>
                                          <p:spTgt spid="130057">
                                            <p:txEl>
                                              <p:pRg st="7" end="7"/>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30057">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18"/>
          <p:cNvSpPr>
            <a:spLocks noGrp="1" noChangeArrowheads="1"/>
          </p:cNvSpPr>
          <p:nvPr>
            <p:ph type="ctrTitle" idx="4294967295"/>
          </p:nvPr>
        </p:nvSpPr>
        <p:spPr>
          <a:xfrm>
            <a:off x="685800" y="409575"/>
            <a:ext cx="7772400" cy="896938"/>
          </a:xfrm>
        </p:spPr>
        <p:txBody>
          <a:bodyPr/>
          <a:lstStyle/>
          <a:p>
            <a:pPr algn="l" eaLnBrk="1" hangingPunct="1"/>
            <a:r>
              <a:rPr lang="en-US" altLang="en-US" sz="2800" b="1" smtClean="0"/>
              <a:t>Topic 12: Quantum &amp; nuclear physics- AHL</a:t>
            </a:r>
            <a:br>
              <a:rPr lang="en-US" altLang="en-US" sz="2800" b="1" smtClean="0"/>
            </a:br>
            <a:r>
              <a:rPr lang="en-US" altLang="en-US" sz="2800" smtClean="0">
                <a:solidFill>
                  <a:schemeClr val="tx1"/>
                </a:solidFill>
              </a:rPr>
              <a:t>12.1 – The interaction of matter with radiation</a:t>
            </a:r>
          </a:p>
        </p:txBody>
      </p:sp>
      <p:sp>
        <p:nvSpPr>
          <p:cNvPr id="130057" name="Rectangle 2"/>
          <p:cNvSpPr>
            <a:spLocks noChangeArrowheads="1"/>
          </p:cNvSpPr>
          <p:nvPr/>
        </p:nvSpPr>
        <p:spPr bwMode="auto">
          <a:xfrm>
            <a:off x="685800" y="1343025"/>
            <a:ext cx="7772400" cy="5514975"/>
          </a:xfrm>
          <a:prstGeom prst="rect">
            <a:avLst/>
          </a:prstGeom>
          <a:solidFill>
            <a:srgbClr val="EAEAEA"/>
          </a:solidFill>
          <a:ln w="9525">
            <a:noFill/>
            <a:miter lim="800000"/>
            <a:headEnd/>
            <a:tailEnd/>
          </a:ln>
        </p:spPr>
        <p:txBody>
          <a:bodyPr/>
          <a:lstStyle/>
          <a:p>
            <a:pPr eaLnBrk="1" hangingPunct="1">
              <a:spcBef>
                <a:spcPct val="20000"/>
              </a:spcBef>
            </a:pPr>
            <a:r>
              <a:rPr lang="en-US" altLang="en-US" i="1" dirty="0">
                <a:solidFill>
                  <a:srgbClr val="333399"/>
                </a:solidFill>
                <a:cs typeface="Times New Roman" pitchFamily="18" charset="0"/>
              </a:rPr>
              <a:t>Tunneling</a:t>
            </a:r>
          </a:p>
          <a:p>
            <a:pPr eaLnBrk="1" hangingPunct="1">
              <a:spcBef>
                <a:spcPct val="20000"/>
              </a:spcBef>
            </a:pPr>
            <a:endParaRPr lang="en-US" altLang="en-US" dirty="0">
              <a:sym typeface="Symbol" pitchFamily="18" charset="2"/>
            </a:endParaRPr>
          </a:p>
          <a:p>
            <a:pPr eaLnBrk="1" hangingPunct="1">
              <a:spcBef>
                <a:spcPct val="20000"/>
              </a:spcBef>
            </a:pPr>
            <a:endParaRPr lang="en-US" altLang="en-US" dirty="0">
              <a:sym typeface="Symbol" pitchFamily="18" charset="2"/>
            </a:endParaRPr>
          </a:p>
          <a:p>
            <a:pPr eaLnBrk="1" hangingPunct="1">
              <a:spcBef>
                <a:spcPct val="20000"/>
              </a:spcBef>
            </a:pPr>
            <a:endParaRPr lang="en-US" altLang="en-US" dirty="0">
              <a:sym typeface="Symbol" pitchFamily="18" charset="2"/>
            </a:endParaRPr>
          </a:p>
          <a:p>
            <a:pPr eaLnBrk="1" hangingPunct="1">
              <a:spcBef>
                <a:spcPct val="10000"/>
              </a:spcBef>
            </a:pPr>
            <a:r>
              <a:rPr lang="en-US" altLang="en-US" dirty="0">
                <a:sym typeface="Symbol" pitchFamily="18" charset="2"/>
              </a:rPr>
              <a:t>In region A (within the nucleus) the particle oscillates as a standing wave, exactly like the electron in a box.</a:t>
            </a:r>
            <a:endParaRPr lang="en-US" altLang="en-US" dirty="0">
              <a:cs typeface="Times New Roman" pitchFamily="18" charset="0"/>
              <a:sym typeface="Symbol" pitchFamily="18" charset="2"/>
            </a:endParaRPr>
          </a:p>
          <a:p>
            <a:pPr eaLnBrk="1" hangingPunct="1">
              <a:spcBef>
                <a:spcPct val="10000"/>
              </a:spcBef>
            </a:pPr>
            <a:r>
              <a:rPr lang="en-US" altLang="en-US" dirty="0">
                <a:sym typeface="Symbol" pitchFamily="18" charset="2"/>
              </a:rPr>
              <a:t></a:t>
            </a:r>
            <a:r>
              <a:rPr lang="en-US" altLang="en-US" dirty="0">
                <a:cs typeface="Times New Roman" pitchFamily="18" charset="0"/>
                <a:sym typeface="Symbol" pitchFamily="18" charset="2"/>
              </a:rPr>
              <a:t>In region B the waveform of the particle drops off exponentially. The bigger the mass </a:t>
            </a:r>
            <a:r>
              <a:rPr lang="en-US" altLang="en-US" i="1" dirty="0">
                <a:cs typeface="Times New Roman" pitchFamily="18" charset="0"/>
                <a:sym typeface="Symbol" pitchFamily="18" charset="2"/>
              </a:rPr>
              <a:t>m</a:t>
            </a:r>
            <a:r>
              <a:rPr lang="en-US" altLang="en-US" dirty="0">
                <a:cs typeface="Times New Roman" pitchFamily="18" charset="0"/>
                <a:sym typeface="Symbol" pitchFamily="18" charset="2"/>
              </a:rPr>
              <a:t> of the trapped particle, the bigger the width </a:t>
            </a:r>
            <a:r>
              <a:rPr lang="en-US" altLang="en-US" i="1" dirty="0">
                <a:cs typeface="Times New Roman" pitchFamily="18" charset="0"/>
                <a:sym typeface="Symbol" pitchFamily="18" charset="2"/>
              </a:rPr>
              <a:t>w </a:t>
            </a:r>
            <a:r>
              <a:rPr lang="en-US" altLang="en-US" dirty="0">
                <a:cs typeface="Times New Roman" pitchFamily="18" charset="0"/>
                <a:sym typeface="Symbol" pitchFamily="18" charset="2"/>
              </a:rPr>
              <a:t>of the barrier, and the bigger the potential difference </a:t>
            </a:r>
            <a:r>
              <a:rPr lang="en-US" altLang="en-US" dirty="0" smtClean="0">
                <a:cs typeface="Times New Roman" pitchFamily="18" charset="0"/>
                <a:sym typeface="Symbol" pitchFamily="18" charset="2"/>
              </a:rPr>
              <a:t></a:t>
            </a:r>
            <a:r>
              <a:rPr lang="en-US" altLang="en-US" i="1" dirty="0" smtClean="0">
                <a:cs typeface="Times New Roman" pitchFamily="18" charset="0"/>
                <a:sym typeface="Symbol" pitchFamily="18" charset="2"/>
              </a:rPr>
              <a:t>V</a:t>
            </a:r>
            <a:r>
              <a:rPr lang="en-US" altLang="en-US" dirty="0" smtClean="0">
                <a:cs typeface="Times New Roman" pitchFamily="18" charset="0"/>
                <a:sym typeface="Symbol" pitchFamily="18" charset="2"/>
              </a:rPr>
              <a:t>  between </a:t>
            </a:r>
            <a:r>
              <a:rPr lang="en-US" altLang="en-US" dirty="0">
                <a:cs typeface="Times New Roman" pitchFamily="18" charset="0"/>
                <a:sym typeface="Symbol" pitchFamily="18" charset="2"/>
              </a:rPr>
              <a:t>the barrier wall and the trapped </a:t>
            </a:r>
            <a:r>
              <a:rPr lang="en-US" altLang="en-US" dirty="0" smtClean="0">
                <a:cs typeface="Times New Roman" pitchFamily="18" charset="0"/>
                <a:sym typeface="Symbol" pitchFamily="18" charset="2"/>
              </a:rPr>
              <a:t>particle, </a:t>
            </a:r>
            <a:r>
              <a:rPr lang="en-US" altLang="en-US" dirty="0">
                <a:cs typeface="Times New Roman" pitchFamily="18" charset="0"/>
                <a:sym typeface="Symbol" pitchFamily="18" charset="2"/>
              </a:rPr>
              <a:t>the more rapid the exponential drop of the waveform.</a:t>
            </a:r>
          </a:p>
          <a:p>
            <a:pPr eaLnBrk="1" hangingPunct="1">
              <a:spcBef>
                <a:spcPct val="10000"/>
              </a:spcBef>
            </a:pPr>
            <a:r>
              <a:rPr lang="en-US" altLang="en-US" dirty="0">
                <a:sym typeface="Symbol" pitchFamily="18" charset="2"/>
              </a:rPr>
              <a:t></a:t>
            </a:r>
            <a:r>
              <a:rPr lang="en-US" altLang="en-US" dirty="0">
                <a:cs typeface="Times New Roman" pitchFamily="18" charset="0"/>
                <a:sym typeface="Symbol" pitchFamily="18" charset="2"/>
              </a:rPr>
              <a:t>In region C the waveform’s exponential drop continues until it is infinitesimally small (it approaches zero). </a:t>
            </a:r>
          </a:p>
        </p:txBody>
      </p:sp>
      <p:pic>
        <p:nvPicPr>
          <p:cNvPr id="170010" name="Picture 26"/>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9525" y="1758950"/>
            <a:ext cx="9163050" cy="1209675"/>
          </a:xfrm>
          <a:prstGeom prst="rect">
            <a:avLst/>
          </a:prstGeom>
          <a:noFill/>
          <a:ln w="9525">
            <a:noFill/>
            <a:miter lim="800000"/>
            <a:headEnd/>
            <a:tailEnd/>
          </a:ln>
        </p:spPr>
      </p:pic>
      <p:sp>
        <p:nvSpPr>
          <p:cNvPr id="170011" name="Text Box 27"/>
          <p:cNvSpPr txBox="1">
            <a:spLocks noChangeArrowheads="1"/>
          </p:cNvSpPr>
          <p:nvPr/>
        </p:nvSpPr>
        <p:spPr bwMode="auto">
          <a:xfrm>
            <a:off x="4265613" y="2400300"/>
            <a:ext cx="387350" cy="457200"/>
          </a:xfrm>
          <a:prstGeom prst="rect">
            <a:avLst/>
          </a:prstGeom>
          <a:noFill/>
          <a:ln w="9525">
            <a:noFill/>
            <a:miter lim="800000"/>
            <a:headEnd/>
            <a:tailEnd/>
          </a:ln>
        </p:spPr>
        <p:txBody>
          <a:bodyPr wrap="none">
            <a:spAutoFit/>
          </a:bodyPr>
          <a:lstStyle/>
          <a:p>
            <a:r>
              <a:rPr lang="en-US"/>
              <a:t>A</a:t>
            </a:r>
          </a:p>
        </p:txBody>
      </p:sp>
      <p:sp>
        <p:nvSpPr>
          <p:cNvPr id="170012" name="Text Box 28"/>
          <p:cNvSpPr txBox="1">
            <a:spLocks noChangeArrowheads="1"/>
          </p:cNvSpPr>
          <p:nvPr/>
        </p:nvSpPr>
        <p:spPr bwMode="auto">
          <a:xfrm>
            <a:off x="7677150" y="2422525"/>
            <a:ext cx="387350" cy="457200"/>
          </a:xfrm>
          <a:prstGeom prst="rect">
            <a:avLst/>
          </a:prstGeom>
          <a:noFill/>
          <a:ln w="9525">
            <a:noFill/>
            <a:miter lim="800000"/>
            <a:headEnd/>
            <a:tailEnd/>
          </a:ln>
        </p:spPr>
        <p:txBody>
          <a:bodyPr wrap="none">
            <a:spAutoFit/>
          </a:bodyPr>
          <a:lstStyle/>
          <a:p>
            <a:r>
              <a:rPr lang="en-US"/>
              <a:t>B</a:t>
            </a:r>
          </a:p>
        </p:txBody>
      </p:sp>
      <p:sp>
        <p:nvSpPr>
          <p:cNvPr id="170013" name="Text Box 29"/>
          <p:cNvSpPr txBox="1">
            <a:spLocks noChangeArrowheads="1"/>
          </p:cNvSpPr>
          <p:nvPr/>
        </p:nvSpPr>
        <p:spPr bwMode="auto">
          <a:xfrm>
            <a:off x="8197850" y="2417763"/>
            <a:ext cx="404813" cy="457200"/>
          </a:xfrm>
          <a:prstGeom prst="rect">
            <a:avLst/>
          </a:prstGeom>
          <a:noFill/>
          <a:ln w="9525">
            <a:noFill/>
            <a:miter lim="800000"/>
            <a:headEnd/>
            <a:tailEnd/>
          </a:ln>
        </p:spPr>
        <p:txBody>
          <a:bodyPr wrap="none">
            <a:spAutoFit/>
          </a:bodyPr>
          <a:lstStyle/>
          <a:p>
            <a:r>
              <a:rPr lang="en-US"/>
              <a:t>C</a:t>
            </a:r>
          </a:p>
        </p:txBody>
      </p:sp>
      <p:sp>
        <p:nvSpPr>
          <p:cNvPr id="170014" name="Text Box 30"/>
          <p:cNvSpPr txBox="1">
            <a:spLocks noChangeArrowheads="1"/>
          </p:cNvSpPr>
          <p:nvPr/>
        </p:nvSpPr>
        <p:spPr bwMode="auto">
          <a:xfrm>
            <a:off x="552450" y="2422525"/>
            <a:ext cx="404813" cy="457200"/>
          </a:xfrm>
          <a:prstGeom prst="rect">
            <a:avLst/>
          </a:prstGeom>
          <a:noFill/>
          <a:ln w="9525">
            <a:noFill/>
            <a:miter lim="800000"/>
            <a:headEnd/>
            <a:tailEnd/>
          </a:ln>
        </p:spPr>
        <p:txBody>
          <a:bodyPr wrap="none">
            <a:spAutoFit/>
          </a:bodyPr>
          <a:lstStyle/>
          <a:p>
            <a:r>
              <a:rPr lang="en-US"/>
              <a:t>C</a:t>
            </a:r>
          </a:p>
        </p:txBody>
      </p:sp>
      <p:sp>
        <p:nvSpPr>
          <p:cNvPr id="170015" name="Text Box 31"/>
          <p:cNvSpPr txBox="1">
            <a:spLocks noChangeArrowheads="1"/>
          </p:cNvSpPr>
          <p:nvPr/>
        </p:nvSpPr>
        <p:spPr bwMode="auto">
          <a:xfrm>
            <a:off x="1073150" y="2417763"/>
            <a:ext cx="387350" cy="457200"/>
          </a:xfrm>
          <a:prstGeom prst="rect">
            <a:avLst/>
          </a:prstGeom>
          <a:noFill/>
          <a:ln w="9525">
            <a:noFill/>
            <a:miter lim="800000"/>
            <a:headEnd/>
            <a:tailEnd/>
          </a:ln>
        </p:spPr>
        <p:txBody>
          <a:bodyPr wrap="none">
            <a:spAutoFit/>
          </a:bodyPr>
          <a:lstStyle/>
          <a:p>
            <a:r>
              <a:rPr lang="en-US"/>
              <a:t>B</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70010"/>
                                        </p:tgtEl>
                                        <p:attrNameLst>
                                          <p:attrName>style.visibility</p:attrName>
                                        </p:attrNameLst>
                                      </p:cBhvr>
                                      <p:to>
                                        <p:strVal val="visible"/>
                                      </p:to>
                                    </p:set>
                                    <p:anim calcmode="lin" valueType="num">
                                      <p:cBhvr additive="base">
                                        <p:cTn id="7" dur="500" fill="hold"/>
                                        <p:tgtEl>
                                          <p:spTgt spid="170010"/>
                                        </p:tgtEl>
                                        <p:attrNameLst>
                                          <p:attrName>ppt_x</p:attrName>
                                        </p:attrNameLst>
                                      </p:cBhvr>
                                      <p:tavLst>
                                        <p:tav tm="0">
                                          <p:val>
                                            <p:strVal val="1+#ppt_w/2"/>
                                          </p:val>
                                        </p:tav>
                                        <p:tav tm="100000">
                                          <p:val>
                                            <p:strVal val="#ppt_x"/>
                                          </p:val>
                                        </p:tav>
                                      </p:tavLst>
                                    </p:anim>
                                    <p:anim calcmode="lin" valueType="num">
                                      <p:cBhvr additive="base">
                                        <p:cTn id="8" dur="500" fill="hold"/>
                                        <p:tgtEl>
                                          <p:spTgt spid="1700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0057">
                                            <p:txEl>
                                              <p:pRg st="4" end="4"/>
                                            </p:txEl>
                                          </p:spTgt>
                                        </p:tgtEl>
                                        <p:attrNameLst>
                                          <p:attrName>style.visibility</p:attrName>
                                        </p:attrNameLst>
                                      </p:cBhvr>
                                      <p:to>
                                        <p:strVal val="visible"/>
                                      </p:to>
                                    </p:set>
                                    <p:anim calcmode="lin" valueType="num">
                                      <p:cBhvr additive="base">
                                        <p:cTn id="13" dur="500" fill="hold"/>
                                        <p:tgtEl>
                                          <p:spTgt spid="130057">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005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170011"/>
                                        </p:tgtEl>
                                        <p:attrNameLst>
                                          <p:attrName>style.visibility</p:attrName>
                                        </p:attrNameLst>
                                      </p:cBhvr>
                                      <p:to>
                                        <p:strVal val="visible"/>
                                      </p:to>
                                    </p:set>
                                    <p:anim calcmode="lin" valueType="num">
                                      <p:cBhvr>
                                        <p:cTn id="19" dur="500" fill="hold"/>
                                        <p:tgtEl>
                                          <p:spTgt spid="170011"/>
                                        </p:tgtEl>
                                        <p:attrNameLst>
                                          <p:attrName>ppt_w</p:attrName>
                                        </p:attrNameLst>
                                      </p:cBhvr>
                                      <p:tavLst>
                                        <p:tav tm="0">
                                          <p:val>
                                            <p:fltVal val="0"/>
                                          </p:val>
                                        </p:tav>
                                        <p:tav tm="100000">
                                          <p:val>
                                            <p:strVal val="#ppt_w"/>
                                          </p:val>
                                        </p:tav>
                                      </p:tavLst>
                                    </p:anim>
                                    <p:anim calcmode="lin" valueType="num">
                                      <p:cBhvr>
                                        <p:cTn id="20" dur="500" fill="hold"/>
                                        <p:tgtEl>
                                          <p:spTgt spid="170011"/>
                                        </p:tgtEl>
                                        <p:attrNameLst>
                                          <p:attrName>ppt_h</p:attrName>
                                        </p:attrNameLst>
                                      </p:cBhvr>
                                      <p:tavLst>
                                        <p:tav tm="0">
                                          <p:val>
                                            <p:fltVal val="0"/>
                                          </p:val>
                                        </p:tav>
                                        <p:tav tm="100000">
                                          <p:val>
                                            <p:strVal val="#ppt_h"/>
                                          </p:val>
                                        </p:tav>
                                      </p:tavLst>
                                    </p:anim>
                                    <p:animEffect transition="in" filter="fade">
                                      <p:cBhvr>
                                        <p:cTn id="21" dur="500"/>
                                        <p:tgtEl>
                                          <p:spTgt spid="170011"/>
                                        </p:tgtEl>
                                      </p:cBhvr>
                                    </p:animEffect>
                                  </p:childTnLst>
                                  <p:subTnLst>
                                    <p:audio>
                                      <p:cMediaNode>
                                        <p:cTn display="0" masterRel="sameClick">
                                          <p:stCondLst>
                                            <p:cond evt="begin" delay="0">
                                              <p:tn val="17"/>
                                            </p:cond>
                                          </p:stCondLst>
                                          <p:endCondLst>
                                            <p:cond evt="onStopAudio" delay="0">
                                              <p:tgtEl>
                                                <p:sldTgt/>
                                              </p:tgtEl>
                                            </p:cond>
                                          </p:endCondLst>
                                        </p:cTn>
                                        <p:tgtEl>
                                          <p:sndTgt r:embed="rId5" name="hammer.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30057">
                                            <p:txEl>
                                              <p:pRg st="5" end="5"/>
                                            </p:txEl>
                                          </p:spTgt>
                                        </p:tgtEl>
                                        <p:attrNameLst>
                                          <p:attrName>style.visibility</p:attrName>
                                        </p:attrNameLst>
                                      </p:cBhvr>
                                      <p:to>
                                        <p:strVal val="visible"/>
                                      </p:to>
                                    </p:set>
                                    <p:anim calcmode="lin" valueType="num">
                                      <p:cBhvr additive="base">
                                        <p:cTn id="26" dur="500" fill="hold"/>
                                        <p:tgtEl>
                                          <p:spTgt spid="130057">
                                            <p:txEl>
                                              <p:pRg st="5" end="5"/>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3005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170012"/>
                                        </p:tgtEl>
                                        <p:attrNameLst>
                                          <p:attrName>style.visibility</p:attrName>
                                        </p:attrNameLst>
                                      </p:cBhvr>
                                      <p:to>
                                        <p:strVal val="visible"/>
                                      </p:to>
                                    </p:set>
                                    <p:anim calcmode="lin" valueType="num">
                                      <p:cBhvr>
                                        <p:cTn id="32" dur="500" fill="hold"/>
                                        <p:tgtEl>
                                          <p:spTgt spid="170012"/>
                                        </p:tgtEl>
                                        <p:attrNameLst>
                                          <p:attrName>ppt_w</p:attrName>
                                        </p:attrNameLst>
                                      </p:cBhvr>
                                      <p:tavLst>
                                        <p:tav tm="0">
                                          <p:val>
                                            <p:fltVal val="0"/>
                                          </p:val>
                                        </p:tav>
                                        <p:tav tm="100000">
                                          <p:val>
                                            <p:strVal val="#ppt_w"/>
                                          </p:val>
                                        </p:tav>
                                      </p:tavLst>
                                    </p:anim>
                                    <p:anim calcmode="lin" valueType="num">
                                      <p:cBhvr>
                                        <p:cTn id="33" dur="500" fill="hold"/>
                                        <p:tgtEl>
                                          <p:spTgt spid="170012"/>
                                        </p:tgtEl>
                                        <p:attrNameLst>
                                          <p:attrName>ppt_h</p:attrName>
                                        </p:attrNameLst>
                                      </p:cBhvr>
                                      <p:tavLst>
                                        <p:tav tm="0">
                                          <p:val>
                                            <p:fltVal val="0"/>
                                          </p:val>
                                        </p:tav>
                                        <p:tav tm="100000">
                                          <p:val>
                                            <p:strVal val="#ppt_h"/>
                                          </p:val>
                                        </p:tav>
                                      </p:tavLst>
                                    </p:anim>
                                    <p:animEffect transition="in" filter="fade">
                                      <p:cBhvr>
                                        <p:cTn id="34" dur="500"/>
                                        <p:tgtEl>
                                          <p:spTgt spid="170012"/>
                                        </p:tgtEl>
                                      </p:cBhvr>
                                    </p:animEffect>
                                  </p:childTnLst>
                                  <p:subTnLst>
                                    <p:audio>
                                      <p:cMediaNode>
                                        <p:cTn display="0" masterRel="sameClick">
                                          <p:stCondLst>
                                            <p:cond evt="begin" delay="0">
                                              <p:tn val="30"/>
                                            </p:cond>
                                          </p:stCondLst>
                                          <p:endCondLst>
                                            <p:cond evt="onStopAudio" delay="0">
                                              <p:tgtEl>
                                                <p:sldTgt/>
                                              </p:tgtEl>
                                            </p:cond>
                                          </p:endCondLst>
                                        </p:cTn>
                                        <p:tgtEl>
                                          <p:sndTgt r:embed="rId5" name="hammer.wav"/>
                                        </p:tgtEl>
                                      </p:cMediaNode>
                                    </p:audio>
                                  </p:subTnLst>
                                </p:cTn>
                              </p:par>
                              <p:par>
                                <p:cTn id="35" presetID="53" presetClass="entr" presetSubtype="0" fill="hold" grpId="0" nodeType="withEffect">
                                  <p:stCondLst>
                                    <p:cond delay="0"/>
                                  </p:stCondLst>
                                  <p:childTnLst>
                                    <p:set>
                                      <p:cBhvr>
                                        <p:cTn id="36" dur="1" fill="hold">
                                          <p:stCondLst>
                                            <p:cond delay="0"/>
                                          </p:stCondLst>
                                        </p:cTn>
                                        <p:tgtEl>
                                          <p:spTgt spid="170015"/>
                                        </p:tgtEl>
                                        <p:attrNameLst>
                                          <p:attrName>style.visibility</p:attrName>
                                        </p:attrNameLst>
                                      </p:cBhvr>
                                      <p:to>
                                        <p:strVal val="visible"/>
                                      </p:to>
                                    </p:set>
                                    <p:anim calcmode="lin" valueType="num">
                                      <p:cBhvr>
                                        <p:cTn id="37" dur="500" fill="hold"/>
                                        <p:tgtEl>
                                          <p:spTgt spid="170015"/>
                                        </p:tgtEl>
                                        <p:attrNameLst>
                                          <p:attrName>ppt_w</p:attrName>
                                        </p:attrNameLst>
                                      </p:cBhvr>
                                      <p:tavLst>
                                        <p:tav tm="0">
                                          <p:val>
                                            <p:fltVal val="0"/>
                                          </p:val>
                                        </p:tav>
                                        <p:tav tm="100000">
                                          <p:val>
                                            <p:strVal val="#ppt_w"/>
                                          </p:val>
                                        </p:tav>
                                      </p:tavLst>
                                    </p:anim>
                                    <p:anim calcmode="lin" valueType="num">
                                      <p:cBhvr>
                                        <p:cTn id="38" dur="500" fill="hold"/>
                                        <p:tgtEl>
                                          <p:spTgt spid="170015"/>
                                        </p:tgtEl>
                                        <p:attrNameLst>
                                          <p:attrName>ppt_h</p:attrName>
                                        </p:attrNameLst>
                                      </p:cBhvr>
                                      <p:tavLst>
                                        <p:tav tm="0">
                                          <p:val>
                                            <p:fltVal val="0"/>
                                          </p:val>
                                        </p:tav>
                                        <p:tav tm="100000">
                                          <p:val>
                                            <p:strVal val="#ppt_h"/>
                                          </p:val>
                                        </p:tav>
                                      </p:tavLst>
                                    </p:anim>
                                    <p:animEffect transition="in" filter="fade">
                                      <p:cBhvr>
                                        <p:cTn id="39" dur="500"/>
                                        <p:tgtEl>
                                          <p:spTgt spid="170015"/>
                                        </p:tgtEl>
                                      </p:cBhvr>
                                    </p:animEffect>
                                  </p:childTnLst>
                                  <p:subTnLst>
                                    <p:audio>
                                      <p:cMediaNode>
                                        <p:cTn display="0" masterRel="sameClick">
                                          <p:stCondLst>
                                            <p:cond evt="begin" delay="0">
                                              <p:tn val="35"/>
                                            </p:cond>
                                          </p:stCondLst>
                                          <p:endCondLst>
                                            <p:cond evt="onStopAudio" delay="0">
                                              <p:tgtEl>
                                                <p:sldTgt/>
                                              </p:tgtEl>
                                            </p:cond>
                                          </p:endCondLst>
                                        </p:cTn>
                                        <p:tgtEl>
                                          <p:sndTgt r:embed="rId5" name="hammer.wav"/>
                                        </p:tgtEl>
                                      </p:cMediaNode>
                                    </p:audio>
                                  </p:sub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30057">
                                            <p:txEl>
                                              <p:pRg st="6" end="6"/>
                                            </p:txEl>
                                          </p:spTgt>
                                        </p:tgtEl>
                                        <p:attrNameLst>
                                          <p:attrName>style.visibility</p:attrName>
                                        </p:attrNameLst>
                                      </p:cBhvr>
                                      <p:to>
                                        <p:strVal val="visible"/>
                                      </p:to>
                                    </p:set>
                                    <p:anim calcmode="lin" valueType="num">
                                      <p:cBhvr additive="base">
                                        <p:cTn id="44" dur="500" fill="hold"/>
                                        <p:tgtEl>
                                          <p:spTgt spid="130057">
                                            <p:txEl>
                                              <p:pRg st="6" end="6"/>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3005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p:stCondLst>
                        <p:cond delay="indefinite"/>
                      </p:stCondLst>
                      <p:childTnLst>
                        <p:par>
                          <p:cTn id="47" fill="hold">
                            <p:stCondLst>
                              <p:cond delay="0"/>
                            </p:stCondLst>
                            <p:childTnLst>
                              <p:par>
                                <p:cTn id="48" presetID="53" presetClass="entr" presetSubtype="0" fill="hold" grpId="0" nodeType="clickEffect">
                                  <p:stCondLst>
                                    <p:cond delay="0"/>
                                  </p:stCondLst>
                                  <p:childTnLst>
                                    <p:set>
                                      <p:cBhvr>
                                        <p:cTn id="49" dur="1" fill="hold">
                                          <p:stCondLst>
                                            <p:cond delay="0"/>
                                          </p:stCondLst>
                                        </p:cTn>
                                        <p:tgtEl>
                                          <p:spTgt spid="170013"/>
                                        </p:tgtEl>
                                        <p:attrNameLst>
                                          <p:attrName>style.visibility</p:attrName>
                                        </p:attrNameLst>
                                      </p:cBhvr>
                                      <p:to>
                                        <p:strVal val="visible"/>
                                      </p:to>
                                    </p:set>
                                    <p:anim calcmode="lin" valueType="num">
                                      <p:cBhvr>
                                        <p:cTn id="50" dur="500" fill="hold"/>
                                        <p:tgtEl>
                                          <p:spTgt spid="170013"/>
                                        </p:tgtEl>
                                        <p:attrNameLst>
                                          <p:attrName>ppt_w</p:attrName>
                                        </p:attrNameLst>
                                      </p:cBhvr>
                                      <p:tavLst>
                                        <p:tav tm="0">
                                          <p:val>
                                            <p:fltVal val="0"/>
                                          </p:val>
                                        </p:tav>
                                        <p:tav tm="100000">
                                          <p:val>
                                            <p:strVal val="#ppt_w"/>
                                          </p:val>
                                        </p:tav>
                                      </p:tavLst>
                                    </p:anim>
                                    <p:anim calcmode="lin" valueType="num">
                                      <p:cBhvr>
                                        <p:cTn id="51" dur="500" fill="hold"/>
                                        <p:tgtEl>
                                          <p:spTgt spid="170013"/>
                                        </p:tgtEl>
                                        <p:attrNameLst>
                                          <p:attrName>ppt_h</p:attrName>
                                        </p:attrNameLst>
                                      </p:cBhvr>
                                      <p:tavLst>
                                        <p:tav tm="0">
                                          <p:val>
                                            <p:fltVal val="0"/>
                                          </p:val>
                                        </p:tav>
                                        <p:tav tm="100000">
                                          <p:val>
                                            <p:strVal val="#ppt_h"/>
                                          </p:val>
                                        </p:tav>
                                      </p:tavLst>
                                    </p:anim>
                                    <p:animEffect transition="in" filter="fade">
                                      <p:cBhvr>
                                        <p:cTn id="52" dur="500"/>
                                        <p:tgtEl>
                                          <p:spTgt spid="170013"/>
                                        </p:tgtEl>
                                      </p:cBhvr>
                                    </p:animEffect>
                                  </p:childTnLst>
                                  <p:subTnLst>
                                    <p:audio>
                                      <p:cMediaNode>
                                        <p:cTn display="0" masterRel="sameClick">
                                          <p:stCondLst>
                                            <p:cond evt="begin" delay="0">
                                              <p:tn val="48"/>
                                            </p:cond>
                                          </p:stCondLst>
                                          <p:endCondLst>
                                            <p:cond evt="onStopAudio" delay="0">
                                              <p:tgtEl>
                                                <p:sldTgt/>
                                              </p:tgtEl>
                                            </p:cond>
                                          </p:endCondLst>
                                        </p:cTn>
                                        <p:tgtEl>
                                          <p:sndTgt r:embed="rId5" name="hammer.wav"/>
                                        </p:tgtEl>
                                      </p:cMediaNode>
                                    </p:audio>
                                  </p:subTnLst>
                                </p:cTn>
                              </p:par>
                              <p:par>
                                <p:cTn id="53" presetID="53" presetClass="entr" presetSubtype="0" fill="hold" grpId="0" nodeType="withEffect">
                                  <p:stCondLst>
                                    <p:cond delay="0"/>
                                  </p:stCondLst>
                                  <p:childTnLst>
                                    <p:set>
                                      <p:cBhvr>
                                        <p:cTn id="54" dur="1" fill="hold">
                                          <p:stCondLst>
                                            <p:cond delay="0"/>
                                          </p:stCondLst>
                                        </p:cTn>
                                        <p:tgtEl>
                                          <p:spTgt spid="170014"/>
                                        </p:tgtEl>
                                        <p:attrNameLst>
                                          <p:attrName>style.visibility</p:attrName>
                                        </p:attrNameLst>
                                      </p:cBhvr>
                                      <p:to>
                                        <p:strVal val="visible"/>
                                      </p:to>
                                    </p:set>
                                    <p:anim calcmode="lin" valueType="num">
                                      <p:cBhvr>
                                        <p:cTn id="55" dur="500" fill="hold"/>
                                        <p:tgtEl>
                                          <p:spTgt spid="170014"/>
                                        </p:tgtEl>
                                        <p:attrNameLst>
                                          <p:attrName>ppt_w</p:attrName>
                                        </p:attrNameLst>
                                      </p:cBhvr>
                                      <p:tavLst>
                                        <p:tav tm="0">
                                          <p:val>
                                            <p:fltVal val="0"/>
                                          </p:val>
                                        </p:tav>
                                        <p:tav tm="100000">
                                          <p:val>
                                            <p:strVal val="#ppt_w"/>
                                          </p:val>
                                        </p:tav>
                                      </p:tavLst>
                                    </p:anim>
                                    <p:anim calcmode="lin" valueType="num">
                                      <p:cBhvr>
                                        <p:cTn id="56" dur="500" fill="hold"/>
                                        <p:tgtEl>
                                          <p:spTgt spid="170014"/>
                                        </p:tgtEl>
                                        <p:attrNameLst>
                                          <p:attrName>ppt_h</p:attrName>
                                        </p:attrNameLst>
                                      </p:cBhvr>
                                      <p:tavLst>
                                        <p:tav tm="0">
                                          <p:val>
                                            <p:fltVal val="0"/>
                                          </p:val>
                                        </p:tav>
                                        <p:tav tm="100000">
                                          <p:val>
                                            <p:strVal val="#ppt_h"/>
                                          </p:val>
                                        </p:tav>
                                      </p:tavLst>
                                    </p:anim>
                                    <p:animEffect transition="in" filter="fade">
                                      <p:cBhvr>
                                        <p:cTn id="57" dur="500"/>
                                        <p:tgtEl>
                                          <p:spTgt spid="170014"/>
                                        </p:tgtEl>
                                      </p:cBhvr>
                                    </p:animEffect>
                                  </p:childTnLst>
                                  <p:subTnLst>
                                    <p:audio>
                                      <p:cMediaNode>
                                        <p:cTn display="0" masterRel="sameClick">
                                          <p:stCondLst>
                                            <p:cond evt="begin" delay="0">
                                              <p:tn val="53"/>
                                            </p:cond>
                                          </p:stCondLst>
                                          <p:endCondLst>
                                            <p:cond evt="onStopAudio" delay="0">
                                              <p:tgtEl>
                                                <p:sldTgt/>
                                              </p:tgtEl>
                                            </p:cond>
                                          </p:endCondLst>
                                        </p:cTn>
                                        <p:tgtEl>
                                          <p:sndTgt r:embed="rId5" name="hamm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011" grpId="0"/>
      <p:bldP spid="170012" grpId="0"/>
      <p:bldP spid="170013" grpId="0"/>
      <p:bldP spid="170014" grpId="0"/>
      <p:bldP spid="170015"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18"/>
          <p:cNvSpPr>
            <a:spLocks noGrp="1" noChangeArrowheads="1"/>
          </p:cNvSpPr>
          <p:nvPr>
            <p:ph type="ctrTitle" idx="4294967295"/>
          </p:nvPr>
        </p:nvSpPr>
        <p:spPr>
          <a:xfrm>
            <a:off x="685800" y="409575"/>
            <a:ext cx="7772400" cy="896938"/>
          </a:xfrm>
        </p:spPr>
        <p:txBody>
          <a:bodyPr/>
          <a:lstStyle/>
          <a:p>
            <a:pPr algn="l" eaLnBrk="1" hangingPunct="1"/>
            <a:r>
              <a:rPr lang="en-US" altLang="en-US" sz="2800" b="1" smtClean="0"/>
              <a:t>Topic 12: Quantum &amp; nuclear physics- AHL</a:t>
            </a:r>
            <a:br>
              <a:rPr lang="en-US" altLang="en-US" sz="2800" b="1" smtClean="0"/>
            </a:br>
            <a:r>
              <a:rPr lang="en-US" altLang="en-US" sz="2800" smtClean="0">
                <a:solidFill>
                  <a:schemeClr val="tx1"/>
                </a:solidFill>
              </a:rPr>
              <a:t>12.1 – The interaction of matter with radiation</a:t>
            </a:r>
          </a:p>
        </p:txBody>
      </p:sp>
      <p:sp>
        <p:nvSpPr>
          <p:cNvPr id="130057" name="Rectangle 2"/>
          <p:cNvSpPr>
            <a:spLocks noChangeArrowheads="1"/>
          </p:cNvSpPr>
          <p:nvPr/>
        </p:nvSpPr>
        <p:spPr bwMode="auto">
          <a:xfrm>
            <a:off x="685800" y="1343025"/>
            <a:ext cx="7772400" cy="5514975"/>
          </a:xfrm>
          <a:prstGeom prst="rect">
            <a:avLst/>
          </a:prstGeom>
          <a:solidFill>
            <a:srgbClr val="EAEAEA"/>
          </a:solidFill>
          <a:ln w="9525">
            <a:noFill/>
            <a:miter lim="800000"/>
            <a:headEnd/>
            <a:tailEnd/>
          </a:ln>
        </p:spPr>
        <p:txBody>
          <a:bodyPr/>
          <a:lstStyle/>
          <a:p>
            <a:pPr eaLnBrk="1" hangingPunct="1">
              <a:spcBef>
                <a:spcPct val="20000"/>
              </a:spcBef>
            </a:pPr>
            <a:r>
              <a:rPr lang="en-US" altLang="en-US" i="1" dirty="0">
                <a:solidFill>
                  <a:srgbClr val="333399"/>
                </a:solidFill>
                <a:cs typeface="Times New Roman" pitchFamily="18" charset="0"/>
              </a:rPr>
              <a:t>Tunneling</a:t>
            </a:r>
          </a:p>
          <a:p>
            <a:pPr eaLnBrk="1" hangingPunct="1">
              <a:spcBef>
                <a:spcPct val="20000"/>
              </a:spcBef>
            </a:pPr>
            <a:endParaRPr lang="en-US" altLang="en-US" dirty="0">
              <a:sym typeface="Symbol" pitchFamily="18" charset="2"/>
            </a:endParaRPr>
          </a:p>
          <a:p>
            <a:pPr eaLnBrk="1" hangingPunct="1">
              <a:spcBef>
                <a:spcPct val="20000"/>
              </a:spcBef>
            </a:pPr>
            <a:endParaRPr lang="en-US" altLang="en-US" dirty="0">
              <a:sym typeface="Symbol" pitchFamily="18" charset="2"/>
            </a:endParaRPr>
          </a:p>
          <a:p>
            <a:pPr eaLnBrk="1" hangingPunct="1">
              <a:spcBef>
                <a:spcPct val="20000"/>
              </a:spcBef>
            </a:pPr>
            <a:endParaRPr lang="en-US" altLang="en-US" dirty="0">
              <a:sym typeface="Symbol" pitchFamily="18" charset="2"/>
            </a:endParaRPr>
          </a:p>
          <a:p>
            <a:pPr eaLnBrk="1" hangingPunct="1">
              <a:spcBef>
                <a:spcPct val="10000"/>
              </a:spcBef>
            </a:pPr>
            <a:r>
              <a:rPr lang="en-US" altLang="en-US" dirty="0">
                <a:sym typeface="Symbol" pitchFamily="18" charset="2"/>
              </a:rPr>
              <a:t>The </a:t>
            </a:r>
            <a:r>
              <a:rPr lang="en-US" altLang="en-US" dirty="0" err="1">
                <a:sym typeface="Symbol" pitchFamily="18" charset="2"/>
              </a:rPr>
              <a:t>wavefunction</a:t>
            </a:r>
            <a:r>
              <a:rPr lang="en-US" altLang="en-US" dirty="0">
                <a:sym typeface="Symbol" pitchFamily="18" charset="2"/>
              </a:rPr>
              <a:t>  is the combined </a:t>
            </a:r>
            <a:r>
              <a:rPr lang="en-US" altLang="en-US" dirty="0" smtClean="0">
                <a:sym typeface="Symbol" pitchFamily="18" charset="2"/>
              </a:rPr>
              <a:t>waveforms </a:t>
            </a:r>
            <a:r>
              <a:rPr lang="en-US" altLang="en-US" dirty="0">
                <a:sym typeface="Symbol" pitchFamily="18" charset="2"/>
              </a:rPr>
              <a:t>of the particle in each of the three regions.</a:t>
            </a:r>
          </a:p>
          <a:p>
            <a:pPr eaLnBrk="1" hangingPunct="1">
              <a:spcBef>
                <a:spcPct val="10000"/>
              </a:spcBef>
            </a:pPr>
            <a:r>
              <a:rPr lang="en-US" altLang="en-US" dirty="0">
                <a:sym typeface="Symbol" pitchFamily="18" charset="2"/>
              </a:rPr>
              <a:t>The probability function </a:t>
            </a:r>
            <a:r>
              <a:rPr lang="en-US" altLang="en-US" i="1" dirty="0">
                <a:sym typeface="Symbol" pitchFamily="18" charset="2"/>
              </a:rPr>
              <a:t>P</a:t>
            </a:r>
            <a:r>
              <a:rPr lang="en-US" altLang="en-US" dirty="0">
                <a:sym typeface="Symbol" pitchFamily="18" charset="2"/>
              </a:rPr>
              <a:t>(</a:t>
            </a:r>
            <a:r>
              <a:rPr lang="en-US" altLang="en-US" i="1" dirty="0">
                <a:sym typeface="Symbol" pitchFamily="18" charset="2"/>
              </a:rPr>
              <a:t>r</a:t>
            </a:r>
            <a:r>
              <a:rPr lang="en-US" altLang="en-US" dirty="0">
                <a:sym typeface="Symbol" pitchFamily="18" charset="2"/>
              </a:rPr>
              <a:t>) = |  |</a:t>
            </a:r>
            <a:r>
              <a:rPr lang="en-US" altLang="en-US" baseline="30000" dirty="0">
                <a:sym typeface="Symbol" pitchFamily="18" charset="2"/>
              </a:rPr>
              <a:t>2</a:t>
            </a:r>
            <a:r>
              <a:rPr lang="en-US" altLang="en-US" dirty="0">
                <a:sym typeface="Symbol" pitchFamily="18" charset="2"/>
              </a:rPr>
              <a:t> </a:t>
            </a:r>
            <a:r>
              <a:rPr lang="en-US" altLang="en-US" dirty="0">
                <a:cs typeface="Times New Roman" pitchFamily="18" charset="0"/>
                <a:sym typeface="Symbol" pitchFamily="18" charset="2"/>
              </a:rPr>
              <a:t></a:t>
            </a:r>
            <a:r>
              <a:rPr lang="en-US" altLang="en-US" i="1" dirty="0">
                <a:cs typeface="Times New Roman" pitchFamily="18" charset="0"/>
                <a:sym typeface="Symbol" pitchFamily="18" charset="2"/>
              </a:rPr>
              <a:t>V</a:t>
            </a:r>
            <a:r>
              <a:rPr lang="en-US" altLang="en-US" dirty="0">
                <a:sym typeface="Symbol" pitchFamily="18" charset="2"/>
              </a:rPr>
              <a:t> tells us the probability of finding the particle at any position </a:t>
            </a:r>
            <a:r>
              <a:rPr lang="en-US" altLang="en-US" i="1" dirty="0">
                <a:sym typeface="Symbol" pitchFamily="18" charset="2"/>
              </a:rPr>
              <a:t>r</a:t>
            </a:r>
            <a:r>
              <a:rPr lang="en-US" altLang="en-US" dirty="0">
                <a:sym typeface="Symbol" pitchFamily="18" charset="2"/>
              </a:rPr>
              <a:t>.</a:t>
            </a:r>
          </a:p>
          <a:p>
            <a:pPr eaLnBrk="1" hangingPunct="1">
              <a:spcBef>
                <a:spcPct val="20000"/>
              </a:spcBef>
            </a:pPr>
            <a:r>
              <a:rPr lang="en-US" altLang="en-US" dirty="0">
                <a:sym typeface="Symbol" pitchFamily="18" charset="2"/>
              </a:rPr>
              <a:t>The </a:t>
            </a:r>
            <a:r>
              <a:rPr lang="en-US" altLang="en-US" dirty="0">
                <a:cs typeface="Times New Roman" pitchFamily="18" charset="0"/>
                <a:sym typeface="Symbol" pitchFamily="18" charset="2"/>
              </a:rPr>
              <a:t>probability of the particle existing outside the potential well is extremely small, but it is </a:t>
            </a:r>
            <a:r>
              <a:rPr lang="en-US" altLang="en-US" i="1" dirty="0">
                <a:cs typeface="Times New Roman" pitchFamily="18" charset="0"/>
                <a:sym typeface="Symbol" pitchFamily="18" charset="2"/>
              </a:rPr>
              <a:t>not</a:t>
            </a:r>
            <a:r>
              <a:rPr lang="en-US" altLang="en-US" dirty="0">
                <a:cs typeface="Times New Roman" pitchFamily="18" charset="0"/>
                <a:sym typeface="Symbol" pitchFamily="18" charset="2"/>
              </a:rPr>
              <a:t> zero.</a:t>
            </a:r>
          </a:p>
          <a:p>
            <a:pPr eaLnBrk="1" hangingPunct="1">
              <a:spcBef>
                <a:spcPct val="20000"/>
              </a:spcBef>
            </a:pPr>
            <a:r>
              <a:rPr lang="en-US" altLang="en-US" dirty="0">
                <a:sym typeface="Symbol" pitchFamily="18" charset="2"/>
              </a:rPr>
              <a:t></a:t>
            </a:r>
            <a:r>
              <a:rPr lang="en-US" altLang="en-US" dirty="0">
                <a:cs typeface="Times New Roman" pitchFamily="18" charset="0"/>
                <a:sym typeface="Symbol" pitchFamily="18" charset="2"/>
              </a:rPr>
              <a:t>Thus on rare occasions, the alpha can “escape”!</a:t>
            </a:r>
          </a:p>
          <a:p>
            <a:pPr eaLnBrk="1" hangingPunct="1">
              <a:spcBef>
                <a:spcPct val="20000"/>
              </a:spcBef>
            </a:pPr>
            <a:r>
              <a:rPr lang="en-US" altLang="en-US" dirty="0">
                <a:sym typeface="Symbol" pitchFamily="18" charset="2"/>
              </a:rPr>
              <a:t></a:t>
            </a:r>
            <a:r>
              <a:rPr lang="en-US" altLang="en-US" dirty="0">
                <a:cs typeface="Times New Roman" pitchFamily="18" charset="0"/>
                <a:sym typeface="Symbol" pitchFamily="18" charset="2"/>
              </a:rPr>
              <a:t>This is what radioactive decay is!</a:t>
            </a:r>
          </a:p>
          <a:p>
            <a:pPr eaLnBrk="1" hangingPunct="1">
              <a:spcBef>
                <a:spcPct val="20000"/>
              </a:spcBef>
            </a:pPr>
            <a:r>
              <a:rPr lang="en-US" altLang="en-US" dirty="0">
                <a:sym typeface="Symbol" pitchFamily="18" charset="2"/>
              </a:rPr>
              <a:t></a:t>
            </a:r>
            <a:r>
              <a:rPr lang="en-US" altLang="en-US" dirty="0">
                <a:cs typeface="Times New Roman" pitchFamily="18" charset="0"/>
                <a:sym typeface="Symbol" pitchFamily="18" charset="2"/>
              </a:rPr>
              <a:t>And this </a:t>
            </a:r>
            <a:r>
              <a:rPr lang="en-US" altLang="en-US" dirty="0" smtClean="0">
                <a:cs typeface="Times New Roman" pitchFamily="18" charset="0"/>
                <a:sym typeface="Symbol" pitchFamily="18" charset="2"/>
              </a:rPr>
              <a:t>barrier penetration </a:t>
            </a:r>
            <a:r>
              <a:rPr lang="en-US" altLang="en-US" dirty="0">
                <a:cs typeface="Times New Roman" pitchFamily="18" charset="0"/>
                <a:sym typeface="Symbol" pitchFamily="18" charset="2"/>
              </a:rPr>
              <a:t>is called </a:t>
            </a:r>
            <a:r>
              <a:rPr lang="en-US" altLang="en-US" b="1" dirty="0">
                <a:cs typeface="Times New Roman" pitchFamily="18" charset="0"/>
                <a:sym typeface="Symbol" pitchFamily="18" charset="2"/>
              </a:rPr>
              <a:t>tunneling</a:t>
            </a:r>
            <a:r>
              <a:rPr lang="en-US" altLang="en-US" dirty="0">
                <a:cs typeface="Times New Roman" pitchFamily="18" charset="0"/>
                <a:sym typeface="Symbol" pitchFamily="18" charset="2"/>
              </a:rPr>
              <a:t>.</a:t>
            </a:r>
            <a:endParaRPr lang="en-US" altLang="en-US" dirty="0">
              <a:sym typeface="Symbol" pitchFamily="18" charset="2"/>
            </a:endParaRPr>
          </a:p>
        </p:txBody>
      </p:sp>
      <p:pic>
        <p:nvPicPr>
          <p:cNvPr id="66564" name="Picture 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9525" y="1758950"/>
            <a:ext cx="9163050" cy="1209675"/>
          </a:xfrm>
          <a:prstGeom prst="rect">
            <a:avLst/>
          </a:prstGeom>
          <a:noFill/>
          <a:ln w="9525">
            <a:noFill/>
            <a:miter lim="800000"/>
            <a:headEnd/>
            <a:tailEnd/>
          </a:ln>
        </p:spPr>
      </p:pic>
      <p:sp>
        <p:nvSpPr>
          <p:cNvPr id="66565" name="Text Box 5"/>
          <p:cNvSpPr txBox="1">
            <a:spLocks noChangeArrowheads="1"/>
          </p:cNvSpPr>
          <p:nvPr/>
        </p:nvSpPr>
        <p:spPr bwMode="auto">
          <a:xfrm>
            <a:off x="4265613" y="2400300"/>
            <a:ext cx="387350" cy="457200"/>
          </a:xfrm>
          <a:prstGeom prst="rect">
            <a:avLst/>
          </a:prstGeom>
          <a:noFill/>
          <a:ln w="9525">
            <a:noFill/>
            <a:miter lim="800000"/>
            <a:headEnd/>
            <a:tailEnd/>
          </a:ln>
        </p:spPr>
        <p:txBody>
          <a:bodyPr wrap="none">
            <a:spAutoFit/>
          </a:bodyPr>
          <a:lstStyle/>
          <a:p>
            <a:r>
              <a:rPr lang="en-US"/>
              <a:t>A</a:t>
            </a:r>
          </a:p>
        </p:txBody>
      </p:sp>
      <p:sp>
        <p:nvSpPr>
          <p:cNvPr id="66566" name="Text Box 6"/>
          <p:cNvSpPr txBox="1">
            <a:spLocks noChangeArrowheads="1"/>
          </p:cNvSpPr>
          <p:nvPr/>
        </p:nvSpPr>
        <p:spPr bwMode="auto">
          <a:xfrm>
            <a:off x="7677150" y="2422525"/>
            <a:ext cx="387350" cy="457200"/>
          </a:xfrm>
          <a:prstGeom prst="rect">
            <a:avLst/>
          </a:prstGeom>
          <a:noFill/>
          <a:ln w="9525">
            <a:noFill/>
            <a:miter lim="800000"/>
            <a:headEnd/>
            <a:tailEnd/>
          </a:ln>
        </p:spPr>
        <p:txBody>
          <a:bodyPr wrap="none">
            <a:spAutoFit/>
          </a:bodyPr>
          <a:lstStyle/>
          <a:p>
            <a:r>
              <a:rPr lang="en-US"/>
              <a:t>B</a:t>
            </a:r>
          </a:p>
        </p:txBody>
      </p:sp>
      <p:sp>
        <p:nvSpPr>
          <p:cNvPr id="66567" name="Text Box 7"/>
          <p:cNvSpPr txBox="1">
            <a:spLocks noChangeArrowheads="1"/>
          </p:cNvSpPr>
          <p:nvPr/>
        </p:nvSpPr>
        <p:spPr bwMode="auto">
          <a:xfrm>
            <a:off x="8197850" y="2417763"/>
            <a:ext cx="404813" cy="457200"/>
          </a:xfrm>
          <a:prstGeom prst="rect">
            <a:avLst/>
          </a:prstGeom>
          <a:noFill/>
          <a:ln w="9525">
            <a:noFill/>
            <a:miter lim="800000"/>
            <a:headEnd/>
            <a:tailEnd/>
          </a:ln>
        </p:spPr>
        <p:txBody>
          <a:bodyPr wrap="none">
            <a:spAutoFit/>
          </a:bodyPr>
          <a:lstStyle/>
          <a:p>
            <a:r>
              <a:rPr lang="en-US"/>
              <a:t>C</a:t>
            </a:r>
          </a:p>
        </p:txBody>
      </p:sp>
      <p:sp>
        <p:nvSpPr>
          <p:cNvPr id="66568" name="Text Box 8"/>
          <p:cNvSpPr txBox="1">
            <a:spLocks noChangeArrowheads="1"/>
          </p:cNvSpPr>
          <p:nvPr/>
        </p:nvSpPr>
        <p:spPr bwMode="auto">
          <a:xfrm>
            <a:off x="552450" y="2422525"/>
            <a:ext cx="404813" cy="457200"/>
          </a:xfrm>
          <a:prstGeom prst="rect">
            <a:avLst/>
          </a:prstGeom>
          <a:noFill/>
          <a:ln w="9525">
            <a:noFill/>
            <a:miter lim="800000"/>
            <a:headEnd/>
            <a:tailEnd/>
          </a:ln>
        </p:spPr>
        <p:txBody>
          <a:bodyPr wrap="none">
            <a:spAutoFit/>
          </a:bodyPr>
          <a:lstStyle/>
          <a:p>
            <a:r>
              <a:rPr lang="en-US"/>
              <a:t>C</a:t>
            </a:r>
          </a:p>
        </p:txBody>
      </p:sp>
      <p:sp>
        <p:nvSpPr>
          <p:cNvPr id="66569" name="Text Box 9"/>
          <p:cNvSpPr txBox="1">
            <a:spLocks noChangeArrowheads="1"/>
          </p:cNvSpPr>
          <p:nvPr/>
        </p:nvSpPr>
        <p:spPr bwMode="auto">
          <a:xfrm>
            <a:off x="1073150" y="2417763"/>
            <a:ext cx="387350" cy="457200"/>
          </a:xfrm>
          <a:prstGeom prst="rect">
            <a:avLst/>
          </a:prstGeom>
          <a:noFill/>
          <a:ln w="9525">
            <a:noFill/>
            <a:miter lim="800000"/>
            <a:headEnd/>
            <a:tailEnd/>
          </a:ln>
        </p:spPr>
        <p:txBody>
          <a:bodyPr wrap="none">
            <a:spAutoFit/>
          </a:bodyPr>
          <a:lstStyle/>
          <a:p>
            <a:r>
              <a:rPr lang="en-US"/>
              <a:t>B</a:t>
            </a:r>
          </a:p>
        </p:txBody>
      </p:sp>
      <p:grpSp>
        <p:nvGrpSpPr>
          <p:cNvPr id="2" name="Group 14"/>
          <p:cNvGrpSpPr>
            <a:grpSpLocks/>
          </p:cNvGrpSpPr>
          <p:nvPr/>
        </p:nvGrpSpPr>
        <p:grpSpPr bwMode="auto">
          <a:xfrm>
            <a:off x="4632325" y="2820988"/>
            <a:ext cx="3614738" cy="457200"/>
            <a:chOff x="2918" y="1777"/>
            <a:chExt cx="2277" cy="288"/>
          </a:xfrm>
        </p:grpSpPr>
        <p:sp>
          <p:nvSpPr>
            <p:cNvPr id="66571" name="Line 10"/>
            <p:cNvSpPr>
              <a:spLocks noChangeShapeType="1"/>
            </p:cNvSpPr>
            <p:nvPr/>
          </p:nvSpPr>
          <p:spPr bwMode="auto">
            <a:xfrm>
              <a:off x="2918" y="1857"/>
              <a:ext cx="0" cy="167"/>
            </a:xfrm>
            <a:prstGeom prst="line">
              <a:avLst/>
            </a:prstGeom>
            <a:noFill/>
            <a:ln w="9525">
              <a:solidFill>
                <a:schemeClr val="tx1"/>
              </a:solidFill>
              <a:round/>
              <a:headEnd/>
              <a:tailEnd/>
            </a:ln>
          </p:spPr>
          <p:txBody>
            <a:bodyPr/>
            <a:lstStyle/>
            <a:p>
              <a:endParaRPr lang="en-US"/>
            </a:p>
          </p:txBody>
        </p:sp>
        <p:sp>
          <p:nvSpPr>
            <p:cNvPr id="66572" name="Line 11"/>
            <p:cNvSpPr>
              <a:spLocks noChangeShapeType="1"/>
            </p:cNvSpPr>
            <p:nvPr/>
          </p:nvSpPr>
          <p:spPr bwMode="auto">
            <a:xfrm>
              <a:off x="2918" y="1940"/>
              <a:ext cx="1069" cy="0"/>
            </a:xfrm>
            <a:prstGeom prst="line">
              <a:avLst/>
            </a:prstGeom>
            <a:noFill/>
            <a:ln w="38100">
              <a:solidFill>
                <a:schemeClr val="tx1"/>
              </a:solidFill>
              <a:round/>
              <a:headEnd/>
              <a:tailEnd/>
            </a:ln>
          </p:spPr>
          <p:txBody>
            <a:bodyPr/>
            <a:lstStyle/>
            <a:p>
              <a:endParaRPr lang="en-US"/>
            </a:p>
          </p:txBody>
        </p:sp>
        <p:sp>
          <p:nvSpPr>
            <p:cNvPr id="66573" name="Line 12"/>
            <p:cNvSpPr>
              <a:spLocks noChangeShapeType="1"/>
            </p:cNvSpPr>
            <p:nvPr/>
          </p:nvSpPr>
          <p:spPr bwMode="auto">
            <a:xfrm>
              <a:off x="4126" y="1940"/>
              <a:ext cx="1069" cy="0"/>
            </a:xfrm>
            <a:prstGeom prst="line">
              <a:avLst/>
            </a:prstGeom>
            <a:noFill/>
            <a:ln w="38100">
              <a:solidFill>
                <a:schemeClr val="tx1"/>
              </a:solidFill>
              <a:round/>
              <a:headEnd/>
              <a:tailEnd type="arrow" w="med" len="med"/>
            </a:ln>
          </p:spPr>
          <p:txBody>
            <a:bodyPr/>
            <a:lstStyle/>
            <a:p>
              <a:endParaRPr lang="en-US"/>
            </a:p>
          </p:txBody>
        </p:sp>
        <p:sp>
          <p:nvSpPr>
            <p:cNvPr id="66574" name="Text Box 13"/>
            <p:cNvSpPr txBox="1">
              <a:spLocks noChangeArrowheads="1"/>
            </p:cNvSpPr>
            <p:nvPr/>
          </p:nvSpPr>
          <p:spPr bwMode="auto">
            <a:xfrm>
              <a:off x="3966" y="1777"/>
              <a:ext cx="180" cy="288"/>
            </a:xfrm>
            <a:prstGeom prst="rect">
              <a:avLst/>
            </a:prstGeom>
            <a:noFill/>
            <a:ln w="9525">
              <a:noFill/>
              <a:miter lim="800000"/>
              <a:headEnd/>
              <a:tailEnd/>
            </a:ln>
          </p:spPr>
          <p:txBody>
            <a:bodyPr wrap="none">
              <a:spAutoFit/>
            </a:bodyPr>
            <a:lstStyle/>
            <a:p>
              <a:r>
                <a:rPr lang="en-US" i="1"/>
                <a:t>r</a:t>
              </a: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0057">
                                            <p:txEl>
                                              <p:pRg st="4" end="4"/>
                                            </p:txEl>
                                          </p:spTgt>
                                        </p:tgtEl>
                                        <p:attrNameLst>
                                          <p:attrName>style.visibility</p:attrName>
                                        </p:attrNameLst>
                                      </p:cBhvr>
                                      <p:to>
                                        <p:strVal val="visible"/>
                                      </p:to>
                                    </p:set>
                                    <p:anim calcmode="lin" valueType="num">
                                      <p:cBhvr additive="base">
                                        <p:cTn id="7" dur="500" fill="hold"/>
                                        <p:tgtEl>
                                          <p:spTgt spid="130057">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005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0057">
                                            <p:txEl>
                                              <p:pRg st="5" end="5"/>
                                            </p:txEl>
                                          </p:spTgt>
                                        </p:tgtEl>
                                        <p:attrNameLst>
                                          <p:attrName>style.visibility</p:attrName>
                                        </p:attrNameLst>
                                      </p:cBhvr>
                                      <p:to>
                                        <p:strVal val="visible"/>
                                      </p:to>
                                    </p:set>
                                    <p:anim calcmode="lin" valueType="num">
                                      <p:cBhvr additive="base">
                                        <p:cTn id="13" dur="500" fill="hold"/>
                                        <p:tgtEl>
                                          <p:spTgt spid="130057">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005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subTnLst>
                                    <p:audio>
                                      <p:cMediaNode>
                                        <p:cTn display="0" masterRel="sameClick">
                                          <p:stCondLst>
                                            <p:cond evt="begin" delay="0">
                                              <p:tn val="17"/>
                                            </p:cond>
                                          </p:stCondLst>
                                          <p:endCondLst>
                                            <p:cond evt="onStopAudio" delay="0">
                                              <p:tgtEl>
                                                <p:sldTgt/>
                                              </p:tgtEl>
                                            </p:cond>
                                          </p:endCondLst>
                                        </p:cTn>
                                        <p:tgtEl>
                                          <p:sndTgt r:embed="rId5" name="suction.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30057">
                                            <p:txEl>
                                              <p:pRg st="6" end="6"/>
                                            </p:txEl>
                                          </p:spTgt>
                                        </p:tgtEl>
                                        <p:attrNameLst>
                                          <p:attrName>style.visibility</p:attrName>
                                        </p:attrNameLst>
                                      </p:cBhvr>
                                      <p:to>
                                        <p:strVal val="visible"/>
                                      </p:to>
                                    </p:set>
                                    <p:anim calcmode="lin" valueType="num">
                                      <p:cBhvr additive="base">
                                        <p:cTn id="24" dur="500" fill="hold"/>
                                        <p:tgtEl>
                                          <p:spTgt spid="130057">
                                            <p:txEl>
                                              <p:pRg st="6" end="6"/>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3005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30057">
                                            <p:txEl>
                                              <p:pRg st="7" end="7"/>
                                            </p:txEl>
                                          </p:spTgt>
                                        </p:tgtEl>
                                        <p:attrNameLst>
                                          <p:attrName>style.visibility</p:attrName>
                                        </p:attrNameLst>
                                      </p:cBhvr>
                                      <p:to>
                                        <p:strVal val="visible"/>
                                      </p:to>
                                    </p:set>
                                    <p:anim calcmode="lin" valueType="num">
                                      <p:cBhvr additive="base">
                                        <p:cTn id="30" dur="500" fill="hold"/>
                                        <p:tgtEl>
                                          <p:spTgt spid="130057">
                                            <p:txEl>
                                              <p:pRg st="7" end="7"/>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30057">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30057">
                                            <p:txEl>
                                              <p:pRg st="8" end="8"/>
                                            </p:txEl>
                                          </p:spTgt>
                                        </p:tgtEl>
                                        <p:attrNameLst>
                                          <p:attrName>style.visibility</p:attrName>
                                        </p:attrNameLst>
                                      </p:cBhvr>
                                      <p:to>
                                        <p:strVal val="visible"/>
                                      </p:to>
                                    </p:set>
                                    <p:anim calcmode="lin" valueType="num">
                                      <p:cBhvr additive="base">
                                        <p:cTn id="36" dur="500" fill="hold"/>
                                        <p:tgtEl>
                                          <p:spTgt spid="130057">
                                            <p:txEl>
                                              <p:pRg st="8" end="8"/>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30057">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30057">
                                            <p:txEl>
                                              <p:pRg st="9" end="9"/>
                                            </p:txEl>
                                          </p:spTgt>
                                        </p:tgtEl>
                                        <p:attrNameLst>
                                          <p:attrName>style.visibility</p:attrName>
                                        </p:attrNameLst>
                                      </p:cBhvr>
                                      <p:to>
                                        <p:strVal val="visible"/>
                                      </p:to>
                                    </p:set>
                                    <p:anim calcmode="lin" valueType="num">
                                      <p:cBhvr additive="base">
                                        <p:cTn id="42" dur="500" fill="hold"/>
                                        <p:tgtEl>
                                          <p:spTgt spid="130057">
                                            <p:txEl>
                                              <p:pRg st="9" end="9"/>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30057">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18"/>
          <p:cNvSpPr>
            <a:spLocks noGrp="1" noChangeArrowheads="1"/>
          </p:cNvSpPr>
          <p:nvPr>
            <p:ph type="ctrTitle" idx="4294967295"/>
          </p:nvPr>
        </p:nvSpPr>
        <p:spPr>
          <a:xfrm>
            <a:off x="685800" y="409575"/>
            <a:ext cx="7772400" cy="896938"/>
          </a:xfrm>
        </p:spPr>
        <p:txBody>
          <a:bodyPr/>
          <a:lstStyle/>
          <a:p>
            <a:pPr algn="l" eaLnBrk="1" hangingPunct="1"/>
            <a:r>
              <a:rPr lang="en-US" altLang="en-US" sz="2800" b="1" smtClean="0"/>
              <a:t>Topic 12: Quantum &amp; nuclear physics- AHL</a:t>
            </a:r>
            <a:br>
              <a:rPr lang="en-US" altLang="en-US" sz="2800" b="1" smtClean="0"/>
            </a:br>
            <a:r>
              <a:rPr lang="en-US" altLang="en-US" sz="2800" smtClean="0">
                <a:solidFill>
                  <a:schemeClr val="tx1"/>
                </a:solidFill>
              </a:rPr>
              <a:t>12.1 – The interaction of matter with radiation</a:t>
            </a:r>
          </a:p>
        </p:txBody>
      </p:sp>
      <p:sp>
        <p:nvSpPr>
          <p:cNvPr id="130057" name="Rectangle 2"/>
          <p:cNvSpPr>
            <a:spLocks noChangeArrowheads="1"/>
          </p:cNvSpPr>
          <p:nvPr/>
        </p:nvSpPr>
        <p:spPr bwMode="auto">
          <a:xfrm>
            <a:off x="685800" y="1343025"/>
            <a:ext cx="7772400" cy="5514975"/>
          </a:xfrm>
          <a:prstGeom prst="rect">
            <a:avLst/>
          </a:prstGeom>
          <a:solidFill>
            <a:srgbClr val="EAEAEA"/>
          </a:solidFill>
          <a:ln w="9525">
            <a:noFill/>
            <a:miter lim="800000"/>
            <a:headEnd/>
            <a:tailEnd/>
          </a:ln>
        </p:spPr>
        <p:txBody>
          <a:bodyPr/>
          <a:lstStyle/>
          <a:p>
            <a:pPr eaLnBrk="1" hangingPunct="1">
              <a:spcBef>
                <a:spcPct val="20000"/>
              </a:spcBef>
            </a:pPr>
            <a:r>
              <a:rPr lang="en-US" altLang="en-US" i="1">
                <a:solidFill>
                  <a:srgbClr val="333399"/>
                </a:solidFill>
                <a:cs typeface="Times New Roman" pitchFamily="18" charset="0"/>
              </a:rPr>
              <a:t>Tunneling</a:t>
            </a:r>
          </a:p>
          <a:p>
            <a:pPr eaLnBrk="1" hangingPunct="1">
              <a:spcBef>
                <a:spcPct val="20000"/>
              </a:spcBef>
            </a:pPr>
            <a:endParaRPr lang="en-US" altLang="en-US">
              <a:sym typeface="Symbol" pitchFamily="18" charset="2"/>
            </a:endParaRPr>
          </a:p>
          <a:p>
            <a:pPr eaLnBrk="1" hangingPunct="1">
              <a:spcBef>
                <a:spcPct val="20000"/>
              </a:spcBef>
            </a:pPr>
            <a:endParaRPr lang="en-US" altLang="en-US">
              <a:sym typeface="Symbol" pitchFamily="18" charset="2"/>
            </a:endParaRPr>
          </a:p>
          <a:p>
            <a:pPr eaLnBrk="1" hangingPunct="1">
              <a:spcBef>
                <a:spcPct val="20000"/>
              </a:spcBef>
            </a:pPr>
            <a:endParaRPr lang="en-US" altLang="en-US">
              <a:sym typeface="Symbol" pitchFamily="18" charset="2"/>
            </a:endParaRPr>
          </a:p>
          <a:p>
            <a:pPr eaLnBrk="1" hangingPunct="1">
              <a:spcBef>
                <a:spcPct val="15000"/>
              </a:spcBef>
            </a:pPr>
            <a:r>
              <a:rPr lang="en-US" altLang="en-US">
                <a:sym typeface="Symbol" pitchFamily="18" charset="2"/>
              </a:rPr>
              <a:t>It turns out that </a:t>
            </a:r>
            <a:r>
              <a:rPr lang="en-US" altLang="en-US" i="1">
                <a:sym typeface="Symbol" pitchFamily="18" charset="2"/>
              </a:rPr>
              <a:t>P</a:t>
            </a:r>
            <a:r>
              <a:rPr lang="en-US" altLang="en-US">
                <a:sym typeface="Symbol" pitchFamily="18" charset="2"/>
              </a:rPr>
              <a:t>  exp(– </a:t>
            </a:r>
            <a:r>
              <a:rPr lang="en-US" altLang="en-US" i="1">
                <a:sym typeface="Symbol" pitchFamily="18" charset="2"/>
              </a:rPr>
              <a:t>w</a:t>
            </a:r>
            <a:r>
              <a:rPr lang="en-US" altLang="en-US">
                <a:sym typeface="Symbol" pitchFamily="18" charset="2"/>
              </a:rPr>
              <a:t>  </a:t>
            </a:r>
            <a:r>
              <a:rPr lang="en-US" altLang="en-US" i="1">
                <a:sym typeface="Symbol" pitchFamily="18" charset="2"/>
              </a:rPr>
              <a:t>mq</a:t>
            </a:r>
            <a:r>
              <a:rPr lang="en-US" altLang="en-US">
                <a:sym typeface="Symbol" pitchFamily="18" charset="2"/>
              </a:rPr>
              <a:t></a:t>
            </a:r>
            <a:r>
              <a:rPr lang="en-US" altLang="en-US" i="1">
                <a:sym typeface="Symbol" pitchFamily="18" charset="2"/>
              </a:rPr>
              <a:t>V</a:t>
            </a:r>
            <a:r>
              <a:rPr lang="en-US" altLang="en-US">
                <a:sym typeface="Symbol" pitchFamily="18" charset="2"/>
              </a:rPr>
              <a:t> ). </a:t>
            </a:r>
          </a:p>
          <a:p>
            <a:pPr eaLnBrk="1" hangingPunct="1">
              <a:spcBef>
                <a:spcPct val="10000"/>
              </a:spcBef>
            </a:pPr>
            <a:r>
              <a:rPr lang="en-US" altLang="en-US">
                <a:sym typeface="Symbol" pitchFamily="18" charset="2"/>
              </a:rPr>
              <a:t>Thus we see that the smaller the charge </a:t>
            </a:r>
            <a:r>
              <a:rPr lang="en-US" altLang="en-US" i="1">
                <a:sym typeface="Symbol" pitchFamily="18" charset="2"/>
              </a:rPr>
              <a:t>q</a:t>
            </a:r>
            <a:r>
              <a:rPr lang="en-US" altLang="en-US">
                <a:sym typeface="Symbol" pitchFamily="18" charset="2"/>
              </a:rPr>
              <a:t> and the smaller the mass </a:t>
            </a:r>
            <a:r>
              <a:rPr lang="en-US" altLang="en-US" i="1">
                <a:sym typeface="Symbol" pitchFamily="18" charset="2"/>
              </a:rPr>
              <a:t>m</a:t>
            </a:r>
            <a:r>
              <a:rPr lang="en-US" altLang="en-US">
                <a:sym typeface="Symbol" pitchFamily="18" charset="2"/>
              </a:rPr>
              <a:t> the easier it is for a particle to tunnel. Hence beta decay (e</a:t>
            </a:r>
            <a:r>
              <a:rPr lang="en-US" altLang="en-US" baseline="30000">
                <a:sym typeface="Symbol" pitchFamily="18" charset="2"/>
              </a:rPr>
              <a:t>+</a:t>
            </a:r>
            <a:r>
              <a:rPr lang="en-US" altLang="en-US">
                <a:sym typeface="Symbol" pitchFamily="18" charset="2"/>
              </a:rPr>
              <a:t>, e</a:t>
            </a:r>
            <a:r>
              <a:rPr lang="en-US" altLang="en-US" baseline="30000">
                <a:sym typeface="Symbol" pitchFamily="18" charset="2"/>
              </a:rPr>
              <a:t>-</a:t>
            </a:r>
            <a:r>
              <a:rPr lang="en-US" altLang="en-US">
                <a:sym typeface="Symbol" pitchFamily="18" charset="2"/>
              </a:rPr>
              <a:t>, </a:t>
            </a:r>
            <a:r>
              <a:rPr lang="en-US" altLang="en-US" i="1">
                <a:sym typeface="Symbol" pitchFamily="18" charset="2"/>
              </a:rPr>
              <a:t>m</a:t>
            </a:r>
            <a:r>
              <a:rPr lang="en-US" altLang="en-US" baseline="-25000">
                <a:sym typeface="Symbol" pitchFamily="18" charset="2"/>
              </a:rPr>
              <a:t>e</a:t>
            </a:r>
            <a:r>
              <a:rPr lang="en-US" altLang="en-US" i="1">
                <a:sym typeface="Symbol" pitchFamily="18" charset="2"/>
              </a:rPr>
              <a:t> </a:t>
            </a:r>
            <a:r>
              <a:rPr lang="en-US" altLang="en-US">
                <a:sym typeface="Symbol" pitchFamily="18" charset="2"/>
              </a:rPr>
              <a:t>) is “more probable” than alpha decay (2e</a:t>
            </a:r>
            <a:r>
              <a:rPr lang="en-US" altLang="en-US" baseline="30000">
                <a:sym typeface="Symbol" pitchFamily="18" charset="2"/>
              </a:rPr>
              <a:t>+</a:t>
            </a:r>
            <a:r>
              <a:rPr lang="en-US" altLang="en-US">
                <a:sym typeface="Symbol" pitchFamily="18" charset="2"/>
              </a:rPr>
              <a:t>, 4</a:t>
            </a:r>
            <a:r>
              <a:rPr lang="en-US" altLang="en-US" i="1">
                <a:sym typeface="Symbol" pitchFamily="18" charset="2"/>
              </a:rPr>
              <a:t>m</a:t>
            </a:r>
            <a:r>
              <a:rPr lang="en-US" altLang="en-US" baseline="-25000">
                <a:sym typeface="Symbol" pitchFamily="18" charset="2"/>
              </a:rPr>
              <a:t>p</a:t>
            </a:r>
            <a:r>
              <a:rPr lang="en-US" altLang="en-US">
                <a:sym typeface="Symbol" pitchFamily="18" charset="2"/>
              </a:rPr>
              <a:t>).</a:t>
            </a:r>
          </a:p>
          <a:p>
            <a:pPr eaLnBrk="1" hangingPunct="1">
              <a:spcBef>
                <a:spcPct val="10000"/>
              </a:spcBef>
            </a:pPr>
            <a:r>
              <a:rPr lang="en-US" altLang="en-US">
                <a:sym typeface="Symbol" pitchFamily="18" charset="2"/>
              </a:rPr>
              <a:t>Surprisingly, this quantum mechanical phenomenon has applications in the technical world in the form of the </a:t>
            </a:r>
            <a:r>
              <a:rPr lang="en-US" altLang="en-US" b="1">
                <a:sym typeface="Symbol" pitchFamily="18" charset="2"/>
              </a:rPr>
              <a:t>tunnel diode</a:t>
            </a:r>
            <a:r>
              <a:rPr lang="en-US" altLang="en-US">
                <a:sym typeface="Symbol" pitchFamily="18" charset="2"/>
              </a:rPr>
              <a:t> (a rapid electronic switch) and the </a:t>
            </a:r>
            <a:r>
              <a:rPr lang="en-US" altLang="en-US" b="1">
                <a:sym typeface="Symbol" pitchFamily="18" charset="2"/>
              </a:rPr>
              <a:t>scanning tunneling microscope</a:t>
            </a:r>
            <a:r>
              <a:rPr lang="en-US" altLang="en-US">
                <a:sym typeface="Symbol" pitchFamily="18" charset="2"/>
              </a:rPr>
              <a:t> with which we can actually observe atoms in crystals!</a:t>
            </a:r>
          </a:p>
        </p:txBody>
      </p:sp>
      <p:pic>
        <p:nvPicPr>
          <p:cNvPr id="67588" name="Picture 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9525" y="1758950"/>
            <a:ext cx="9163050" cy="1209675"/>
          </a:xfrm>
          <a:prstGeom prst="rect">
            <a:avLst/>
          </a:prstGeom>
          <a:noFill/>
          <a:ln w="9525">
            <a:noFill/>
            <a:miter lim="800000"/>
            <a:headEnd/>
            <a:tailEnd/>
          </a:ln>
        </p:spPr>
      </p:pic>
      <p:sp>
        <p:nvSpPr>
          <p:cNvPr id="67589" name="Text Box 5"/>
          <p:cNvSpPr txBox="1">
            <a:spLocks noChangeArrowheads="1"/>
          </p:cNvSpPr>
          <p:nvPr/>
        </p:nvSpPr>
        <p:spPr bwMode="auto">
          <a:xfrm>
            <a:off x="4265613" y="2400300"/>
            <a:ext cx="387350" cy="457200"/>
          </a:xfrm>
          <a:prstGeom prst="rect">
            <a:avLst/>
          </a:prstGeom>
          <a:noFill/>
          <a:ln w="9525">
            <a:noFill/>
            <a:miter lim="800000"/>
            <a:headEnd/>
            <a:tailEnd/>
          </a:ln>
        </p:spPr>
        <p:txBody>
          <a:bodyPr wrap="none">
            <a:spAutoFit/>
          </a:bodyPr>
          <a:lstStyle/>
          <a:p>
            <a:r>
              <a:rPr lang="en-US"/>
              <a:t>A</a:t>
            </a:r>
          </a:p>
        </p:txBody>
      </p:sp>
      <p:sp>
        <p:nvSpPr>
          <p:cNvPr id="67590" name="Text Box 6"/>
          <p:cNvSpPr txBox="1">
            <a:spLocks noChangeArrowheads="1"/>
          </p:cNvSpPr>
          <p:nvPr/>
        </p:nvSpPr>
        <p:spPr bwMode="auto">
          <a:xfrm>
            <a:off x="7677150" y="2422525"/>
            <a:ext cx="387350" cy="457200"/>
          </a:xfrm>
          <a:prstGeom prst="rect">
            <a:avLst/>
          </a:prstGeom>
          <a:noFill/>
          <a:ln w="9525">
            <a:noFill/>
            <a:miter lim="800000"/>
            <a:headEnd/>
            <a:tailEnd/>
          </a:ln>
        </p:spPr>
        <p:txBody>
          <a:bodyPr wrap="none">
            <a:spAutoFit/>
          </a:bodyPr>
          <a:lstStyle/>
          <a:p>
            <a:r>
              <a:rPr lang="en-US"/>
              <a:t>B</a:t>
            </a:r>
          </a:p>
        </p:txBody>
      </p:sp>
      <p:sp>
        <p:nvSpPr>
          <p:cNvPr id="67591" name="Text Box 7"/>
          <p:cNvSpPr txBox="1">
            <a:spLocks noChangeArrowheads="1"/>
          </p:cNvSpPr>
          <p:nvPr/>
        </p:nvSpPr>
        <p:spPr bwMode="auto">
          <a:xfrm>
            <a:off x="8197850" y="2417763"/>
            <a:ext cx="404813" cy="457200"/>
          </a:xfrm>
          <a:prstGeom prst="rect">
            <a:avLst/>
          </a:prstGeom>
          <a:noFill/>
          <a:ln w="9525">
            <a:noFill/>
            <a:miter lim="800000"/>
            <a:headEnd/>
            <a:tailEnd/>
          </a:ln>
        </p:spPr>
        <p:txBody>
          <a:bodyPr wrap="none">
            <a:spAutoFit/>
          </a:bodyPr>
          <a:lstStyle/>
          <a:p>
            <a:r>
              <a:rPr lang="en-US"/>
              <a:t>C</a:t>
            </a:r>
          </a:p>
        </p:txBody>
      </p:sp>
      <p:sp>
        <p:nvSpPr>
          <p:cNvPr id="67592" name="Text Box 8"/>
          <p:cNvSpPr txBox="1">
            <a:spLocks noChangeArrowheads="1"/>
          </p:cNvSpPr>
          <p:nvPr/>
        </p:nvSpPr>
        <p:spPr bwMode="auto">
          <a:xfrm>
            <a:off x="552450" y="2422525"/>
            <a:ext cx="404813" cy="457200"/>
          </a:xfrm>
          <a:prstGeom prst="rect">
            <a:avLst/>
          </a:prstGeom>
          <a:noFill/>
          <a:ln w="9525">
            <a:noFill/>
            <a:miter lim="800000"/>
            <a:headEnd/>
            <a:tailEnd/>
          </a:ln>
        </p:spPr>
        <p:txBody>
          <a:bodyPr wrap="none">
            <a:spAutoFit/>
          </a:bodyPr>
          <a:lstStyle/>
          <a:p>
            <a:r>
              <a:rPr lang="en-US"/>
              <a:t>C</a:t>
            </a:r>
          </a:p>
        </p:txBody>
      </p:sp>
      <p:sp>
        <p:nvSpPr>
          <p:cNvPr id="67593" name="Text Box 9"/>
          <p:cNvSpPr txBox="1">
            <a:spLocks noChangeArrowheads="1"/>
          </p:cNvSpPr>
          <p:nvPr/>
        </p:nvSpPr>
        <p:spPr bwMode="auto">
          <a:xfrm>
            <a:off x="1073150" y="2417763"/>
            <a:ext cx="387350" cy="457200"/>
          </a:xfrm>
          <a:prstGeom prst="rect">
            <a:avLst/>
          </a:prstGeom>
          <a:noFill/>
          <a:ln w="9525">
            <a:noFill/>
            <a:miter lim="800000"/>
            <a:headEnd/>
            <a:tailEnd/>
          </a:ln>
        </p:spPr>
        <p:txBody>
          <a:bodyPr wrap="none">
            <a:spAutoFit/>
          </a:bodyPr>
          <a:lstStyle/>
          <a:p>
            <a:r>
              <a:rPr lang="en-US"/>
              <a:t>B</a:t>
            </a:r>
          </a:p>
        </p:txBody>
      </p:sp>
      <p:grpSp>
        <p:nvGrpSpPr>
          <p:cNvPr id="67594" name="Group 10"/>
          <p:cNvGrpSpPr>
            <a:grpSpLocks/>
          </p:cNvGrpSpPr>
          <p:nvPr/>
        </p:nvGrpSpPr>
        <p:grpSpPr bwMode="auto">
          <a:xfrm>
            <a:off x="4632325" y="2820988"/>
            <a:ext cx="3614738" cy="457200"/>
            <a:chOff x="2918" y="1777"/>
            <a:chExt cx="2277" cy="288"/>
          </a:xfrm>
        </p:grpSpPr>
        <p:sp>
          <p:nvSpPr>
            <p:cNvPr id="67596" name="Line 11"/>
            <p:cNvSpPr>
              <a:spLocks noChangeShapeType="1"/>
            </p:cNvSpPr>
            <p:nvPr/>
          </p:nvSpPr>
          <p:spPr bwMode="auto">
            <a:xfrm>
              <a:off x="2918" y="1857"/>
              <a:ext cx="0" cy="167"/>
            </a:xfrm>
            <a:prstGeom prst="line">
              <a:avLst/>
            </a:prstGeom>
            <a:noFill/>
            <a:ln w="9525">
              <a:solidFill>
                <a:schemeClr val="tx1"/>
              </a:solidFill>
              <a:round/>
              <a:headEnd/>
              <a:tailEnd/>
            </a:ln>
          </p:spPr>
          <p:txBody>
            <a:bodyPr/>
            <a:lstStyle/>
            <a:p>
              <a:endParaRPr lang="en-US"/>
            </a:p>
          </p:txBody>
        </p:sp>
        <p:sp>
          <p:nvSpPr>
            <p:cNvPr id="67597" name="Line 12"/>
            <p:cNvSpPr>
              <a:spLocks noChangeShapeType="1"/>
            </p:cNvSpPr>
            <p:nvPr/>
          </p:nvSpPr>
          <p:spPr bwMode="auto">
            <a:xfrm>
              <a:off x="2918" y="1940"/>
              <a:ext cx="1069" cy="0"/>
            </a:xfrm>
            <a:prstGeom prst="line">
              <a:avLst/>
            </a:prstGeom>
            <a:noFill/>
            <a:ln w="38100">
              <a:solidFill>
                <a:schemeClr val="tx1"/>
              </a:solidFill>
              <a:round/>
              <a:headEnd/>
              <a:tailEnd/>
            </a:ln>
          </p:spPr>
          <p:txBody>
            <a:bodyPr/>
            <a:lstStyle/>
            <a:p>
              <a:endParaRPr lang="en-US"/>
            </a:p>
          </p:txBody>
        </p:sp>
        <p:sp>
          <p:nvSpPr>
            <p:cNvPr id="67598" name="Line 13"/>
            <p:cNvSpPr>
              <a:spLocks noChangeShapeType="1"/>
            </p:cNvSpPr>
            <p:nvPr/>
          </p:nvSpPr>
          <p:spPr bwMode="auto">
            <a:xfrm>
              <a:off x="4126" y="1940"/>
              <a:ext cx="1069" cy="0"/>
            </a:xfrm>
            <a:prstGeom prst="line">
              <a:avLst/>
            </a:prstGeom>
            <a:noFill/>
            <a:ln w="38100">
              <a:solidFill>
                <a:schemeClr val="tx1"/>
              </a:solidFill>
              <a:round/>
              <a:headEnd/>
              <a:tailEnd type="arrow" w="med" len="med"/>
            </a:ln>
          </p:spPr>
          <p:txBody>
            <a:bodyPr/>
            <a:lstStyle/>
            <a:p>
              <a:endParaRPr lang="en-US"/>
            </a:p>
          </p:txBody>
        </p:sp>
        <p:sp>
          <p:nvSpPr>
            <p:cNvPr id="67599" name="Text Box 14"/>
            <p:cNvSpPr txBox="1">
              <a:spLocks noChangeArrowheads="1"/>
            </p:cNvSpPr>
            <p:nvPr/>
          </p:nvSpPr>
          <p:spPr bwMode="auto">
            <a:xfrm>
              <a:off x="3966" y="1777"/>
              <a:ext cx="180" cy="288"/>
            </a:xfrm>
            <a:prstGeom prst="rect">
              <a:avLst/>
            </a:prstGeom>
            <a:noFill/>
            <a:ln w="9525">
              <a:noFill/>
              <a:miter lim="800000"/>
              <a:headEnd/>
              <a:tailEnd/>
            </a:ln>
          </p:spPr>
          <p:txBody>
            <a:bodyPr wrap="none">
              <a:spAutoFit/>
            </a:bodyPr>
            <a:lstStyle/>
            <a:p>
              <a:r>
                <a:rPr lang="en-US" i="1"/>
                <a:t>r</a:t>
              </a:r>
            </a:p>
          </p:txBody>
        </p:sp>
      </p:grpSp>
      <p:sp>
        <p:nvSpPr>
          <p:cNvPr id="174095" name="Freeform 15"/>
          <p:cNvSpPr>
            <a:spLocks/>
          </p:cNvSpPr>
          <p:nvPr/>
        </p:nvSpPr>
        <p:spPr bwMode="auto">
          <a:xfrm>
            <a:off x="4814888" y="3165475"/>
            <a:ext cx="998537" cy="315913"/>
          </a:xfrm>
          <a:custGeom>
            <a:avLst/>
            <a:gdLst>
              <a:gd name="T0" fmla="*/ 0 w 697"/>
              <a:gd name="T1" fmla="*/ 159 h 199"/>
              <a:gd name="T2" fmla="*/ 23 w 697"/>
              <a:gd name="T3" fmla="*/ 199 h 199"/>
              <a:gd name="T4" fmla="*/ 76 w 697"/>
              <a:gd name="T5" fmla="*/ 0 h 199"/>
              <a:gd name="T6" fmla="*/ 697 w 697"/>
              <a:gd name="T7" fmla="*/ 0 h 199"/>
              <a:gd name="T8" fmla="*/ 0 60000 65536"/>
              <a:gd name="T9" fmla="*/ 0 60000 65536"/>
              <a:gd name="T10" fmla="*/ 0 60000 65536"/>
              <a:gd name="T11" fmla="*/ 0 60000 65536"/>
              <a:gd name="T12" fmla="*/ 0 w 697"/>
              <a:gd name="T13" fmla="*/ 0 h 199"/>
              <a:gd name="T14" fmla="*/ 697 w 697"/>
              <a:gd name="T15" fmla="*/ 199 h 199"/>
            </a:gdLst>
            <a:ahLst/>
            <a:cxnLst>
              <a:cxn ang="T8">
                <a:pos x="T0" y="T1"/>
              </a:cxn>
              <a:cxn ang="T9">
                <a:pos x="T2" y="T3"/>
              </a:cxn>
              <a:cxn ang="T10">
                <a:pos x="T4" y="T5"/>
              </a:cxn>
              <a:cxn ang="T11">
                <a:pos x="T6" y="T7"/>
              </a:cxn>
            </a:cxnLst>
            <a:rect l="T12" t="T13" r="T14" b="T15"/>
            <a:pathLst>
              <a:path w="697" h="199">
                <a:moveTo>
                  <a:pt x="0" y="159"/>
                </a:moveTo>
                <a:lnTo>
                  <a:pt x="23" y="199"/>
                </a:lnTo>
                <a:lnTo>
                  <a:pt x="76" y="0"/>
                </a:lnTo>
                <a:lnTo>
                  <a:pt x="697" y="0"/>
                </a:lnTo>
              </a:path>
            </a:pathLst>
          </a:custGeom>
          <a:noFill/>
          <a:ln w="9525">
            <a:solidFill>
              <a:schemeClr val="tx1"/>
            </a:solidFill>
            <a:round/>
            <a:headEnd/>
            <a:tailEnd/>
          </a:ln>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0057">
                                            <p:txEl>
                                              <p:pRg st="4" end="4"/>
                                            </p:txEl>
                                          </p:spTgt>
                                        </p:tgtEl>
                                        <p:attrNameLst>
                                          <p:attrName>style.visibility</p:attrName>
                                        </p:attrNameLst>
                                      </p:cBhvr>
                                      <p:to>
                                        <p:strVal val="visible"/>
                                      </p:to>
                                    </p:set>
                                    <p:anim calcmode="lin" valueType="num">
                                      <p:cBhvr additive="base">
                                        <p:cTn id="7" dur="500" fill="hold"/>
                                        <p:tgtEl>
                                          <p:spTgt spid="130057">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005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2" presetClass="entr" presetSubtype="4" fill="hold" grpId="0" nodeType="withEffect">
                                  <p:stCondLst>
                                    <p:cond delay="0"/>
                                  </p:stCondLst>
                                  <p:childTnLst>
                                    <p:set>
                                      <p:cBhvr>
                                        <p:cTn id="10" dur="1" fill="hold">
                                          <p:stCondLst>
                                            <p:cond delay="0"/>
                                          </p:stCondLst>
                                        </p:cTn>
                                        <p:tgtEl>
                                          <p:spTgt spid="174095"/>
                                        </p:tgtEl>
                                        <p:attrNameLst>
                                          <p:attrName>style.visibility</p:attrName>
                                        </p:attrNameLst>
                                      </p:cBhvr>
                                      <p:to>
                                        <p:strVal val="visible"/>
                                      </p:to>
                                    </p:set>
                                    <p:anim calcmode="lin" valueType="num">
                                      <p:cBhvr additive="base">
                                        <p:cTn id="11" dur="500" fill="hold"/>
                                        <p:tgtEl>
                                          <p:spTgt spid="174095"/>
                                        </p:tgtEl>
                                        <p:attrNameLst>
                                          <p:attrName>ppt_x</p:attrName>
                                        </p:attrNameLst>
                                      </p:cBhvr>
                                      <p:tavLst>
                                        <p:tav tm="0">
                                          <p:val>
                                            <p:strVal val="#ppt_x"/>
                                          </p:val>
                                        </p:tav>
                                        <p:tav tm="100000">
                                          <p:val>
                                            <p:strVal val="#ppt_x"/>
                                          </p:val>
                                        </p:tav>
                                      </p:tavLst>
                                    </p:anim>
                                    <p:anim calcmode="lin" valueType="num">
                                      <p:cBhvr additive="base">
                                        <p:cTn id="12" dur="500" fill="hold"/>
                                        <p:tgtEl>
                                          <p:spTgt spid="17409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30057">
                                            <p:txEl>
                                              <p:pRg st="5" end="5"/>
                                            </p:txEl>
                                          </p:spTgt>
                                        </p:tgtEl>
                                        <p:attrNameLst>
                                          <p:attrName>style.visibility</p:attrName>
                                        </p:attrNameLst>
                                      </p:cBhvr>
                                      <p:to>
                                        <p:strVal val="visible"/>
                                      </p:to>
                                    </p:set>
                                    <p:anim calcmode="lin" valueType="num">
                                      <p:cBhvr additive="base">
                                        <p:cTn id="17" dur="500" fill="hold"/>
                                        <p:tgtEl>
                                          <p:spTgt spid="130057">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3005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arrow.wav"/>
                                        </p:tgtEl>
                                      </p:cMediaNode>
                                    </p:audio>
                                  </p:sub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30057">
                                            <p:txEl>
                                              <p:pRg st="6" end="6"/>
                                            </p:txEl>
                                          </p:spTgt>
                                        </p:tgtEl>
                                        <p:attrNameLst>
                                          <p:attrName>style.visibility</p:attrName>
                                        </p:attrNameLst>
                                      </p:cBhvr>
                                      <p:to>
                                        <p:strVal val="visible"/>
                                      </p:to>
                                    </p:set>
                                    <p:anim calcmode="lin" valueType="num">
                                      <p:cBhvr additive="base">
                                        <p:cTn id="23" dur="500" fill="hold"/>
                                        <p:tgtEl>
                                          <p:spTgt spid="130057">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3005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95"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7" name="Picture 2"/>
          <p:cNvPicPr>
            <a:picLocks noChangeAspect="1" noChangeArrowheads="1"/>
          </p:cNvPicPr>
          <p:nvPr/>
        </p:nvPicPr>
        <p:blipFill>
          <a:blip r:embed="rId6" cstate="print"/>
          <a:srcRect/>
          <a:stretch>
            <a:fillRect/>
          </a:stretch>
        </p:blipFill>
        <p:spPr bwMode="auto">
          <a:xfrm>
            <a:off x="-115888" y="0"/>
            <a:ext cx="9259888" cy="6861175"/>
          </a:xfrm>
          <a:prstGeom prst="rect">
            <a:avLst/>
          </a:prstGeom>
          <a:noFill/>
          <a:ln w="9525">
            <a:noFill/>
            <a:miter lim="800000"/>
            <a:headEnd/>
            <a:tailEnd/>
          </a:ln>
        </p:spPr>
      </p:pic>
      <p:sp>
        <p:nvSpPr>
          <p:cNvPr id="18" name="TextBox 17"/>
          <p:cNvSpPr txBox="1">
            <a:spLocks noChangeArrowheads="1"/>
          </p:cNvSpPr>
          <p:nvPr/>
        </p:nvSpPr>
        <p:spPr bwMode="auto">
          <a:xfrm>
            <a:off x="0" y="0"/>
            <a:ext cx="5310188" cy="830263"/>
          </a:xfrm>
          <a:prstGeom prst="rect">
            <a:avLst/>
          </a:prstGeom>
          <a:noFill/>
          <a:ln w="9525">
            <a:noFill/>
            <a:miter lim="800000"/>
            <a:headEnd/>
            <a:tailEnd/>
          </a:ln>
        </p:spPr>
        <p:txBody>
          <a:bodyPr>
            <a:spAutoFit/>
          </a:bodyPr>
          <a:lstStyle/>
          <a:p>
            <a:r>
              <a:rPr lang="en-US">
                <a:solidFill>
                  <a:srgbClr val="FFC000"/>
                </a:solidFill>
              </a:rPr>
              <a:t>A stadium shaped corral made by iron atoms on a copper surface.</a:t>
            </a:r>
          </a:p>
        </p:txBody>
      </p:sp>
      <p:sp>
        <p:nvSpPr>
          <p:cNvPr id="19" name="TextBox 18"/>
          <p:cNvSpPr txBox="1"/>
          <p:nvPr/>
        </p:nvSpPr>
        <p:spPr>
          <a:xfrm>
            <a:off x="884238" y="6396038"/>
            <a:ext cx="7389812" cy="461962"/>
          </a:xfrm>
          <a:prstGeom prst="rect">
            <a:avLst/>
          </a:prstGeom>
          <a:noFill/>
        </p:spPr>
        <p:txBody>
          <a:bodyPr wrap="none">
            <a:spAutoFit/>
          </a:bodyPr>
          <a:lstStyle/>
          <a:p>
            <a:pPr>
              <a:defRPr/>
            </a:pPr>
            <a:r>
              <a:rPr lang="en-US" dirty="0">
                <a:solidFill>
                  <a:schemeClr val="bg1">
                    <a:lumMod val="65000"/>
                  </a:schemeClr>
                </a:solidFill>
              </a:rPr>
              <a:t>Courtesy: IBM Research, </a:t>
            </a:r>
            <a:r>
              <a:rPr lang="en-US" dirty="0" err="1">
                <a:solidFill>
                  <a:schemeClr val="bg1">
                    <a:lumMod val="65000"/>
                  </a:schemeClr>
                </a:solidFill>
              </a:rPr>
              <a:t>Almaden</a:t>
            </a:r>
            <a:r>
              <a:rPr lang="en-US" dirty="0">
                <a:solidFill>
                  <a:schemeClr val="bg1">
                    <a:lumMod val="65000"/>
                  </a:schemeClr>
                </a:solidFill>
              </a:rPr>
              <a:t> Research Center.</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0"/>
                                        <p:tgtEl>
                                          <p:spTgt spid="17"/>
                                        </p:tgtEl>
                                      </p:cBhvr>
                                    </p:animEffect>
                                  </p:childTnLst>
                                  <p:subTnLst>
                                    <p:audio>
                                      <p:cMediaNode>
                                        <p:cTn display="0" masterRel="sameClick">
                                          <p:stCondLst>
                                            <p:cond evt="begin" delay="0">
                                              <p:tn val="5"/>
                                            </p:cond>
                                          </p:stCondLst>
                                          <p:endCondLst>
                                            <p:cond evt="onStopAudio" delay="0">
                                              <p:tgtEl>
                                                <p:sldTgt/>
                                              </p:tgtEl>
                                            </p:cond>
                                          </p:endCondLst>
                                        </p:cTn>
                                        <p:tgtEl>
                                          <p:sndTgt r:embed="rId4" name="voltage.wav"/>
                                        </p:tgtEl>
                                      </p:cMediaNode>
                                    </p:audio>
                                  </p:sub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20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5"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450" name="Rectangle 2"/>
          <p:cNvSpPr>
            <a:spLocks noChangeArrowheads="1"/>
          </p:cNvSpPr>
          <p:nvPr/>
        </p:nvSpPr>
        <p:spPr bwMode="auto">
          <a:xfrm>
            <a:off x="685800" y="1343025"/>
            <a:ext cx="7772400" cy="5514975"/>
          </a:xfrm>
          <a:prstGeom prst="rect">
            <a:avLst/>
          </a:prstGeom>
          <a:solidFill>
            <a:srgbClr val="EAEAEA"/>
          </a:solidFill>
          <a:ln w="9525">
            <a:noFill/>
            <a:miter lim="800000"/>
            <a:headEnd/>
            <a:tailEnd/>
          </a:ln>
        </p:spPr>
        <p:txBody>
          <a:bodyPr/>
          <a:lstStyle/>
          <a:p>
            <a:pPr eaLnBrk="1" hangingPunct="1">
              <a:spcBef>
                <a:spcPct val="20000"/>
              </a:spcBef>
            </a:pPr>
            <a:r>
              <a:rPr lang="en-US" altLang="en-US" i="1">
                <a:solidFill>
                  <a:srgbClr val="333399"/>
                </a:solidFill>
                <a:cs typeface="Times New Roman" pitchFamily="18" charset="0"/>
              </a:rPr>
              <a:t>The Heisenberg uncertainty principle </a:t>
            </a:r>
          </a:p>
          <a:p>
            <a:pPr eaLnBrk="1" hangingPunct="1">
              <a:spcBef>
                <a:spcPts val="4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Suppose you want to know the position and the velocity of an electron.</a:t>
            </a:r>
          </a:p>
          <a:p>
            <a:pPr eaLnBrk="1" hangingPunct="1">
              <a:spcBef>
                <a:spcPts val="400"/>
              </a:spcBef>
            </a:pPr>
            <a:r>
              <a:rPr lang="en-US" altLang="en-US">
                <a:solidFill>
                  <a:srgbClr val="000000"/>
                </a:solidFill>
                <a:cs typeface="Times New Roman" pitchFamily="18" charset="0"/>
                <a:sym typeface="Symbol" pitchFamily="18" charset="2"/>
              </a:rPr>
              <a:t>In order to detect the electron you have to make contact with it in what we call an "observation."</a:t>
            </a:r>
          </a:p>
          <a:p>
            <a:pPr eaLnBrk="1" hangingPunct="1">
              <a:spcBef>
                <a:spcPts val="400"/>
              </a:spcBef>
            </a:pPr>
            <a:r>
              <a:rPr lang="en-US" altLang="en-US">
                <a:solidFill>
                  <a:srgbClr val="000000"/>
                </a:solidFill>
                <a:cs typeface="Times New Roman" pitchFamily="18" charset="0"/>
                <a:sym typeface="Symbol" pitchFamily="18" charset="2"/>
              </a:rPr>
              <a:t>The least intrusive means of observation would be to “bounce” a photon off of it and observe the results to determine its position. </a:t>
            </a:r>
          </a:p>
          <a:p>
            <a:pPr eaLnBrk="1" hangingPunct="1">
              <a:spcBef>
                <a:spcPts val="400"/>
              </a:spcBef>
            </a:pPr>
            <a:r>
              <a:rPr lang="en-US" altLang="en-US">
                <a:solidFill>
                  <a:srgbClr val="000000"/>
                </a:solidFill>
                <a:cs typeface="Times New Roman" pitchFamily="18" charset="0"/>
                <a:sym typeface="Symbol" pitchFamily="18" charset="2"/>
              </a:rPr>
              <a:t>And if you bounced a second photon off of it and measured the time between the two "returns" you could determine the velocity of the electron. </a:t>
            </a:r>
          </a:p>
          <a:p>
            <a:pPr eaLnBrk="1" hangingPunct="1">
              <a:spcBef>
                <a:spcPts val="400"/>
              </a:spcBef>
            </a:pPr>
            <a:r>
              <a:rPr lang="en-US" altLang="en-US">
                <a:solidFill>
                  <a:srgbClr val="000000"/>
                </a:solidFill>
                <a:cs typeface="Times New Roman" pitchFamily="18" charset="0"/>
                <a:sym typeface="Symbol" pitchFamily="18" charset="2"/>
              </a:rPr>
              <a:t>You could send out the two photons closer and closer together and find out, to any degree of accuracy, the electron's position and velocity. </a:t>
            </a:r>
          </a:p>
        </p:txBody>
      </p:sp>
      <p:sp>
        <p:nvSpPr>
          <p:cNvPr id="69635"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12.1 – The interaction of matter with radiation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28450">
                                            <p:txEl>
                                              <p:pRg st="0" end="0"/>
                                            </p:txEl>
                                          </p:spTgt>
                                        </p:tgtEl>
                                        <p:attrNameLst>
                                          <p:attrName>style.visibility</p:attrName>
                                        </p:attrNameLst>
                                      </p:cBhvr>
                                      <p:to>
                                        <p:strVal val="visible"/>
                                      </p:to>
                                    </p:set>
                                    <p:anim calcmode="lin" valueType="num">
                                      <p:cBhvr additive="base">
                                        <p:cTn id="7" dur="500" fill="hold"/>
                                        <p:tgtEl>
                                          <p:spTgt spid="112845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845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128450">
                                            <p:txEl>
                                              <p:pRg st="1" end="1"/>
                                            </p:txEl>
                                          </p:spTgt>
                                        </p:tgtEl>
                                        <p:attrNameLst>
                                          <p:attrName>style.visibility</p:attrName>
                                        </p:attrNameLst>
                                      </p:cBhvr>
                                      <p:to>
                                        <p:strVal val="visible"/>
                                      </p:to>
                                    </p:set>
                                    <p:anim calcmode="lin" valueType="num">
                                      <p:cBhvr additive="base">
                                        <p:cTn id="13" dur="500" fill="hold"/>
                                        <p:tgtEl>
                                          <p:spTgt spid="112845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845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128450">
                                            <p:txEl>
                                              <p:pRg st="2" end="2"/>
                                            </p:txEl>
                                          </p:spTgt>
                                        </p:tgtEl>
                                        <p:attrNameLst>
                                          <p:attrName>style.visibility</p:attrName>
                                        </p:attrNameLst>
                                      </p:cBhvr>
                                      <p:to>
                                        <p:strVal val="visible"/>
                                      </p:to>
                                    </p:set>
                                    <p:anim calcmode="lin" valueType="num">
                                      <p:cBhvr additive="base">
                                        <p:cTn id="19" dur="500" fill="hold"/>
                                        <p:tgtEl>
                                          <p:spTgt spid="112845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845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128450">
                                            <p:txEl>
                                              <p:pRg st="3" end="3"/>
                                            </p:txEl>
                                          </p:spTgt>
                                        </p:tgtEl>
                                        <p:attrNameLst>
                                          <p:attrName>style.visibility</p:attrName>
                                        </p:attrNameLst>
                                      </p:cBhvr>
                                      <p:to>
                                        <p:strVal val="visible"/>
                                      </p:to>
                                    </p:set>
                                    <p:anim calcmode="lin" valueType="num">
                                      <p:cBhvr additive="base">
                                        <p:cTn id="25" dur="500" fill="hold"/>
                                        <p:tgtEl>
                                          <p:spTgt spid="112845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2845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128450">
                                            <p:txEl>
                                              <p:pRg st="4" end="4"/>
                                            </p:txEl>
                                          </p:spTgt>
                                        </p:tgtEl>
                                        <p:attrNameLst>
                                          <p:attrName>style.visibility</p:attrName>
                                        </p:attrNameLst>
                                      </p:cBhvr>
                                      <p:to>
                                        <p:strVal val="visible"/>
                                      </p:to>
                                    </p:set>
                                    <p:anim calcmode="lin" valueType="num">
                                      <p:cBhvr additive="base">
                                        <p:cTn id="31" dur="500" fill="hold"/>
                                        <p:tgtEl>
                                          <p:spTgt spid="112845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2845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128450">
                                            <p:txEl>
                                              <p:pRg st="5" end="5"/>
                                            </p:txEl>
                                          </p:spTgt>
                                        </p:tgtEl>
                                        <p:attrNameLst>
                                          <p:attrName>style.visibility</p:attrName>
                                        </p:attrNameLst>
                                      </p:cBhvr>
                                      <p:to>
                                        <p:strVal val="visible"/>
                                      </p:to>
                                    </p:set>
                                    <p:anim calcmode="lin" valueType="num">
                                      <p:cBhvr additive="base">
                                        <p:cTn id="37" dur="500" fill="hold"/>
                                        <p:tgtEl>
                                          <p:spTgt spid="112845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2845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6"/>
          <p:cNvSpPr>
            <a:spLocks noChangeArrowheads="1"/>
          </p:cNvSpPr>
          <p:nvPr/>
        </p:nvSpPr>
        <p:spPr bwMode="auto">
          <a:xfrm>
            <a:off x="687388" y="5495925"/>
            <a:ext cx="7764462" cy="1362075"/>
          </a:xfrm>
          <a:prstGeom prst="rect">
            <a:avLst/>
          </a:prstGeom>
          <a:solidFill>
            <a:srgbClr val="FFCCCC"/>
          </a:solidFill>
          <a:ln>
            <a:noFill/>
          </a:ln>
          <a:effectLst/>
          <a:extLst/>
        </p:spPr>
        <p:txBody>
          <a:bodyPr/>
          <a:lstStyle>
            <a:lvl1pPr>
              <a:spcBef>
                <a:spcPct val="20000"/>
              </a:spcBef>
              <a:buChar char="•"/>
              <a:defRPr sz="3200">
                <a:solidFill>
                  <a:schemeClr val="tx1"/>
                </a:solidFill>
                <a:latin typeface="Arial" panose="020B0604020202020204" pitchFamily="34" charset="0"/>
              </a:defRPr>
            </a:lvl1pPr>
            <a:lvl2pPr marL="57150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altLang="en-US" sz="2400" b="1" i="1" dirty="0" smtClean="0">
                <a:latin typeface="+mn-lt"/>
                <a:cs typeface="Arial" panose="020B0604020202020204" pitchFamily="34" charset="0"/>
              </a:rPr>
              <a:t>FYI</a:t>
            </a:r>
          </a:p>
          <a:p>
            <a:pPr>
              <a:spcBef>
                <a:spcPct val="0"/>
              </a:spcBef>
              <a:buFontTx/>
              <a:buNone/>
              <a:defRPr/>
            </a:pPr>
            <a:r>
              <a:rPr lang="en-US" altLang="en-US" sz="2400" b="1" dirty="0" smtClean="0">
                <a:latin typeface="+mn-lt"/>
                <a:cs typeface="Arial" panose="020B0604020202020204" pitchFamily="34" charset="0"/>
                <a:sym typeface="Symbol" panose="05050102010706020507" pitchFamily="18" charset="2"/>
              </a:rPr>
              <a:t></a:t>
            </a:r>
            <a:r>
              <a:rPr lang="en-US" altLang="en-US" sz="2400" dirty="0" smtClean="0">
                <a:latin typeface="+mn-lt"/>
                <a:cs typeface="Arial" panose="020B0604020202020204" pitchFamily="34" charset="0"/>
                <a:sym typeface="Symbol" panose="05050102010706020507" pitchFamily="18" charset="2"/>
              </a:rPr>
              <a:t>The energy form tells us that </a:t>
            </a:r>
            <a:r>
              <a:rPr lang="en-US" altLang="en-US" sz="2400" i="1" dirty="0" smtClean="0">
                <a:latin typeface="+mn-lt"/>
                <a:cs typeface="Arial" panose="020B0604020202020204" pitchFamily="34" charset="0"/>
                <a:sym typeface="Symbol" panose="05050102010706020507" pitchFamily="18" charset="2"/>
              </a:rPr>
              <a:t>for very short time intervals, energy conservation can be violated!</a:t>
            </a:r>
            <a:endParaRPr lang="en-US" altLang="en-US" sz="2400" dirty="0" smtClean="0">
              <a:latin typeface="+mn-lt"/>
              <a:cs typeface="Arial" panose="020B0604020202020204" pitchFamily="34" charset="0"/>
              <a:sym typeface="Symbol" panose="05050102010706020507" pitchFamily="18" charset="2"/>
            </a:endParaRPr>
          </a:p>
        </p:txBody>
      </p:sp>
      <p:sp>
        <p:nvSpPr>
          <p:cNvPr id="1148930" name="Rectangle 2"/>
          <p:cNvSpPr>
            <a:spLocks noChangeArrowheads="1"/>
          </p:cNvSpPr>
          <p:nvPr/>
        </p:nvSpPr>
        <p:spPr bwMode="auto">
          <a:xfrm>
            <a:off x="685800" y="1343025"/>
            <a:ext cx="7772400" cy="4157663"/>
          </a:xfrm>
          <a:prstGeom prst="rect">
            <a:avLst/>
          </a:prstGeom>
          <a:solidFill>
            <a:srgbClr val="EAEAEA"/>
          </a:solidFill>
          <a:ln w="9525">
            <a:noFill/>
            <a:miter lim="800000"/>
            <a:headEnd/>
            <a:tailEnd/>
          </a:ln>
        </p:spPr>
        <p:txBody>
          <a:bodyPr/>
          <a:lstStyle/>
          <a:p>
            <a:pPr eaLnBrk="1" hangingPunct="1">
              <a:spcBef>
                <a:spcPct val="20000"/>
              </a:spcBef>
            </a:pPr>
            <a:r>
              <a:rPr lang="en-US" altLang="en-US" i="1">
                <a:solidFill>
                  <a:srgbClr val="333399"/>
                </a:solidFill>
                <a:cs typeface="Times New Roman" pitchFamily="18" charset="0"/>
              </a:rPr>
              <a:t>The Heisenberg uncertainty principle </a:t>
            </a:r>
            <a:r>
              <a:rPr lang="en-US" altLang="en-US">
                <a:solidFill>
                  <a:srgbClr val="000000"/>
                </a:solidFill>
                <a:cs typeface="Times New Roman" pitchFamily="18" charset="0"/>
              </a:rPr>
              <a:t>	</a:t>
            </a:r>
          </a:p>
          <a:p>
            <a:pPr eaLnBrk="1" hangingPunct="1">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And then along came German physicist               Werner Heisenberg, who in 1927 stated                                      the </a:t>
            </a:r>
            <a:r>
              <a:rPr lang="en-US" altLang="en-US" b="1">
                <a:solidFill>
                  <a:srgbClr val="000000"/>
                </a:solidFill>
                <a:cs typeface="Times New Roman" pitchFamily="18" charset="0"/>
              </a:rPr>
              <a:t>Heisenberg uncertainty principle</a:t>
            </a:r>
            <a:r>
              <a:rPr lang="en-US" altLang="en-US">
                <a:solidFill>
                  <a:srgbClr val="000000"/>
                </a:solidFill>
                <a:cs typeface="Times New Roman" pitchFamily="18" charset="0"/>
              </a:rPr>
              <a:t>:</a:t>
            </a:r>
          </a:p>
          <a:p>
            <a:pPr eaLnBrk="1" hangingPunct="1">
              <a:spcBef>
                <a:spcPct val="20000"/>
              </a:spcBef>
            </a:pPr>
            <a:r>
              <a:rPr lang="en-US" altLang="en-US">
                <a:cs typeface="Times New Roman" pitchFamily="18" charset="0"/>
                <a:sym typeface="Symbol" pitchFamily="18" charset="2"/>
              </a:rPr>
              <a:t>“</a:t>
            </a:r>
            <a:r>
              <a:rPr lang="en-US" altLang="en-US">
                <a:solidFill>
                  <a:schemeClr val="hlink"/>
                </a:solidFill>
                <a:cs typeface="Times New Roman" pitchFamily="18" charset="0"/>
                <a:sym typeface="Symbol" pitchFamily="18" charset="2"/>
              </a:rPr>
              <a:t> </a:t>
            </a:r>
            <a:r>
              <a:rPr lang="en-US" altLang="en-US" i="1">
                <a:solidFill>
                  <a:schemeClr val="hlink"/>
                </a:solidFill>
                <a:cs typeface="Times New Roman" pitchFamily="18" charset="0"/>
                <a:sym typeface="Symbol" pitchFamily="18" charset="2"/>
              </a:rPr>
              <a:t>It is impossible to know simultaneously an                           object's exact position and momentum. </a:t>
            </a:r>
            <a:r>
              <a:rPr lang="en-US" altLang="en-US">
                <a:cs typeface="Times New Roman" pitchFamily="18" charset="0"/>
                <a:sym typeface="Symbol" pitchFamily="18" charset="2"/>
              </a:rPr>
              <a:t>"</a:t>
            </a:r>
          </a:p>
          <a:p>
            <a:pPr eaLnBrk="1" hangingPunct="1">
              <a:spcBef>
                <a:spcPct val="20000"/>
              </a:spcBef>
            </a:pPr>
            <a:r>
              <a:rPr lang="en-US" altLang="en-US">
                <a:solidFill>
                  <a:srgbClr val="000000"/>
                </a:solidFill>
                <a:cs typeface="Times New Roman" pitchFamily="18" charset="0"/>
                <a:sym typeface="Symbol" pitchFamily="18" charset="2"/>
              </a:rPr>
              <a:t>The uncertainty principle comes in two                              forms that look like this: </a:t>
            </a:r>
          </a:p>
        </p:txBody>
      </p:sp>
      <p:grpSp>
        <p:nvGrpSpPr>
          <p:cNvPr id="2" name="Group 22"/>
          <p:cNvGrpSpPr>
            <a:grpSpLocks/>
          </p:cNvGrpSpPr>
          <p:nvPr/>
        </p:nvGrpSpPr>
        <p:grpSpPr bwMode="auto">
          <a:xfrm>
            <a:off x="838200" y="4572000"/>
            <a:ext cx="7462838" cy="830263"/>
            <a:chOff x="510" y="3226"/>
            <a:chExt cx="4701" cy="523"/>
          </a:xfrm>
        </p:grpSpPr>
        <p:sp>
          <p:nvSpPr>
            <p:cNvPr id="70664" name="Text Box 6"/>
            <p:cNvSpPr txBox="1">
              <a:spLocks noChangeArrowheads="1"/>
            </p:cNvSpPr>
            <p:nvPr/>
          </p:nvSpPr>
          <p:spPr bwMode="auto">
            <a:xfrm>
              <a:off x="3318" y="3226"/>
              <a:ext cx="1893" cy="523"/>
            </a:xfrm>
            <a:prstGeom prst="rect">
              <a:avLst/>
            </a:prstGeom>
            <a:solidFill>
              <a:srgbClr val="FF0000"/>
            </a:solidFill>
            <a:ln w="9525">
              <a:noFill/>
              <a:miter lim="800000"/>
              <a:headEnd/>
              <a:tailEnd/>
            </a:ln>
          </p:spPr>
          <p:txBody>
            <a:bodyPr>
              <a:spAutoFit/>
            </a:bodyPr>
            <a:lstStyle/>
            <a:p>
              <a:pPr algn="ctr" eaLnBrk="1" hangingPunct="1">
                <a:spcBef>
                  <a:spcPct val="50000"/>
                </a:spcBef>
              </a:pPr>
              <a:r>
                <a:rPr lang="en-US" altLang="en-US">
                  <a:solidFill>
                    <a:schemeClr val="bg1"/>
                  </a:solidFill>
                </a:rPr>
                <a:t>Heisenberg uncertainty principle</a:t>
              </a:r>
            </a:p>
          </p:txBody>
        </p:sp>
        <p:sp>
          <p:nvSpPr>
            <p:cNvPr id="70665" name="Rectangle 7"/>
            <p:cNvSpPr>
              <a:spLocks noChangeArrowheads="1"/>
            </p:cNvSpPr>
            <p:nvPr/>
          </p:nvSpPr>
          <p:spPr bwMode="auto">
            <a:xfrm>
              <a:off x="510" y="3226"/>
              <a:ext cx="4701" cy="523"/>
            </a:xfrm>
            <a:prstGeom prst="rect">
              <a:avLst/>
            </a:prstGeom>
            <a:noFill/>
            <a:ln w="12700">
              <a:solidFill>
                <a:schemeClr val="tx1"/>
              </a:solidFill>
              <a:miter lim="800000"/>
              <a:headEnd/>
              <a:tailEnd/>
            </a:ln>
          </p:spPr>
          <p:txBody>
            <a:bodyPr wrap="none" anchor="ctr"/>
            <a:lstStyle/>
            <a:p>
              <a:pPr eaLnBrk="1" hangingPunct="1"/>
              <a:endParaRPr lang="en-US" altLang="en-US"/>
            </a:p>
          </p:txBody>
        </p:sp>
        <p:sp>
          <p:nvSpPr>
            <p:cNvPr id="70666" name="Rectangle 18"/>
            <p:cNvSpPr>
              <a:spLocks noChangeArrowheads="1"/>
            </p:cNvSpPr>
            <p:nvPr/>
          </p:nvSpPr>
          <p:spPr bwMode="auto">
            <a:xfrm>
              <a:off x="556" y="3235"/>
              <a:ext cx="2919" cy="202"/>
            </a:xfrm>
            <a:prstGeom prst="rect">
              <a:avLst/>
            </a:prstGeom>
            <a:noFill/>
            <a:ln w="9525">
              <a:noFill/>
              <a:miter lim="800000"/>
              <a:headEnd/>
              <a:tailEnd/>
            </a:ln>
          </p:spPr>
          <p:txBody>
            <a:bodyPr/>
            <a:lstStyle/>
            <a:p>
              <a:pPr eaLnBrk="1" hangingPunct="1">
                <a:lnSpc>
                  <a:spcPct val="90000"/>
                </a:lnSpc>
                <a:spcBef>
                  <a:spcPct val="20000"/>
                </a:spcBef>
              </a:pPr>
              <a:r>
                <a:rPr lang="en-US" altLang="en-US">
                  <a:sym typeface="Symbol" pitchFamily="18" charset="2"/>
                </a:rPr>
                <a:t></a:t>
              </a:r>
              <a:r>
                <a:rPr lang="en-US" altLang="en-US" i="1"/>
                <a:t>x</a:t>
              </a:r>
              <a:r>
                <a:rPr lang="en-US" altLang="en-US" i="1" baseline="-25000"/>
                <a:t> </a:t>
              </a:r>
              <a:r>
                <a:rPr lang="en-US" altLang="en-US">
                  <a:sym typeface="Symbol" pitchFamily="18" charset="2"/>
                </a:rPr>
                <a:t></a:t>
              </a:r>
              <a:r>
                <a:rPr lang="en-US" altLang="en-US" i="1">
                  <a:cs typeface="Courier New" pitchFamily="49" charset="0"/>
                </a:rPr>
                <a:t>p</a:t>
              </a:r>
              <a:r>
                <a:rPr lang="en-US" altLang="en-US"/>
                <a:t> </a:t>
              </a:r>
              <a:r>
                <a:rPr lang="en-US" altLang="en-US">
                  <a:sym typeface="Symbol" pitchFamily="18" charset="2"/>
                </a:rPr>
                <a:t></a:t>
              </a:r>
              <a:r>
                <a:rPr lang="en-US" altLang="en-US"/>
                <a:t> </a:t>
              </a:r>
              <a:r>
                <a:rPr lang="en-US" altLang="en-US" i="1"/>
                <a:t>h / </a:t>
              </a:r>
              <a:r>
                <a:rPr lang="en-US" altLang="en-US"/>
                <a:t>4</a:t>
              </a:r>
              <a:r>
                <a:rPr lang="en-US" altLang="en-US">
                  <a:sym typeface="Symbol" pitchFamily="18" charset="2"/>
                </a:rPr>
                <a:t> (</a:t>
              </a:r>
              <a:r>
                <a:rPr lang="en-US" altLang="en-US" sz="2000">
                  <a:solidFill>
                    <a:schemeClr val="hlink"/>
                  </a:solidFill>
                  <a:sym typeface="Symbol" pitchFamily="18" charset="2"/>
                </a:rPr>
                <a:t>momentum form</a:t>
              </a:r>
              <a:r>
                <a:rPr lang="en-US" altLang="en-US">
                  <a:sym typeface="Symbol" pitchFamily="18" charset="2"/>
                </a:rPr>
                <a:t>)</a:t>
              </a:r>
            </a:p>
          </p:txBody>
        </p:sp>
        <p:sp>
          <p:nvSpPr>
            <p:cNvPr id="70667" name="Rectangle 21"/>
            <p:cNvSpPr>
              <a:spLocks noChangeArrowheads="1"/>
            </p:cNvSpPr>
            <p:nvPr/>
          </p:nvSpPr>
          <p:spPr bwMode="auto">
            <a:xfrm>
              <a:off x="583" y="3464"/>
              <a:ext cx="2726" cy="202"/>
            </a:xfrm>
            <a:prstGeom prst="rect">
              <a:avLst/>
            </a:prstGeom>
            <a:noFill/>
            <a:ln w="9525">
              <a:noFill/>
              <a:miter lim="800000"/>
              <a:headEnd/>
              <a:tailEnd/>
            </a:ln>
          </p:spPr>
          <p:txBody>
            <a:bodyPr/>
            <a:lstStyle/>
            <a:p>
              <a:pPr eaLnBrk="1" hangingPunct="1">
                <a:lnSpc>
                  <a:spcPct val="90000"/>
                </a:lnSpc>
                <a:spcBef>
                  <a:spcPct val="20000"/>
                </a:spcBef>
              </a:pPr>
              <a:r>
                <a:rPr lang="en-US" altLang="en-US">
                  <a:sym typeface="Symbol" pitchFamily="18" charset="2"/>
                </a:rPr>
                <a:t></a:t>
              </a:r>
              <a:r>
                <a:rPr lang="en-US" altLang="en-US" i="1"/>
                <a:t>E</a:t>
              </a:r>
              <a:r>
                <a:rPr lang="en-US" altLang="en-US" i="1" baseline="-25000"/>
                <a:t> </a:t>
              </a:r>
              <a:r>
                <a:rPr lang="en-US" altLang="en-US">
                  <a:sym typeface="Symbol" pitchFamily="18" charset="2"/>
                </a:rPr>
                <a:t></a:t>
              </a:r>
              <a:r>
                <a:rPr lang="en-US" altLang="en-US" i="1">
                  <a:cs typeface="Courier New" pitchFamily="49" charset="0"/>
                </a:rPr>
                <a:t>t</a:t>
              </a:r>
              <a:r>
                <a:rPr lang="en-US" altLang="en-US"/>
                <a:t> </a:t>
              </a:r>
              <a:r>
                <a:rPr lang="en-US" altLang="en-US">
                  <a:sym typeface="Symbol" pitchFamily="18" charset="2"/>
                </a:rPr>
                <a:t></a:t>
              </a:r>
              <a:r>
                <a:rPr lang="en-US" altLang="en-US"/>
                <a:t> </a:t>
              </a:r>
              <a:r>
                <a:rPr lang="en-US" altLang="en-US" i="1"/>
                <a:t>h / </a:t>
              </a:r>
              <a:r>
                <a:rPr lang="en-US" altLang="en-US"/>
                <a:t>4</a:t>
              </a:r>
              <a:r>
                <a:rPr lang="en-US" altLang="en-US">
                  <a:sym typeface="Symbol" pitchFamily="18" charset="2"/>
                </a:rPr>
                <a:t> (</a:t>
              </a:r>
              <a:r>
                <a:rPr lang="en-US" altLang="en-US">
                  <a:solidFill>
                    <a:schemeClr val="hlink"/>
                  </a:solidFill>
                  <a:sym typeface="Symbol" pitchFamily="18" charset="2"/>
                </a:rPr>
                <a:t>energy form</a:t>
              </a:r>
              <a:r>
                <a:rPr lang="en-US" altLang="en-US">
                  <a:sym typeface="Symbol" pitchFamily="18" charset="2"/>
                </a:rPr>
                <a:t>)</a:t>
              </a:r>
            </a:p>
          </p:txBody>
        </p:sp>
      </p:grpSp>
      <p:sp>
        <p:nvSpPr>
          <p:cNvPr id="70661"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12.1 – The interaction of matter with radiation</a:t>
            </a:r>
          </a:p>
        </p:txBody>
      </p:sp>
      <p:pic>
        <p:nvPicPr>
          <p:cNvPr id="3" name="Picture 2"/>
          <p:cNvPicPr>
            <a:picLocks noChangeAspect="1"/>
          </p:cNvPicPr>
          <p:nvPr/>
        </p:nvPicPr>
        <p:blipFill rotWithShape="1">
          <a:blip r:embed="rId5" cstate="print"/>
          <a:srcRect l="-281" r="2528"/>
          <a:stretch/>
        </p:blipFill>
        <p:spPr>
          <a:xfrm>
            <a:off x="6710363" y="1306513"/>
            <a:ext cx="2244725" cy="3062287"/>
          </a:xfrm>
          <a:prstGeom prst="rect">
            <a:avLst/>
          </a:prstGeom>
          <a:ln>
            <a:noFill/>
          </a:ln>
          <a:effectLst>
            <a:outerShdw blurRad="292100" dist="139700" dir="2700000" algn="tl" rotWithShape="0">
              <a:srgbClr val="333333">
                <a:alpha val="65000"/>
              </a:srgbClr>
            </a:outerShdw>
          </a:effectLst>
        </p:spPr>
      </p:pic>
      <p:pic>
        <p:nvPicPr>
          <p:cNvPr id="125963" name="Picture 11" descr="heisenberg"/>
          <p:cNvPicPr>
            <a:picLocks noChangeAspect="1" noChangeArrowheads="1"/>
          </p:cNvPicPr>
          <p:nvPr/>
        </p:nvPicPr>
        <p:blipFill>
          <a:blip r:embed="rId6" cstate="print"/>
          <a:srcRect/>
          <a:stretch>
            <a:fillRect/>
          </a:stretch>
        </p:blipFill>
        <p:spPr bwMode="auto">
          <a:xfrm>
            <a:off x="6692900" y="1306513"/>
            <a:ext cx="2262188" cy="3062287"/>
          </a:xfrm>
          <a:prstGeom prst="rect">
            <a:avLst/>
          </a:prstGeom>
          <a:ln>
            <a:noFill/>
          </a:ln>
          <a:effectLst>
            <a:outerShdw blurRad="292100" dist="139700" dir="2700000" algn="tl" rotWithShape="0">
              <a:srgbClr val="333333">
                <a:alpha val="65000"/>
              </a:srgbClr>
            </a:outerShdw>
          </a:effectLst>
          <a:ex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48930">
                                            <p:txEl>
                                              <p:pRg st="1" end="1"/>
                                            </p:txEl>
                                          </p:spTgt>
                                        </p:tgtEl>
                                        <p:attrNameLst>
                                          <p:attrName>style.visibility</p:attrName>
                                        </p:attrNameLst>
                                      </p:cBhvr>
                                      <p:to>
                                        <p:strVal val="visible"/>
                                      </p:to>
                                    </p:set>
                                    <p:anim calcmode="lin" valueType="num">
                                      <p:cBhvr additive="base">
                                        <p:cTn id="7" dur="500" fill="hold"/>
                                        <p:tgtEl>
                                          <p:spTgt spid="114893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4893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nodeType="clickEffect">
                                  <p:stCondLst>
                                    <p:cond delay="0"/>
                                  </p:stCondLst>
                                  <p:childTnLst>
                                    <p:set>
                                      <p:cBhvr>
                                        <p:cTn id="15" dur="1" fill="hold">
                                          <p:stCondLst>
                                            <p:cond delay="0"/>
                                          </p:stCondLst>
                                        </p:cTn>
                                        <p:tgtEl>
                                          <p:spTgt spid="125963"/>
                                        </p:tgtEl>
                                        <p:attrNameLst>
                                          <p:attrName>style.visibility</p:attrName>
                                        </p:attrNameLst>
                                      </p:cBhvr>
                                      <p:to>
                                        <p:strVal val="visible"/>
                                      </p:to>
                                    </p:set>
                                    <p:animEffect transition="in" filter="fade">
                                      <p:cBhvr>
                                        <p:cTn id="16" dur="3000"/>
                                        <p:tgtEl>
                                          <p:spTgt spid="12596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1148930">
                                            <p:txEl>
                                              <p:pRg st="2" end="2"/>
                                            </p:txEl>
                                          </p:spTgt>
                                        </p:tgtEl>
                                        <p:attrNameLst>
                                          <p:attrName>style.visibility</p:attrName>
                                        </p:attrNameLst>
                                      </p:cBhvr>
                                      <p:to>
                                        <p:strVal val="visible"/>
                                      </p:to>
                                    </p:set>
                                    <p:anim calcmode="lin" valueType="num">
                                      <p:cBhvr additive="base">
                                        <p:cTn id="21" dur="500" fill="hold"/>
                                        <p:tgtEl>
                                          <p:spTgt spid="1148930">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14893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4" name="arrow.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1148930">
                                            <p:txEl>
                                              <p:pRg st="3" end="3"/>
                                            </p:txEl>
                                          </p:spTgt>
                                        </p:tgtEl>
                                        <p:attrNameLst>
                                          <p:attrName>style.visibility</p:attrName>
                                        </p:attrNameLst>
                                      </p:cBhvr>
                                      <p:to>
                                        <p:strVal val="visible"/>
                                      </p:to>
                                    </p:set>
                                    <p:anim calcmode="lin" valueType="num">
                                      <p:cBhvr additive="base">
                                        <p:cTn id="27" dur="500" fill="hold"/>
                                        <p:tgtEl>
                                          <p:spTgt spid="1148930">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14893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4" name="arrow.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ntr" presetSubtype="0"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nodeType="clickEffect">
                                  <p:stCondLst>
                                    <p:cond delay="0"/>
                                  </p:stCondLst>
                                  <p:childTnLst>
                                    <p:set>
                                      <p:cBhvr>
                                        <p:cTn id="39" dur="1" fill="hold">
                                          <p:stCondLst>
                                            <p:cond delay="0"/>
                                          </p:stCondLst>
                                        </p:cTn>
                                        <p:tgtEl>
                                          <p:spTgt spid="11">
                                            <p:txEl>
                                              <p:pRg st="1" end="1"/>
                                            </p:txEl>
                                          </p:spTgt>
                                        </p:tgtEl>
                                        <p:attrNameLst>
                                          <p:attrName>style.visibility</p:attrName>
                                        </p:attrNameLst>
                                      </p:cBhvr>
                                      <p:to>
                                        <p:strVal val="visible"/>
                                      </p:to>
                                    </p:set>
                                    <p:anim calcmode="lin" valueType="num">
                                      <p:cBhvr additive="base">
                                        <p:cTn id="40"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0978" name="Rectangle 2"/>
          <p:cNvSpPr>
            <a:spLocks noChangeArrowheads="1"/>
          </p:cNvSpPr>
          <p:nvPr/>
        </p:nvSpPr>
        <p:spPr bwMode="auto">
          <a:xfrm>
            <a:off x="685800" y="1343025"/>
            <a:ext cx="7772400" cy="5514975"/>
          </a:xfrm>
          <a:prstGeom prst="rect">
            <a:avLst/>
          </a:prstGeom>
          <a:solidFill>
            <a:srgbClr val="EAEAEA"/>
          </a:solidFill>
          <a:ln w="9525">
            <a:noFill/>
            <a:miter lim="800000"/>
            <a:headEnd/>
            <a:tailEnd/>
          </a:ln>
        </p:spPr>
        <p:txBody>
          <a:bodyPr/>
          <a:lstStyle/>
          <a:p>
            <a:pPr eaLnBrk="1" hangingPunct="1">
              <a:spcBef>
                <a:spcPct val="20000"/>
              </a:spcBef>
            </a:pPr>
            <a:r>
              <a:rPr lang="en-US" altLang="en-US" i="1">
                <a:solidFill>
                  <a:srgbClr val="333399"/>
                </a:solidFill>
                <a:cs typeface="Times New Roman" pitchFamily="18" charset="0"/>
              </a:rPr>
              <a:t>The Heisenberg uncertainty principle</a:t>
            </a:r>
            <a:endParaRPr lang="en-US" altLang="en-US">
              <a:solidFill>
                <a:srgbClr val="000000"/>
              </a:solidFill>
              <a:cs typeface="Times New Roman" pitchFamily="18" charset="0"/>
              <a:sym typeface="Symbol" pitchFamily="18" charset="2"/>
            </a:endParaRPr>
          </a:p>
          <a:p>
            <a:pPr eaLnBrk="1" hangingPunct="1">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The “</a:t>
            </a:r>
            <a:r>
              <a:rPr lang="en-US" altLang="en-US">
                <a:sym typeface="Symbol" pitchFamily="18" charset="2"/>
              </a:rPr>
              <a:t></a:t>
            </a:r>
            <a:r>
              <a:rPr lang="en-US" altLang="en-US">
                <a:solidFill>
                  <a:srgbClr val="000000"/>
                </a:solidFill>
                <a:cs typeface="Courier New" pitchFamily="49" charset="0"/>
              </a:rPr>
              <a:t>” stands for “uncertainty in” and the uncertainties are </a:t>
            </a:r>
            <a:r>
              <a:rPr lang="en-US" altLang="en-US" b="1">
                <a:solidFill>
                  <a:srgbClr val="000000"/>
                </a:solidFill>
                <a:cs typeface="Courier New" pitchFamily="49" charset="0"/>
              </a:rPr>
              <a:t>not</a:t>
            </a:r>
            <a:r>
              <a:rPr lang="en-US" altLang="en-US">
                <a:solidFill>
                  <a:srgbClr val="000000"/>
                </a:solidFill>
                <a:cs typeface="Courier New" pitchFamily="49" charset="0"/>
              </a:rPr>
              <a:t> related to the equipment used to make the measurements. </a:t>
            </a:r>
          </a:p>
          <a:p>
            <a:pPr eaLnBrk="1" hangingPunct="1">
              <a:spcBef>
                <a:spcPts val="400"/>
              </a:spcBef>
            </a:pPr>
            <a:r>
              <a:rPr lang="en-US" altLang="en-US">
                <a:solidFill>
                  <a:srgbClr val="000000"/>
                </a:solidFill>
                <a:cs typeface="Times New Roman" pitchFamily="18" charset="0"/>
                <a:sym typeface="Symbol" pitchFamily="18" charset="2"/>
              </a:rPr>
              <a:t></a:t>
            </a:r>
            <a:r>
              <a:rPr lang="en-US" altLang="en-US">
                <a:solidFill>
                  <a:srgbClr val="000000"/>
                </a:solidFill>
                <a:cs typeface="Courier New" pitchFamily="49" charset="0"/>
              </a:rPr>
              <a:t>Perfect equipment would still result in </a:t>
            </a:r>
            <a:r>
              <a:rPr lang="en-US" altLang="en-US">
                <a:sym typeface="Symbol" pitchFamily="18" charset="2"/>
              </a:rPr>
              <a:t></a:t>
            </a:r>
            <a:r>
              <a:rPr lang="en-US" altLang="en-US" i="1"/>
              <a:t>x </a:t>
            </a:r>
            <a:r>
              <a:rPr lang="en-US" altLang="en-US">
                <a:sym typeface="Symbol" pitchFamily="18" charset="2"/>
              </a:rPr>
              <a:t></a:t>
            </a:r>
            <a:r>
              <a:rPr lang="en-US" altLang="en-US" i="1">
                <a:cs typeface="Courier New" pitchFamily="49" charset="0"/>
              </a:rPr>
              <a:t>p</a:t>
            </a:r>
            <a:r>
              <a:rPr lang="en-US" altLang="en-US"/>
              <a:t> </a:t>
            </a:r>
            <a:r>
              <a:rPr lang="en-US" altLang="en-US" b="1">
                <a:sym typeface="Symbol" pitchFamily="18" charset="2"/>
              </a:rPr>
              <a:t>=</a:t>
            </a:r>
            <a:r>
              <a:rPr lang="en-US" altLang="en-US"/>
              <a:t> </a:t>
            </a:r>
            <a:r>
              <a:rPr lang="en-US" altLang="en-US" i="1"/>
              <a:t>h / </a:t>
            </a:r>
            <a:r>
              <a:rPr lang="en-US" altLang="en-US"/>
              <a:t>4</a:t>
            </a:r>
            <a:r>
              <a:rPr lang="en-US" altLang="en-US">
                <a:sym typeface="Symbol" pitchFamily="18" charset="2"/>
              </a:rPr>
              <a:t>  (or </a:t>
            </a:r>
            <a:r>
              <a:rPr lang="en-US" altLang="en-US" i="1"/>
              <a:t>E </a:t>
            </a:r>
            <a:r>
              <a:rPr lang="en-US" altLang="en-US">
                <a:sym typeface="Symbol" pitchFamily="18" charset="2"/>
              </a:rPr>
              <a:t></a:t>
            </a:r>
            <a:r>
              <a:rPr lang="en-US" altLang="en-US" i="1">
                <a:cs typeface="Courier New" pitchFamily="49" charset="0"/>
              </a:rPr>
              <a:t>t</a:t>
            </a:r>
            <a:r>
              <a:rPr lang="en-US" altLang="en-US"/>
              <a:t> </a:t>
            </a:r>
            <a:r>
              <a:rPr lang="en-US" altLang="en-US" b="1">
                <a:sym typeface="Symbol" pitchFamily="18" charset="2"/>
              </a:rPr>
              <a:t>=</a:t>
            </a:r>
            <a:r>
              <a:rPr lang="en-US" altLang="en-US"/>
              <a:t> </a:t>
            </a:r>
            <a:r>
              <a:rPr lang="en-US" altLang="en-US" i="1"/>
              <a:t>h / </a:t>
            </a:r>
            <a:r>
              <a:rPr lang="en-US" altLang="en-US"/>
              <a:t>4</a:t>
            </a:r>
            <a:r>
              <a:rPr lang="en-US" altLang="en-US">
                <a:sym typeface="Symbol" pitchFamily="18" charset="2"/>
              </a:rPr>
              <a:t>).</a:t>
            </a:r>
          </a:p>
          <a:p>
            <a:pPr eaLnBrk="1" hangingPunct="1">
              <a:spcBef>
                <a:spcPts val="4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The first equation says that if you know a particle’s position to a high degree of precision, then its momentum has a high uncertainty (and vice versa).</a:t>
            </a:r>
          </a:p>
          <a:p>
            <a:pPr eaLnBrk="1" hangingPunct="1">
              <a:spcBef>
                <a:spcPct val="20000"/>
              </a:spcBef>
            </a:pPr>
            <a:endParaRPr lang="en-US" altLang="en-US">
              <a:solidFill>
                <a:srgbClr val="000000"/>
              </a:solidFill>
              <a:cs typeface="Times New Roman" pitchFamily="18" charset="0"/>
            </a:endParaRPr>
          </a:p>
          <a:p>
            <a:pPr eaLnBrk="1" hangingPunct="1">
              <a:spcBef>
                <a:spcPct val="20000"/>
              </a:spcBef>
            </a:pPr>
            <a:endParaRPr lang="en-US" altLang="en-US">
              <a:solidFill>
                <a:srgbClr val="000000"/>
              </a:solidFill>
              <a:cs typeface="Times New Roman" pitchFamily="18" charset="0"/>
            </a:endParaRPr>
          </a:p>
          <a:p>
            <a:pPr eaLnBrk="1" hangingPunct="1"/>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Einstein, one of the leaders in the quantum revolution, never came to accept this as a final body of thought. He believed a new and better theory would replace it…</a:t>
            </a:r>
          </a:p>
        </p:txBody>
      </p:sp>
      <p:sp>
        <p:nvSpPr>
          <p:cNvPr id="71683"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dirty="0" smtClean="0"/>
              <a:t>Topic 12: Quantum &amp; nuclear physics - AHL</a:t>
            </a:r>
            <a:br>
              <a:rPr lang="en-US" altLang="en-US" sz="2800" b="1" dirty="0" smtClean="0"/>
            </a:br>
            <a:r>
              <a:rPr lang="en-US" altLang="en-US" sz="2800" dirty="0" smtClean="0">
                <a:solidFill>
                  <a:schemeClr val="tx1"/>
                </a:solidFill>
              </a:rPr>
              <a:t>12.1 – The interaction of matter with radiation</a:t>
            </a:r>
          </a:p>
        </p:txBody>
      </p:sp>
      <p:grpSp>
        <p:nvGrpSpPr>
          <p:cNvPr id="2" name="Group 22"/>
          <p:cNvGrpSpPr>
            <a:grpSpLocks/>
          </p:cNvGrpSpPr>
          <p:nvPr/>
        </p:nvGrpSpPr>
        <p:grpSpPr bwMode="auto">
          <a:xfrm>
            <a:off x="838200" y="4892675"/>
            <a:ext cx="7462838" cy="830263"/>
            <a:chOff x="510" y="3226"/>
            <a:chExt cx="4701" cy="523"/>
          </a:xfrm>
        </p:grpSpPr>
        <p:sp>
          <p:nvSpPr>
            <p:cNvPr id="71685" name="Text Box 6"/>
            <p:cNvSpPr txBox="1">
              <a:spLocks noChangeArrowheads="1"/>
            </p:cNvSpPr>
            <p:nvPr/>
          </p:nvSpPr>
          <p:spPr bwMode="auto">
            <a:xfrm>
              <a:off x="3318" y="3226"/>
              <a:ext cx="1893" cy="523"/>
            </a:xfrm>
            <a:prstGeom prst="rect">
              <a:avLst/>
            </a:prstGeom>
            <a:solidFill>
              <a:srgbClr val="FF0000"/>
            </a:solidFill>
            <a:ln w="9525">
              <a:noFill/>
              <a:miter lim="800000"/>
              <a:headEnd/>
              <a:tailEnd/>
            </a:ln>
          </p:spPr>
          <p:txBody>
            <a:bodyPr>
              <a:spAutoFit/>
            </a:bodyPr>
            <a:lstStyle/>
            <a:p>
              <a:pPr algn="ctr" eaLnBrk="1" hangingPunct="1">
                <a:spcBef>
                  <a:spcPct val="50000"/>
                </a:spcBef>
              </a:pPr>
              <a:r>
                <a:rPr lang="en-US" altLang="en-US">
                  <a:solidFill>
                    <a:schemeClr val="bg1"/>
                  </a:solidFill>
                </a:rPr>
                <a:t>Heisenberg uncertainty principle</a:t>
              </a:r>
            </a:p>
          </p:txBody>
        </p:sp>
        <p:sp>
          <p:nvSpPr>
            <p:cNvPr id="71686" name="Rectangle 7"/>
            <p:cNvSpPr>
              <a:spLocks noChangeArrowheads="1"/>
            </p:cNvSpPr>
            <p:nvPr/>
          </p:nvSpPr>
          <p:spPr bwMode="auto">
            <a:xfrm>
              <a:off x="510" y="3226"/>
              <a:ext cx="4701" cy="523"/>
            </a:xfrm>
            <a:prstGeom prst="rect">
              <a:avLst/>
            </a:prstGeom>
            <a:noFill/>
            <a:ln w="12700">
              <a:solidFill>
                <a:schemeClr val="tx1"/>
              </a:solidFill>
              <a:miter lim="800000"/>
              <a:headEnd/>
              <a:tailEnd/>
            </a:ln>
          </p:spPr>
          <p:txBody>
            <a:bodyPr wrap="none" anchor="ctr"/>
            <a:lstStyle/>
            <a:p>
              <a:pPr eaLnBrk="1" hangingPunct="1"/>
              <a:endParaRPr lang="en-US" altLang="en-US"/>
            </a:p>
          </p:txBody>
        </p:sp>
        <p:sp>
          <p:nvSpPr>
            <p:cNvPr id="71687" name="Rectangle 18"/>
            <p:cNvSpPr>
              <a:spLocks noChangeArrowheads="1"/>
            </p:cNvSpPr>
            <p:nvPr/>
          </p:nvSpPr>
          <p:spPr bwMode="auto">
            <a:xfrm>
              <a:off x="556" y="3235"/>
              <a:ext cx="2919" cy="202"/>
            </a:xfrm>
            <a:prstGeom prst="rect">
              <a:avLst/>
            </a:prstGeom>
            <a:noFill/>
            <a:ln w="9525">
              <a:noFill/>
              <a:miter lim="800000"/>
              <a:headEnd/>
              <a:tailEnd/>
            </a:ln>
          </p:spPr>
          <p:txBody>
            <a:bodyPr/>
            <a:lstStyle/>
            <a:p>
              <a:pPr eaLnBrk="1" hangingPunct="1">
                <a:lnSpc>
                  <a:spcPct val="90000"/>
                </a:lnSpc>
                <a:spcBef>
                  <a:spcPct val="20000"/>
                </a:spcBef>
              </a:pPr>
              <a:r>
                <a:rPr lang="en-US" altLang="en-US">
                  <a:sym typeface="Symbol" pitchFamily="18" charset="2"/>
                </a:rPr>
                <a:t></a:t>
              </a:r>
              <a:r>
                <a:rPr lang="en-US" altLang="en-US" i="1"/>
                <a:t>x</a:t>
              </a:r>
              <a:r>
                <a:rPr lang="en-US" altLang="en-US" i="1" baseline="-25000"/>
                <a:t> </a:t>
              </a:r>
              <a:r>
                <a:rPr lang="en-US" altLang="en-US">
                  <a:sym typeface="Symbol" pitchFamily="18" charset="2"/>
                </a:rPr>
                <a:t></a:t>
              </a:r>
              <a:r>
                <a:rPr lang="en-US" altLang="en-US" i="1">
                  <a:cs typeface="Courier New" pitchFamily="49" charset="0"/>
                </a:rPr>
                <a:t>p</a:t>
              </a:r>
              <a:r>
                <a:rPr lang="en-US" altLang="en-US"/>
                <a:t> </a:t>
              </a:r>
              <a:r>
                <a:rPr lang="en-US" altLang="en-US">
                  <a:sym typeface="Symbol" pitchFamily="18" charset="2"/>
                </a:rPr>
                <a:t></a:t>
              </a:r>
              <a:r>
                <a:rPr lang="en-US" altLang="en-US"/>
                <a:t> </a:t>
              </a:r>
              <a:r>
                <a:rPr lang="en-US" altLang="en-US" i="1"/>
                <a:t>h / </a:t>
              </a:r>
              <a:r>
                <a:rPr lang="en-US" altLang="en-US"/>
                <a:t>4</a:t>
              </a:r>
              <a:r>
                <a:rPr lang="en-US" altLang="en-US">
                  <a:sym typeface="Symbol" pitchFamily="18" charset="2"/>
                </a:rPr>
                <a:t> (</a:t>
              </a:r>
              <a:r>
                <a:rPr lang="en-US" altLang="en-US" sz="2000">
                  <a:solidFill>
                    <a:schemeClr val="hlink"/>
                  </a:solidFill>
                  <a:sym typeface="Symbol" pitchFamily="18" charset="2"/>
                </a:rPr>
                <a:t>momentum form</a:t>
              </a:r>
              <a:r>
                <a:rPr lang="en-US" altLang="en-US">
                  <a:sym typeface="Symbol" pitchFamily="18" charset="2"/>
                </a:rPr>
                <a:t>)</a:t>
              </a:r>
            </a:p>
          </p:txBody>
        </p:sp>
        <p:sp>
          <p:nvSpPr>
            <p:cNvPr id="71688" name="Rectangle 21"/>
            <p:cNvSpPr>
              <a:spLocks noChangeArrowheads="1"/>
            </p:cNvSpPr>
            <p:nvPr/>
          </p:nvSpPr>
          <p:spPr bwMode="auto">
            <a:xfrm>
              <a:off x="583" y="3464"/>
              <a:ext cx="2726" cy="202"/>
            </a:xfrm>
            <a:prstGeom prst="rect">
              <a:avLst/>
            </a:prstGeom>
            <a:noFill/>
            <a:ln w="9525">
              <a:noFill/>
              <a:miter lim="800000"/>
              <a:headEnd/>
              <a:tailEnd/>
            </a:ln>
          </p:spPr>
          <p:txBody>
            <a:bodyPr/>
            <a:lstStyle/>
            <a:p>
              <a:pPr eaLnBrk="1" hangingPunct="1">
                <a:lnSpc>
                  <a:spcPct val="90000"/>
                </a:lnSpc>
                <a:spcBef>
                  <a:spcPct val="20000"/>
                </a:spcBef>
              </a:pPr>
              <a:r>
                <a:rPr lang="en-US" altLang="en-US">
                  <a:sym typeface="Symbol" pitchFamily="18" charset="2"/>
                </a:rPr>
                <a:t></a:t>
              </a:r>
              <a:r>
                <a:rPr lang="en-US" altLang="en-US" i="1"/>
                <a:t>E</a:t>
              </a:r>
              <a:r>
                <a:rPr lang="en-US" altLang="en-US" i="1" baseline="-25000"/>
                <a:t> </a:t>
              </a:r>
              <a:r>
                <a:rPr lang="en-US" altLang="en-US">
                  <a:sym typeface="Symbol" pitchFamily="18" charset="2"/>
                </a:rPr>
                <a:t></a:t>
              </a:r>
              <a:r>
                <a:rPr lang="en-US" altLang="en-US" i="1">
                  <a:cs typeface="Courier New" pitchFamily="49" charset="0"/>
                </a:rPr>
                <a:t>t</a:t>
              </a:r>
              <a:r>
                <a:rPr lang="en-US" altLang="en-US"/>
                <a:t> </a:t>
              </a:r>
              <a:r>
                <a:rPr lang="en-US" altLang="en-US">
                  <a:sym typeface="Symbol" pitchFamily="18" charset="2"/>
                </a:rPr>
                <a:t></a:t>
              </a:r>
              <a:r>
                <a:rPr lang="en-US" altLang="en-US"/>
                <a:t> </a:t>
              </a:r>
              <a:r>
                <a:rPr lang="en-US" altLang="en-US" i="1"/>
                <a:t>h / </a:t>
              </a:r>
              <a:r>
                <a:rPr lang="en-US" altLang="en-US"/>
                <a:t>4</a:t>
              </a:r>
              <a:r>
                <a:rPr lang="en-US" altLang="en-US">
                  <a:sym typeface="Symbol" pitchFamily="18" charset="2"/>
                </a:rPr>
                <a:t> (</a:t>
              </a:r>
              <a:r>
                <a:rPr lang="en-US" altLang="en-US">
                  <a:solidFill>
                    <a:schemeClr val="hlink"/>
                  </a:solidFill>
                  <a:sym typeface="Symbol" pitchFamily="18" charset="2"/>
                </a:rPr>
                <a:t>energy form</a:t>
              </a:r>
              <a:r>
                <a:rPr lang="en-US" altLang="en-US">
                  <a:sym typeface="Symbol" pitchFamily="18" charset="2"/>
                </a:rPr>
                <a:t>)</a:t>
              </a: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50978">
                                            <p:txEl>
                                              <p:pRg st="1" end="1"/>
                                            </p:txEl>
                                          </p:spTgt>
                                        </p:tgtEl>
                                        <p:attrNameLst>
                                          <p:attrName>style.visibility</p:attrName>
                                        </p:attrNameLst>
                                      </p:cBhvr>
                                      <p:to>
                                        <p:strVal val="visible"/>
                                      </p:to>
                                    </p:set>
                                    <p:anim calcmode="lin" valueType="num">
                                      <p:cBhvr additive="base">
                                        <p:cTn id="7" dur="500" fill="hold"/>
                                        <p:tgtEl>
                                          <p:spTgt spid="115097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5097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150978">
                                            <p:txEl>
                                              <p:pRg st="2" end="2"/>
                                            </p:txEl>
                                          </p:spTgt>
                                        </p:tgtEl>
                                        <p:attrNameLst>
                                          <p:attrName>style.visibility</p:attrName>
                                        </p:attrNameLst>
                                      </p:cBhvr>
                                      <p:to>
                                        <p:strVal val="visible"/>
                                      </p:to>
                                    </p:set>
                                    <p:anim calcmode="lin" valueType="num">
                                      <p:cBhvr additive="base">
                                        <p:cTn id="13" dur="500" fill="hold"/>
                                        <p:tgtEl>
                                          <p:spTgt spid="115097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5097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150978">
                                            <p:txEl>
                                              <p:pRg st="3" end="3"/>
                                            </p:txEl>
                                          </p:spTgt>
                                        </p:tgtEl>
                                        <p:attrNameLst>
                                          <p:attrName>style.visibility</p:attrName>
                                        </p:attrNameLst>
                                      </p:cBhvr>
                                      <p:to>
                                        <p:strVal val="visible"/>
                                      </p:to>
                                    </p:set>
                                    <p:anim calcmode="lin" valueType="num">
                                      <p:cBhvr additive="base">
                                        <p:cTn id="19" dur="500" fill="hold"/>
                                        <p:tgtEl>
                                          <p:spTgt spid="115097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5097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1150978">
                                            <p:txEl>
                                              <p:pRg st="6" end="6"/>
                                            </p:txEl>
                                          </p:spTgt>
                                        </p:tgtEl>
                                        <p:attrNameLst>
                                          <p:attrName>style.visibility</p:attrName>
                                        </p:attrNameLst>
                                      </p:cBhvr>
                                      <p:to>
                                        <p:strVal val="visible"/>
                                      </p:to>
                                    </p:set>
                                    <p:anim calcmode="lin" valueType="num">
                                      <p:cBhvr additive="base">
                                        <p:cTn id="32" dur="500" fill="hold"/>
                                        <p:tgtEl>
                                          <p:spTgt spid="1150978">
                                            <p:txEl>
                                              <p:pRg st="6" end="6"/>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15097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ChangeArrowheads="1"/>
          </p:cNvSpPr>
          <p:nvPr/>
        </p:nvSpPr>
        <p:spPr bwMode="auto">
          <a:xfrm>
            <a:off x="685800" y="1339850"/>
            <a:ext cx="7772400" cy="3748088"/>
          </a:xfrm>
          <a:prstGeom prst="rect">
            <a:avLst/>
          </a:prstGeom>
          <a:solidFill>
            <a:srgbClr val="EAEAEA"/>
          </a:solidFill>
          <a:ln w="9525">
            <a:noFill/>
            <a:miter lim="800000"/>
            <a:headEnd/>
            <a:tailEnd/>
          </a:ln>
        </p:spPr>
        <p:txBody>
          <a:bodyPr/>
          <a:lstStyle/>
          <a:p>
            <a:pPr marL="633413" indent="-633413" eaLnBrk="1" hangingPunct="1"/>
            <a:r>
              <a:rPr lang="en-US" altLang="en-US" b="1">
                <a:solidFill>
                  <a:srgbClr val="000000"/>
                </a:solidFill>
              </a:rPr>
              <a:t>Aims: </a:t>
            </a:r>
            <a:endParaRPr lang="en-US" altLang="en-US" sz="3600">
              <a:solidFill>
                <a:srgbClr val="000000"/>
              </a:solidFill>
              <a:latin typeface="Segoe UI" pitchFamily="34" charset="0"/>
            </a:endParaRPr>
          </a:p>
          <a:p>
            <a:pPr marL="633413" indent="-633413" eaLnBrk="1" hangingPunct="1"/>
            <a:r>
              <a:rPr lang="en-US" altLang="en-US">
                <a:solidFill>
                  <a:srgbClr val="000000"/>
                </a:solidFill>
              </a:rPr>
              <a:t>• </a:t>
            </a:r>
            <a:r>
              <a:rPr lang="en-US" altLang="en-US" b="1">
                <a:solidFill>
                  <a:srgbClr val="000000"/>
                </a:solidFill>
              </a:rPr>
              <a:t>Aim 1: </a:t>
            </a:r>
            <a:r>
              <a:rPr lang="en-US" altLang="en-US">
                <a:solidFill>
                  <a:srgbClr val="000000"/>
                </a:solidFill>
              </a:rPr>
              <a:t>study of quantum phenomena introduces students to an exciting new world that is not experienced at the macroscopic level. The study of tunneling is a novel phenomenon not observed in macroscopic physics. </a:t>
            </a:r>
            <a:endParaRPr lang="en-US" altLang="en-US" sz="3600">
              <a:solidFill>
                <a:srgbClr val="000000"/>
              </a:solidFill>
              <a:latin typeface="Segoe UI" pitchFamily="34" charset="0"/>
            </a:endParaRPr>
          </a:p>
          <a:p>
            <a:pPr marL="633413" indent="-633413" eaLnBrk="1" hangingPunct="1"/>
            <a:r>
              <a:rPr lang="en-US" altLang="en-US">
                <a:solidFill>
                  <a:srgbClr val="000000"/>
                </a:solidFill>
              </a:rPr>
              <a:t>• </a:t>
            </a:r>
            <a:r>
              <a:rPr lang="en-US" altLang="en-US" b="1">
                <a:solidFill>
                  <a:srgbClr val="000000"/>
                </a:solidFill>
              </a:rPr>
              <a:t>Aim 6: </a:t>
            </a:r>
            <a:r>
              <a:rPr lang="en-US" altLang="en-US">
                <a:solidFill>
                  <a:srgbClr val="000000"/>
                </a:solidFill>
              </a:rPr>
              <a:t>the photoelectric effect can be investigated using LEDs </a:t>
            </a:r>
            <a:endParaRPr lang="en-US" altLang="en-US" sz="3600">
              <a:solidFill>
                <a:srgbClr val="000000"/>
              </a:solidFill>
              <a:latin typeface="Segoe UI" pitchFamily="34" charset="0"/>
            </a:endParaRPr>
          </a:p>
          <a:p>
            <a:pPr marL="633413" indent="-633413" eaLnBrk="1" hangingPunct="1"/>
            <a:r>
              <a:rPr lang="en-US" altLang="en-US">
                <a:solidFill>
                  <a:srgbClr val="000000"/>
                </a:solidFill>
              </a:rPr>
              <a:t>• </a:t>
            </a:r>
            <a:r>
              <a:rPr lang="en-US" altLang="en-US" b="1">
                <a:solidFill>
                  <a:srgbClr val="000000"/>
                </a:solidFill>
              </a:rPr>
              <a:t>Aim 9: </a:t>
            </a:r>
            <a:r>
              <a:rPr lang="en-US" altLang="en-US">
                <a:solidFill>
                  <a:srgbClr val="000000"/>
                </a:solidFill>
              </a:rPr>
              <a:t>the Bohr model is very successful with hydrogen but not of any use for other elements</a:t>
            </a:r>
            <a:endParaRPr lang="en-US" altLang="en-US" sz="3600">
              <a:solidFill>
                <a:srgbClr val="000000"/>
              </a:solidFill>
              <a:latin typeface="Segoe UI" pitchFamily="34" charset="0"/>
            </a:endParaRPr>
          </a:p>
        </p:txBody>
      </p:sp>
      <p:sp>
        <p:nvSpPr>
          <p:cNvPr id="8195"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12.1 – The interaction of matter with radiation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anim calcmode="lin" valueType="num">
                                      <p:cBhvr additive="base">
                                        <p:cTn id="7" dur="500" fill="hold"/>
                                        <p:tgtEl>
                                          <p:spTgt spid="1536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362">
                                            <p:txEl>
                                              <p:pRg st="1" end="1"/>
                                            </p:txEl>
                                          </p:spTgt>
                                        </p:tgtEl>
                                        <p:attrNameLst>
                                          <p:attrName>style.visibility</p:attrName>
                                        </p:attrNameLst>
                                      </p:cBhvr>
                                      <p:to>
                                        <p:strVal val="visible"/>
                                      </p:to>
                                    </p:set>
                                    <p:anim calcmode="lin" valueType="num">
                                      <p:cBhvr additive="base">
                                        <p:cTn id="13" dur="500" fill="hold"/>
                                        <p:tgtEl>
                                          <p:spTgt spid="1536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362">
                                            <p:txEl>
                                              <p:pRg st="2" end="2"/>
                                            </p:txEl>
                                          </p:spTgt>
                                        </p:tgtEl>
                                        <p:attrNameLst>
                                          <p:attrName>style.visibility</p:attrName>
                                        </p:attrNameLst>
                                      </p:cBhvr>
                                      <p:to>
                                        <p:strVal val="visible"/>
                                      </p:to>
                                    </p:set>
                                    <p:anim calcmode="lin" valueType="num">
                                      <p:cBhvr additive="base">
                                        <p:cTn id="19" dur="500" fill="hold"/>
                                        <p:tgtEl>
                                          <p:spTgt spid="1536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362">
                                            <p:txEl>
                                              <p:pRg st="3" end="3"/>
                                            </p:txEl>
                                          </p:spTgt>
                                        </p:tgtEl>
                                        <p:attrNameLst>
                                          <p:attrName>style.visibility</p:attrName>
                                        </p:attrNameLst>
                                      </p:cBhvr>
                                      <p:to>
                                        <p:strVal val="visible"/>
                                      </p:to>
                                    </p:set>
                                    <p:anim calcmode="lin" valueType="num">
                                      <p:cBhvr additive="base">
                                        <p:cTn id="25" dur="500" fill="hold"/>
                                        <p:tgtEl>
                                          <p:spTgt spid="1536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36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3026" name="Rectangle 2"/>
          <p:cNvSpPr>
            <a:spLocks noChangeArrowheads="1"/>
          </p:cNvSpPr>
          <p:nvPr/>
        </p:nvSpPr>
        <p:spPr bwMode="auto">
          <a:xfrm>
            <a:off x="685800" y="1343025"/>
            <a:ext cx="7772400" cy="5514975"/>
          </a:xfrm>
          <a:prstGeom prst="rect">
            <a:avLst/>
          </a:prstGeom>
          <a:solidFill>
            <a:srgbClr val="EAEAEA"/>
          </a:solidFill>
          <a:ln w="9525">
            <a:noFill/>
            <a:miter lim="800000"/>
            <a:headEnd/>
            <a:tailEnd/>
          </a:ln>
        </p:spPr>
        <p:txBody>
          <a:bodyPr/>
          <a:lstStyle/>
          <a:p>
            <a:pPr eaLnBrk="1" hangingPunct="1">
              <a:spcBef>
                <a:spcPct val="20000"/>
              </a:spcBef>
            </a:pPr>
            <a:r>
              <a:rPr lang="en-US" altLang="en-US" i="1">
                <a:solidFill>
                  <a:srgbClr val="333399"/>
                </a:solidFill>
                <a:cs typeface="Times New Roman" pitchFamily="18" charset="0"/>
              </a:rPr>
              <a:t>The Heisenberg uncertainty principle</a:t>
            </a:r>
            <a:endParaRPr lang="en-US" altLang="en-US">
              <a:solidFill>
                <a:srgbClr val="000000"/>
              </a:solidFill>
              <a:cs typeface="Times New Roman" pitchFamily="18" charset="0"/>
              <a:sym typeface="Symbol" pitchFamily="18" charset="2"/>
            </a:endParaRPr>
          </a:p>
          <a:p>
            <a:pPr eaLnBrk="1" hangingPunct="1">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To try to understand the uncertainty principle, imagine we have a stationary electron. Then </a:t>
            </a:r>
            <a:r>
              <a:rPr lang="en-US" altLang="en-US" i="1">
                <a:solidFill>
                  <a:srgbClr val="000000"/>
                </a:solidFill>
                <a:cs typeface="Times New Roman" pitchFamily="18" charset="0"/>
              </a:rPr>
              <a:t>p</a:t>
            </a:r>
            <a:r>
              <a:rPr lang="en-US" altLang="en-US" baseline="-25000">
                <a:solidFill>
                  <a:srgbClr val="000000"/>
                </a:solidFill>
                <a:cs typeface="Times New Roman" pitchFamily="18" charset="0"/>
              </a:rPr>
              <a:t>e</a:t>
            </a:r>
            <a:r>
              <a:rPr lang="en-US" altLang="en-US">
                <a:solidFill>
                  <a:srgbClr val="000000"/>
                </a:solidFill>
                <a:cs typeface="Times New Roman" pitchFamily="18" charset="0"/>
              </a:rPr>
              <a:t> = 0 (</a:t>
            </a:r>
            <a:r>
              <a:rPr lang="en-US" altLang="en-US" i="1">
                <a:solidFill>
                  <a:srgbClr val="000000"/>
                </a:solidFill>
                <a:cs typeface="Times New Roman" pitchFamily="18" charset="0"/>
              </a:rPr>
              <a:t>p</a:t>
            </a:r>
            <a:r>
              <a:rPr lang="en-US" altLang="en-US" baseline="-25000">
                <a:solidFill>
                  <a:srgbClr val="000000"/>
                </a:solidFill>
                <a:cs typeface="Times New Roman" pitchFamily="18" charset="0"/>
              </a:rPr>
              <a:t>e</a:t>
            </a:r>
            <a:r>
              <a:rPr lang="en-US" altLang="en-US">
                <a:solidFill>
                  <a:srgbClr val="000000"/>
                </a:solidFill>
                <a:cs typeface="Times New Roman" pitchFamily="18" charset="0"/>
              </a:rPr>
              <a:t> = </a:t>
            </a:r>
            <a:r>
              <a:rPr lang="en-US" altLang="en-US" i="1">
                <a:solidFill>
                  <a:srgbClr val="000000"/>
                </a:solidFill>
                <a:cs typeface="Times New Roman" pitchFamily="18" charset="0"/>
              </a:rPr>
              <a:t>m</a:t>
            </a:r>
            <a:r>
              <a:rPr lang="en-US" altLang="en-US" baseline="-25000">
                <a:solidFill>
                  <a:srgbClr val="000000"/>
                </a:solidFill>
                <a:cs typeface="Times New Roman" pitchFamily="18" charset="0"/>
              </a:rPr>
              <a:t>e</a:t>
            </a:r>
            <a:r>
              <a:rPr lang="en-US" altLang="en-US" i="1">
                <a:solidFill>
                  <a:srgbClr val="000000"/>
                </a:solidFill>
                <a:cs typeface="Times New Roman" pitchFamily="18" charset="0"/>
              </a:rPr>
              <a:t>v</a:t>
            </a:r>
            <a:r>
              <a:rPr lang="en-US" altLang="en-US" baseline="-25000">
                <a:solidFill>
                  <a:srgbClr val="000000"/>
                </a:solidFill>
                <a:cs typeface="Times New Roman" pitchFamily="18" charset="0"/>
              </a:rPr>
              <a:t>e</a:t>
            </a:r>
            <a:r>
              <a:rPr lang="en-US" altLang="en-US">
                <a:solidFill>
                  <a:srgbClr val="000000"/>
                </a:solidFill>
                <a:cs typeface="Times New Roman" pitchFamily="18" charset="0"/>
              </a:rPr>
              <a:t>).</a:t>
            </a:r>
            <a:endParaRPr lang="en-US" altLang="en-US">
              <a:sym typeface="Symbol" pitchFamily="18" charset="2"/>
            </a:endParaRPr>
          </a:p>
          <a:p>
            <a:pPr eaLnBrk="1" hangingPunct="1">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But to “observe” its position we must “light it up” with at least one photon:</a:t>
            </a:r>
          </a:p>
          <a:p>
            <a:pPr eaLnBrk="1" hangingPunct="1">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From conservation of momentum we see that</a:t>
            </a:r>
          </a:p>
          <a:p>
            <a:pPr eaLnBrk="1" hangingPunct="1">
              <a:spcBef>
                <a:spcPct val="20000"/>
              </a:spcBef>
            </a:pPr>
            <a:r>
              <a:rPr lang="en-US" altLang="en-US" i="1">
                <a:solidFill>
                  <a:srgbClr val="000000"/>
                </a:solidFill>
                <a:cs typeface="Times New Roman" pitchFamily="18" charset="0"/>
              </a:rPr>
              <a:t>                   </a:t>
            </a:r>
            <a:r>
              <a:rPr lang="en-US" altLang="en-US" i="1" baseline="-25000">
                <a:solidFill>
                  <a:srgbClr val="000000"/>
                </a:solidFill>
                <a:cs typeface="Times New Roman" pitchFamily="18" charset="0"/>
              </a:rPr>
              <a:t>             </a:t>
            </a:r>
            <a:r>
              <a:rPr lang="en-US" altLang="en-US" i="1">
                <a:solidFill>
                  <a:srgbClr val="000000"/>
                </a:solidFill>
                <a:cs typeface="Times New Roman" pitchFamily="18" charset="0"/>
              </a:rPr>
              <a:t>P</a:t>
            </a:r>
            <a:r>
              <a:rPr lang="en-US" altLang="en-US" baseline="-25000">
                <a:solidFill>
                  <a:srgbClr val="000000"/>
                </a:solidFill>
                <a:cs typeface="Times New Roman" pitchFamily="18" charset="0"/>
              </a:rPr>
              <a:t>0</a:t>
            </a:r>
            <a:r>
              <a:rPr lang="en-US" altLang="en-US">
                <a:solidFill>
                  <a:srgbClr val="000000"/>
                </a:solidFill>
                <a:cs typeface="Times New Roman" pitchFamily="18" charset="0"/>
              </a:rPr>
              <a:t> 	= </a:t>
            </a:r>
            <a:r>
              <a:rPr lang="en-US" altLang="en-US" i="1">
                <a:solidFill>
                  <a:srgbClr val="000000"/>
                </a:solidFill>
                <a:cs typeface="Times New Roman" pitchFamily="18" charset="0"/>
              </a:rPr>
              <a:t>P</a:t>
            </a:r>
            <a:r>
              <a:rPr lang="en-US" altLang="en-US" i="1" baseline="-25000">
                <a:solidFill>
                  <a:srgbClr val="000000"/>
                </a:solidFill>
                <a:cs typeface="Times New Roman" pitchFamily="18" charset="0"/>
              </a:rPr>
              <a:t>f	</a:t>
            </a:r>
            <a:endParaRPr lang="en-US" altLang="en-US">
              <a:solidFill>
                <a:srgbClr val="000000"/>
              </a:solidFill>
              <a:cs typeface="Times New Roman" pitchFamily="18" charset="0"/>
            </a:endParaRPr>
          </a:p>
          <a:p>
            <a:pPr eaLnBrk="1" hangingPunct="1">
              <a:spcBef>
                <a:spcPct val="20000"/>
              </a:spcBef>
            </a:pPr>
            <a:r>
              <a:rPr lang="en-US" altLang="en-US" i="1">
                <a:solidFill>
                  <a:srgbClr val="000000"/>
                </a:solidFill>
                <a:cs typeface="Times New Roman" pitchFamily="18" charset="0"/>
              </a:rPr>
              <a:t>              m</a:t>
            </a:r>
            <a:r>
              <a:rPr lang="en-US" altLang="en-US" baseline="-25000">
                <a:solidFill>
                  <a:srgbClr val="000000"/>
                </a:solidFill>
                <a:cs typeface="Times New Roman" pitchFamily="18" charset="0"/>
              </a:rPr>
              <a:t>e</a:t>
            </a:r>
            <a:r>
              <a:rPr lang="en-US" altLang="en-US">
                <a:solidFill>
                  <a:srgbClr val="000000"/>
                </a:solidFill>
                <a:cs typeface="Times New Roman" pitchFamily="18" charset="0"/>
              </a:rPr>
              <a:t>(0)</a:t>
            </a:r>
            <a:r>
              <a:rPr lang="en-US" altLang="en-US" i="1">
                <a:solidFill>
                  <a:srgbClr val="000000"/>
                </a:solidFill>
                <a:cs typeface="Times New Roman" pitchFamily="18" charset="0"/>
              </a:rPr>
              <a:t> </a:t>
            </a:r>
            <a:r>
              <a:rPr lang="en-US" altLang="en-US">
                <a:solidFill>
                  <a:srgbClr val="000000"/>
                </a:solidFill>
                <a:cs typeface="Times New Roman" pitchFamily="18" charset="0"/>
              </a:rPr>
              <a:t>+</a:t>
            </a:r>
            <a:r>
              <a:rPr lang="en-US" altLang="en-US" i="1">
                <a:solidFill>
                  <a:srgbClr val="000000"/>
                </a:solidFill>
                <a:cs typeface="Times New Roman" pitchFamily="18" charset="0"/>
              </a:rPr>
              <a:t> </a:t>
            </a:r>
            <a:r>
              <a:rPr lang="en-US" altLang="en-US" baseline="30000">
                <a:solidFill>
                  <a:srgbClr val="000000"/>
                </a:solidFill>
                <a:cs typeface="Times New Roman" pitchFamily="18" charset="0"/>
              </a:rPr>
              <a:t>–</a:t>
            </a:r>
            <a:r>
              <a:rPr lang="en-US" altLang="en-US" i="1">
                <a:solidFill>
                  <a:srgbClr val="000000"/>
                </a:solidFill>
                <a:cs typeface="Times New Roman" pitchFamily="18" charset="0"/>
              </a:rPr>
              <a:t>p</a:t>
            </a:r>
            <a:r>
              <a:rPr lang="en-US" altLang="en-US" i="1" baseline="-25000">
                <a:solidFill>
                  <a:srgbClr val="000000"/>
                </a:solidFill>
                <a:cs typeface="Times New Roman" pitchFamily="18" charset="0"/>
                <a:sym typeface="Symbol" pitchFamily="18" charset="2"/>
              </a:rPr>
              <a:t></a:t>
            </a:r>
            <a:r>
              <a:rPr lang="en-US" altLang="en-US" i="1">
                <a:solidFill>
                  <a:srgbClr val="000000"/>
                </a:solidFill>
                <a:cs typeface="Times New Roman" pitchFamily="18" charset="0"/>
              </a:rPr>
              <a:t> 	</a:t>
            </a:r>
            <a:r>
              <a:rPr lang="en-US" altLang="en-US">
                <a:solidFill>
                  <a:srgbClr val="000000"/>
                </a:solidFill>
                <a:cs typeface="Times New Roman" pitchFamily="18" charset="0"/>
              </a:rPr>
              <a:t>=</a:t>
            </a:r>
            <a:r>
              <a:rPr lang="en-US" altLang="en-US" i="1">
                <a:solidFill>
                  <a:srgbClr val="000000"/>
                </a:solidFill>
                <a:cs typeface="Times New Roman" pitchFamily="18" charset="0"/>
              </a:rPr>
              <a:t> m</a:t>
            </a:r>
            <a:r>
              <a:rPr lang="en-US" altLang="en-US" baseline="-25000">
                <a:solidFill>
                  <a:srgbClr val="000000"/>
                </a:solidFill>
                <a:cs typeface="Times New Roman" pitchFamily="18" charset="0"/>
              </a:rPr>
              <a:t>e</a:t>
            </a:r>
            <a:r>
              <a:rPr lang="en-US" altLang="en-US" i="1">
                <a:solidFill>
                  <a:srgbClr val="000000"/>
                </a:solidFill>
                <a:cs typeface="Times New Roman" pitchFamily="18" charset="0"/>
              </a:rPr>
              <a:t>v</a:t>
            </a:r>
            <a:r>
              <a:rPr lang="en-US" altLang="en-US" baseline="-25000">
                <a:solidFill>
                  <a:srgbClr val="000000"/>
                </a:solidFill>
                <a:cs typeface="Times New Roman" pitchFamily="18" charset="0"/>
              </a:rPr>
              <a:t>e</a:t>
            </a:r>
            <a:r>
              <a:rPr lang="en-US" altLang="en-US" i="1">
                <a:solidFill>
                  <a:srgbClr val="000000"/>
                </a:solidFill>
                <a:cs typeface="Times New Roman" pitchFamily="18" charset="0"/>
              </a:rPr>
              <a:t> </a:t>
            </a:r>
            <a:r>
              <a:rPr lang="en-US" altLang="en-US">
                <a:solidFill>
                  <a:srgbClr val="000000"/>
                </a:solidFill>
                <a:cs typeface="Times New Roman" pitchFamily="18" charset="0"/>
              </a:rPr>
              <a:t>+</a:t>
            </a:r>
            <a:r>
              <a:rPr lang="en-US" altLang="en-US" i="1">
                <a:solidFill>
                  <a:srgbClr val="000000"/>
                </a:solidFill>
                <a:cs typeface="Times New Roman" pitchFamily="18" charset="0"/>
              </a:rPr>
              <a:t> p</a:t>
            </a:r>
            <a:r>
              <a:rPr lang="en-US" altLang="en-US" i="1" baseline="-25000">
                <a:solidFill>
                  <a:srgbClr val="000000"/>
                </a:solidFill>
                <a:cs typeface="Times New Roman" pitchFamily="18" charset="0"/>
                <a:sym typeface="Symbol" pitchFamily="18" charset="2"/>
              </a:rPr>
              <a:t></a:t>
            </a:r>
            <a:endParaRPr lang="en-US" altLang="en-US" i="1" baseline="30000">
              <a:solidFill>
                <a:srgbClr val="000000"/>
              </a:solidFill>
              <a:cs typeface="Times New Roman" pitchFamily="18" charset="0"/>
              <a:sym typeface="Symbol" pitchFamily="18" charset="2"/>
            </a:endParaRPr>
          </a:p>
          <a:p>
            <a:pPr eaLnBrk="1" hangingPunct="1">
              <a:spcBef>
                <a:spcPct val="20000"/>
              </a:spcBef>
            </a:pPr>
            <a:r>
              <a:rPr lang="en-US" altLang="en-US">
                <a:solidFill>
                  <a:srgbClr val="000000"/>
                </a:solidFill>
                <a:cs typeface="Times New Roman" pitchFamily="18" charset="0"/>
                <a:sym typeface="Symbol" pitchFamily="18" charset="2"/>
              </a:rPr>
              <a:t> 		 </a:t>
            </a:r>
            <a:r>
              <a:rPr lang="en-US" altLang="en-US">
                <a:solidFill>
                  <a:srgbClr val="000000"/>
                </a:solidFill>
                <a:cs typeface="Times New Roman" pitchFamily="18" charset="0"/>
              </a:rPr>
              <a:t>– </a:t>
            </a:r>
            <a:r>
              <a:rPr lang="en-US" altLang="en-US">
                <a:solidFill>
                  <a:srgbClr val="000000"/>
                </a:solidFill>
                <a:cs typeface="Times New Roman" pitchFamily="18" charset="0"/>
                <a:sym typeface="Symbol" pitchFamily="18" charset="2"/>
              </a:rPr>
              <a:t>2</a:t>
            </a:r>
            <a:r>
              <a:rPr lang="en-US" altLang="en-US" i="1">
                <a:solidFill>
                  <a:srgbClr val="000000"/>
                </a:solidFill>
                <a:cs typeface="Times New Roman" pitchFamily="18" charset="0"/>
              </a:rPr>
              <a:t>p</a:t>
            </a:r>
            <a:r>
              <a:rPr lang="en-US" altLang="en-US" i="1" baseline="-25000">
                <a:solidFill>
                  <a:srgbClr val="000000"/>
                </a:solidFill>
                <a:cs typeface="Times New Roman" pitchFamily="18" charset="0"/>
                <a:sym typeface="Symbol" pitchFamily="18" charset="2"/>
              </a:rPr>
              <a:t></a:t>
            </a:r>
            <a:r>
              <a:rPr lang="en-US" altLang="en-US" i="1">
                <a:solidFill>
                  <a:srgbClr val="000000"/>
                </a:solidFill>
                <a:cs typeface="Times New Roman" pitchFamily="18" charset="0"/>
              </a:rPr>
              <a:t> 	</a:t>
            </a:r>
            <a:r>
              <a:rPr lang="en-US" altLang="en-US">
                <a:solidFill>
                  <a:srgbClr val="000000"/>
                </a:solidFill>
                <a:cs typeface="Times New Roman" pitchFamily="18" charset="0"/>
              </a:rPr>
              <a:t>= </a:t>
            </a:r>
            <a:r>
              <a:rPr lang="en-US" altLang="en-US" i="1">
                <a:solidFill>
                  <a:srgbClr val="000000"/>
                </a:solidFill>
                <a:cs typeface="Times New Roman" pitchFamily="18" charset="0"/>
              </a:rPr>
              <a:t>p</a:t>
            </a:r>
            <a:r>
              <a:rPr lang="en-US" altLang="en-US" i="1" baseline="-25000">
                <a:solidFill>
                  <a:srgbClr val="000000"/>
                </a:solidFill>
                <a:cs typeface="Times New Roman" pitchFamily="18" charset="0"/>
                <a:sym typeface="Symbol" pitchFamily="18" charset="2"/>
              </a:rPr>
              <a:t>e</a:t>
            </a:r>
            <a:r>
              <a:rPr lang="en-US" altLang="en-US">
                <a:solidFill>
                  <a:srgbClr val="000000"/>
                </a:solidFill>
                <a:cs typeface="Times New Roman" pitchFamily="18" charset="0"/>
              </a:rPr>
              <a:t>.</a:t>
            </a:r>
            <a:endParaRPr lang="en-US" altLang="en-US" i="1" baseline="-25000">
              <a:solidFill>
                <a:srgbClr val="000000"/>
              </a:solidFill>
              <a:cs typeface="Times New Roman" pitchFamily="18" charset="0"/>
              <a:sym typeface="Symbol" pitchFamily="18" charset="2"/>
            </a:endParaRPr>
          </a:p>
          <a:p>
            <a:pPr eaLnBrk="1" hangingPunct="1">
              <a:spcBef>
                <a:spcPts val="575"/>
              </a:spcBef>
            </a:pPr>
            <a:r>
              <a:rPr lang="en-US" altLang="en-US">
                <a:sym typeface="Symbol" pitchFamily="18" charset="2"/>
              </a:rPr>
              <a:t>Thus we see that </a:t>
            </a:r>
            <a:r>
              <a:rPr lang="en-US" altLang="en-US" i="1">
                <a:sym typeface="Symbol" pitchFamily="18" charset="2"/>
              </a:rPr>
              <a:t>the very act of observing the electron causes its momentum to change</a:t>
            </a:r>
            <a:r>
              <a:rPr lang="en-US" altLang="en-US">
                <a:sym typeface="Symbol" pitchFamily="18" charset="2"/>
              </a:rPr>
              <a:t>!</a:t>
            </a:r>
          </a:p>
          <a:p>
            <a:pPr eaLnBrk="1" hangingPunct="1">
              <a:spcBef>
                <a:spcPts val="575"/>
              </a:spcBef>
            </a:pPr>
            <a:r>
              <a:rPr lang="en-US" altLang="en-US">
                <a:sym typeface="Symbol" pitchFamily="18" charset="2"/>
              </a:rPr>
              <a:t>Obviously for large objects like baseballs, the change in momentum from a photon would be quite small.</a:t>
            </a:r>
          </a:p>
          <a:p>
            <a:pPr eaLnBrk="1" hangingPunct="1">
              <a:spcBef>
                <a:spcPct val="20000"/>
              </a:spcBef>
            </a:pPr>
            <a:endParaRPr lang="en-US" altLang="en-US" i="1" baseline="-25000">
              <a:solidFill>
                <a:srgbClr val="000000"/>
              </a:solidFill>
              <a:cs typeface="Times New Roman" pitchFamily="18" charset="0"/>
              <a:sym typeface="Symbol" pitchFamily="18" charset="2"/>
            </a:endParaRPr>
          </a:p>
        </p:txBody>
      </p:sp>
      <p:grpSp>
        <p:nvGrpSpPr>
          <p:cNvPr id="2" name="Group 8"/>
          <p:cNvGrpSpPr>
            <a:grpSpLocks/>
          </p:cNvGrpSpPr>
          <p:nvPr/>
        </p:nvGrpSpPr>
        <p:grpSpPr bwMode="auto">
          <a:xfrm>
            <a:off x="6180138" y="4148138"/>
            <a:ext cx="765175" cy="765175"/>
            <a:chOff x="694" y="3385"/>
            <a:chExt cx="482" cy="482"/>
          </a:xfrm>
        </p:grpSpPr>
        <p:sp>
          <p:nvSpPr>
            <p:cNvPr id="136201" name="Oval 9"/>
            <p:cNvSpPr>
              <a:spLocks noChangeArrowheads="1"/>
            </p:cNvSpPr>
            <p:nvPr/>
          </p:nvSpPr>
          <p:spPr bwMode="auto">
            <a:xfrm>
              <a:off x="694" y="3385"/>
              <a:ext cx="482" cy="482"/>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pPr eaLnBrk="1" hangingPunct="1">
                <a:defRPr/>
              </a:pPr>
              <a:endParaRPr lang="en-US" sz="1800"/>
            </a:p>
          </p:txBody>
        </p:sp>
        <p:sp>
          <p:nvSpPr>
            <p:cNvPr id="72712" name="Text Box 10"/>
            <p:cNvSpPr txBox="1">
              <a:spLocks noChangeArrowheads="1"/>
            </p:cNvSpPr>
            <p:nvPr/>
          </p:nvSpPr>
          <p:spPr bwMode="auto">
            <a:xfrm>
              <a:off x="824" y="3469"/>
              <a:ext cx="266" cy="288"/>
            </a:xfrm>
            <a:prstGeom prst="rect">
              <a:avLst/>
            </a:prstGeom>
            <a:noFill/>
            <a:ln w="9525">
              <a:noFill/>
              <a:miter lim="800000"/>
              <a:headEnd/>
              <a:tailEnd/>
            </a:ln>
          </p:spPr>
          <p:txBody>
            <a:bodyPr wrap="none">
              <a:spAutoFit/>
            </a:bodyPr>
            <a:lstStyle/>
            <a:p>
              <a:pPr eaLnBrk="1" hangingPunct="1"/>
              <a:r>
                <a:rPr lang="en-US" altLang="en-US"/>
                <a:t>e</a:t>
              </a:r>
              <a:r>
                <a:rPr lang="en-US" altLang="en-US" baseline="30000"/>
                <a:t>-</a:t>
              </a:r>
              <a:endParaRPr lang="en-US" altLang="en-US"/>
            </a:p>
          </p:txBody>
        </p:sp>
      </p:grpSp>
      <p:sp>
        <p:nvSpPr>
          <p:cNvPr id="136203" name="Freeform 11"/>
          <p:cNvSpPr>
            <a:spLocks/>
          </p:cNvSpPr>
          <p:nvPr/>
        </p:nvSpPr>
        <p:spPr bwMode="auto">
          <a:xfrm rot="10800000">
            <a:off x="6938963" y="4587875"/>
            <a:ext cx="1828800" cy="127000"/>
          </a:xfrm>
          <a:custGeom>
            <a:avLst/>
            <a:gdLst>
              <a:gd name="T0" fmla="*/ 0 w 1152"/>
              <a:gd name="T1" fmla="*/ 2147483647 h 192"/>
              <a:gd name="T2" fmla="*/ 2147483647 w 1152"/>
              <a:gd name="T3" fmla="*/ 2147483647 h 192"/>
              <a:gd name="T4" fmla="*/ 2147483647 w 1152"/>
              <a:gd name="T5" fmla="*/ 2147483647 h 192"/>
              <a:gd name="T6" fmla="*/ 2147483647 w 1152"/>
              <a:gd name="T7" fmla="*/ 2147483647 h 192"/>
              <a:gd name="T8" fmla="*/ 2147483647 w 1152"/>
              <a:gd name="T9" fmla="*/ 2147483647 h 192"/>
              <a:gd name="T10" fmla="*/ 2147483647 w 1152"/>
              <a:gd name="T11" fmla="*/ 2147483647 h 192"/>
              <a:gd name="T12" fmla="*/ 2147483647 w 1152"/>
              <a:gd name="T13" fmla="*/ 2147483647 h 192"/>
              <a:gd name="T14" fmla="*/ 2147483647 w 1152"/>
              <a:gd name="T15" fmla="*/ 2147483647 h 192"/>
              <a:gd name="T16" fmla="*/ 2147483647 w 1152"/>
              <a:gd name="T17" fmla="*/ 2147483647 h 192"/>
              <a:gd name="T18" fmla="*/ 2147483647 w 1152"/>
              <a:gd name="T19" fmla="*/ 2147483647 h 192"/>
              <a:gd name="T20" fmla="*/ 2147483647 w 1152"/>
              <a:gd name="T21" fmla="*/ 2147483647 h 192"/>
              <a:gd name="T22" fmla="*/ 2147483647 w 1152"/>
              <a:gd name="T23" fmla="*/ 2147483647 h 1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52"/>
              <a:gd name="T37" fmla="*/ 0 h 192"/>
              <a:gd name="T38" fmla="*/ 1152 w 1152"/>
              <a:gd name="T39" fmla="*/ 192 h 1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52" h="192">
                <a:moveTo>
                  <a:pt x="0" y="96"/>
                </a:moveTo>
                <a:cubicBezTo>
                  <a:pt x="51" y="103"/>
                  <a:pt x="102" y="110"/>
                  <a:pt x="141" y="96"/>
                </a:cubicBezTo>
                <a:cubicBezTo>
                  <a:pt x="180" y="82"/>
                  <a:pt x="203" y="0"/>
                  <a:pt x="235" y="14"/>
                </a:cubicBezTo>
                <a:cubicBezTo>
                  <a:pt x="267" y="28"/>
                  <a:pt x="303" y="178"/>
                  <a:pt x="335" y="178"/>
                </a:cubicBezTo>
                <a:cubicBezTo>
                  <a:pt x="367" y="178"/>
                  <a:pt x="398" y="14"/>
                  <a:pt x="429" y="14"/>
                </a:cubicBezTo>
                <a:cubicBezTo>
                  <a:pt x="460" y="14"/>
                  <a:pt x="491" y="178"/>
                  <a:pt x="523" y="178"/>
                </a:cubicBezTo>
                <a:cubicBezTo>
                  <a:pt x="555" y="178"/>
                  <a:pt x="591" y="14"/>
                  <a:pt x="623" y="14"/>
                </a:cubicBezTo>
                <a:cubicBezTo>
                  <a:pt x="655" y="14"/>
                  <a:pt x="686" y="178"/>
                  <a:pt x="717" y="178"/>
                </a:cubicBezTo>
                <a:cubicBezTo>
                  <a:pt x="748" y="178"/>
                  <a:pt x="779" y="14"/>
                  <a:pt x="811" y="14"/>
                </a:cubicBezTo>
                <a:cubicBezTo>
                  <a:pt x="843" y="14"/>
                  <a:pt x="879" y="164"/>
                  <a:pt x="911" y="178"/>
                </a:cubicBezTo>
                <a:cubicBezTo>
                  <a:pt x="943" y="192"/>
                  <a:pt x="965" y="110"/>
                  <a:pt x="1005" y="96"/>
                </a:cubicBezTo>
                <a:cubicBezTo>
                  <a:pt x="1045" y="82"/>
                  <a:pt x="1098" y="89"/>
                  <a:pt x="1152" y="96"/>
                </a:cubicBezTo>
              </a:path>
            </a:pathLst>
          </a:custGeom>
          <a:noFill/>
          <a:ln w="38100" cmpd="sng">
            <a:solidFill>
              <a:srgbClr val="FF6600"/>
            </a:solidFill>
            <a:round/>
            <a:headEnd type="none" w="med" len="med"/>
            <a:tailEnd type="arrow" w="med" len="med"/>
          </a:ln>
        </p:spPr>
        <p:txBody>
          <a:bodyPr/>
          <a:lstStyle/>
          <a:p>
            <a:endParaRPr lang="en-US"/>
          </a:p>
        </p:txBody>
      </p:sp>
      <p:sp>
        <p:nvSpPr>
          <p:cNvPr id="136204" name="Freeform 12"/>
          <p:cNvSpPr>
            <a:spLocks/>
          </p:cNvSpPr>
          <p:nvPr/>
        </p:nvSpPr>
        <p:spPr bwMode="auto">
          <a:xfrm>
            <a:off x="6958013" y="4349750"/>
            <a:ext cx="1828800" cy="127000"/>
          </a:xfrm>
          <a:custGeom>
            <a:avLst/>
            <a:gdLst>
              <a:gd name="T0" fmla="*/ 0 w 1152"/>
              <a:gd name="T1" fmla="*/ 2147483647 h 192"/>
              <a:gd name="T2" fmla="*/ 2147483647 w 1152"/>
              <a:gd name="T3" fmla="*/ 2147483647 h 192"/>
              <a:gd name="T4" fmla="*/ 2147483647 w 1152"/>
              <a:gd name="T5" fmla="*/ 2147483647 h 192"/>
              <a:gd name="T6" fmla="*/ 2147483647 w 1152"/>
              <a:gd name="T7" fmla="*/ 2147483647 h 192"/>
              <a:gd name="T8" fmla="*/ 2147483647 w 1152"/>
              <a:gd name="T9" fmla="*/ 2147483647 h 192"/>
              <a:gd name="T10" fmla="*/ 2147483647 w 1152"/>
              <a:gd name="T11" fmla="*/ 2147483647 h 192"/>
              <a:gd name="T12" fmla="*/ 2147483647 w 1152"/>
              <a:gd name="T13" fmla="*/ 2147483647 h 192"/>
              <a:gd name="T14" fmla="*/ 2147483647 w 1152"/>
              <a:gd name="T15" fmla="*/ 2147483647 h 192"/>
              <a:gd name="T16" fmla="*/ 2147483647 w 1152"/>
              <a:gd name="T17" fmla="*/ 2147483647 h 192"/>
              <a:gd name="T18" fmla="*/ 2147483647 w 1152"/>
              <a:gd name="T19" fmla="*/ 2147483647 h 192"/>
              <a:gd name="T20" fmla="*/ 2147483647 w 1152"/>
              <a:gd name="T21" fmla="*/ 2147483647 h 192"/>
              <a:gd name="T22" fmla="*/ 2147483647 w 1152"/>
              <a:gd name="T23" fmla="*/ 2147483647 h 1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52"/>
              <a:gd name="T37" fmla="*/ 0 h 192"/>
              <a:gd name="T38" fmla="*/ 1152 w 1152"/>
              <a:gd name="T39" fmla="*/ 192 h 1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52" h="192">
                <a:moveTo>
                  <a:pt x="0" y="96"/>
                </a:moveTo>
                <a:cubicBezTo>
                  <a:pt x="51" y="103"/>
                  <a:pt x="102" y="110"/>
                  <a:pt x="141" y="96"/>
                </a:cubicBezTo>
                <a:cubicBezTo>
                  <a:pt x="180" y="82"/>
                  <a:pt x="203" y="0"/>
                  <a:pt x="235" y="14"/>
                </a:cubicBezTo>
                <a:cubicBezTo>
                  <a:pt x="267" y="28"/>
                  <a:pt x="303" y="178"/>
                  <a:pt x="335" y="178"/>
                </a:cubicBezTo>
                <a:cubicBezTo>
                  <a:pt x="367" y="178"/>
                  <a:pt x="398" y="14"/>
                  <a:pt x="429" y="14"/>
                </a:cubicBezTo>
                <a:cubicBezTo>
                  <a:pt x="460" y="14"/>
                  <a:pt x="491" y="178"/>
                  <a:pt x="523" y="178"/>
                </a:cubicBezTo>
                <a:cubicBezTo>
                  <a:pt x="555" y="178"/>
                  <a:pt x="591" y="14"/>
                  <a:pt x="623" y="14"/>
                </a:cubicBezTo>
                <a:cubicBezTo>
                  <a:pt x="655" y="14"/>
                  <a:pt x="686" y="178"/>
                  <a:pt x="717" y="178"/>
                </a:cubicBezTo>
                <a:cubicBezTo>
                  <a:pt x="748" y="178"/>
                  <a:pt x="779" y="14"/>
                  <a:pt x="811" y="14"/>
                </a:cubicBezTo>
                <a:cubicBezTo>
                  <a:pt x="843" y="14"/>
                  <a:pt x="879" y="164"/>
                  <a:pt x="911" y="178"/>
                </a:cubicBezTo>
                <a:cubicBezTo>
                  <a:pt x="943" y="192"/>
                  <a:pt x="965" y="110"/>
                  <a:pt x="1005" y="96"/>
                </a:cubicBezTo>
                <a:cubicBezTo>
                  <a:pt x="1045" y="82"/>
                  <a:pt x="1098" y="89"/>
                  <a:pt x="1152" y="96"/>
                </a:cubicBezTo>
              </a:path>
            </a:pathLst>
          </a:custGeom>
          <a:noFill/>
          <a:ln w="38100" cmpd="sng">
            <a:solidFill>
              <a:srgbClr val="FF6600"/>
            </a:solidFill>
            <a:round/>
            <a:headEnd type="none" w="med" len="med"/>
            <a:tailEnd type="arrow" w="med" len="med"/>
          </a:ln>
        </p:spPr>
        <p:txBody>
          <a:bodyPr/>
          <a:lstStyle/>
          <a:p>
            <a:endParaRPr lang="en-US"/>
          </a:p>
        </p:txBody>
      </p:sp>
      <p:sp>
        <p:nvSpPr>
          <p:cNvPr id="72710"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dirty="0" smtClean="0"/>
              <a:t>Topic 12: Quantum &amp; nuclear physics - AHL</a:t>
            </a:r>
            <a:br>
              <a:rPr lang="en-US" altLang="en-US" sz="2800" b="1" dirty="0" smtClean="0"/>
            </a:br>
            <a:r>
              <a:rPr lang="en-US" altLang="en-US" sz="2800" dirty="0" smtClean="0">
                <a:solidFill>
                  <a:schemeClr val="tx1"/>
                </a:solidFill>
              </a:rPr>
              <a:t>12.1 – The interaction of matter with radiation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53026">
                                            <p:txEl>
                                              <p:pRg st="1" end="1"/>
                                            </p:txEl>
                                          </p:spTgt>
                                        </p:tgtEl>
                                        <p:attrNameLst>
                                          <p:attrName>style.visibility</p:attrName>
                                        </p:attrNameLst>
                                      </p:cBhvr>
                                      <p:to>
                                        <p:strVal val="visible"/>
                                      </p:to>
                                    </p:set>
                                    <p:anim calcmode="lin" valueType="num">
                                      <p:cBhvr additive="base">
                                        <p:cTn id="7" dur="500" fill="hold"/>
                                        <p:tgtEl>
                                          <p:spTgt spid="115302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5302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5" name="voltage.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1153026">
                                            <p:txEl>
                                              <p:pRg st="2" end="2"/>
                                            </p:txEl>
                                          </p:spTgt>
                                        </p:tgtEl>
                                        <p:attrNameLst>
                                          <p:attrName>style.visibility</p:attrName>
                                        </p:attrNameLst>
                                      </p:cBhvr>
                                      <p:to>
                                        <p:strVal val="visible"/>
                                      </p:to>
                                    </p:set>
                                    <p:anim calcmode="lin" valueType="num">
                                      <p:cBhvr additive="base">
                                        <p:cTn id="18" dur="500" fill="hold"/>
                                        <p:tgtEl>
                                          <p:spTgt spid="1153026">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15302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1153026">
                                            <p:txEl>
                                              <p:pRg st="3" end="3"/>
                                            </p:txEl>
                                          </p:spTgt>
                                        </p:tgtEl>
                                        <p:attrNameLst>
                                          <p:attrName>style.visibility</p:attrName>
                                        </p:attrNameLst>
                                      </p:cBhvr>
                                      <p:to>
                                        <p:strVal val="visible"/>
                                      </p:to>
                                    </p:set>
                                    <p:anim calcmode="lin" valueType="num">
                                      <p:cBhvr additive="base">
                                        <p:cTn id="24" dur="500" fill="hold"/>
                                        <p:tgtEl>
                                          <p:spTgt spid="1153026">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15302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1153026">
                                            <p:txEl>
                                              <p:pRg st="4" end="4"/>
                                            </p:txEl>
                                          </p:spTgt>
                                        </p:tgtEl>
                                        <p:attrNameLst>
                                          <p:attrName>style.visibility</p:attrName>
                                        </p:attrNameLst>
                                      </p:cBhvr>
                                      <p:to>
                                        <p:strVal val="visible"/>
                                      </p:to>
                                    </p:set>
                                    <p:anim calcmode="lin" valueType="num">
                                      <p:cBhvr additive="base">
                                        <p:cTn id="30" dur="500" fill="hold"/>
                                        <p:tgtEl>
                                          <p:spTgt spid="1153026">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15302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2" fill="hold" grpId="0" nodeType="clickEffect">
                                  <p:stCondLst>
                                    <p:cond delay="0"/>
                                  </p:stCondLst>
                                  <p:childTnLst>
                                    <p:set>
                                      <p:cBhvr>
                                        <p:cTn id="35" dur="1" fill="hold">
                                          <p:stCondLst>
                                            <p:cond delay="0"/>
                                          </p:stCondLst>
                                        </p:cTn>
                                        <p:tgtEl>
                                          <p:spTgt spid="136203"/>
                                        </p:tgtEl>
                                        <p:attrNameLst>
                                          <p:attrName>style.visibility</p:attrName>
                                        </p:attrNameLst>
                                      </p:cBhvr>
                                      <p:to>
                                        <p:strVal val="visible"/>
                                      </p:to>
                                    </p:set>
                                    <p:animEffect transition="in" filter="wipe(right)">
                                      <p:cBhvr>
                                        <p:cTn id="36" dur="500"/>
                                        <p:tgtEl>
                                          <p:spTgt spid="136203"/>
                                        </p:tgtEl>
                                      </p:cBhvr>
                                    </p:animEffect>
                                  </p:childTnLst>
                                  <p:subTnLst>
                                    <p:audio>
                                      <p:cMediaNode>
                                        <p:cTn display="0" masterRel="sameClick">
                                          <p:stCondLst>
                                            <p:cond evt="begin" delay="0">
                                              <p:tn val="34"/>
                                            </p:cond>
                                          </p:stCondLst>
                                          <p:endCondLst>
                                            <p:cond evt="onStopAudio" delay="0">
                                              <p:tgtEl>
                                                <p:sldTgt/>
                                              </p:tgtEl>
                                            </p:cond>
                                          </p:endCondLst>
                                        </p:cTn>
                                        <p:tgtEl>
                                          <p:sndTgt r:embed="rId5" name="voltage.wav"/>
                                        </p:tgtEl>
                                      </p:cMediaNode>
                                    </p:audio>
                                  </p:subTnLst>
                                </p:cTn>
                              </p:par>
                            </p:childTnLst>
                          </p:cTn>
                        </p:par>
                        <p:par>
                          <p:cTn id="37" fill="hold" nodeType="afterGroup">
                            <p:stCondLst>
                              <p:cond delay="500"/>
                            </p:stCondLst>
                            <p:childTnLst>
                              <p:par>
                                <p:cTn id="38" presetID="22" presetClass="exit" presetSubtype="2" fill="hold" grpId="1" nodeType="afterEffect">
                                  <p:stCondLst>
                                    <p:cond delay="0"/>
                                  </p:stCondLst>
                                  <p:childTnLst>
                                    <p:animEffect transition="out" filter="wipe(right)">
                                      <p:cBhvr>
                                        <p:cTn id="39" dur="500"/>
                                        <p:tgtEl>
                                          <p:spTgt spid="136203"/>
                                        </p:tgtEl>
                                      </p:cBhvr>
                                    </p:animEffect>
                                    <p:set>
                                      <p:cBhvr>
                                        <p:cTn id="40" dur="1" fill="hold">
                                          <p:stCondLst>
                                            <p:cond delay="499"/>
                                          </p:stCondLst>
                                        </p:cTn>
                                        <p:tgtEl>
                                          <p:spTgt spid="136203"/>
                                        </p:tgtEl>
                                        <p:attrNameLst>
                                          <p:attrName>style.visibility</p:attrName>
                                        </p:attrNameLst>
                                      </p:cBhvr>
                                      <p:to>
                                        <p:strVal val="hidden"/>
                                      </p:to>
                                    </p:set>
                                  </p:childTnLst>
                                </p:cTn>
                              </p:par>
                              <p:par>
                                <p:cTn id="41" presetID="35" presetClass="path" presetSubtype="0" fill="hold" nodeType="withEffect">
                                  <p:stCondLst>
                                    <p:cond delay="0"/>
                                  </p:stCondLst>
                                  <p:childTnLst>
                                    <p:animMotion origin="layout" path="M 1.66667E-6 1.85185E-6 L -0.79393 1.85185E-6 " pathEditMode="relative" rAng="0" ptsTypes="AA">
                                      <p:cBhvr>
                                        <p:cTn id="42" dur="5000" fill="hold"/>
                                        <p:tgtEl>
                                          <p:spTgt spid="2"/>
                                        </p:tgtEl>
                                        <p:attrNameLst>
                                          <p:attrName>ppt_x</p:attrName>
                                          <p:attrName>ppt_y</p:attrName>
                                        </p:attrNameLst>
                                      </p:cBhvr>
                                      <p:rCtr x="-397" y="0"/>
                                    </p:animMotion>
                                  </p:childTnLst>
                                </p:cTn>
                              </p:par>
                              <p:par>
                                <p:cTn id="43" presetID="22" presetClass="entr" presetSubtype="8" fill="hold" grpId="0" nodeType="withEffect">
                                  <p:stCondLst>
                                    <p:cond delay="0"/>
                                  </p:stCondLst>
                                  <p:childTnLst>
                                    <p:set>
                                      <p:cBhvr>
                                        <p:cTn id="44" dur="1" fill="hold">
                                          <p:stCondLst>
                                            <p:cond delay="0"/>
                                          </p:stCondLst>
                                        </p:cTn>
                                        <p:tgtEl>
                                          <p:spTgt spid="136204"/>
                                        </p:tgtEl>
                                        <p:attrNameLst>
                                          <p:attrName>style.visibility</p:attrName>
                                        </p:attrNameLst>
                                      </p:cBhvr>
                                      <p:to>
                                        <p:strVal val="visible"/>
                                      </p:to>
                                    </p:set>
                                    <p:animEffect transition="in" filter="wipe(left)">
                                      <p:cBhvr>
                                        <p:cTn id="45" dur="500"/>
                                        <p:tgtEl>
                                          <p:spTgt spid="136204"/>
                                        </p:tgtEl>
                                      </p:cBhvr>
                                    </p:animEffect>
                                  </p:childTnLst>
                                  <p:subTnLst>
                                    <p:audio>
                                      <p:cMediaNode>
                                        <p:cTn display="0" masterRel="sameClick">
                                          <p:stCondLst>
                                            <p:cond evt="begin" delay="0">
                                              <p:tn val="43"/>
                                            </p:cond>
                                          </p:stCondLst>
                                          <p:endCondLst>
                                            <p:cond evt="onStopAudio" delay="0">
                                              <p:tgtEl>
                                                <p:sldTgt/>
                                              </p:tgtEl>
                                            </p:cond>
                                          </p:endCondLst>
                                        </p:cTn>
                                        <p:tgtEl>
                                          <p:sndTgt r:embed="rId5" name="voltage.wav"/>
                                        </p:tgtEl>
                                      </p:cMediaNode>
                                    </p:audio>
                                  </p:subTnLst>
                                </p:cTn>
                              </p:par>
                              <p:par>
                                <p:cTn id="46" presetID="22" presetClass="exit" presetSubtype="8" fill="hold" grpId="1" nodeType="withEffect">
                                  <p:stCondLst>
                                    <p:cond delay="0"/>
                                  </p:stCondLst>
                                  <p:childTnLst>
                                    <p:animEffect transition="out" filter="wipe(left)">
                                      <p:cBhvr>
                                        <p:cTn id="47" dur="500"/>
                                        <p:tgtEl>
                                          <p:spTgt spid="136204"/>
                                        </p:tgtEl>
                                      </p:cBhvr>
                                    </p:animEffect>
                                    <p:set>
                                      <p:cBhvr>
                                        <p:cTn id="48" dur="1" fill="hold">
                                          <p:stCondLst>
                                            <p:cond delay="499"/>
                                          </p:stCondLst>
                                        </p:cTn>
                                        <p:tgtEl>
                                          <p:spTgt spid="136204"/>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153026">
                                            <p:txEl>
                                              <p:pRg st="5" end="5"/>
                                            </p:txEl>
                                          </p:spTgt>
                                        </p:tgtEl>
                                        <p:attrNameLst>
                                          <p:attrName>style.visibility</p:attrName>
                                        </p:attrNameLst>
                                      </p:cBhvr>
                                      <p:to>
                                        <p:strVal val="visible"/>
                                      </p:to>
                                    </p:set>
                                    <p:anim calcmode="lin" valueType="num">
                                      <p:cBhvr additive="base">
                                        <p:cTn id="53" dur="500" fill="hold"/>
                                        <p:tgtEl>
                                          <p:spTgt spid="1153026">
                                            <p:txEl>
                                              <p:pRg st="5" end="5"/>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15302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1153026">
                                            <p:txEl>
                                              <p:pRg st="6" end="6"/>
                                            </p:txEl>
                                          </p:spTgt>
                                        </p:tgtEl>
                                        <p:attrNameLst>
                                          <p:attrName>style.visibility</p:attrName>
                                        </p:attrNameLst>
                                      </p:cBhvr>
                                      <p:to>
                                        <p:strVal val="visible"/>
                                      </p:to>
                                    </p:set>
                                    <p:anim calcmode="lin" valueType="num">
                                      <p:cBhvr additive="base">
                                        <p:cTn id="59" dur="500" fill="hold"/>
                                        <p:tgtEl>
                                          <p:spTgt spid="1153026">
                                            <p:txEl>
                                              <p:pRg st="6" end="6"/>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15302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4" name="arrow.wav"/>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4" fill="hold" nodeType="clickEffect">
                                  <p:stCondLst>
                                    <p:cond delay="0"/>
                                  </p:stCondLst>
                                  <p:childTnLst>
                                    <p:set>
                                      <p:cBhvr>
                                        <p:cTn id="64" dur="1" fill="hold">
                                          <p:stCondLst>
                                            <p:cond delay="0"/>
                                          </p:stCondLst>
                                        </p:cTn>
                                        <p:tgtEl>
                                          <p:spTgt spid="1153026">
                                            <p:txEl>
                                              <p:pRg st="7" end="7"/>
                                            </p:txEl>
                                          </p:spTgt>
                                        </p:tgtEl>
                                        <p:attrNameLst>
                                          <p:attrName>style.visibility</p:attrName>
                                        </p:attrNameLst>
                                      </p:cBhvr>
                                      <p:to>
                                        <p:strVal val="visible"/>
                                      </p:to>
                                    </p:set>
                                    <p:anim calcmode="lin" valueType="num">
                                      <p:cBhvr additive="base">
                                        <p:cTn id="65" dur="500" fill="hold"/>
                                        <p:tgtEl>
                                          <p:spTgt spid="1153026">
                                            <p:txEl>
                                              <p:pRg st="7" end="7"/>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1153026">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4" name="arrow.wav"/>
                                        </p:tgtEl>
                                      </p:cMediaNode>
                                    </p:audio>
                                  </p:sub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4" fill="hold" nodeType="clickEffect">
                                  <p:stCondLst>
                                    <p:cond delay="0"/>
                                  </p:stCondLst>
                                  <p:childTnLst>
                                    <p:set>
                                      <p:cBhvr>
                                        <p:cTn id="70" dur="1" fill="hold">
                                          <p:stCondLst>
                                            <p:cond delay="0"/>
                                          </p:stCondLst>
                                        </p:cTn>
                                        <p:tgtEl>
                                          <p:spTgt spid="1153026">
                                            <p:txEl>
                                              <p:pRg st="8" end="8"/>
                                            </p:txEl>
                                          </p:spTgt>
                                        </p:tgtEl>
                                        <p:attrNameLst>
                                          <p:attrName>style.visibility</p:attrName>
                                        </p:attrNameLst>
                                      </p:cBhvr>
                                      <p:to>
                                        <p:strVal val="visible"/>
                                      </p:to>
                                    </p:set>
                                    <p:anim calcmode="lin" valueType="num">
                                      <p:cBhvr additive="base">
                                        <p:cTn id="71" dur="500" fill="hold"/>
                                        <p:tgtEl>
                                          <p:spTgt spid="1153026">
                                            <p:txEl>
                                              <p:pRg st="8" end="8"/>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1153026">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203" grpId="0" animBg="1"/>
      <p:bldP spid="136203" grpId="1" animBg="1"/>
      <p:bldP spid="136204" grpId="0" animBg="1"/>
      <p:bldP spid="136204" grpId="1"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082" name="Rectangle 10"/>
          <p:cNvSpPr>
            <a:spLocks noChangeArrowheads="1"/>
          </p:cNvSpPr>
          <p:nvPr/>
        </p:nvSpPr>
        <p:spPr bwMode="auto">
          <a:xfrm>
            <a:off x="674688" y="1749425"/>
            <a:ext cx="7772400" cy="5108575"/>
          </a:xfrm>
          <a:prstGeom prst="rect">
            <a:avLst/>
          </a:prstGeom>
          <a:solidFill>
            <a:srgbClr val="FFFFCC"/>
          </a:solidFill>
          <a:ln w="9525">
            <a:noFill/>
            <a:miter lim="800000"/>
            <a:headEnd/>
            <a:tailEnd/>
          </a:ln>
        </p:spPr>
        <p:txBody>
          <a:bodyPr/>
          <a:lstStyle/>
          <a:p>
            <a:pPr eaLnBrk="1" hangingPunct="1">
              <a:spcBef>
                <a:spcPct val="20000"/>
              </a:spcBef>
            </a:pPr>
            <a:r>
              <a:rPr lang="en-US" altLang="en-US">
                <a:sym typeface="Symbol" pitchFamily="18" charset="2"/>
              </a:rPr>
              <a:t>EXAMPLE: An electron and a jet fighter are observed to have equal speeds of 500. m s</a:t>
            </a:r>
            <a:r>
              <a:rPr lang="en-US" altLang="en-US" baseline="30000">
                <a:sym typeface="Symbol" pitchFamily="18" charset="2"/>
              </a:rPr>
              <a:t>-1</a:t>
            </a:r>
            <a:r>
              <a:rPr lang="en-US" altLang="en-US">
                <a:sym typeface="Symbol" pitchFamily="18" charset="2"/>
              </a:rPr>
              <a:t>, accurate to within 0.0200%. What is the minimum uncertainty in the position of each if the mass of the jet is 1.00 metric ton?</a:t>
            </a:r>
          </a:p>
          <a:p>
            <a:pPr eaLnBrk="1" hangingPunct="1">
              <a:spcBef>
                <a:spcPct val="20000"/>
              </a:spcBef>
            </a:pPr>
            <a:r>
              <a:rPr lang="en-US" altLang="en-US">
                <a:sym typeface="Symbol" pitchFamily="18" charset="2"/>
              </a:rPr>
              <a:t>SOLUTION: First find the uncertainty in </a:t>
            </a:r>
            <a:r>
              <a:rPr lang="en-US" altLang="en-US" i="1">
                <a:sym typeface="Symbol" pitchFamily="18" charset="2"/>
              </a:rPr>
              <a:t>v</a:t>
            </a:r>
            <a:r>
              <a:rPr lang="en-US" altLang="en-US">
                <a:sym typeface="Symbol" pitchFamily="18" charset="2"/>
              </a:rPr>
              <a:t>:</a:t>
            </a:r>
          </a:p>
          <a:p>
            <a:pPr eaLnBrk="1" hangingPunct="1">
              <a:spcBef>
                <a:spcPct val="20000"/>
              </a:spcBef>
            </a:pPr>
            <a:r>
              <a:rPr lang="en-US" altLang="en-US">
                <a:sym typeface="Symbol" pitchFamily="18" charset="2"/>
              </a:rPr>
              <a:t></a:t>
            </a:r>
            <a:r>
              <a:rPr lang="en-US" altLang="en-US" i="1">
                <a:cs typeface="Courier New" pitchFamily="49" charset="0"/>
                <a:sym typeface="Symbol" pitchFamily="18" charset="2"/>
              </a:rPr>
              <a:t>v</a:t>
            </a:r>
            <a:r>
              <a:rPr lang="en-US" altLang="en-US">
                <a:cs typeface="Courier New" pitchFamily="49" charset="0"/>
                <a:sym typeface="Symbol" pitchFamily="18" charset="2"/>
              </a:rPr>
              <a:t> = 0.000200(500.) = 0.100 m</a:t>
            </a:r>
            <a:r>
              <a:rPr lang="en-US" altLang="en-US" baseline="-25000">
                <a:cs typeface="Courier New" pitchFamily="49" charset="0"/>
                <a:sym typeface="Symbol" pitchFamily="18" charset="2"/>
              </a:rPr>
              <a:t> </a:t>
            </a:r>
            <a:r>
              <a:rPr lang="en-US" altLang="en-US">
                <a:cs typeface="Courier New" pitchFamily="49" charset="0"/>
                <a:sym typeface="Symbol" pitchFamily="18" charset="2"/>
              </a:rPr>
              <a:t>s</a:t>
            </a:r>
            <a:r>
              <a:rPr lang="en-US" altLang="en-US" baseline="30000">
                <a:cs typeface="Courier New" pitchFamily="49" charset="0"/>
                <a:sym typeface="Symbol" pitchFamily="18" charset="2"/>
              </a:rPr>
              <a:t>-1</a:t>
            </a:r>
            <a:r>
              <a:rPr lang="en-US" altLang="en-US">
                <a:cs typeface="Courier New" pitchFamily="49" charset="0"/>
                <a:sym typeface="Symbol" pitchFamily="18" charset="2"/>
              </a:rPr>
              <a:t>.</a:t>
            </a:r>
          </a:p>
          <a:p>
            <a:pPr eaLnBrk="1" hangingPunct="1">
              <a:spcBef>
                <a:spcPct val="20000"/>
              </a:spcBef>
            </a:pPr>
            <a:r>
              <a:rPr lang="en-US" altLang="en-US">
                <a:sym typeface="Symbol" pitchFamily="18" charset="2"/>
              </a:rPr>
              <a:t>From Heisenberg </a:t>
            </a:r>
            <a:r>
              <a:rPr lang="en-US" altLang="en-US" i="1"/>
              <a:t>x </a:t>
            </a:r>
            <a:r>
              <a:rPr lang="en-US" altLang="en-US">
                <a:sym typeface="Symbol" pitchFamily="18" charset="2"/>
              </a:rPr>
              <a:t>=</a:t>
            </a:r>
            <a:r>
              <a:rPr lang="en-US" altLang="en-US"/>
              <a:t> </a:t>
            </a:r>
            <a:r>
              <a:rPr lang="en-US" altLang="en-US" i="1"/>
              <a:t>h / </a:t>
            </a:r>
            <a:r>
              <a:rPr lang="en-US" altLang="en-US"/>
              <a:t>(4</a:t>
            </a:r>
            <a:r>
              <a:rPr lang="en-US" altLang="en-US">
                <a:sym typeface="Symbol" pitchFamily="18" charset="2"/>
              </a:rPr>
              <a:t> </a:t>
            </a:r>
            <a:r>
              <a:rPr lang="en-US" altLang="en-US" i="1">
                <a:cs typeface="Courier New" pitchFamily="49" charset="0"/>
              </a:rPr>
              <a:t>p</a:t>
            </a:r>
            <a:r>
              <a:rPr lang="en-US" altLang="en-US">
                <a:cs typeface="Courier New" pitchFamily="49" charset="0"/>
              </a:rPr>
              <a:t>)</a:t>
            </a:r>
            <a:r>
              <a:rPr lang="en-US" altLang="en-US"/>
              <a:t> = </a:t>
            </a:r>
            <a:r>
              <a:rPr lang="en-US" altLang="en-US" i="1"/>
              <a:t>h /</a:t>
            </a:r>
            <a:r>
              <a:rPr lang="en-US" altLang="en-US"/>
              <a:t> (4</a:t>
            </a:r>
            <a:r>
              <a:rPr lang="en-US" altLang="en-US">
                <a:sym typeface="Symbol" pitchFamily="18" charset="2"/>
              </a:rPr>
              <a:t></a:t>
            </a:r>
            <a:r>
              <a:rPr lang="en-US" altLang="en-US" i="1">
                <a:sym typeface="Symbol" pitchFamily="18" charset="2"/>
              </a:rPr>
              <a:t>m </a:t>
            </a:r>
            <a:r>
              <a:rPr lang="en-US" altLang="en-US">
                <a:sym typeface="Symbol" pitchFamily="18" charset="2"/>
              </a:rPr>
              <a:t></a:t>
            </a:r>
            <a:r>
              <a:rPr lang="en-US" altLang="en-US" i="1">
                <a:cs typeface="Courier New" pitchFamily="49" charset="0"/>
              </a:rPr>
              <a:t>v</a:t>
            </a:r>
            <a:r>
              <a:rPr lang="en-US" altLang="en-US">
                <a:sym typeface="Symbol" pitchFamily="18" charset="2"/>
              </a:rPr>
              <a:t>).</a:t>
            </a:r>
          </a:p>
          <a:p>
            <a:pPr eaLnBrk="1" hangingPunct="1">
              <a:spcBef>
                <a:spcPct val="20000"/>
              </a:spcBef>
            </a:pPr>
            <a:r>
              <a:rPr lang="en-US" altLang="en-US">
                <a:sym typeface="Symbol" pitchFamily="18" charset="2"/>
              </a:rPr>
              <a:t>For the jet </a:t>
            </a:r>
          </a:p>
          <a:p>
            <a:pPr algn="ctr" eaLnBrk="1" hangingPunct="1">
              <a:spcBef>
                <a:spcPct val="20000"/>
              </a:spcBef>
            </a:pPr>
            <a:r>
              <a:rPr lang="en-US" altLang="en-US">
                <a:sym typeface="Symbol" pitchFamily="18" charset="2"/>
              </a:rPr>
              <a:t></a:t>
            </a:r>
            <a:r>
              <a:rPr lang="en-US" altLang="en-US" i="1"/>
              <a:t>x </a:t>
            </a:r>
            <a:r>
              <a:rPr lang="en-US" altLang="en-US">
                <a:sym typeface="Symbol" pitchFamily="18" charset="2"/>
              </a:rPr>
              <a:t>=</a:t>
            </a:r>
            <a:r>
              <a:rPr lang="en-US" altLang="en-US"/>
              <a:t> 6.63</a:t>
            </a:r>
            <a:r>
              <a:rPr lang="en-US" altLang="en-US">
                <a:sym typeface="Symbol" pitchFamily="18" charset="2"/>
              </a:rPr>
              <a:t>10</a:t>
            </a:r>
            <a:r>
              <a:rPr lang="en-US" altLang="en-US" baseline="30000">
                <a:sym typeface="Symbol" pitchFamily="18" charset="2"/>
              </a:rPr>
              <a:t>-34</a:t>
            </a:r>
            <a:r>
              <a:rPr lang="en-US" altLang="en-US" i="1"/>
              <a:t>/ </a:t>
            </a:r>
            <a:r>
              <a:rPr lang="en-US" altLang="en-US"/>
              <a:t>(4</a:t>
            </a:r>
            <a:r>
              <a:rPr lang="en-US" altLang="en-US">
                <a:sym typeface="Symbol" pitchFamily="18" charset="2"/>
              </a:rPr>
              <a:t>1000</a:t>
            </a:r>
            <a:r>
              <a:rPr lang="en-US" altLang="en-US">
                <a:cs typeface="Courier New" pitchFamily="49" charset="0"/>
              </a:rPr>
              <a:t>0.100)</a:t>
            </a:r>
            <a:r>
              <a:rPr lang="en-US" altLang="en-US">
                <a:sym typeface="Symbol" pitchFamily="18" charset="2"/>
              </a:rPr>
              <a:t> = </a:t>
            </a:r>
            <a:r>
              <a:rPr lang="en-US" altLang="en-US"/>
              <a:t>5.28</a:t>
            </a:r>
            <a:r>
              <a:rPr lang="en-US" altLang="en-US">
                <a:sym typeface="Symbol" pitchFamily="18" charset="2"/>
              </a:rPr>
              <a:t>10</a:t>
            </a:r>
            <a:r>
              <a:rPr lang="en-US" altLang="en-US" baseline="30000">
                <a:sym typeface="Symbol" pitchFamily="18" charset="2"/>
              </a:rPr>
              <a:t>-37</a:t>
            </a:r>
            <a:r>
              <a:rPr lang="en-US" altLang="en-US">
                <a:sym typeface="Symbol" pitchFamily="18" charset="2"/>
              </a:rPr>
              <a:t> m.</a:t>
            </a:r>
          </a:p>
          <a:p>
            <a:pPr eaLnBrk="1" hangingPunct="1">
              <a:spcBef>
                <a:spcPct val="20000"/>
              </a:spcBef>
            </a:pPr>
            <a:r>
              <a:rPr lang="en-US" altLang="en-US">
                <a:sym typeface="Symbol" pitchFamily="18" charset="2"/>
              </a:rPr>
              <a:t>For the electron </a:t>
            </a:r>
          </a:p>
          <a:p>
            <a:pPr algn="ctr" eaLnBrk="1" hangingPunct="1">
              <a:spcBef>
                <a:spcPct val="20000"/>
              </a:spcBef>
            </a:pPr>
            <a:r>
              <a:rPr lang="en-US" altLang="en-US">
                <a:cs typeface="Courier New" pitchFamily="49" charset="0"/>
              </a:rPr>
              <a:t> </a:t>
            </a:r>
            <a:r>
              <a:rPr lang="en-US" altLang="en-US">
                <a:sym typeface="Symbol" pitchFamily="18" charset="2"/>
              </a:rPr>
              <a:t></a:t>
            </a:r>
            <a:r>
              <a:rPr lang="en-US" altLang="en-US" i="1"/>
              <a:t>x </a:t>
            </a:r>
            <a:r>
              <a:rPr lang="en-US" altLang="en-US">
                <a:sym typeface="Symbol" pitchFamily="18" charset="2"/>
              </a:rPr>
              <a:t>=</a:t>
            </a:r>
            <a:r>
              <a:rPr lang="en-US" altLang="en-US"/>
              <a:t> 6.63</a:t>
            </a:r>
            <a:r>
              <a:rPr lang="en-US" altLang="en-US">
                <a:sym typeface="Symbol" pitchFamily="18" charset="2"/>
              </a:rPr>
              <a:t>10</a:t>
            </a:r>
            <a:r>
              <a:rPr lang="en-US" altLang="en-US" baseline="30000">
                <a:sym typeface="Symbol" pitchFamily="18" charset="2"/>
              </a:rPr>
              <a:t>-34</a:t>
            </a:r>
            <a:r>
              <a:rPr lang="en-US" altLang="en-US" i="1"/>
              <a:t>/</a:t>
            </a:r>
            <a:r>
              <a:rPr lang="en-US" altLang="en-US"/>
              <a:t> (4</a:t>
            </a:r>
            <a:r>
              <a:rPr lang="en-US" altLang="en-US">
                <a:sym typeface="Symbol" pitchFamily="18" charset="2"/>
              </a:rPr>
              <a:t></a:t>
            </a:r>
            <a:r>
              <a:rPr lang="en-US" altLang="en-US"/>
              <a:t>9.11</a:t>
            </a:r>
            <a:r>
              <a:rPr lang="en-US" altLang="en-US">
                <a:sym typeface="Symbol" pitchFamily="18" charset="2"/>
              </a:rPr>
              <a:t>10</a:t>
            </a:r>
            <a:r>
              <a:rPr lang="en-US" altLang="en-US" baseline="30000">
                <a:sym typeface="Symbol" pitchFamily="18" charset="2"/>
              </a:rPr>
              <a:t>-31</a:t>
            </a:r>
            <a:r>
              <a:rPr lang="en-US" altLang="en-US">
                <a:sym typeface="Symbol" pitchFamily="18" charset="2"/>
              </a:rPr>
              <a:t></a:t>
            </a:r>
            <a:r>
              <a:rPr lang="en-US" altLang="en-US">
                <a:cs typeface="Courier New" pitchFamily="49" charset="0"/>
              </a:rPr>
              <a:t>0.100)</a:t>
            </a:r>
            <a:r>
              <a:rPr lang="en-US" altLang="en-US">
                <a:sym typeface="Symbol" pitchFamily="18" charset="2"/>
              </a:rPr>
              <a:t> = </a:t>
            </a:r>
            <a:r>
              <a:rPr lang="en-US" altLang="en-US"/>
              <a:t>5.79</a:t>
            </a:r>
            <a:r>
              <a:rPr lang="en-US" altLang="en-US">
                <a:sym typeface="Symbol" pitchFamily="18" charset="2"/>
              </a:rPr>
              <a:t>10</a:t>
            </a:r>
            <a:r>
              <a:rPr lang="en-US" altLang="en-US" baseline="30000">
                <a:sym typeface="Symbol" pitchFamily="18" charset="2"/>
              </a:rPr>
              <a:t>-4</a:t>
            </a:r>
            <a:r>
              <a:rPr lang="en-US" altLang="en-US">
                <a:sym typeface="Symbol" pitchFamily="18" charset="2"/>
              </a:rPr>
              <a:t> m.</a:t>
            </a:r>
          </a:p>
          <a:p>
            <a:pPr eaLnBrk="1" hangingPunct="1">
              <a:spcBef>
                <a:spcPct val="20000"/>
              </a:spcBef>
            </a:pPr>
            <a:r>
              <a:rPr lang="en-US" altLang="en-US">
                <a:sym typeface="Symbol" pitchFamily="18" charset="2"/>
              </a:rPr>
              <a:t> This is 0.6 mm!</a:t>
            </a:r>
          </a:p>
        </p:txBody>
      </p:sp>
      <p:sp>
        <p:nvSpPr>
          <p:cNvPr id="73731"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dirty="0" smtClean="0"/>
              <a:t>Topic 12: Quantum &amp; nuclear physics - AHL</a:t>
            </a:r>
            <a:br>
              <a:rPr lang="en-US" altLang="en-US" sz="2800" b="1" dirty="0" smtClean="0"/>
            </a:br>
            <a:r>
              <a:rPr lang="en-US" altLang="en-US" sz="2800" dirty="0" smtClean="0">
                <a:solidFill>
                  <a:schemeClr val="tx1"/>
                </a:solidFill>
              </a:rPr>
              <a:t>12.1 – The interaction of matter with radiation</a:t>
            </a:r>
          </a:p>
        </p:txBody>
      </p:sp>
      <p:sp>
        <p:nvSpPr>
          <p:cNvPr id="73732" name="Rectangle 2"/>
          <p:cNvSpPr>
            <a:spLocks noChangeArrowheads="1"/>
          </p:cNvSpPr>
          <p:nvPr/>
        </p:nvSpPr>
        <p:spPr bwMode="auto">
          <a:xfrm>
            <a:off x="685800" y="1343025"/>
            <a:ext cx="7772400" cy="427038"/>
          </a:xfrm>
          <a:prstGeom prst="rect">
            <a:avLst/>
          </a:prstGeom>
          <a:solidFill>
            <a:srgbClr val="EAEAEA"/>
          </a:solidFill>
          <a:ln w="9525">
            <a:noFill/>
            <a:miter lim="800000"/>
            <a:headEnd/>
            <a:tailEnd/>
          </a:ln>
        </p:spPr>
        <p:txBody>
          <a:bodyPr/>
          <a:lstStyle/>
          <a:p>
            <a:pPr eaLnBrk="1" hangingPunct="1">
              <a:spcBef>
                <a:spcPct val="20000"/>
              </a:spcBef>
            </a:pPr>
            <a:r>
              <a:rPr lang="en-US" altLang="en-US" i="1">
                <a:solidFill>
                  <a:srgbClr val="333399"/>
                </a:solidFill>
                <a:cs typeface="Times New Roman" pitchFamily="18" charset="0"/>
              </a:rPr>
              <a:t>The Heisenberg uncertainty principle</a:t>
            </a:r>
            <a:endParaRPr lang="en-US" altLang="en-US">
              <a:solidFill>
                <a:srgbClr val="000000"/>
              </a:solidFill>
              <a:cs typeface="Times New Roman" pitchFamily="18" charset="0"/>
              <a:sym typeface="Symbol" pitchFamily="18" charset="2"/>
            </a:endParaRPr>
          </a:p>
        </p:txBody>
      </p:sp>
      <p:pic>
        <p:nvPicPr>
          <p:cNvPr id="2" name="Picture 1"/>
          <p:cNvPicPr>
            <a:picLocks noChangeAspect="1"/>
          </p:cNvPicPr>
          <p:nvPr/>
        </p:nvPicPr>
        <p:blipFill>
          <a:blip r:embed="rId6" cstate="print">
            <a:clrChange>
              <a:clrFrom>
                <a:srgbClr val="FEFFFC"/>
              </a:clrFrom>
              <a:clrTo>
                <a:srgbClr val="FEFFFC">
                  <a:alpha val="0"/>
                </a:srgbClr>
              </a:clrTo>
            </a:clrChange>
          </a:blip>
          <a:srcRect/>
          <a:stretch>
            <a:fillRect/>
          </a:stretch>
        </p:blipFill>
        <p:spPr bwMode="auto">
          <a:xfrm rot="-1397187">
            <a:off x="-2243138" y="-1411288"/>
            <a:ext cx="2395538" cy="1871663"/>
          </a:xfrm>
          <a:prstGeom prst="rect">
            <a:avLst/>
          </a:prstGeom>
          <a:noFill/>
          <a:ln w="9525">
            <a:noFill/>
            <a:miter lim="800000"/>
            <a:headEnd/>
            <a:tailEnd/>
          </a:ln>
        </p:spPr>
      </p:pic>
      <p:pic>
        <p:nvPicPr>
          <p:cNvPr id="3" name="Picture 2"/>
          <p:cNvPicPr>
            <a:picLocks noChangeAspect="1"/>
          </p:cNvPicPr>
          <p:nvPr/>
        </p:nvPicPr>
        <p:blipFill>
          <a:blip r:embed="rId7" cstate="print">
            <a:clrChange>
              <a:clrFrom>
                <a:srgbClr val="FFFFFF"/>
              </a:clrFrom>
              <a:clrTo>
                <a:srgbClr val="FFFFFF">
                  <a:alpha val="0"/>
                </a:srgbClr>
              </a:clrTo>
            </a:clrChange>
          </a:blip>
          <a:srcRect/>
          <a:stretch>
            <a:fillRect/>
          </a:stretch>
        </p:blipFill>
        <p:spPr bwMode="auto">
          <a:xfrm>
            <a:off x="317500" y="-1038225"/>
            <a:ext cx="474663" cy="446087"/>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55082">
                                            <p:txEl>
                                              <p:pRg st="0" end="0"/>
                                            </p:txEl>
                                          </p:spTgt>
                                        </p:tgtEl>
                                        <p:attrNameLst>
                                          <p:attrName>style.visibility</p:attrName>
                                        </p:attrNameLst>
                                      </p:cBhvr>
                                      <p:to>
                                        <p:strVal val="visible"/>
                                      </p:to>
                                    </p:set>
                                    <p:anim calcmode="lin" valueType="num">
                                      <p:cBhvr additive="base">
                                        <p:cTn id="7" dur="500" fill="hold"/>
                                        <p:tgtEl>
                                          <p:spTgt spid="115508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5508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49" presetClass="path" presetSubtype="0" repeatCount="indefinite" fill="hold" nodeType="clickEffect">
                                  <p:stCondLst>
                                    <p:cond delay="0"/>
                                  </p:stCondLst>
                                  <p:endCondLst>
                                    <p:cond evt="onNext" delay="0">
                                      <p:tgtEl>
                                        <p:sldTgt/>
                                      </p:tgtEl>
                                    </p:cond>
                                  </p:endCondLst>
                                  <p:childTnLst>
                                    <p:animMotion origin="layout" path="M -3.88889E-6 2.96296E-6 L 0.96806 1.20162 " pathEditMode="relative" rAng="0" ptsTypes="AA">
                                      <p:cBhvr>
                                        <p:cTn id="12" dur="5000" fill="hold"/>
                                        <p:tgtEl>
                                          <p:spTgt spid="2"/>
                                        </p:tgtEl>
                                        <p:attrNameLst>
                                          <p:attrName>ppt_x</p:attrName>
                                          <p:attrName>ppt_y</p:attrName>
                                        </p:attrNameLst>
                                      </p:cBhvr>
                                      <p:rCtr x="48400" y="60100"/>
                                    </p:animMotion>
                                  </p:childTnLst>
                                  <p:subTnLst>
                                    <p:audio>
                                      <p:cMediaNode>
                                        <p:cTn display="0" masterRel="sameClick">
                                          <p:stCondLst>
                                            <p:cond evt="begin" delay="0">
                                              <p:tn val="11"/>
                                            </p:cond>
                                          </p:stCondLst>
                                          <p:endCondLst>
                                            <p:cond evt="onStopAudio" delay="0">
                                              <p:tgtEl>
                                                <p:sldTgt/>
                                              </p:tgtEl>
                                            </p:cond>
                                          </p:endCondLst>
                                        </p:cTn>
                                        <p:tgtEl>
                                          <p:sndTgt r:embed="rId5" name="aircraft_tomcat.wav"/>
                                        </p:tgtEl>
                                      </p:cMediaNode>
                                    </p:audio>
                                  </p:subTnLst>
                                </p:cTn>
                              </p:par>
                              <p:par>
                                <p:cTn id="13" presetID="49" presetClass="path" presetSubtype="0" repeatCount="indefinite" fill="hold" nodeType="withEffect">
                                  <p:stCondLst>
                                    <p:cond delay="0"/>
                                  </p:stCondLst>
                                  <p:endCondLst>
                                    <p:cond evt="onNext" delay="0">
                                      <p:tgtEl>
                                        <p:sldTgt/>
                                      </p:tgtEl>
                                    </p:cond>
                                  </p:endCondLst>
                                  <p:childTnLst>
                                    <p:animMotion origin="layout" path="M -2.77778E-7 -1.38778E-17 L 0.97639 1.16644 " pathEditMode="relative" rAng="0" ptsTypes="AA">
                                      <p:cBhvr>
                                        <p:cTn id="14" dur="5000" fill="hold"/>
                                        <p:tgtEl>
                                          <p:spTgt spid="3"/>
                                        </p:tgtEl>
                                        <p:attrNameLst>
                                          <p:attrName>ppt_x</p:attrName>
                                          <p:attrName>ppt_y</p:attrName>
                                        </p:attrNameLst>
                                      </p:cBhvr>
                                      <p:rCtr x="48800" y="58300"/>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155082">
                                            <p:txEl>
                                              <p:pRg st="1" end="1"/>
                                            </p:txEl>
                                          </p:spTgt>
                                        </p:tgtEl>
                                        <p:attrNameLst>
                                          <p:attrName>style.visibility</p:attrName>
                                        </p:attrNameLst>
                                      </p:cBhvr>
                                      <p:to>
                                        <p:strVal val="visible"/>
                                      </p:to>
                                    </p:set>
                                    <p:anim calcmode="lin" valueType="num">
                                      <p:cBhvr additive="base">
                                        <p:cTn id="19" dur="500" fill="hold"/>
                                        <p:tgtEl>
                                          <p:spTgt spid="115508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5508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par>
                                <p:cTn id="21" presetID="10" presetClass="exit" presetSubtype="0" fill="hold" nodeType="withEffect">
                                  <p:stCondLst>
                                    <p:cond delay="0"/>
                                  </p:stCondLst>
                                  <p:childTnLst>
                                    <p:animEffect transition="out" filter="fade">
                                      <p:cBhvr>
                                        <p:cTn id="22" dur="500"/>
                                        <p:tgtEl>
                                          <p:spTgt spid="2"/>
                                        </p:tgtEl>
                                      </p:cBhvr>
                                    </p:animEffect>
                                    <p:set>
                                      <p:cBhvr>
                                        <p:cTn id="23" dur="1" fill="hold">
                                          <p:stCondLst>
                                            <p:cond delay="499"/>
                                          </p:stCondLst>
                                        </p:cTn>
                                        <p:tgtEl>
                                          <p:spTgt spid="2"/>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3"/>
                                        </p:tgtEl>
                                      </p:cBhvr>
                                    </p:animEffect>
                                    <p:set>
                                      <p:cBhvr>
                                        <p:cTn id="26" dur="1" fill="hold">
                                          <p:stCondLst>
                                            <p:cond delay="499"/>
                                          </p:stCondLst>
                                        </p:cTn>
                                        <p:tgtEl>
                                          <p:spTgt spid="3"/>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155082">
                                            <p:txEl>
                                              <p:pRg st="2" end="2"/>
                                            </p:txEl>
                                          </p:spTgt>
                                        </p:tgtEl>
                                        <p:attrNameLst>
                                          <p:attrName>style.visibility</p:attrName>
                                        </p:attrNameLst>
                                      </p:cBhvr>
                                      <p:to>
                                        <p:strVal val="visible"/>
                                      </p:to>
                                    </p:set>
                                    <p:anim calcmode="lin" valueType="num">
                                      <p:cBhvr additive="base">
                                        <p:cTn id="31" dur="500" fill="hold"/>
                                        <p:tgtEl>
                                          <p:spTgt spid="1155082">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5508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155082">
                                            <p:txEl>
                                              <p:pRg st="3" end="3"/>
                                            </p:txEl>
                                          </p:spTgt>
                                        </p:tgtEl>
                                        <p:attrNameLst>
                                          <p:attrName>style.visibility</p:attrName>
                                        </p:attrNameLst>
                                      </p:cBhvr>
                                      <p:to>
                                        <p:strVal val="visible"/>
                                      </p:to>
                                    </p:set>
                                    <p:anim calcmode="lin" valueType="num">
                                      <p:cBhvr additive="base">
                                        <p:cTn id="37" dur="500" fill="hold"/>
                                        <p:tgtEl>
                                          <p:spTgt spid="1155082">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5508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155082">
                                            <p:txEl>
                                              <p:pRg st="4" end="4"/>
                                            </p:txEl>
                                          </p:spTgt>
                                        </p:tgtEl>
                                        <p:attrNameLst>
                                          <p:attrName>style.visibility</p:attrName>
                                        </p:attrNameLst>
                                      </p:cBhvr>
                                      <p:to>
                                        <p:strVal val="visible"/>
                                      </p:to>
                                    </p:set>
                                    <p:anim calcmode="lin" valueType="num">
                                      <p:cBhvr additive="base">
                                        <p:cTn id="43" dur="500" fill="hold"/>
                                        <p:tgtEl>
                                          <p:spTgt spid="1155082">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5508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1155082">
                                            <p:txEl>
                                              <p:pRg st="5" end="5"/>
                                            </p:txEl>
                                          </p:spTgt>
                                        </p:tgtEl>
                                        <p:attrNameLst>
                                          <p:attrName>style.visibility</p:attrName>
                                        </p:attrNameLst>
                                      </p:cBhvr>
                                      <p:to>
                                        <p:strVal val="visible"/>
                                      </p:to>
                                    </p:set>
                                    <p:anim calcmode="lin" valueType="num">
                                      <p:cBhvr additive="base">
                                        <p:cTn id="49" dur="500" fill="hold"/>
                                        <p:tgtEl>
                                          <p:spTgt spid="1155082">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15508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1155082">
                                            <p:txEl>
                                              <p:pRg st="6" end="6"/>
                                            </p:txEl>
                                          </p:spTgt>
                                        </p:tgtEl>
                                        <p:attrNameLst>
                                          <p:attrName>style.visibility</p:attrName>
                                        </p:attrNameLst>
                                      </p:cBhvr>
                                      <p:to>
                                        <p:strVal val="visible"/>
                                      </p:to>
                                    </p:set>
                                    <p:anim calcmode="lin" valueType="num">
                                      <p:cBhvr additive="base">
                                        <p:cTn id="55" dur="500" fill="hold"/>
                                        <p:tgtEl>
                                          <p:spTgt spid="1155082">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15508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1155082">
                                            <p:txEl>
                                              <p:pRg st="7" end="7"/>
                                            </p:txEl>
                                          </p:spTgt>
                                        </p:tgtEl>
                                        <p:attrNameLst>
                                          <p:attrName>style.visibility</p:attrName>
                                        </p:attrNameLst>
                                      </p:cBhvr>
                                      <p:to>
                                        <p:strVal val="visible"/>
                                      </p:to>
                                    </p:set>
                                    <p:anim calcmode="lin" valueType="num">
                                      <p:cBhvr additive="base">
                                        <p:cTn id="61" dur="500" fill="hold"/>
                                        <p:tgtEl>
                                          <p:spTgt spid="1155082">
                                            <p:txEl>
                                              <p:pRg st="7" end="7"/>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155082">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nodeType="clickEffect">
                                  <p:stCondLst>
                                    <p:cond delay="0"/>
                                  </p:stCondLst>
                                  <p:childTnLst>
                                    <p:set>
                                      <p:cBhvr>
                                        <p:cTn id="66" dur="1" fill="hold">
                                          <p:stCondLst>
                                            <p:cond delay="0"/>
                                          </p:stCondLst>
                                        </p:cTn>
                                        <p:tgtEl>
                                          <p:spTgt spid="1155082">
                                            <p:txEl>
                                              <p:pRg st="8" end="8"/>
                                            </p:txEl>
                                          </p:spTgt>
                                        </p:tgtEl>
                                        <p:attrNameLst>
                                          <p:attrName>style.visibility</p:attrName>
                                        </p:attrNameLst>
                                      </p:cBhvr>
                                      <p:to>
                                        <p:strVal val="visible"/>
                                      </p:to>
                                    </p:set>
                                    <p:anim calcmode="lin" valueType="num">
                                      <p:cBhvr additive="base">
                                        <p:cTn id="67" dur="500" fill="hold"/>
                                        <p:tgtEl>
                                          <p:spTgt spid="1155082">
                                            <p:txEl>
                                              <p:pRg st="8" end="8"/>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155082">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24" name="Rectangle 4"/>
          <p:cNvSpPr>
            <a:spLocks noChangeArrowheads="1"/>
          </p:cNvSpPr>
          <p:nvPr/>
        </p:nvSpPr>
        <p:spPr bwMode="auto">
          <a:xfrm>
            <a:off x="674688" y="1754188"/>
            <a:ext cx="7772400" cy="5103812"/>
          </a:xfrm>
          <a:prstGeom prst="rect">
            <a:avLst/>
          </a:prstGeom>
          <a:solidFill>
            <a:srgbClr val="FFFFCC"/>
          </a:solidFill>
          <a:ln w="9525">
            <a:noFill/>
            <a:miter lim="800000"/>
            <a:headEnd/>
            <a:tailEnd/>
          </a:ln>
        </p:spPr>
        <p:txBody>
          <a:bodyPr/>
          <a:lstStyle/>
          <a:p>
            <a:pPr eaLnBrk="1" hangingPunct="1">
              <a:spcBef>
                <a:spcPct val="20000"/>
              </a:spcBef>
            </a:pPr>
            <a:r>
              <a:rPr lang="en-US" altLang="en-US">
                <a:sym typeface="Symbol" pitchFamily="18" charset="2"/>
              </a:rPr>
              <a:t>EXAMPLE: An electron in an excited state has a      lifetime of 1.0010</a:t>
            </a:r>
            <a:r>
              <a:rPr lang="en-US" altLang="en-US" baseline="30000">
                <a:sym typeface="Symbol" pitchFamily="18" charset="2"/>
              </a:rPr>
              <a:t>-8</a:t>
            </a:r>
            <a:r>
              <a:rPr lang="en-US" altLang="en-US">
                <a:sym typeface="Symbol" pitchFamily="18" charset="2"/>
              </a:rPr>
              <a:t> seconds before it de-excites.</a:t>
            </a:r>
          </a:p>
          <a:p>
            <a:pPr eaLnBrk="1" hangingPunct="1">
              <a:spcBef>
                <a:spcPct val="20000"/>
              </a:spcBef>
            </a:pPr>
            <a:r>
              <a:rPr lang="en-US" altLang="en-US">
                <a:sym typeface="Symbol" pitchFamily="18" charset="2"/>
              </a:rPr>
              <a:t>(a) What is the minimum uncertainty in the energy                   of the photon emitted on de-excitation?</a:t>
            </a:r>
          </a:p>
          <a:p>
            <a:pPr eaLnBrk="1" hangingPunct="1">
              <a:spcBef>
                <a:spcPct val="20000"/>
              </a:spcBef>
            </a:pPr>
            <a:r>
              <a:rPr lang="en-US" altLang="en-US">
                <a:sym typeface="Symbol" pitchFamily="18" charset="2"/>
              </a:rPr>
              <a:t>(b) What is the magnitude in the broadening of the frequency of the spectral line? </a:t>
            </a:r>
          </a:p>
          <a:p>
            <a:pPr eaLnBrk="1" hangingPunct="1">
              <a:spcBef>
                <a:spcPct val="20000"/>
              </a:spcBef>
            </a:pPr>
            <a:r>
              <a:rPr lang="en-US" altLang="en-US">
                <a:sym typeface="Symbol" pitchFamily="18" charset="2"/>
              </a:rPr>
              <a:t>SOLUTION: </a:t>
            </a:r>
          </a:p>
          <a:p>
            <a:pPr eaLnBrk="1" hangingPunct="1">
              <a:spcBef>
                <a:spcPct val="20000"/>
              </a:spcBef>
            </a:pPr>
            <a:r>
              <a:rPr lang="en-US" altLang="en-US">
                <a:sym typeface="Symbol" pitchFamily="18" charset="2"/>
              </a:rPr>
              <a:t>(a) Use the energy form of Heisenberg:</a:t>
            </a:r>
          </a:p>
          <a:p>
            <a:pPr eaLnBrk="1" hangingPunct="1">
              <a:spcBef>
                <a:spcPct val="20000"/>
              </a:spcBef>
            </a:pPr>
            <a:r>
              <a:rPr lang="en-US" altLang="en-US">
                <a:cs typeface="Courier New" pitchFamily="49" charset="0"/>
              </a:rPr>
              <a:t>  Thus </a:t>
            </a:r>
            <a:r>
              <a:rPr lang="en-US" altLang="en-US">
                <a:sym typeface="Symbol" pitchFamily="18" charset="2"/>
              </a:rPr>
              <a:t></a:t>
            </a:r>
            <a:r>
              <a:rPr lang="en-US" altLang="en-US" i="1"/>
              <a:t>E </a:t>
            </a:r>
            <a:r>
              <a:rPr lang="en-US" altLang="en-US">
                <a:sym typeface="Symbol" pitchFamily="18" charset="2"/>
              </a:rPr>
              <a:t></a:t>
            </a:r>
            <a:r>
              <a:rPr lang="en-US" altLang="en-US" i="1">
                <a:cs typeface="Courier New" pitchFamily="49" charset="0"/>
              </a:rPr>
              <a:t>t</a:t>
            </a:r>
            <a:r>
              <a:rPr lang="en-US" altLang="en-US"/>
              <a:t> </a:t>
            </a:r>
            <a:r>
              <a:rPr lang="en-US" altLang="en-US">
                <a:sym typeface="Symbol" pitchFamily="18" charset="2"/>
              </a:rPr>
              <a:t>=</a:t>
            </a:r>
            <a:r>
              <a:rPr lang="en-US" altLang="en-US"/>
              <a:t> </a:t>
            </a:r>
            <a:r>
              <a:rPr lang="en-US" altLang="en-US" i="1"/>
              <a:t>h / </a:t>
            </a:r>
            <a:r>
              <a:rPr lang="en-US" altLang="en-US"/>
              <a:t>4</a:t>
            </a:r>
            <a:r>
              <a:rPr lang="en-US" altLang="en-US">
                <a:sym typeface="Symbol" pitchFamily="18" charset="2"/>
              </a:rPr>
              <a:t> so that </a:t>
            </a:r>
            <a:r>
              <a:rPr lang="en-US" altLang="en-US" i="1"/>
              <a:t>E </a:t>
            </a:r>
            <a:r>
              <a:rPr lang="en-US" altLang="en-US">
                <a:sym typeface="Symbol" pitchFamily="18" charset="2"/>
              </a:rPr>
              <a:t>=</a:t>
            </a:r>
            <a:r>
              <a:rPr lang="en-US" altLang="en-US"/>
              <a:t> </a:t>
            </a:r>
            <a:r>
              <a:rPr lang="en-US" altLang="en-US" i="1"/>
              <a:t>h / </a:t>
            </a:r>
            <a:r>
              <a:rPr lang="en-US" altLang="en-US"/>
              <a:t>(4</a:t>
            </a:r>
            <a:r>
              <a:rPr lang="en-US" altLang="en-US">
                <a:sym typeface="Symbol" pitchFamily="18" charset="2"/>
              </a:rPr>
              <a:t> </a:t>
            </a:r>
            <a:r>
              <a:rPr lang="en-US" altLang="en-US" i="1">
                <a:cs typeface="Courier New" pitchFamily="49" charset="0"/>
              </a:rPr>
              <a:t>t</a:t>
            </a:r>
            <a:r>
              <a:rPr lang="en-US" altLang="en-US">
                <a:cs typeface="Courier New" pitchFamily="49" charset="0"/>
              </a:rPr>
              <a:t>), and</a:t>
            </a:r>
            <a:r>
              <a:rPr lang="en-US" altLang="en-US">
                <a:sym typeface="Symbol" pitchFamily="18" charset="2"/>
              </a:rPr>
              <a:t> </a:t>
            </a:r>
            <a:endParaRPr lang="en-US" altLang="en-US">
              <a:cs typeface="Courier New" pitchFamily="49" charset="0"/>
              <a:sym typeface="Symbol" pitchFamily="18" charset="2"/>
            </a:endParaRPr>
          </a:p>
          <a:p>
            <a:pPr eaLnBrk="1" hangingPunct="1">
              <a:spcBef>
                <a:spcPct val="20000"/>
              </a:spcBef>
            </a:pPr>
            <a:r>
              <a:rPr lang="en-US" altLang="en-US">
                <a:sym typeface="Symbol" pitchFamily="18" charset="2"/>
              </a:rPr>
              <a:t>    </a:t>
            </a:r>
            <a:r>
              <a:rPr lang="en-US" altLang="en-US" i="1"/>
              <a:t>E 	</a:t>
            </a:r>
            <a:r>
              <a:rPr lang="en-US" altLang="en-US">
                <a:sym typeface="Symbol" pitchFamily="18" charset="2"/>
              </a:rPr>
              <a:t>=</a:t>
            </a:r>
            <a:r>
              <a:rPr lang="en-US" altLang="en-US"/>
              <a:t> 6.63</a:t>
            </a:r>
            <a:r>
              <a:rPr lang="en-US" altLang="en-US">
                <a:sym typeface="Symbol" pitchFamily="18" charset="2"/>
              </a:rPr>
              <a:t>10</a:t>
            </a:r>
            <a:r>
              <a:rPr lang="en-US" altLang="en-US" baseline="30000">
                <a:sym typeface="Symbol" pitchFamily="18" charset="2"/>
              </a:rPr>
              <a:t>-34 </a:t>
            </a:r>
            <a:r>
              <a:rPr lang="en-US" altLang="en-US" i="1"/>
              <a:t>/ </a:t>
            </a:r>
            <a:r>
              <a:rPr lang="en-US" altLang="en-US"/>
              <a:t>(4</a:t>
            </a:r>
            <a:r>
              <a:rPr lang="en-US" altLang="en-US">
                <a:sym typeface="Symbol" pitchFamily="18" charset="2"/>
              </a:rPr>
              <a:t>1.0010</a:t>
            </a:r>
            <a:r>
              <a:rPr lang="en-US" altLang="en-US" baseline="30000">
                <a:sym typeface="Symbol" pitchFamily="18" charset="2"/>
              </a:rPr>
              <a:t>-8</a:t>
            </a:r>
            <a:r>
              <a:rPr lang="en-US" altLang="en-US">
                <a:cs typeface="Courier New" pitchFamily="49" charset="0"/>
              </a:rPr>
              <a:t>)</a:t>
            </a:r>
            <a:r>
              <a:rPr lang="en-US" altLang="en-US">
                <a:sym typeface="Symbol" pitchFamily="18" charset="2"/>
              </a:rPr>
              <a:t> = 5.2810</a:t>
            </a:r>
            <a:r>
              <a:rPr lang="en-US" altLang="en-US" baseline="30000">
                <a:sym typeface="Symbol" pitchFamily="18" charset="2"/>
              </a:rPr>
              <a:t>-27</a:t>
            </a:r>
            <a:r>
              <a:rPr lang="en-US" altLang="en-US">
                <a:sym typeface="Symbol" pitchFamily="18" charset="2"/>
              </a:rPr>
              <a:t> J. </a:t>
            </a:r>
          </a:p>
          <a:p>
            <a:pPr eaLnBrk="1" hangingPunct="1">
              <a:spcBef>
                <a:spcPct val="20000"/>
              </a:spcBef>
            </a:pPr>
            <a:r>
              <a:rPr lang="en-US" altLang="en-US">
                <a:sym typeface="Symbol" pitchFamily="18" charset="2"/>
              </a:rPr>
              <a:t>(b) Use </a:t>
            </a:r>
            <a:r>
              <a:rPr lang="en-US" altLang="en-US" i="1">
                <a:sym typeface="Symbol" pitchFamily="18" charset="2"/>
              </a:rPr>
              <a:t>E</a:t>
            </a:r>
            <a:r>
              <a:rPr lang="en-US" altLang="en-US">
                <a:sym typeface="Symbol" pitchFamily="18" charset="2"/>
              </a:rPr>
              <a:t> = </a:t>
            </a:r>
            <a:r>
              <a:rPr lang="en-US" altLang="en-US" i="1">
                <a:sym typeface="Symbol" pitchFamily="18" charset="2"/>
              </a:rPr>
              <a:t>hf</a:t>
            </a:r>
            <a:r>
              <a:rPr lang="en-US" altLang="en-US">
                <a:sym typeface="Symbol" pitchFamily="18" charset="2"/>
              </a:rPr>
              <a:t> which becomes </a:t>
            </a:r>
            <a:r>
              <a:rPr lang="en-US" altLang="en-US" i="1"/>
              <a:t>E</a:t>
            </a:r>
            <a:r>
              <a:rPr lang="en-US" altLang="en-US"/>
              <a:t> = </a:t>
            </a:r>
            <a:r>
              <a:rPr lang="en-US" altLang="en-US" i="1">
                <a:sym typeface="Symbol" pitchFamily="18" charset="2"/>
              </a:rPr>
              <a:t>h </a:t>
            </a:r>
            <a:r>
              <a:rPr lang="en-US" altLang="en-US">
                <a:sym typeface="Symbol" pitchFamily="18" charset="2"/>
              </a:rPr>
              <a:t></a:t>
            </a:r>
            <a:r>
              <a:rPr lang="en-US" altLang="en-US" i="1">
                <a:sym typeface="Symbol" pitchFamily="18" charset="2"/>
              </a:rPr>
              <a:t>f</a:t>
            </a:r>
            <a:r>
              <a:rPr lang="en-US" altLang="en-US">
                <a:sym typeface="Symbol" pitchFamily="18" charset="2"/>
              </a:rPr>
              <a:t>. </a:t>
            </a:r>
          </a:p>
          <a:p>
            <a:pPr eaLnBrk="1" hangingPunct="1">
              <a:spcBef>
                <a:spcPct val="20000"/>
              </a:spcBef>
            </a:pPr>
            <a:r>
              <a:rPr lang="en-US" altLang="en-US">
                <a:cs typeface="Courier New" pitchFamily="49" charset="0"/>
              </a:rPr>
              <a:t>     </a:t>
            </a:r>
            <a:r>
              <a:rPr lang="en-US" altLang="en-US">
                <a:sym typeface="Symbol" pitchFamily="18" charset="2"/>
              </a:rPr>
              <a:t></a:t>
            </a:r>
            <a:r>
              <a:rPr lang="en-US" altLang="en-US" i="1"/>
              <a:t>f 	</a:t>
            </a:r>
            <a:r>
              <a:rPr lang="en-US" altLang="en-US">
                <a:sym typeface="Symbol" pitchFamily="18" charset="2"/>
              </a:rPr>
              <a:t>=</a:t>
            </a:r>
            <a:r>
              <a:rPr lang="en-US" altLang="en-US"/>
              <a:t> </a:t>
            </a:r>
            <a:r>
              <a:rPr lang="en-US" altLang="en-US">
                <a:sym typeface="Symbol" pitchFamily="18" charset="2"/>
              </a:rPr>
              <a:t></a:t>
            </a:r>
            <a:r>
              <a:rPr lang="en-US" altLang="en-US" i="1"/>
              <a:t>E / </a:t>
            </a:r>
            <a:r>
              <a:rPr lang="en-US" altLang="en-US" i="1">
                <a:sym typeface="Symbol" pitchFamily="18" charset="2"/>
              </a:rPr>
              <a:t>h</a:t>
            </a:r>
            <a:r>
              <a:rPr lang="en-US" altLang="en-US" i="1"/>
              <a:t> </a:t>
            </a:r>
            <a:r>
              <a:rPr lang="en-US" altLang="en-US">
                <a:sym typeface="Symbol" pitchFamily="18" charset="2"/>
              </a:rPr>
              <a:t>= 5.2810</a:t>
            </a:r>
            <a:r>
              <a:rPr lang="en-US" altLang="en-US" baseline="30000">
                <a:sym typeface="Symbol" pitchFamily="18" charset="2"/>
              </a:rPr>
              <a:t>-27</a:t>
            </a:r>
            <a:r>
              <a:rPr lang="en-US" altLang="en-US" i="1">
                <a:sym typeface="Symbol" pitchFamily="18" charset="2"/>
              </a:rPr>
              <a:t>/ </a:t>
            </a:r>
            <a:r>
              <a:rPr lang="en-US" altLang="en-US"/>
              <a:t>6.63</a:t>
            </a:r>
            <a:r>
              <a:rPr lang="en-US" altLang="en-US">
                <a:sym typeface="Symbol" pitchFamily="18" charset="2"/>
              </a:rPr>
              <a:t>10</a:t>
            </a:r>
            <a:r>
              <a:rPr lang="en-US" altLang="en-US" baseline="30000">
                <a:sym typeface="Symbol" pitchFamily="18" charset="2"/>
              </a:rPr>
              <a:t>-34</a:t>
            </a:r>
            <a:r>
              <a:rPr lang="en-US" altLang="en-US">
                <a:sym typeface="Symbol" pitchFamily="18" charset="2"/>
              </a:rPr>
              <a:t> = </a:t>
            </a:r>
            <a:r>
              <a:rPr lang="en-US" altLang="en-US"/>
              <a:t>7.96</a:t>
            </a:r>
            <a:r>
              <a:rPr lang="en-US" altLang="en-US">
                <a:sym typeface="Symbol" pitchFamily="18" charset="2"/>
              </a:rPr>
              <a:t>10</a:t>
            </a:r>
            <a:r>
              <a:rPr lang="en-US" altLang="en-US" baseline="30000">
                <a:sym typeface="Symbol" pitchFamily="18" charset="2"/>
              </a:rPr>
              <a:t>6</a:t>
            </a:r>
            <a:r>
              <a:rPr lang="en-US" altLang="en-US">
                <a:sym typeface="Symbol" pitchFamily="18" charset="2"/>
              </a:rPr>
              <a:t> Hz. </a:t>
            </a:r>
          </a:p>
        </p:txBody>
      </p:sp>
      <p:sp>
        <p:nvSpPr>
          <p:cNvPr id="74755"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dirty="0" smtClean="0"/>
              <a:t>Topic 12: Quantum &amp; nuclear physics - AHL</a:t>
            </a:r>
            <a:br>
              <a:rPr lang="en-US" altLang="en-US" sz="2800" b="1" dirty="0" smtClean="0"/>
            </a:br>
            <a:r>
              <a:rPr lang="en-US" altLang="en-US" sz="2800" dirty="0" smtClean="0">
                <a:solidFill>
                  <a:schemeClr val="tx1"/>
                </a:solidFill>
              </a:rPr>
              <a:t>12.1 – The interaction of matter with radiation</a:t>
            </a:r>
          </a:p>
        </p:txBody>
      </p:sp>
      <p:sp>
        <p:nvSpPr>
          <p:cNvPr id="74756" name="Rectangle 2"/>
          <p:cNvSpPr>
            <a:spLocks noChangeArrowheads="1"/>
          </p:cNvSpPr>
          <p:nvPr/>
        </p:nvSpPr>
        <p:spPr bwMode="auto">
          <a:xfrm>
            <a:off x="685800" y="1343025"/>
            <a:ext cx="7772400" cy="427038"/>
          </a:xfrm>
          <a:prstGeom prst="rect">
            <a:avLst/>
          </a:prstGeom>
          <a:solidFill>
            <a:srgbClr val="EAEAEA"/>
          </a:solidFill>
          <a:ln w="9525">
            <a:noFill/>
            <a:miter lim="800000"/>
            <a:headEnd/>
            <a:tailEnd/>
          </a:ln>
        </p:spPr>
        <p:txBody>
          <a:bodyPr/>
          <a:lstStyle/>
          <a:p>
            <a:pPr eaLnBrk="1" hangingPunct="1">
              <a:spcBef>
                <a:spcPct val="20000"/>
              </a:spcBef>
            </a:pPr>
            <a:r>
              <a:rPr lang="en-US" altLang="en-US" i="1">
                <a:solidFill>
                  <a:srgbClr val="333399"/>
                </a:solidFill>
                <a:cs typeface="Times New Roman" pitchFamily="18" charset="0"/>
              </a:rPr>
              <a:t>The Heisenberg uncertainty principle</a:t>
            </a:r>
            <a:endParaRPr lang="en-US" altLang="en-US">
              <a:solidFill>
                <a:srgbClr val="000000"/>
              </a:solidFill>
              <a:cs typeface="Times New Roman" pitchFamily="18" charset="0"/>
              <a:sym typeface="Symbol" pitchFamily="18" charset="2"/>
            </a:endParaRPr>
          </a:p>
        </p:txBody>
      </p:sp>
      <p:pic>
        <p:nvPicPr>
          <p:cNvPr id="1157125" name="Picture 5"/>
          <p:cNvPicPr>
            <a:picLocks noChangeAspect="1" noChangeArrowheads="1"/>
          </p:cNvPicPr>
          <p:nvPr/>
        </p:nvPicPr>
        <p:blipFill>
          <a:blip r:embed="rId6" cstate="print">
            <a:clrChange>
              <a:clrFrom>
                <a:srgbClr val="FEFEFE"/>
              </a:clrFrom>
              <a:clrTo>
                <a:srgbClr val="FEFEFE">
                  <a:alpha val="0"/>
                </a:srgbClr>
              </a:clrTo>
            </a:clrChange>
          </a:blip>
          <a:srcRect/>
          <a:stretch>
            <a:fillRect/>
          </a:stretch>
        </p:blipFill>
        <p:spPr bwMode="auto">
          <a:xfrm>
            <a:off x="7731125" y="1835150"/>
            <a:ext cx="1189038" cy="3582988"/>
          </a:xfrm>
          <a:prstGeom prst="rect">
            <a:avLst/>
          </a:prstGeom>
          <a:ln>
            <a:noFill/>
          </a:ln>
          <a:effectLst>
            <a:outerShdw blurRad="292100" dist="139700" dir="2700000" algn="tl" rotWithShape="0">
              <a:srgbClr val="333333">
                <a:alpha val="65000"/>
              </a:srgbClr>
            </a:outerShdw>
          </a:effectLst>
          <a:ex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57124">
                                            <p:txEl>
                                              <p:pRg st="0" end="0"/>
                                            </p:txEl>
                                          </p:spTgt>
                                        </p:tgtEl>
                                        <p:attrNameLst>
                                          <p:attrName>style.visibility</p:attrName>
                                        </p:attrNameLst>
                                      </p:cBhvr>
                                      <p:to>
                                        <p:strVal val="visible"/>
                                      </p:to>
                                    </p:set>
                                    <p:anim calcmode="lin" valueType="num">
                                      <p:cBhvr additive="base">
                                        <p:cTn id="7" dur="500" fill="hold"/>
                                        <p:tgtEl>
                                          <p:spTgt spid="115712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5712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157124">
                                            <p:txEl>
                                              <p:pRg st="1" end="1"/>
                                            </p:txEl>
                                          </p:spTgt>
                                        </p:tgtEl>
                                        <p:attrNameLst>
                                          <p:attrName>style.visibility</p:attrName>
                                        </p:attrNameLst>
                                      </p:cBhvr>
                                      <p:to>
                                        <p:strVal val="visible"/>
                                      </p:to>
                                    </p:set>
                                    <p:anim calcmode="lin" valueType="num">
                                      <p:cBhvr additive="base">
                                        <p:cTn id="13" dur="500" fill="hold"/>
                                        <p:tgtEl>
                                          <p:spTgt spid="115712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5712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157124">
                                            <p:txEl>
                                              <p:pRg st="2" end="2"/>
                                            </p:txEl>
                                          </p:spTgt>
                                        </p:tgtEl>
                                        <p:attrNameLst>
                                          <p:attrName>style.visibility</p:attrName>
                                        </p:attrNameLst>
                                      </p:cBhvr>
                                      <p:to>
                                        <p:strVal val="visible"/>
                                      </p:to>
                                    </p:set>
                                    <p:anim calcmode="lin" valueType="num">
                                      <p:cBhvr additive="base">
                                        <p:cTn id="19" dur="500" fill="hold"/>
                                        <p:tgtEl>
                                          <p:spTgt spid="115712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5712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par>
                          <p:cTn id="21" fill="hold" nodeType="afterGroup">
                            <p:stCondLst>
                              <p:cond delay="500"/>
                            </p:stCondLst>
                            <p:childTnLst>
                              <p:par>
                                <p:cTn id="22" presetID="22" presetClass="entr" presetSubtype="1" fill="hold" nodeType="afterEffect">
                                  <p:stCondLst>
                                    <p:cond delay="0"/>
                                  </p:stCondLst>
                                  <p:childTnLst>
                                    <p:set>
                                      <p:cBhvr>
                                        <p:cTn id="23" dur="1" fill="hold">
                                          <p:stCondLst>
                                            <p:cond delay="0"/>
                                          </p:stCondLst>
                                        </p:cTn>
                                        <p:tgtEl>
                                          <p:spTgt spid="1157125"/>
                                        </p:tgtEl>
                                        <p:attrNameLst>
                                          <p:attrName>style.visibility</p:attrName>
                                        </p:attrNameLst>
                                      </p:cBhvr>
                                      <p:to>
                                        <p:strVal val="visible"/>
                                      </p:to>
                                    </p:set>
                                    <p:animEffect transition="in" filter="wipe(up)">
                                      <p:cBhvr>
                                        <p:cTn id="24" dur="2000"/>
                                        <p:tgtEl>
                                          <p:spTgt spid="1157125"/>
                                        </p:tgtEl>
                                      </p:cBhvr>
                                    </p:animEffect>
                                  </p:childTnLst>
                                  <p:subTnLst>
                                    <p:audio>
                                      <p:cMediaNode>
                                        <p:cTn display="0" masterRel="sameClick">
                                          <p:stCondLst>
                                            <p:cond evt="begin" delay="0">
                                              <p:tn val="22"/>
                                            </p:cond>
                                          </p:stCondLst>
                                          <p:endCondLst>
                                            <p:cond evt="onStopAudio" delay="0">
                                              <p:tgtEl>
                                                <p:sldTgt/>
                                              </p:tgtEl>
                                            </p:cond>
                                          </p:endCondLst>
                                        </p:cTn>
                                        <p:tgtEl>
                                          <p:sndTgt r:embed="rId5" name="drumroll.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1157124">
                                            <p:txEl>
                                              <p:pRg st="3" end="3"/>
                                            </p:txEl>
                                          </p:spTgt>
                                        </p:tgtEl>
                                        <p:attrNameLst>
                                          <p:attrName>style.visibility</p:attrName>
                                        </p:attrNameLst>
                                      </p:cBhvr>
                                      <p:to>
                                        <p:strVal val="visible"/>
                                      </p:to>
                                    </p:set>
                                    <p:anim calcmode="lin" valueType="num">
                                      <p:cBhvr additive="base">
                                        <p:cTn id="29" dur="500" fill="hold"/>
                                        <p:tgtEl>
                                          <p:spTgt spid="1157124">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15712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1157124">
                                            <p:txEl>
                                              <p:pRg st="4" end="4"/>
                                            </p:txEl>
                                          </p:spTgt>
                                        </p:tgtEl>
                                        <p:attrNameLst>
                                          <p:attrName>style.visibility</p:attrName>
                                        </p:attrNameLst>
                                      </p:cBhvr>
                                      <p:to>
                                        <p:strVal val="visible"/>
                                      </p:to>
                                    </p:set>
                                    <p:anim calcmode="lin" valueType="num">
                                      <p:cBhvr additive="base">
                                        <p:cTn id="35" dur="500" fill="hold"/>
                                        <p:tgtEl>
                                          <p:spTgt spid="1157124">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15712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1157124">
                                            <p:txEl>
                                              <p:pRg st="5" end="5"/>
                                            </p:txEl>
                                          </p:spTgt>
                                        </p:tgtEl>
                                        <p:attrNameLst>
                                          <p:attrName>style.visibility</p:attrName>
                                        </p:attrNameLst>
                                      </p:cBhvr>
                                      <p:to>
                                        <p:strVal val="visible"/>
                                      </p:to>
                                    </p:set>
                                    <p:anim calcmode="lin" valueType="num">
                                      <p:cBhvr additive="base">
                                        <p:cTn id="41" dur="500" fill="hold"/>
                                        <p:tgtEl>
                                          <p:spTgt spid="1157124">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15712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1157124">
                                            <p:txEl>
                                              <p:pRg st="6" end="6"/>
                                            </p:txEl>
                                          </p:spTgt>
                                        </p:tgtEl>
                                        <p:attrNameLst>
                                          <p:attrName>style.visibility</p:attrName>
                                        </p:attrNameLst>
                                      </p:cBhvr>
                                      <p:to>
                                        <p:strVal val="visible"/>
                                      </p:to>
                                    </p:set>
                                    <p:anim calcmode="lin" valueType="num">
                                      <p:cBhvr additive="base">
                                        <p:cTn id="47" dur="500" fill="hold"/>
                                        <p:tgtEl>
                                          <p:spTgt spid="1157124">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15712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nodeType="clickEffect">
                                  <p:stCondLst>
                                    <p:cond delay="0"/>
                                  </p:stCondLst>
                                  <p:childTnLst>
                                    <p:set>
                                      <p:cBhvr>
                                        <p:cTn id="52" dur="1" fill="hold">
                                          <p:stCondLst>
                                            <p:cond delay="0"/>
                                          </p:stCondLst>
                                        </p:cTn>
                                        <p:tgtEl>
                                          <p:spTgt spid="1157124">
                                            <p:txEl>
                                              <p:pRg st="7" end="7"/>
                                            </p:txEl>
                                          </p:spTgt>
                                        </p:tgtEl>
                                        <p:attrNameLst>
                                          <p:attrName>style.visibility</p:attrName>
                                        </p:attrNameLst>
                                      </p:cBhvr>
                                      <p:to>
                                        <p:strVal val="visible"/>
                                      </p:to>
                                    </p:set>
                                    <p:anim calcmode="lin" valueType="num">
                                      <p:cBhvr additive="base">
                                        <p:cTn id="53" dur="500" fill="hold"/>
                                        <p:tgtEl>
                                          <p:spTgt spid="1157124">
                                            <p:txEl>
                                              <p:pRg st="7" end="7"/>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157124">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nodeType="clickEffect">
                                  <p:stCondLst>
                                    <p:cond delay="0"/>
                                  </p:stCondLst>
                                  <p:childTnLst>
                                    <p:set>
                                      <p:cBhvr>
                                        <p:cTn id="58" dur="1" fill="hold">
                                          <p:stCondLst>
                                            <p:cond delay="0"/>
                                          </p:stCondLst>
                                        </p:cTn>
                                        <p:tgtEl>
                                          <p:spTgt spid="1157124">
                                            <p:txEl>
                                              <p:pRg st="8" end="8"/>
                                            </p:txEl>
                                          </p:spTgt>
                                        </p:tgtEl>
                                        <p:attrNameLst>
                                          <p:attrName>style.visibility</p:attrName>
                                        </p:attrNameLst>
                                      </p:cBhvr>
                                      <p:to>
                                        <p:strVal val="visible"/>
                                      </p:to>
                                    </p:set>
                                    <p:anim calcmode="lin" valueType="num">
                                      <p:cBhvr additive="base">
                                        <p:cTn id="59" dur="500" fill="hold"/>
                                        <p:tgtEl>
                                          <p:spTgt spid="1157124">
                                            <p:txEl>
                                              <p:pRg st="8" end="8"/>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157124">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5" name="Rectangle 118"/>
          <p:cNvSpPr>
            <a:spLocks noGrp="1" noChangeArrowheads="1"/>
          </p:cNvSpPr>
          <p:nvPr>
            <p:ph type="ctrTitle" idx="4294967295"/>
          </p:nvPr>
        </p:nvSpPr>
        <p:spPr>
          <a:xfrm>
            <a:off x="685800" y="409575"/>
            <a:ext cx="7772400" cy="896938"/>
          </a:xfrm>
        </p:spPr>
        <p:txBody>
          <a:bodyPr/>
          <a:lstStyle/>
          <a:p>
            <a:pPr algn="l" eaLnBrk="1" hangingPunct="1"/>
            <a:r>
              <a:rPr lang="en-US" altLang="en-US" sz="2800" b="1" dirty="0" smtClean="0"/>
              <a:t>Topic 12: Quantum &amp; nuclear physics - AHL</a:t>
            </a:r>
            <a:br>
              <a:rPr lang="en-US" altLang="en-US" sz="2800" b="1" dirty="0" smtClean="0"/>
            </a:br>
            <a:r>
              <a:rPr lang="en-US" altLang="en-US" sz="2800" dirty="0" smtClean="0">
                <a:solidFill>
                  <a:schemeClr val="tx1"/>
                </a:solidFill>
              </a:rPr>
              <a:t>12.1 – The interaction of matter with radiation</a:t>
            </a:r>
          </a:p>
        </p:txBody>
      </p:sp>
      <p:sp>
        <p:nvSpPr>
          <p:cNvPr id="172036" name="Rectangle 2"/>
          <p:cNvSpPr>
            <a:spLocks noChangeArrowheads="1"/>
          </p:cNvSpPr>
          <p:nvPr/>
        </p:nvSpPr>
        <p:spPr bwMode="auto">
          <a:xfrm>
            <a:off x="685800" y="1343025"/>
            <a:ext cx="7772400" cy="5514975"/>
          </a:xfrm>
          <a:prstGeom prst="rect">
            <a:avLst/>
          </a:prstGeom>
          <a:solidFill>
            <a:srgbClr val="EAEAEA"/>
          </a:solidFill>
          <a:ln w="9525">
            <a:noFill/>
            <a:miter lim="800000"/>
            <a:headEnd/>
            <a:tailEnd/>
          </a:ln>
        </p:spPr>
        <p:txBody>
          <a:bodyPr/>
          <a:lstStyle/>
          <a:p>
            <a:pPr eaLnBrk="1" hangingPunct="1">
              <a:spcBef>
                <a:spcPct val="20000"/>
              </a:spcBef>
            </a:pPr>
            <a:r>
              <a:rPr lang="en-US" altLang="en-US" i="1" dirty="0">
                <a:solidFill>
                  <a:srgbClr val="333399"/>
                </a:solidFill>
                <a:cs typeface="Times New Roman" pitchFamily="18" charset="0"/>
              </a:rPr>
              <a:t>Heisenberg uncertainty – optional “derivation”</a:t>
            </a:r>
          </a:p>
          <a:p>
            <a:pPr eaLnBrk="1" hangingPunct="1">
              <a:spcBef>
                <a:spcPct val="20000"/>
              </a:spcBef>
            </a:pPr>
            <a:r>
              <a:rPr lang="en-US" altLang="en-US" dirty="0">
                <a:sym typeface="Symbol" pitchFamily="18" charset="2"/>
              </a:rPr>
              <a:t>Recall from Topic 9.2 that a                                              single-slit having a width of </a:t>
            </a:r>
            <a:r>
              <a:rPr lang="en-US" altLang="en-US" i="1" dirty="0">
                <a:sym typeface="Symbol" pitchFamily="18" charset="2"/>
              </a:rPr>
              <a:t>b                                          </a:t>
            </a:r>
            <a:r>
              <a:rPr lang="en-US" altLang="en-US" dirty="0">
                <a:sym typeface="Symbol" pitchFamily="18" charset="2"/>
              </a:rPr>
              <a:t>will diffract a wave having a                                    wavelength of  through an                                            angle  according to  = </a:t>
            </a:r>
            <a:r>
              <a:rPr lang="en-US" altLang="en-US" i="1" dirty="0">
                <a:sym typeface="Symbol" pitchFamily="18" charset="2"/>
              </a:rPr>
              <a:t> / b</a:t>
            </a:r>
            <a:r>
              <a:rPr lang="en-US" altLang="en-US" dirty="0">
                <a:sym typeface="Symbol" pitchFamily="18" charset="2"/>
              </a:rPr>
              <a:t>.</a:t>
            </a:r>
          </a:p>
          <a:p>
            <a:pPr eaLnBrk="1" hangingPunct="1">
              <a:spcBef>
                <a:spcPct val="20000"/>
              </a:spcBef>
            </a:pPr>
            <a:r>
              <a:rPr lang="en-US" altLang="en-US" dirty="0">
                <a:sym typeface="Symbol" pitchFamily="18" charset="2"/>
              </a:rPr>
              <a:t>Now imagine projecting a                                             beam of electrons through a hole of width </a:t>
            </a:r>
            <a:r>
              <a:rPr lang="en-US" altLang="en-US" i="1" dirty="0">
                <a:sym typeface="Symbol" pitchFamily="18" charset="2"/>
              </a:rPr>
              <a:t>b</a:t>
            </a:r>
            <a:r>
              <a:rPr lang="en-US" altLang="en-US" dirty="0">
                <a:sym typeface="Symbol" pitchFamily="18" charset="2"/>
              </a:rPr>
              <a:t>:</a:t>
            </a:r>
          </a:p>
          <a:p>
            <a:pPr eaLnBrk="1" hangingPunct="1">
              <a:spcBef>
                <a:spcPct val="20000"/>
              </a:spcBef>
            </a:pPr>
            <a:r>
              <a:rPr lang="en-US" altLang="en-US" dirty="0">
                <a:sym typeface="Symbol" pitchFamily="18" charset="2"/>
              </a:rPr>
              <a:t>The uncertainty in the position </a:t>
            </a:r>
            <a:r>
              <a:rPr lang="en-US" altLang="en-US" i="1" dirty="0">
                <a:sym typeface="Symbol" pitchFamily="18" charset="2"/>
              </a:rPr>
              <a:t>x</a:t>
            </a:r>
            <a:r>
              <a:rPr lang="en-US" altLang="en-US" dirty="0">
                <a:sym typeface="Symbol" pitchFamily="18" charset="2"/>
              </a:rPr>
              <a:t> of an </a:t>
            </a:r>
            <a:r>
              <a:rPr lang="en-US" altLang="en-US" dirty="0" smtClean="0">
                <a:sym typeface="Symbol" pitchFamily="18" charset="2"/>
              </a:rPr>
              <a:t>electron in </a:t>
            </a:r>
            <a:r>
              <a:rPr lang="en-US" altLang="en-US" dirty="0">
                <a:sym typeface="Symbol" pitchFamily="18" charset="2"/>
              </a:rPr>
              <a:t>the beam is given by </a:t>
            </a:r>
            <a:r>
              <a:rPr lang="en-US" altLang="en-US" i="1" dirty="0">
                <a:sym typeface="Symbol" pitchFamily="18" charset="2"/>
              </a:rPr>
              <a:t>x</a:t>
            </a:r>
            <a:r>
              <a:rPr lang="en-US" altLang="en-US" dirty="0">
                <a:sym typeface="Symbol" pitchFamily="18" charset="2"/>
              </a:rPr>
              <a:t> = </a:t>
            </a:r>
            <a:r>
              <a:rPr lang="en-US" altLang="en-US" i="1" dirty="0">
                <a:sym typeface="Symbol" pitchFamily="18" charset="2"/>
              </a:rPr>
              <a:t>b / </a:t>
            </a:r>
            <a:r>
              <a:rPr lang="en-US" altLang="en-US" dirty="0">
                <a:sym typeface="Symbol" pitchFamily="18" charset="2"/>
              </a:rPr>
              <a:t>2.</a:t>
            </a:r>
          </a:p>
          <a:p>
            <a:pPr eaLnBrk="1" hangingPunct="1">
              <a:spcBef>
                <a:spcPct val="20000"/>
              </a:spcBef>
            </a:pPr>
            <a:r>
              <a:rPr lang="en-US" altLang="en-US" dirty="0">
                <a:sym typeface="Symbol" pitchFamily="18" charset="2"/>
              </a:rPr>
              <a:t>The beam has electrons moving horizontally with a momentum </a:t>
            </a:r>
            <a:r>
              <a:rPr lang="en-US" altLang="en-US" i="1" dirty="0">
                <a:sym typeface="Symbol" pitchFamily="18" charset="2"/>
              </a:rPr>
              <a:t>p</a:t>
            </a:r>
            <a:r>
              <a:rPr lang="en-US" altLang="en-US" dirty="0">
                <a:sym typeface="Symbol" pitchFamily="18" charset="2"/>
              </a:rPr>
              <a:t>, but because of diffraction, the electrons can deviate from the horizontal by . Thus there is an uncertainty in momentum </a:t>
            </a:r>
            <a:r>
              <a:rPr lang="en-US" altLang="en-US" i="1" dirty="0">
                <a:sym typeface="Symbol" pitchFamily="18" charset="2"/>
              </a:rPr>
              <a:t>p</a:t>
            </a:r>
            <a:r>
              <a:rPr lang="en-US" altLang="en-US" dirty="0">
                <a:sym typeface="Symbol" pitchFamily="18" charset="2"/>
              </a:rPr>
              <a:t> shown in the </a:t>
            </a:r>
            <a:r>
              <a:rPr lang="en-US" altLang="en-US" dirty="0">
                <a:solidFill>
                  <a:srgbClr val="CC0099"/>
                </a:solidFill>
                <a:sym typeface="Symbol" pitchFamily="18" charset="2"/>
              </a:rPr>
              <a:t>diagram</a:t>
            </a:r>
            <a:r>
              <a:rPr lang="en-US" altLang="en-US" dirty="0">
                <a:sym typeface="Symbol" pitchFamily="18" charset="2"/>
              </a:rPr>
              <a:t>: </a:t>
            </a:r>
          </a:p>
        </p:txBody>
      </p:sp>
      <p:sp>
        <p:nvSpPr>
          <p:cNvPr id="172038" name="Rectangle 6"/>
          <p:cNvSpPr>
            <a:spLocks noChangeArrowheads="1"/>
          </p:cNvSpPr>
          <p:nvPr/>
        </p:nvSpPr>
        <p:spPr bwMode="auto">
          <a:xfrm>
            <a:off x="4922838" y="2416175"/>
            <a:ext cx="1227137" cy="1057275"/>
          </a:xfrm>
          <a:prstGeom prst="rect">
            <a:avLst/>
          </a:prstGeom>
          <a:gradFill rotWithShape="1">
            <a:gsLst>
              <a:gs pos="0">
                <a:srgbClr val="00FF00">
                  <a:gamma/>
                  <a:shade val="46275"/>
                  <a:invGamma/>
                </a:srgbClr>
              </a:gs>
              <a:gs pos="50000">
                <a:srgbClr val="00FF00"/>
              </a:gs>
              <a:gs pos="100000">
                <a:srgbClr val="00FF00">
                  <a:gamma/>
                  <a:shade val="46275"/>
                  <a:invGamma/>
                </a:srgbClr>
              </a:gs>
            </a:gsLst>
            <a:lin ang="5400000" scaled="1"/>
          </a:gradFill>
          <a:ln w="9525">
            <a:noFill/>
            <a:miter lim="800000"/>
            <a:headEnd/>
            <a:tailEnd/>
          </a:ln>
          <a:effectLst/>
        </p:spPr>
        <p:txBody>
          <a:bodyPr wrap="none" anchor="ctr"/>
          <a:lstStyle/>
          <a:p>
            <a:endParaRPr lang="en-US"/>
          </a:p>
        </p:txBody>
      </p:sp>
      <p:sp>
        <p:nvSpPr>
          <p:cNvPr id="172041" name="Rectangle 9"/>
          <p:cNvSpPr>
            <a:spLocks noChangeArrowheads="1"/>
          </p:cNvSpPr>
          <p:nvPr/>
        </p:nvSpPr>
        <p:spPr bwMode="auto">
          <a:xfrm>
            <a:off x="6145213" y="2684463"/>
            <a:ext cx="2552700" cy="534987"/>
          </a:xfrm>
          <a:prstGeom prst="rect">
            <a:avLst/>
          </a:prstGeom>
          <a:gradFill rotWithShape="1">
            <a:gsLst>
              <a:gs pos="0">
                <a:srgbClr val="00FF00">
                  <a:gamma/>
                  <a:shade val="46275"/>
                  <a:invGamma/>
                </a:srgbClr>
              </a:gs>
              <a:gs pos="50000">
                <a:srgbClr val="00FF00"/>
              </a:gs>
              <a:gs pos="100000">
                <a:srgbClr val="00FF00">
                  <a:gamma/>
                  <a:shade val="46275"/>
                  <a:invGamma/>
                </a:srgbClr>
              </a:gs>
            </a:gsLst>
            <a:lin ang="5400000" scaled="1"/>
          </a:gradFill>
          <a:ln w="9525">
            <a:noFill/>
            <a:miter lim="800000"/>
            <a:headEnd/>
            <a:tailEnd/>
          </a:ln>
          <a:effectLst/>
        </p:spPr>
        <p:txBody>
          <a:bodyPr wrap="none" anchor="ctr"/>
          <a:lstStyle/>
          <a:p>
            <a:endParaRPr lang="en-US"/>
          </a:p>
        </p:txBody>
      </p:sp>
      <p:grpSp>
        <p:nvGrpSpPr>
          <p:cNvPr id="172047" name="Group 15"/>
          <p:cNvGrpSpPr>
            <a:grpSpLocks/>
          </p:cNvGrpSpPr>
          <p:nvPr/>
        </p:nvGrpSpPr>
        <p:grpSpPr bwMode="auto">
          <a:xfrm>
            <a:off x="6089650" y="1779588"/>
            <a:ext cx="354013" cy="2349500"/>
            <a:chOff x="2418" y="2135"/>
            <a:chExt cx="223" cy="1480"/>
          </a:xfrm>
        </p:grpSpPr>
        <p:sp>
          <p:nvSpPr>
            <p:cNvPr id="172039" name="Rectangle 7"/>
            <p:cNvSpPr>
              <a:spLocks noChangeArrowheads="1"/>
            </p:cNvSpPr>
            <p:nvPr/>
          </p:nvSpPr>
          <p:spPr bwMode="auto">
            <a:xfrm>
              <a:off x="2457" y="3041"/>
              <a:ext cx="157" cy="574"/>
            </a:xfrm>
            <a:prstGeom prst="rect">
              <a:avLst/>
            </a:prstGeom>
            <a:gradFill rotWithShape="1">
              <a:gsLst>
                <a:gs pos="0">
                  <a:schemeClr val="bg2">
                    <a:gamma/>
                    <a:shade val="46275"/>
                    <a:invGamma/>
                  </a:schemeClr>
                </a:gs>
                <a:gs pos="100000">
                  <a:schemeClr val="bg2"/>
                </a:gs>
              </a:gsLst>
              <a:lin ang="2700000" scaled="1"/>
            </a:gradFill>
            <a:ln w="9525">
              <a:noFill/>
              <a:miter lim="800000"/>
              <a:headEnd/>
              <a:tailEnd/>
            </a:ln>
            <a:effectLst/>
          </p:spPr>
          <p:txBody>
            <a:bodyPr wrap="none" anchor="ctr"/>
            <a:lstStyle/>
            <a:p>
              <a:endParaRPr lang="en-US"/>
            </a:p>
          </p:txBody>
        </p:sp>
        <p:sp>
          <p:nvSpPr>
            <p:cNvPr id="172040" name="Rectangle 8"/>
            <p:cNvSpPr>
              <a:spLocks noChangeArrowheads="1"/>
            </p:cNvSpPr>
            <p:nvPr/>
          </p:nvSpPr>
          <p:spPr bwMode="auto">
            <a:xfrm>
              <a:off x="2452" y="2135"/>
              <a:ext cx="157" cy="574"/>
            </a:xfrm>
            <a:prstGeom prst="rect">
              <a:avLst/>
            </a:prstGeom>
            <a:gradFill rotWithShape="1">
              <a:gsLst>
                <a:gs pos="0">
                  <a:schemeClr val="bg2">
                    <a:gamma/>
                    <a:shade val="46275"/>
                    <a:invGamma/>
                  </a:schemeClr>
                </a:gs>
                <a:gs pos="100000">
                  <a:schemeClr val="bg2"/>
                </a:gs>
              </a:gsLst>
              <a:lin ang="2700000" scaled="1"/>
            </a:gradFill>
            <a:ln w="9525">
              <a:noFill/>
              <a:miter lim="800000"/>
              <a:headEnd/>
              <a:tailEnd/>
            </a:ln>
            <a:effectLst/>
          </p:spPr>
          <p:txBody>
            <a:bodyPr wrap="none" anchor="ctr"/>
            <a:lstStyle/>
            <a:p>
              <a:endParaRPr lang="en-US"/>
            </a:p>
          </p:txBody>
        </p:sp>
        <p:sp>
          <p:nvSpPr>
            <p:cNvPr id="172043" name="Text Box 11"/>
            <p:cNvSpPr txBox="1">
              <a:spLocks noChangeArrowheads="1"/>
            </p:cNvSpPr>
            <p:nvPr/>
          </p:nvSpPr>
          <p:spPr bwMode="auto">
            <a:xfrm>
              <a:off x="2418" y="2704"/>
              <a:ext cx="223" cy="288"/>
            </a:xfrm>
            <a:prstGeom prst="rect">
              <a:avLst/>
            </a:prstGeom>
            <a:noFill/>
            <a:ln w="9525">
              <a:noFill/>
              <a:miter lim="800000"/>
              <a:headEnd/>
              <a:tailEnd/>
            </a:ln>
            <a:effectLst/>
          </p:spPr>
          <p:txBody>
            <a:bodyPr wrap="none">
              <a:spAutoFit/>
            </a:bodyPr>
            <a:lstStyle/>
            <a:p>
              <a:r>
                <a:rPr lang="en-US" i="1"/>
                <a:t>b</a:t>
              </a:r>
            </a:p>
          </p:txBody>
        </p:sp>
      </p:grpSp>
      <p:grpSp>
        <p:nvGrpSpPr>
          <p:cNvPr id="172048" name="Group 16"/>
          <p:cNvGrpSpPr>
            <a:grpSpLocks/>
          </p:cNvGrpSpPr>
          <p:nvPr/>
        </p:nvGrpSpPr>
        <p:grpSpPr bwMode="auto">
          <a:xfrm>
            <a:off x="6954838" y="2574925"/>
            <a:ext cx="682625" cy="457200"/>
            <a:chOff x="2963" y="2636"/>
            <a:chExt cx="430" cy="288"/>
          </a:xfrm>
        </p:grpSpPr>
        <p:sp>
          <p:nvSpPr>
            <p:cNvPr id="172045" name="AutoShape 13"/>
            <p:cNvSpPr>
              <a:spLocks/>
            </p:cNvSpPr>
            <p:nvPr/>
          </p:nvSpPr>
          <p:spPr bwMode="auto">
            <a:xfrm>
              <a:off x="2963" y="2706"/>
              <a:ext cx="137" cy="167"/>
            </a:xfrm>
            <a:prstGeom prst="rightBrace">
              <a:avLst>
                <a:gd name="adj1" fmla="val 10158"/>
                <a:gd name="adj2" fmla="val 50000"/>
              </a:avLst>
            </a:prstGeom>
            <a:noFill/>
            <a:ln w="12700">
              <a:solidFill>
                <a:schemeClr val="tx1"/>
              </a:solidFill>
              <a:round/>
              <a:headEnd/>
              <a:tailEnd/>
            </a:ln>
            <a:effectLst/>
          </p:spPr>
          <p:txBody>
            <a:bodyPr wrap="none" anchor="ctr"/>
            <a:lstStyle/>
            <a:p>
              <a:endParaRPr lang="en-US"/>
            </a:p>
          </p:txBody>
        </p:sp>
        <p:sp>
          <p:nvSpPr>
            <p:cNvPr id="172046" name="Text Box 14"/>
            <p:cNvSpPr txBox="1">
              <a:spLocks noChangeArrowheads="1"/>
            </p:cNvSpPr>
            <p:nvPr/>
          </p:nvSpPr>
          <p:spPr bwMode="auto">
            <a:xfrm>
              <a:off x="3064" y="2636"/>
              <a:ext cx="329" cy="288"/>
            </a:xfrm>
            <a:prstGeom prst="rect">
              <a:avLst/>
            </a:prstGeom>
            <a:noFill/>
            <a:ln w="9525">
              <a:noFill/>
              <a:miter lim="800000"/>
              <a:headEnd/>
              <a:tailEnd/>
            </a:ln>
            <a:effectLst/>
          </p:spPr>
          <p:txBody>
            <a:bodyPr wrap="none">
              <a:spAutoFit/>
            </a:bodyPr>
            <a:lstStyle/>
            <a:p>
              <a:r>
                <a:rPr lang="en-US" dirty="0">
                  <a:sym typeface="Symbol" pitchFamily="18" charset="2"/>
                </a:rPr>
                <a:t></a:t>
              </a:r>
              <a:r>
                <a:rPr lang="en-US" i="1" dirty="0">
                  <a:sym typeface="Symbol" pitchFamily="18" charset="2"/>
                </a:rPr>
                <a:t>x</a:t>
              </a:r>
              <a:endParaRPr lang="en-US" dirty="0">
                <a:sym typeface="Symbol" pitchFamily="18" charset="2"/>
              </a:endParaRPr>
            </a:p>
          </p:txBody>
        </p:sp>
      </p:grpSp>
      <p:grpSp>
        <p:nvGrpSpPr>
          <p:cNvPr id="172049" name="Group 17"/>
          <p:cNvGrpSpPr>
            <a:grpSpLocks/>
          </p:cNvGrpSpPr>
          <p:nvPr/>
        </p:nvGrpSpPr>
        <p:grpSpPr bwMode="auto">
          <a:xfrm>
            <a:off x="6400800" y="2841625"/>
            <a:ext cx="2274888" cy="457200"/>
            <a:chOff x="3880" y="2534"/>
            <a:chExt cx="1433" cy="288"/>
          </a:xfrm>
        </p:grpSpPr>
        <p:sp>
          <p:nvSpPr>
            <p:cNvPr id="172050" name="Line 18"/>
            <p:cNvSpPr>
              <a:spLocks noChangeShapeType="1"/>
            </p:cNvSpPr>
            <p:nvPr/>
          </p:nvSpPr>
          <p:spPr bwMode="auto">
            <a:xfrm>
              <a:off x="3880" y="2607"/>
              <a:ext cx="1433" cy="0"/>
            </a:xfrm>
            <a:prstGeom prst="line">
              <a:avLst/>
            </a:prstGeom>
            <a:noFill/>
            <a:ln w="57150">
              <a:solidFill>
                <a:srgbClr val="CC0099"/>
              </a:solidFill>
              <a:round/>
              <a:headEnd/>
              <a:tailEnd type="triangle" w="med" len="med"/>
            </a:ln>
            <a:effectLst/>
          </p:spPr>
          <p:txBody>
            <a:bodyPr/>
            <a:lstStyle/>
            <a:p>
              <a:endParaRPr lang="en-US"/>
            </a:p>
          </p:txBody>
        </p:sp>
        <p:sp>
          <p:nvSpPr>
            <p:cNvPr id="172051" name="Text Box 19"/>
            <p:cNvSpPr txBox="1">
              <a:spLocks noChangeArrowheads="1"/>
            </p:cNvSpPr>
            <p:nvPr/>
          </p:nvSpPr>
          <p:spPr bwMode="auto">
            <a:xfrm>
              <a:off x="4543" y="2534"/>
              <a:ext cx="223" cy="288"/>
            </a:xfrm>
            <a:prstGeom prst="rect">
              <a:avLst/>
            </a:prstGeom>
            <a:noFill/>
            <a:ln w="9525">
              <a:noFill/>
              <a:miter lim="800000"/>
              <a:headEnd/>
              <a:tailEnd/>
            </a:ln>
            <a:effectLst/>
          </p:spPr>
          <p:txBody>
            <a:bodyPr wrap="none">
              <a:spAutoFit/>
            </a:bodyPr>
            <a:lstStyle/>
            <a:p>
              <a:r>
                <a:rPr lang="en-US" i="1">
                  <a:solidFill>
                    <a:srgbClr val="CC0099"/>
                  </a:solidFill>
                </a:rPr>
                <a:t>p</a:t>
              </a:r>
            </a:p>
          </p:txBody>
        </p:sp>
      </p:grpSp>
      <p:sp>
        <p:nvSpPr>
          <p:cNvPr id="172052" name="Line 20"/>
          <p:cNvSpPr>
            <a:spLocks noChangeShapeType="1"/>
          </p:cNvSpPr>
          <p:nvPr/>
        </p:nvSpPr>
        <p:spPr bwMode="auto">
          <a:xfrm flipV="1">
            <a:off x="6426200" y="1982788"/>
            <a:ext cx="2260600" cy="963612"/>
          </a:xfrm>
          <a:prstGeom prst="line">
            <a:avLst/>
          </a:prstGeom>
          <a:noFill/>
          <a:ln w="9525">
            <a:solidFill>
              <a:srgbClr val="CC0099"/>
            </a:solidFill>
            <a:prstDash val="dash"/>
            <a:round/>
            <a:headEnd/>
            <a:tailEnd/>
          </a:ln>
          <a:effectLst/>
        </p:spPr>
        <p:txBody>
          <a:bodyPr/>
          <a:lstStyle/>
          <a:p>
            <a:endParaRPr lang="en-US"/>
          </a:p>
        </p:txBody>
      </p:sp>
      <p:grpSp>
        <p:nvGrpSpPr>
          <p:cNvPr id="172053" name="Group 21"/>
          <p:cNvGrpSpPr>
            <a:grpSpLocks/>
          </p:cNvGrpSpPr>
          <p:nvPr/>
        </p:nvGrpSpPr>
        <p:grpSpPr bwMode="auto">
          <a:xfrm>
            <a:off x="8651875" y="1982788"/>
            <a:ext cx="539750" cy="974725"/>
            <a:chOff x="5298" y="1993"/>
            <a:chExt cx="340" cy="614"/>
          </a:xfrm>
        </p:grpSpPr>
        <p:sp>
          <p:nvSpPr>
            <p:cNvPr id="172054" name="Line 22"/>
            <p:cNvSpPr>
              <a:spLocks noChangeShapeType="1"/>
            </p:cNvSpPr>
            <p:nvPr/>
          </p:nvSpPr>
          <p:spPr bwMode="auto">
            <a:xfrm flipV="1">
              <a:off x="5320" y="1993"/>
              <a:ext cx="0" cy="614"/>
            </a:xfrm>
            <a:prstGeom prst="line">
              <a:avLst/>
            </a:prstGeom>
            <a:noFill/>
            <a:ln w="57150">
              <a:solidFill>
                <a:srgbClr val="CC0099"/>
              </a:solidFill>
              <a:round/>
              <a:headEnd/>
              <a:tailEnd type="triangle" w="med" len="med"/>
            </a:ln>
            <a:effectLst/>
          </p:spPr>
          <p:txBody>
            <a:bodyPr/>
            <a:lstStyle/>
            <a:p>
              <a:endParaRPr lang="en-US"/>
            </a:p>
          </p:txBody>
        </p:sp>
        <p:sp>
          <p:nvSpPr>
            <p:cNvPr id="172055" name="Text Box 23"/>
            <p:cNvSpPr txBox="1">
              <a:spLocks noChangeArrowheads="1"/>
            </p:cNvSpPr>
            <p:nvPr/>
          </p:nvSpPr>
          <p:spPr bwMode="auto">
            <a:xfrm>
              <a:off x="5298" y="2163"/>
              <a:ext cx="340" cy="288"/>
            </a:xfrm>
            <a:prstGeom prst="rect">
              <a:avLst/>
            </a:prstGeom>
            <a:noFill/>
            <a:ln w="9525">
              <a:noFill/>
              <a:miter lim="800000"/>
              <a:headEnd/>
              <a:tailEnd/>
            </a:ln>
            <a:effectLst/>
          </p:spPr>
          <p:txBody>
            <a:bodyPr wrap="none">
              <a:spAutoFit/>
            </a:bodyPr>
            <a:lstStyle/>
            <a:p>
              <a:r>
                <a:rPr lang="en-US">
                  <a:solidFill>
                    <a:srgbClr val="CC0099"/>
                  </a:solidFill>
                  <a:sym typeface="Symbol" pitchFamily="18" charset="2"/>
                </a:rPr>
                <a:t></a:t>
              </a:r>
              <a:r>
                <a:rPr lang="en-US" i="1">
                  <a:solidFill>
                    <a:srgbClr val="CC0099"/>
                  </a:solidFill>
                </a:rPr>
                <a:t>p</a:t>
              </a:r>
            </a:p>
          </p:txBody>
        </p:sp>
      </p:grpSp>
      <p:sp>
        <p:nvSpPr>
          <p:cNvPr id="172056" name="Text Box 24"/>
          <p:cNvSpPr txBox="1">
            <a:spLocks noChangeArrowheads="1"/>
          </p:cNvSpPr>
          <p:nvPr/>
        </p:nvSpPr>
        <p:spPr bwMode="auto">
          <a:xfrm>
            <a:off x="7488238" y="2296604"/>
            <a:ext cx="395287" cy="579437"/>
          </a:xfrm>
          <a:prstGeom prst="rect">
            <a:avLst/>
          </a:prstGeom>
          <a:noFill/>
          <a:ln w="9525">
            <a:noFill/>
            <a:miter lim="800000"/>
            <a:headEnd/>
            <a:tailEnd/>
          </a:ln>
          <a:effectLst/>
        </p:spPr>
        <p:txBody>
          <a:bodyPr wrap="none">
            <a:spAutoFit/>
          </a:bodyPr>
          <a:lstStyle/>
          <a:p>
            <a:r>
              <a:rPr lang="en-US" sz="3200" dirty="0">
                <a:solidFill>
                  <a:srgbClr val="CC0099"/>
                </a:solidFill>
                <a:sym typeface="Symbol" pitchFamily="18" charset="2"/>
              </a:rPr>
              <a: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2036">
                                            <p:txEl>
                                              <p:pRg st="0" end="0"/>
                                            </p:txEl>
                                          </p:spTgt>
                                        </p:tgtEl>
                                        <p:attrNameLst>
                                          <p:attrName>style.visibility</p:attrName>
                                        </p:attrNameLst>
                                      </p:cBhvr>
                                      <p:to>
                                        <p:strVal val="visible"/>
                                      </p:to>
                                    </p:set>
                                    <p:anim calcmode="lin" valueType="num">
                                      <p:cBhvr additive="base">
                                        <p:cTn id="7" dur="500" fill="hold"/>
                                        <p:tgtEl>
                                          <p:spTgt spid="17203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203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2036">
                                            <p:txEl>
                                              <p:pRg st="1" end="1"/>
                                            </p:txEl>
                                          </p:spTgt>
                                        </p:tgtEl>
                                        <p:attrNameLst>
                                          <p:attrName>style.visibility</p:attrName>
                                        </p:attrNameLst>
                                      </p:cBhvr>
                                      <p:to>
                                        <p:strVal val="visible"/>
                                      </p:to>
                                    </p:set>
                                    <p:anim calcmode="lin" valueType="num">
                                      <p:cBhvr additive="base">
                                        <p:cTn id="13" dur="500" fill="hold"/>
                                        <p:tgtEl>
                                          <p:spTgt spid="17203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203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2036">
                                            <p:txEl>
                                              <p:pRg st="2" end="2"/>
                                            </p:txEl>
                                          </p:spTgt>
                                        </p:tgtEl>
                                        <p:attrNameLst>
                                          <p:attrName>style.visibility</p:attrName>
                                        </p:attrNameLst>
                                      </p:cBhvr>
                                      <p:to>
                                        <p:strVal val="visible"/>
                                      </p:to>
                                    </p:set>
                                    <p:anim calcmode="lin" valueType="num">
                                      <p:cBhvr additive="base">
                                        <p:cTn id="19" dur="500" fill="hold"/>
                                        <p:tgtEl>
                                          <p:spTgt spid="17203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203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2047"/>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72038"/>
                                        </p:tgtEl>
                                        <p:attrNameLst>
                                          <p:attrName>style.visibility</p:attrName>
                                        </p:attrNameLst>
                                      </p:cBhvr>
                                      <p:to>
                                        <p:strVal val="visible"/>
                                      </p:to>
                                    </p:set>
                                    <p:animEffect transition="in" filter="wipe(left)">
                                      <p:cBhvr>
                                        <p:cTn id="29" dur="500"/>
                                        <p:tgtEl>
                                          <p:spTgt spid="172038"/>
                                        </p:tgtEl>
                                      </p:cBhvr>
                                    </p:animEffect>
                                  </p:childTnLst>
                                  <p:subTnLst>
                                    <p:audio>
                                      <p:cMediaNode>
                                        <p:cTn display="0" masterRel="sameClick">
                                          <p:stCondLst>
                                            <p:cond evt="begin" delay="0">
                                              <p:tn val="27"/>
                                            </p:cond>
                                          </p:stCondLst>
                                          <p:endCondLst>
                                            <p:cond evt="onStopAudio" delay="0">
                                              <p:tgtEl>
                                                <p:sldTgt/>
                                              </p:tgtEl>
                                            </p:cond>
                                          </p:endCondLst>
                                        </p:cTn>
                                        <p:tgtEl>
                                          <p:sndTgt r:embed="rId5" name="voltage.wav"/>
                                        </p:tgtEl>
                                      </p:cMediaNode>
                                    </p:audio>
                                  </p:sub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172041"/>
                                        </p:tgtEl>
                                        <p:attrNameLst>
                                          <p:attrName>style.visibility</p:attrName>
                                        </p:attrNameLst>
                                      </p:cBhvr>
                                      <p:to>
                                        <p:strVal val="visible"/>
                                      </p:to>
                                    </p:set>
                                    <p:animEffect transition="in" filter="wipe(left)">
                                      <p:cBhvr>
                                        <p:cTn id="33" dur="500"/>
                                        <p:tgtEl>
                                          <p:spTgt spid="172041"/>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72036">
                                            <p:txEl>
                                              <p:pRg st="3" end="3"/>
                                            </p:txEl>
                                          </p:spTgt>
                                        </p:tgtEl>
                                        <p:attrNameLst>
                                          <p:attrName>style.visibility</p:attrName>
                                        </p:attrNameLst>
                                      </p:cBhvr>
                                      <p:to>
                                        <p:strVal val="visible"/>
                                      </p:to>
                                    </p:set>
                                    <p:anim calcmode="lin" valueType="num">
                                      <p:cBhvr additive="base">
                                        <p:cTn id="38" dur="500" fill="hold"/>
                                        <p:tgtEl>
                                          <p:spTgt spid="172036">
                                            <p:txEl>
                                              <p:pRg st="3" end="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7203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p:stCondLst>
                        <p:cond delay="indefinite"/>
                      </p:stCondLst>
                      <p:childTnLst>
                        <p:par>
                          <p:cTn id="41" fill="hold">
                            <p:stCondLst>
                              <p:cond delay="0"/>
                            </p:stCondLst>
                            <p:childTnLst>
                              <p:par>
                                <p:cTn id="42" presetID="53" presetClass="entr" presetSubtype="0" fill="hold" nodeType="clickEffect">
                                  <p:stCondLst>
                                    <p:cond delay="0"/>
                                  </p:stCondLst>
                                  <p:childTnLst>
                                    <p:set>
                                      <p:cBhvr>
                                        <p:cTn id="43" dur="1" fill="hold">
                                          <p:stCondLst>
                                            <p:cond delay="0"/>
                                          </p:stCondLst>
                                        </p:cTn>
                                        <p:tgtEl>
                                          <p:spTgt spid="172048"/>
                                        </p:tgtEl>
                                        <p:attrNameLst>
                                          <p:attrName>style.visibility</p:attrName>
                                        </p:attrNameLst>
                                      </p:cBhvr>
                                      <p:to>
                                        <p:strVal val="visible"/>
                                      </p:to>
                                    </p:set>
                                    <p:anim calcmode="lin" valueType="num">
                                      <p:cBhvr>
                                        <p:cTn id="44" dur="500" fill="hold"/>
                                        <p:tgtEl>
                                          <p:spTgt spid="172048"/>
                                        </p:tgtEl>
                                        <p:attrNameLst>
                                          <p:attrName>ppt_w</p:attrName>
                                        </p:attrNameLst>
                                      </p:cBhvr>
                                      <p:tavLst>
                                        <p:tav tm="0">
                                          <p:val>
                                            <p:fltVal val="0"/>
                                          </p:val>
                                        </p:tav>
                                        <p:tav tm="100000">
                                          <p:val>
                                            <p:strVal val="#ppt_w"/>
                                          </p:val>
                                        </p:tav>
                                      </p:tavLst>
                                    </p:anim>
                                    <p:anim calcmode="lin" valueType="num">
                                      <p:cBhvr>
                                        <p:cTn id="45" dur="500" fill="hold"/>
                                        <p:tgtEl>
                                          <p:spTgt spid="172048"/>
                                        </p:tgtEl>
                                        <p:attrNameLst>
                                          <p:attrName>ppt_h</p:attrName>
                                        </p:attrNameLst>
                                      </p:cBhvr>
                                      <p:tavLst>
                                        <p:tav tm="0">
                                          <p:val>
                                            <p:fltVal val="0"/>
                                          </p:val>
                                        </p:tav>
                                        <p:tav tm="100000">
                                          <p:val>
                                            <p:strVal val="#ppt_h"/>
                                          </p:val>
                                        </p:tav>
                                      </p:tavLst>
                                    </p:anim>
                                    <p:animEffect transition="in" filter="fade">
                                      <p:cBhvr>
                                        <p:cTn id="46" dur="500"/>
                                        <p:tgtEl>
                                          <p:spTgt spid="172048"/>
                                        </p:tgtEl>
                                      </p:cBhvr>
                                    </p:animEffect>
                                  </p:childTnLst>
                                  <p:subTnLst>
                                    <p:audio>
                                      <p:cMediaNode>
                                        <p:cTn display="0" masterRel="sameClick">
                                          <p:stCondLst>
                                            <p:cond evt="begin" delay="0">
                                              <p:tn val="42"/>
                                            </p:cond>
                                          </p:stCondLst>
                                          <p:endCondLst>
                                            <p:cond evt="onStopAudio" delay="0">
                                              <p:tgtEl>
                                                <p:sldTgt/>
                                              </p:tgtEl>
                                            </p:cond>
                                          </p:endCondLst>
                                        </p:cTn>
                                        <p:tgtEl>
                                          <p:sndTgt r:embed="rId6" name="hammer.wav"/>
                                        </p:tgtEl>
                                      </p:cMediaNode>
                                    </p:audio>
                                  </p:sub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72036">
                                            <p:txEl>
                                              <p:pRg st="4" end="4"/>
                                            </p:txEl>
                                          </p:spTgt>
                                        </p:tgtEl>
                                        <p:attrNameLst>
                                          <p:attrName>style.visibility</p:attrName>
                                        </p:attrNameLst>
                                      </p:cBhvr>
                                      <p:to>
                                        <p:strVal val="visible"/>
                                      </p:to>
                                    </p:set>
                                    <p:anim calcmode="lin" valueType="num">
                                      <p:cBhvr additive="base">
                                        <p:cTn id="51" dur="500" fill="hold"/>
                                        <p:tgtEl>
                                          <p:spTgt spid="172036">
                                            <p:txEl>
                                              <p:pRg st="4" end="4"/>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7203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4" name="arrow.wav"/>
                                        </p:tgtEl>
                                      </p:cMediaNode>
                                    </p:audio>
                                  </p:sub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72049"/>
                                        </p:tgtEl>
                                        <p:attrNameLst>
                                          <p:attrName>style.visibility</p:attrName>
                                        </p:attrNameLst>
                                      </p:cBhvr>
                                      <p:to>
                                        <p:strVal val="visible"/>
                                      </p:to>
                                    </p:set>
                                    <p:animEffect transition="in" filter="wipe(left)">
                                      <p:cBhvr>
                                        <p:cTn id="57" dur="500"/>
                                        <p:tgtEl>
                                          <p:spTgt spid="172049"/>
                                        </p:tgtEl>
                                      </p:cBhvr>
                                    </p:animEffect>
                                  </p:childTnLst>
                                  <p:subTnLst>
                                    <p:audio>
                                      <p:cMediaNode>
                                        <p:cTn display="0" masterRel="sameClick">
                                          <p:stCondLst>
                                            <p:cond evt="begin" delay="0">
                                              <p:tn val="55"/>
                                            </p:cond>
                                          </p:stCondLst>
                                          <p:endCondLst>
                                            <p:cond evt="onStopAudio" delay="0">
                                              <p:tgtEl>
                                                <p:sldTgt/>
                                              </p:tgtEl>
                                            </p:cond>
                                          </p:endCondLst>
                                        </p:cTn>
                                        <p:tgtEl>
                                          <p:sndTgt r:embed="rId7" name="suction.wav"/>
                                        </p:tgtEl>
                                      </p:cMediaNode>
                                    </p:audio>
                                  </p:sub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172053"/>
                                        </p:tgtEl>
                                        <p:attrNameLst>
                                          <p:attrName>style.visibility</p:attrName>
                                        </p:attrNameLst>
                                      </p:cBhvr>
                                      <p:to>
                                        <p:strVal val="visible"/>
                                      </p:to>
                                    </p:set>
                                    <p:animEffect transition="in" filter="wipe(down)">
                                      <p:cBhvr>
                                        <p:cTn id="62" dur="500"/>
                                        <p:tgtEl>
                                          <p:spTgt spid="172053"/>
                                        </p:tgtEl>
                                      </p:cBhvr>
                                    </p:animEffect>
                                  </p:childTnLst>
                                  <p:subTnLst>
                                    <p:audio>
                                      <p:cMediaNode>
                                        <p:cTn display="0" masterRel="sameClick">
                                          <p:stCondLst>
                                            <p:cond evt="begin" delay="0">
                                              <p:tn val="60"/>
                                            </p:cond>
                                          </p:stCondLst>
                                          <p:endCondLst>
                                            <p:cond evt="onStopAudio" delay="0">
                                              <p:tgtEl>
                                                <p:sldTgt/>
                                              </p:tgtEl>
                                            </p:cond>
                                          </p:endCondLst>
                                        </p:cTn>
                                        <p:tgtEl>
                                          <p:sndTgt r:embed="rId8" name="cashreg.wav"/>
                                        </p:tgtEl>
                                      </p:cMediaNode>
                                    </p:audio>
                                  </p:sub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72052"/>
                                        </p:tgtEl>
                                        <p:attrNameLst>
                                          <p:attrName>style.visibility</p:attrName>
                                        </p:attrNameLst>
                                      </p:cBhvr>
                                      <p:to>
                                        <p:strVal val="visible"/>
                                      </p:to>
                                    </p:set>
                                    <p:animEffect transition="in" filter="wipe(left)">
                                      <p:cBhvr>
                                        <p:cTn id="67" dur="2000"/>
                                        <p:tgtEl>
                                          <p:spTgt spid="172052"/>
                                        </p:tgtEl>
                                      </p:cBhvr>
                                    </p:animEffect>
                                  </p:childTnLst>
                                  <p:subTnLst>
                                    <p:audio>
                                      <p:cMediaNode>
                                        <p:cTn display="0" masterRel="sameClick">
                                          <p:stCondLst>
                                            <p:cond evt="begin" delay="0">
                                              <p:tn val="65"/>
                                            </p:cond>
                                          </p:stCondLst>
                                          <p:endCondLst>
                                            <p:cond evt="onStopAudio" delay="0">
                                              <p:tgtEl>
                                                <p:sldTgt/>
                                              </p:tgtEl>
                                            </p:cond>
                                          </p:endCondLst>
                                        </p:cTn>
                                        <p:tgtEl>
                                          <p:sndTgt r:embed="rId9" name="chimes.wav"/>
                                        </p:tgtEl>
                                      </p:cMediaNode>
                                    </p:audio>
                                  </p:subTnLst>
                                </p:cTn>
                              </p:par>
                            </p:childTnLst>
                          </p:cTn>
                        </p:par>
                      </p:childTnLst>
                    </p:cTn>
                  </p:par>
                  <p:par>
                    <p:cTn id="68" fill="hold">
                      <p:stCondLst>
                        <p:cond delay="indefinite"/>
                      </p:stCondLst>
                      <p:childTnLst>
                        <p:par>
                          <p:cTn id="69" fill="hold">
                            <p:stCondLst>
                              <p:cond delay="0"/>
                            </p:stCondLst>
                            <p:childTnLst>
                              <p:par>
                                <p:cTn id="70" presetID="53" presetClass="entr" presetSubtype="0" fill="hold" grpId="0" nodeType="clickEffect">
                                  <p:stCondLst>
                                    <p:cond delay="0"/>
                                  </p:stCondLst>
                                  <p:childTnLst>
                                    <p:set>
                                      <p:cBhvr>
                                        <p:cTn id="71" dur="1" fill="hold">
                                          <p:stCondLst>
                                            <p:cond delay="0"/>
                                          </p:stCondLst>
                                        </p:cTn>
                                        <p:tgtEl>
                                          <p:spTgt spid="172056"/>
                                        </p:tgtEl>
                                        <p:attrNameLst>
                                          <p:attrName>style.visibility</p:attrName>
                                        </p:attrNameLst>
                                      </p:cBhvr>
                                      <p:to>
                                        <p:strVal val="visible"/>
                                      </p:to>
                                    </p:set>
                                    <p:anim calcmode="lin" valueType="num">
                                      <p:cBhvr>
                                        <p:cTn id="72" dur="500" fill="hold"/>
                                        <p:tgtEl>
                                          <p:spTgt spid="172056"/>
                                        </p:tgtEl>
                                        <p:attrNameLst>
                                          <p:attrName>ppt_w</p:attrName>
                                        </p:attrNameLst>
                                      </p:cBhvr>
                                      <p:tavLst>
                                        <p:tav tm="0">
                                          <p:val>
                                            <p:fltVal val="0"/>
                                          </p:val>
                                        </p:tav>
                                        <p:tav tm="100000">
                                          <p:val>
                                            <p:strVal val="#ppt_w"/>
                                          </p:val>
                                        </p:tav>
                                      </p:tavLst>
                                    </p:anim>
                                    <p:anim calcmode="lin" valueType="num">
                                      <p:cBhvr>
                                        <p:cTn id="73" dur="500" fill="hold"/>
                                        <p:tgtEl>
                                          <p:spTgt spid="172056"/>
                                        </p:tgtEl>
                                        <p:attrNameLst>
                                          <p:attrName>ppt_h</p:attrName>
                                        </p:attrNameLst>
                                      </p:cBhvr>
                                      <p:tavLst>
                                        <p:tav tm="0">
                                          <p:val>
                                            <p:fltVal val="0"/>
                                          </p:val>
                                        </p:tav>
                                        <p:tav tm="100000">
                                          <p:val>
                                            <p:strVal val="#ppt_h"/>
                                          </p:val>
                                        </p:tav>
                                      </p:tavLst>
                                    </p:anim>
                                    <p:animEffect transition="in" filter="fade">
                                      <p:cBhvr>
                                        <p:cTn id="74" dur="500"/>
                                        <p:tgtEl>
                                          <p:spTgt spid="172056"/>
                                        </p:tgtEl>
                                      </p:cBhvr>
                                    </p:animEffect>
                                  </p:childTnLst>
                                  <p:subTnLst>
                                    <p:audio>
                                      <p:cMediaNode>
                                        <p:cTn display="0" masterRel="sameClick">
                                          <p:stCondLst>
                                            <p:cond evt="begin" delay="0">
                                              <p:tn val="70"/>
                                            </p:cond>
                                          </p:stCondLst>
                                          <p:endCondLst>
                                            <p:cond evt="onStopAudio" delay="0">
                                              <p:tgtEl>
                                                <p:sldTgt/>
                                              </p:tgtEl>
                                            </p:cond>
                                          </p:endCondLst>
                                        </p:cTn>
                                        <p:tgtEl>
                                          <p:sndTgt r:embed="rId8"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8" grpId="0" animBg="1"/>
      <p:bldP spid="172041" grpId="0" animBg="1"/>
      <p:bldP spid="172052" grpId="0" animBg="1"/>
      <p:bldP spid="172056"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118"/>
          <p:cNvSpPr>
            <a:spLocks noGrp="1" noChangeArrowheads="1"/>
          </p:cNvSpPr>
          <p:nvPr>
            <p:ph type="ctrTitle" idx="4294967295"/>
          </p:nvPr>
        </p:nvSpPr>
        <p:spPr>
          <a:xfrm>
            <a:off x="685800" y="409575"/>
            <a:ext cx="7772400" cy="896938"/>
          </a:xfrm>
        </p:spPr>
        <p:txBody>
          <a:bodyPr/>
          <a:lstStyle/>
          <a:p>
            <a:pPr algn="l" eaLnBrk="1" hangingPunct="1"/>
            <a:r>
              <a:rPr lang="en-US" altLang="en-US" sz="2800" b="1" dirty="0" smtClean="0"/>
              <a:t>Topic 12: Quantum &amp; nuclear physics - AHL</a:t>
            </a:r>
            <a:br>
              <a:rPr lang="en-US" altLang="en-US" sz="2800" b="1" dirty="0" smtClean="0"/>
            </a:br>
            <a:r>
              <a:rPr lang="en-US" altLang="en-US" sz="2800" dirty="0" smtClean="0">
                <a:solidFill>
                  <a:schemeClr val="tx1"/>
                </a:solidFill>
              </a:rPr>
              <a:t>12.1 – The interaction of matter with radiation</a:t>
            </a:r>
          </a:p>
        </p:txBody>
      </p:sp>
      <p:sp>
        <p:nvSpPr>
          <p:cNvPr id="174083" name="Rectangle 2"/>
          <p:cNvSpPr>
            <a:spLocks noChangeArrowheads="1"/>
          </p:cNvSpPr>
          <p:nvPr/>
        </p:nvSpPr>
        <p:spPr bwMode="auto">
          <a:xfrm>
            <a:off x="685800" y="1343025"/>
            <a:ext cx="7772400" cy="5514975"/>
          </a:xfrm>
          <a:prstGeom prst="rect">
            <a:avLst/>
          </a:prstGeom>
          <a:solidFill>
            <a:srgbClr val="EAEAEA"/>
          </a:solidFill>
          <a:ln w="9525">
            <a:noFill/>
            <a:miter lim="800000"/>
            <a:headEnd/>
            <a:tailEnd/>
          </a:ln>
        </p:spPr>
        <p:txBody>
          <a:bodyPr/>
          <a:lstStyle/>
          <a:p>
            <a:pPr eaLnBrk="1" hangingPunct="1">
              <a:spcBef>
                <a:spcPct val="20000"/>
              </a:spcBef>
            </a:pPr>
            <a:r>
              <a:rPr lang="en-US" altLang="en-US" i="1" dirty="0">
                <a:solidFill>
                  <a:srgbClr val="333399"/>
                </a:solidFill>
                <a:cs typeface="Times New Roman" pitchFamily="18" charset="0"/>
              </a:rPr>
              <a:t>Heisenberg uncertainty – optional “derivation”</a:t>
            </a:r>
          </a:p>
          <a:p>
            <a:pPr eaLnBrk="1" hangingPunct="1">
              <a:spcBef>
                <a:spcPct val="20000"/>
              </a:spcBef>
            </a:pPr>
            <a:r>
              <a:rPr lang="en-US" altLang="en-US" dirty="0">
                <a:sym typeface="Symbol" pitchFamily="18" charset="2"/>
              </a:rPr>
              <a:t>We have the following:</a:t>
            </a:r>
          </a:p>
          <a:p>
            <a:pPr eaLnBrk="1" hangingPunct="1">
              <a:spcBef>
                <a:spcPct val="20000"/>
              </a:spcBef>
            </a:pPr>
            <a:r>
              <a:rPr lang="en-US" altLang="en-US" dirty="0">
                <a:sym typeface="Symbol" pitchFamily="18" charset="2"/>
              </a:rPr>
              <a:t> = </a:t>
            </a:r>
            <a:r>
              <a:rPr lang="en-US" altLang="en-US" i="1" dirty="0">
                <a:sym typeface="Symbol" pitchFamily="18" charset="2"/>
              </a:rPr>
              <a:t> / b</a:t>
            </a:r>
            <a:r>
              <a:rPr lang="en-US" altLang="en-US" dirty="0">
                <a:sym typeface="Symbol" pitchFamily="18" charset="2"/>
              </a:rPr>
              <a:t>.</a:t>
            </a:r>
          </a:p>
          <a:p>
            <a:pPr eaLnBrk="1" hangingPunct="1">
              <a:spcBef>
                <a:spcPct val="20000"/>
              </a:spcBef>
            </a:pPr>
            <a:r>
              <a:rPr lang="en-US" altLang="en-US" dirty="0">
                <a:sym typeface="Symbol" pitchFamily="18" charset="2"/>
              </a:rPr>
              <a:t></a:t>
            </a:r>
            <a:r>
              <a:rPr lang="en-US" altLang="en-US" i="1" dirty="0">
                <a:sym typeface="Symbol" pitchFamily="18" charset="2"/>
              </a:rPr>
              <a:t>x</a:t>
            </a:r>
            <a:r>
              <a:rPr lang="en-US" altLang="en-US" dirty="0">
                <a:sym typeface="Symbol" pitchFamily="18" charset="2"/>
              </a:rPr>
              <a:t> = </a:t>
            </a:r>
            <a:r>
              <a:rPr lang="en-US" altLang="en-US" i="1" dirty="0">
                <a:sym typeface="Symbol" pitchFamily="18" charset="2"/>
              </a:rPr>
              <a:t>b / </a:t>
            </a:r>
            <a:r>
              <a:rPr lang="en-US" altLang="en-US" dirty="0">
                <a:sym typeface="Symbol" pitchFamily="18" charset="2"/>
              </a:rPr>
              <a:t>2  </a:t>
            </a:r>
            <a:r>
              <a:rPr lang="en-US" altLang="en-US" i="1" dirty="0">
                <a:sym typeface="Symbol" pitchFamily="18" charset="2"/>
              </a:rPr>
              <a:t>b</a:t>
            </a:r>
            <a:r>
              <a:rPr lang="en-US" altLang="en-US" dirty="0">
                <a:sym typeface="Symbol" pitchFamily="18" charset="2"/>
              </a:rPr>
              <a:t> = 2</a:t>
            </a:r>
            <a:r>
              <a:rPr lang="en-US" altLang="en-US" baseline="-25000" dirty="0">
                <a:sym typeface="Symbol" pitchFamily="18" charset="2"/>
              </a:rPr>
              <a:t> </a:t>
            </a:r>
            <a:r>
              <a:rPr lang="en-US" altLang="en-US" dirty="0">
                <a:sym typeface="Symbol" pitchFamily="18" charset="2"/>
              </a:rPr>
              <a:t></a:t>
            </a:r>
            <a:r>
              <a:rPr lang="en-US" altLang="en-US" i="1" dirty="0">
                <a:sym typeface="Symbol" pitchFamily="18" charset="2"/>
              </a:rPr>
              <a:t>x</a:t>
            </a:r>
            <a:r>
              <a:rPr lang="en-US" altLang="en-US" dirty="0">
                <a:sym typeface="Symbol" pitchFamily="18" charset="2"/>
              </a:rPr>
              <a:t>.</a:t>
            </a:r>
          </a:p>
          <a:p>
            <a:pPr eaLnBrk="1" hangingPunct="1">
              <a:spcBef>
                <a:spcPct val="20000"/>
              </a:spcBef>
            </a:pPr>
            <a:r>
              <a:rPr lang="en-US" altLang="en-US" dirty="0">
                <a:sym typeface="Symbol" pitchFamily="18" charset="2"/>
              </a:rPr>
              <a:t>And from the purple                                                   triangle we have, for                                                        small , </a:t>
            </a:r>
            <a:r>
              <a:rPr lang="en-US" altLang="en-US" i="1" dirty="0">
                <a:sym typeface="Symbol" pitchFamily="18" charset="2"/>
              </a:rPr>
              <a:t>p / p</a:t>
            </a:r>
            <a:r>
              <a:rPr lang="en-US" altLang="en-US" dirty="0">
                <a:sym typeface="Symbol" pitchFamily="18" charset="2"/>
              </a:rPr>
              <a:t>  . Thus</a:t>
            </a:r>
          </a:p>
          <a:p>
            <a:pPr eaLnBrk="1" hangingPunct="1">
              <a:spcBef>
                <a:spcPts val="400"/>
              </a:spcBef>
            </a:pPr>
            <a:r>
              <a:rPr lang="en-US" altLang="en-US" dirty="0">
                <a:sym typeface="Symbol" pitchFamily="18" charset="2"/>
              </a:rPr>
              <a:t>            </a:t>
            </a:r>
            <a:r>
              <a:rPr lang="en-US" altLang="en-US" i="1" dirty="0">
                <a:sym typeface="Symbol" pitchFamily="18" charset="2"/>
              </a:rPr>
              <a:t>p / p</a:t>
            </a:r>
            <a:r>
              <a:rPr lang="en-US" altLang="en-US" dirty="0">
                <a:sym typeface="Symbol" pitchFamily="18" charset="2"/>
              </a:rPr>
              <a:t>	 </a:t>
            </a:r>
          </a:p>
          <a:p>
            <a:pPr eaLnBrk="1" hangingPunct="1">
              <a:spcBef>
                <a:spcPts val="400"/>
              </a:spcBef>
            </a:pPr>
            <a:r>
              <a:rPr lang="en-US" altLang="en-US" dirty="0">
                <a:sym typeface="Symbol" pitchFamily="18" charset="2"/>
              </a:rPr>
              <a:t>	 </a:t>
            </a:r>
            <a:r>
              <a:rPr lang="en-US" altLang="en-US" i="1" dirty="0">
                <a:sym typeface="Symbol" pitchFamily="18" charset="2"/>
              </a:rPr>
              <a:t>p / p</a:t>
            </a:r>
            <a:r>
              <a:rPr lang="en-US" altLang="en-US" dirty="0">
                <a:sym typeface="Symbol" pitchFamily="18" charset="2"/>
              </a:rPr>
              <a:t>	 </a:t>
            </a:r>
            <a:r>
              <a:rPr lang="en-US" altLang="en-US" i="1" dirty="0">
                <a:sym typeface="Symbol" pitchFamily="18" charset="2"/>
              </a:rPr>
              <a:t> / b</a:t>
            </a:r>
            <a:endParaRPr lang="en-US" altLang="en-US" dirty="0">
              <a:sym typeface="Symbol" pitchFamily="18" charset="2"/>
            </a:endParaRPr>
          </a:p>
          <a:p>
            <a:pPr eaLnBrk="1" hangingPunct="1">
              <a:spcBef>
                <a:spcPts val="400"/>
              </a:spcBef>
            </a:pPr>
            <a:r>
              <a:rPr lang="en-US" altLang="en-US" dirty="0">
                <a:sym typeface="Symbol" pitchFamily="18" charset="2"/>
              </a:rPr>
              <a:t>	 </a:t>
            </a:r>
            <a:r>
              <a:rPr lang="en-US" altLang="en-US" i="1" dirty="0">
                <a:sym typeface="Symbol" pitchFamily="18" charset="2"/>
              </a:rPr>
              <a:t>p / p</a:t>
            </a:r>
            <a:r>
              <a:rPr lang="en-US" altLang="en-US" dirty="0">
                <a:sym typeface="Symbol" pitchFamily="18" charset="2"/>
              </a:rPr>
              <a:t>	 </a:t>
            </a:r>
            <a:r>
              <a:rPr lang="en-US" altLang="en-US" i="1" dirty="0">
                <a:sym typeface="Symbol" pitchFamily="18" charset="2"/>
              </a:rPr>
              <a:t> / </a:t>
            </a:r>
            <a:r>
              <a:rPr lang="en-US" altLang="en-US" dirty="0">
                <a:sym typeface="Symbol" pitchFamily="18" charset="2"/>
              </a:rPr>
              <a:t>(2</a:t>
            </a:r>
            <a:r>
              <a:rPr lang="en-US" altLang="en-US" baseline="-25000" dirty="0">
                <a:sym typeface="Symbol" pitchFamily="18" charset="2"/>
              </a:rPr>
              <a:t> </a:t>
            </a:r>
            <a:r>
              <a:rPr lang="en-US" altLang="en-US" dirty="0">
                <a:sym typeface="Symbol" pitchFamily="18" charset="2"/>
              </a:rPr>
              <a:t></a:t>
            </a:r>
            <a:r>
              <a:rPr lang="en-US" altLang="en-US" i="1" dirty="0">
                <a:sym typeface="Symbol" pitchFamily="18" charset="2"/>
              </a:rPr>
              <a:t>x</a:t>
            </a:r>
            <a:r>
              <a:rPr lang="en-US" altLang="en-US" dirty="0">
                <a:sym typeface="Symbol" pitchFamily="18" charset="2"/>
              </a:rPr>
              <a:t>)</a:t>
            </a:r>
          </a:p>
          <a:p>
            <a:pPr eaLnBrk="1" hangingPunct="1">
              <a:spcBef>
                <a:spcPts val="400"/>
              </a:spcBef>
            </a:pPr>
            <a:r>
              <a:rPr lang="en-US" altLang="en-US" dirty="0">
                <a:sym typeface="Symbol" pitchFamily="18" charset="2"/>
              </a:rPr>
              <a:t>	 </a:t>
            </a:r>
            <a:r>
              <a:rPr lang="en-US" altLang="en-US" i="1" dirty="0">
                <a:sym typeface="Symbol" pitchFamily="18" charset="2"/>
              </a:rPr>
              <a:t>x</a:t>
            </a:r>
            <a:r>
              <a:rPr lang="en-US" altLang="en-US" i="1" baseline="-25000" dirty="0">
                <a:sym typeface="Symbol" pitchFamily="18" charset="2"/>
              </a:rPr>
              <a:t> </a:t>
            </a:r>
            <a:r>
              <a:rPr lang="en-US" altLang="en-US" dirty="0">
                <a:sym typeface="Symbol" pitchFamily="18" charset="2"/>
              </a:rPr>
              <a:t></a:t>
            </a:r>
            <a:r>
              <a:rPr lang="en-US" altLang="en-US" i="1" dirty="0">
                <a:sym typeface="Symbol" pitchFamily="18" charset="2"/>
              </a:rPr>
              <a:t>p	</a:t>
            </a:r>
            <a:r>
              <a:rPr lang="en-US" altLang="en-US" dirty="0">
                <a:sym typeface="Symbol" pitchFamily="18" charset="2"/>
              </a:rPr>
              <a:t> (</a:t>
            </a:r>
            <a:r>
              <a:rPr lang="en-US" altLang="en-US" i="1" dirty="0">
                <a:sym typeface="Symbol" pitchFamily="18" charset="2"/>
              </a:rPr>
              <a:t>p / </a:t>
            </a:r>
            <a:r>
              <a:rPr lang="en-US" altLang="en-US" dirty="0">
                <a:sym typeface="Symbol" pitchFamily="18" charset="2"/>
              </a:rPr>
              <a:t>2) </a:t>
            </a:r>
          </a:p>
          <a:p>
            <a:pPr eaLnBrk="1" hangingPunct="1">
              <a:spcBef>
                <a:spcPts val="400"/>
              </a:spcBef>
            </a:pPr>
            <a:r>
              <a:rPr lang="en-US" altLang="en-US" dirty="0">
                <a:sym typeface="Symbol" pitchFamily="18" charset="2"/>
              </a:rPr>
              <a:t>	 </a:t>
            </a:r>
            <a:r>
              <a:rPr lang="en-US" altLang="en-US" i="1" dirty="0">
                <a:sym typeface="Symbol" pitchFamily="18" charset="2"/>
              </a:rPr>
              <a:t>x</a:t>
            </a:r>
            <a:r>
              <a:rPr lang="en-US" altLang="en-US" i="1" baseline="-25000" dirty="0">
                <a:sym typeface="Symbol" pitchFamily="18" charset="2"/>
              </a:rPr>
              <a:t> </a:t>
            </a:r>
            <a:r>
              <a:rPr lang="en-US" altLang="en-US" dirty="0">
                <a:sym typeface="Symbol" pitchFamily="18" charset="2"/>
              </a:rPr>
              <a:t></a:t>
            </a:r>
            <a:r>
              <a:rPr lang="en-US" altLang="en-US" i="1" dirty="0">
                <a:sym typeface="Symbol" pitchFamily="18" charset="2"/>
              </a:rPr>
              <a:t>p	</a:t>
            </a:r>
            <a:r>
              <a:rPr lang="en-US" altLang="en-US" dirty="0">
                <a:sym typeface="Symbol" pitchFamily="18" charset="2"/>
              </a:rPr>
              <a:t> (</a:t>
            </a:r>
            <a:r>
              <a:rPr lang="en-US" altLang="en-US" i="1" dirty="0">
                <a:sym typeface="Symbol" pitchFamily="18" charset="2"/>
              </a:rPr>
              <a:t>p / </a:t>
            </a:r>
            <a:r>
              <a:rPr lang="en-US" altLang="en-US" dirty="0">
                <a:sym typeface="Symbol" pitchFamily="18" charset="2"/>
              </a:rPr>
              <a:t>2) (</a:t>
            </a:r>
            <a:r>
              <a:rPr lang="en-US" altLang="en-US" i="1" dirty="0">
                <a:sym typeface="Symbol" pitchFamily="18" charset="2"/>
              </a:rPr>
              <a:t>h / p</a:t>
            </a:r>
            <a:r>
              <a:rPr lang="en-US" altLang="en-US" dirty="0">
                <a:sym typeface="Symbol" pitchFamily="18" charset="2"/>
              </a:rPr>
              <a:t>)	</a:t>
            </a:r>
            <a:r>
              <a:rPr lang="en-US" altLang="en-US" dirty="0">
                <a:solidFill>
                  <a:schemeClr val="hlink"/>
                </a:solidFill>
                <a:sym typeface="Symbol" pitchFamily="18" charset="2"/>
              </a:rPr>
              <a:t>Why?</a:t>
            </a:r>
          </a:p>
          <a:p>
            <a:pPr eaLnBrk="1" hangingPunct="1">
              <a:spcBef>
                <a:spcPts val="400"/>
              </a:spcBef>
            </a:pPr>
            <a:r>
              <a:rPr lang="en-US" altLang="en-US" dirty="0">
                <a:sym typeface="Symbol" pitchFamily="18" charset="2"/>
              </a:rPr>
              <a:t>	 </a:t>
            </a:r>
            <a:r>
              <a:rPr lang="en-US" altLang="en-US" i="1" dirty="0">
                <a:sym typeface="Symbol" pitchFamily="18" charset="2"/>
              </a:rPr>
              <a:t>x</a:t>
            </a:r>
            <a:r>
              <a:rPr lang="en-US" altLang="en-US" i="1" baseline="-25000" dirty="0">
                <a:sym typeface="Symbol" pitchFamily="18" charset="2"/>
              </a:rPr>
              <a:t> </a:t>
            </a:r>
            <a:r>
              <a:rPr lang="en-US" altLang="en-US" dirty="0">
                <a:sym typeface="Symbol" pitchFamily="18" charset="2"/>
              </a:rPr>
              <a:t></a:t>
            </a:r>
            <a:r>
              <a:rPr lang="en-US" altLang="en-US" i="1" dirty="0">
                <a:sym typeface="Symbol" pitchFamily="18" charset="2"/>
              </a:rPr>
              <a:t>p	</a:t>
            </a:r>
            <a:r>
              <a:rPr lang="en-US" altLang="en-US" dirty="0">
                <a:sym typeface="Symbol" pitchFamily="18" charset="2"/>
              </a:rPr>
              <a:t> </a:t>
            </a:r>
            <a:r>
              <a:rPr lang="en-US" altLang="en-US" i="1" dirty="0">
                <a:sym typeface="Symbol" pitchFamily="18" charset="2"/>
              </a:rPr>
              <a:t>h / </a:t>
            </a:r>
            <a:r>
              <a:rPr lang="en-US" altLang="en-US" dirty="0">
                <a:sym typeface="Symbol" pitchFamily="18" charset="2"/>
              </a:rPr>
              <a:t>2.</a:t>
            </a:r>
          </a:p>
        </p:txBody>
      </p:sp>
      <p:sp>
        <p:nvSpPr>
          <p:cNvPr id="174112" name="Text Box 32"/>
          <p:cNvSpPr txBox="1">
            <a:spLocks noChangeArrowheads="1"/>
          </p:cNvSpPr>
          <p:nvPr/>
        </p:nvSpPr>
        <p:spPr bwMode="auto">
          <a:xfrm>
            <a:off x="5293034" y="4478698"/>
            <a:ext cx="3157793" cy="1311275"/>
          </a:xfrm>
          <a:prstGeom prst="rect">
            <a:avLst/>
          </a:prstGeom>
          <a:noFill/>
          <a:ln w="9525">
            <a:noFill/>
            <a:miter lim="800000"/>
            <a:headEnd/>
            <a:tailEnd/>
          </a:ln>
          <a:effectLst/>
        </p:spPr>
        <p:txBody>
          <a:bodyPr wrap="square">
            <a:spAutoFit/>
          </a:bodyPr>
          <a:lstStyle/>
          <a:p>
            <a:r>
              <a:rPr lang="en-US" sz="2000" i="1" dirty="0">
                <a:solidFill>
                  <a:srgbClr val="4D4D4D"/>
                </a:solidFill>
              </a:rPr>
              <a:t>Note that we are missing a factor of 2</a:t>
            </a:r>
            <a:r>
              <a:rPr lang="en-US" sz="2000" i="1" dirty="0">
                <a:solidFill>
                  <a:srgbClr val="4D4D4D"/>
                </a:solidFill>
                <a:sym typeface="Symbol" pitchFamily="18" charset="2"/>
              </a:rPr>
              <a:t>. This is because we have simplified the derivation…</a:t>
            </a:r>
          </a:p>
        </p:txBody>
      </p:sp>
      <p:sp>
        <p:nvSpPr>
          <p:cNvPr id="174113" name="Rectangle 33"/>
          <p:cNvSpPr>
            <a:spLocks noChangeArrowheads="1"/>
          </p:cNvSpPr>
          <p:nvPr/>
        </p:nvSpPr>
        <p:spPr bwMode="auto">
          <a:xfrm>
            <a:off x="4922838" y="2416175"/>
            <a:ext cx="1227137" cy="1057275"/>
          </a:xfrm>
          <a:prstGeom prst="rect">
            <a:avLst/>
          </a:prstGeom>
          <a:gradFill rotWithShape="1">
            <a:gsLst>
              <a:gs pos="0">
                <a:srgbClr val="00FF00">
                  <a:gamma/>
                  <a:shade val="46275"/>
                  <a:invGamma/>
                </a:srgbClr>
              </a:gs>
              <a:gs pos="50000">
                <a:srgbClr val="00FF00"/>
              </a:gs>
              <a:gs pos="100000">
                <a:srgbClr val="00FF00">
                  <a:gamma/>
                  <a:shade val="46275"/>
                  <a:invGamma/>
                </a:srgbClr>
              </a:gs>
            </a:gsLst>
            <a:lin ang="5400000" scaled="1"/>
          </a:gradFill>
          <a:ln w="9525">
            <a:noFill/>
            <a:miter lim="800000"/>
            <a:headEnd/>
            <a:tailEnd/>
          </a:ln>
          <a:effectLst/>
        </p:spPr>
        <p:txBody>
          <a:bodyPr wrap="none" anchor="ctr"/>
          <a:lstStyle/>
          <a:p>
            <a:endParaRPr lang="en-US"/>
          </a:p>
        </p:txBody>
      </p:sp>
      <p:sp>
        <p:nvSpPr>
          <p:cNvPr id="174114" name="Rectangle 34"/>
          <p:cNvSpPr>
            <a:spLocks noChangeArrowheads="1"/>
          </p:cNvSpPr>
          <p:nvPr/>
        </p:nvSpPr>
        <p:spPr bwMode="auto">
          <a:xfrm>
            <a:off x="6145213" y="2684463"/>
            <a:ext cx="2552700" cy="534987"/>
          </a:xfrm>
          <a:prstGeom prst="rect">
            <a:avLst/>
          </a:prstGeom>
          <a:gradFill rotWithShape="1">
            <a:gsLst>
              <a:gs pos="0">
                <a:srgbClr val="00FF00">
                  <a:gamma/>
                  <a:shade val="46275"/>
                  <a:invGamma/>
                </a:srgbClr>
              </a:gs>
              <a:gs pos="50000">
                <a:srgbClr val="00FF00"/>
              </a:gs>
              <a:gs pos="100000">
                <a:srgbClr val="00FF00">
                  <a:gamma/>
                  <a:shade val="46275"/>
                  <a:invGamma/>
                </a:srgbClr>
              </a:gs>
            </a:gsLst>
            <a:lin ang="5400000" scaled="1"/>
          </a:gradFill>
          <a:ln w="9525">
            <a:noFill/>
            <a:miter lim="800000"/>
            <a:headEnd/>
            <a:tailEnd/>
          </a:ln>
          <a:effectLst/>
        </p:spPr>
        <p:txBody>
          <a:bodyPr wrap="none" anchor="ctr"/>
          <a:lstStyle/>
          <a:p>
            <a:endParaRPr lang="en-US"/>
          </a:p>
        </p:txBody>
      </p:sp>
      <p:grpSp>
        <p:nvGrpSpPr>
          <p:cNvPr id="174115" name="Group 35"/>
          <p:cNvGrpSpPr>
            <a:grpSpLocks/>
          </p:cNvGrpSpPr>
          <p:nvPr/>
        </p:nvGrpSpPr>
        <p:grpSpPr bwMode="auto">
          <a:xfrm>
            <a:off x="6089650" y="1779588"/>
            <a:ext cx="354013" cy="2349500"/>
            <a:chOff x="2418" y="2135"/>
            <a:chExt cx="223" cy="1480"/>
          </a:xfrm>
        </p:grpSpPr>
        <p:sp>
          <p:nvSpPr>
            <p:cNvPr id="174116" name="Rectangle 36"/>
            <p:cNvSpPr>
              <a:spLocks noChangeArrowheads="1"/>
            </p:cNvSpPr>
            <p:nvPr/>
          </p:nvSpPr>
          <p:spPr bwMode="auto">
            <a:xfrm>
              <a:off x="2457" y="3041"/>
              <a:ext cx="157" cy="574"/>
            </a:xfrm>
            <a:prstGeom prst="rect">
              <a:avLst/>
            </a:prstGeom>
            <a:gradFill rotWithShape="1">
              <a:gsLst>
                <a:gs pos="0">
                  <a:schemeClr val="bg2">
                    <a:gamma/>
                    <a:shade val="46275"/>
                    <a:invGamma/>
                  </a:schemeClr>
                </a:gs>
                <a:gs pos="100000">
                  <a:schemeClr val="bg2"/>
                </a:gs>
              </a:gsLst>
              <a:lin ang="2700000" scaled="1"/>
            </a:gradFill>
            <a:ln w="9525">
              <a:noFill/>
              <a:miter lim="800000"/>
              <a:headEnd/>
              <a:tailEnd/>
            </a:ln>
            <a:effectLst/>
          </p:spPr>
          <p:txBody>
            <a:bodyPr wrap="none" anchor="ctr"/>
            <a:lstStyle/>
            <a:p>
              <a:endParaRPr lang="en-US"/>
            </a:p>
          </p:txBody>
        </p:sp>
        <p:sp>
          <p:nvSpPr>
            <p:cNvPr id="174117" name="Rectangle 37"/>
            <p:cNvSpPr>
              <a:spLocks noChangeArrowheads="1"/>
            </p:cNvSpPr>
            <p:nvPr/>
          </p:nvSpPr>
          <p:spPr bwMode="auto">
            <a:xfrm>
              <a:off x="2452" y="2135"/>
              <a:ext cx="157" cy="574"/>
            </a:xfrm>
            <a:prstGeom prst="rect">
              <a:avLst/>
            </a:prstGeom>
            <a:gradFill rotWithShape="1">
              <a:gsLst>
                <a:gs pos="0">
                  <a:schemeClr val="bg2">
                    <a:gamma/>
                    <a:shade val="46275"/>
                    <a:invGamma/>
                  </a:schemeClr>
                </a:gs>
                <a:gs pos="100000">
                  <a:schemeClr val="bg2"/>
                </a:gs>
              </a:gsLst>
              <a:lin ang="2700000" scaled="1"/>
            </a:gradFill>
            <a:ln w="9525">
              <a:noFill/>
              <a:miter lim="800000"/>
              <a:headEnd/>
              <a:tailEnd/>
            </a:ln>
            <a:effectLst/>
          </p:spPr>
          <p:txBody>
            <a:bodyPr wrap="none" anchor="ctr"/>
            <a:lstStyle/>
            <a:p>
              <a:endParaRPr lang="en-US"/>
            </a:p>
          </p:txBody>
        </p:sp>
        <p:sp>
          <p:nvSpPr>
            <p:cNvPr id="174118" name="Text Box 38"/>
            <p:cNvSpPr txBox="1">
              <a:spLocks noChangeArrowheads="1"/>
            </p:cNvSpPr>
            <p:nvPr/>
          </p:nvSpPr>
          <p:spPr bwMode="auto">
            <a:xfrm>
              <a:off x="2418" y="2704"/>
              <a:ext cx="223" cy="288"/>
            </a:xfrm>
            <a:prstGeom prst="rect">
              <a:avLst/>
            </a:prstGeom>
            <a:noFill/>
            <a:ln w="9525">
              <a:noFill/>
              <a:miter lim="800000"/>
              <a:headEnd/>
              <a:tailEnd/>
            </a:ln>
            <a:effectLst/>
          </p:spPr>
          <p:txBody>
            <a:bodyPr wrap="none">
              <a:spAutoFit/>
            </a:bodyPr>
            <a:lstStyle/>
            <a:p>
              <a:r>
                <a:rPr lang="en-US" i="1"/>
                <a:t>b</a:t>
              </a:r>
            </a:p>
          </p:txBody>
        </p:sp>
      </p:grpSp>
      <p:grpSp>
        <p:nvGrpSpPr>
          <p:cNvPr id="174119" name="Group 39"/>
          <p:cNvGrpSpPr>
            <a:grpSpLocks/>
          </p:cNvGrpSpPr>
          <p:nvPr/>
        </p:nvGrpSpPr>
        <p:grpSpPr bwMode="auto">
          <a:xfrm>
            <a:off x="6954838" y="2574925"/>
            <a:ext cx="682625" cy="457200"/>
            <a:chOff x="2963" y="2636"/>
            <a:chExt cx="430" cy="288"/>
          </a:xfrm>
        </p:grpSpPr>
        <p:sp>
          <p:nvSpPr>
            <p:cNvPr id="174120" name="AutoShape 40"/>
            <p:cNvSpPr>
              <a:spLocks/>
            </p:cNvSpPr>
            <p:nvPr/>
          </p:nvSpPr>
          <p:spPr bwMode="auto">
            <a:xfrm>
              <a:off x="2963" y="2706"/>
              <a:ext cx="137" cy="167"/>
            </a:xfrm>
            <a:prstGeom prst="rightBrace">
              <a:avLst>
                <a:gd name="adj1" fmla="val 10158"/>
                <a:gd name="adj2" fmla="val 50000"/>
              </a:avLst>
            </a:prstGeom>
            <a:noFill/>
            <a:ln w="12700">
              <a:solidFill>
                <a:schemeClr val="tx1"/>
              </a:solidFill>
              <a:round/>
              <a:headEnd/>
              <a:tailEnd/>
            </a:ln>
            <a:effectLst/>
          </p:spPr>
          <p:txBody>
            <a:bodyPr wrap="none" anchor="ctr"/>
            <a:lstStyle/>
            <a:p>
              <a:endParaRPr lang="en-US"/>
            </a:p>
          </p:txBody>
        </p:sp>
        <p:sp>
          <p:nvSpPr>
            <p:cNvPr id="174121" name="Text Box 41"/>
            <p:cNvSpPr txBox="1">
              <a:spLocks noChangeArrowheads="1"/>
            </p:cNvSpPr>
            <p:nvPr/>
          </p:nvSpPr>
          <p:spPr bwMode="auto">
            <a:xfrm>
              <a:off x="3064" y="2636"/>
              <a:ext cx="329" cy="288"/>
            </a:xfrm>
            <a:prstGeom prst="rect">
              <a:avLst/>
            </a:prstGeom>
            <a:noFill/>
            <a:ln w="9525">
              <a:noFill/>
              <a:miter lim="800000"/>
              <a:headEnd/>
              <a:tailEnd/>
            </a:ln>
            <a:effectLst/>
          </p:spPr>
          <p:txBody>
            <a:bodyPr wrap="none">
              <a:spAutoFit/>
            </a:bodyPr>
            <a:lstStyle/>
            <a:p>
              <a:r>
                <a:rPr lang="en-US">
                  <a:sym typeface="Symbol" pitchFamily="18" charset="2"/>
                </a:rPr>
                <a:t></a:t>
              </a:r>
              <a:r>
                <a:rPr lang="en-US" i="1">
                  <a:sym typeface="Symbol" pitchFamily="18" charset="2"/>
                </a:rPr>
                <a:t>x</a:t>
              </a:r>
              <a:endParaRPr lang="en-US">
                <a:sym typeface="Symbol" pitchFamily="18" charset="2"/>
              </a:endParaRPr>
            </a:p>
          </p:txBody>
        </p:sp>
      </p:grpSp>
      <p:grpSp>
        <p:nvGrpSpPr>
          <p:cNvPr id="174122" name="Group 42"/>
          <p:cNvGrpSpPr>
            <a:grpSpLocks/>
          </p:cNvGrpSpPr>
          <p:nvPr/>
        </p:nvGrpSpPr>
        <p:grpSpPr bwMode="auto">
          <a:xfrm>
            <a:off x="6400800" y="2841625"/>
            <a:ext cx="2274888" cy="457200"/>
            <a:chOff x="3880" y="2534"/>
            <a:chExt cx="1433" cy="288"/>
          </a:xfrm>
        </p:grpSpPr>
        <p:sp>
          <p:nvSpPr>
            <p:cNvPr id="174123" name="Line 43"/>
            <p:cNvSpPr>
              <a:spLocks noChangeShapeType="1"/>
            </p:cNvSpPr>
            <p:nvPr/>
          </p:nvSpPr>
          <p:spPr bwMode="auto">
            <a:xfrm>
              <a:off x="3880" y="2607"/>
              <a:ext cx="1433" cy="0"/>
            </a:xfrm>
            <a:prstGeom prst="line">
              <a:avLst/>
            </a:prstGeom>
            <a:noFill/>
            <a:ln w="57150">
              <a:solidFill>
                <a:srgbClr val="CC0099"/>
              </a:solidFill>
              <a:round/>
              <a:headEnd/>
              <a:tailEnd type="triangle" w="med" len="med"/>
            </a:ln>
            <a:effectLst/>
          </p:spPr>
          <p:txBody>
            <a:bodyPr/>
            <a:lstStyle/>
            <a:p>
              <a:endParaRPr lang="en-US"/>
            </a:p>
          </p:txBody>
        </p:sp>
        <p:sp>
          <p:nvSpPr>
            <p:cNvPr id="174124" name="Text Box 44"/>
            <p:cNvSpPr txBox="1">
              <a:spLocks noChangeArrowheads="1"/>
            </p:cNvSpPr>
            <p:nvPr/>
          </p:nvSpPr>
          <p:spPr bwMode="auto">
            <a:xfrm>
              <a:off x="4543" y="2534"/>
              <a:ext cx="223" cy="288"/>
            </a:xfrm>
            <a:prstGeom prst="rect">
              <a:avLst/>
            </a:prstGeom>
            <a:noFill/>
            <a:ln w="9525">
              <a:noFill/>
              <a:miter lim="800000"/>
              <a:headEnd/>
              <a:tailEnd/>
            </a:ln>
            <a:effectLst/>
          </p:spPr>
          <p:txBody>
            <a:bodyPr wrap="none">
              <a:spAutoFit/>
            </a:bodyPr>
            <a:lstStyle/>
            <a:p>
              <a:r>
                <a:rPr lang="en-US" i="1">
                  <a:solidFill>
                    <a:srgbClr val="CC0099"/>
                  </a:solidFill>
                </a:rPr>
                <a:t>p</a:t>
              </a:r>
            </a:p>
          </p:txBody>
        </p:sp>
      </p:grpSp>
      <p:sp>
        <p:nvSpPr>
          <p:cNvPr id="174125" name="Line 45"/>
          <p:cNvSpPr>
            <a:spLocks noChangeShapeType="1"/>
          </p:cNvSpPr>
          <p:nvPr/>
        </p:nvSpPr>
        <p:spPr bwMode="auto">
          <a:xfrm flipV="1">
            <a:off x="6426200" y="1982788"/>
            <a:ext cx="2260600" cy="963612"/>
          </a:xfrm>
          <a:prstGeom prst="line">
            <a:avLst/>
          </a:prstGeom>
          <a:noFill/>
          <a:ln w="9525">
            <a:solidFill>
              <a:srgbClr val="CC0099"/>
            </a:solidFill>
            <a:prstDash val="dash"/>
            <a:round/>
            <a:headEnd/>
            <a:tailEnd/>
          </a:ln>
          <a:effectLst/>
        </p:spPr>
        <p:txBody>
          <a:bodyPr/>
          <a:lstStyle/>
          <a:p>
            <a:endParaRPr lang="en-US"/>
          </a:p>
        </p:txBody>
      </p:sp>
      <p:grpSp>
        <p:nvGrpSpPr>
          <p:cNvPr id="174126" name="Group 46"/>
          <p:cNvGrpSpPr>
            <a:grpSpLocks/>
          </p:cNvGrpSpPr>
          <p:nvPr/>
        </p:nvGrpSpPr>
        <p:grpSpPr bwMode="auto">
          <a:xfrm>
            <a:off x="8651875" y="1982788"/>
            <a:ext cx="539750" cy="974725"/>
            <a:chOff x="5298" y="1993"/>
            <a:chExt cx="340" cy="614"/>
          </a:xfrm>
        </p:grpSpPr>
        <p:sp>
          <p:nvSpPr>
            <p:cNvPr id="174127" name="Line 47"/>
            <p:cNvSpPr>
              <a:spLocks noChangeShapeType="1"/>
            </p:cNvSpPr>
            <p:nvPr/>
          </p:nvSpPr>
          <p:spPr bwMode="auto">
            <a:xfrm flipV="1">
              <a:off x="5320" y="1993"/>
              <a:ext cx="0" cy="614"/>
            </a:xfrm>
            <a:prstGeom prst="line">
              <a:avLst/>
            </a:prstGeom>
            <a:noFill/>
            <a:ln w="57150">
              <a:solidFill>
                <a:srgbClr val="CC0099"/>
              </a:solidFill>
              <a:round/>
              <a:headEnd/>
              <a:tailEnd type="triangle" w="med" len="med"/>
            </a:ln>
            <a:effectLst/>
          </p:spPr>
          <p:txBody>
            <a:bodyPr/>
            <a:lstStyle/>
            <a:p>
              <a:endParaRPr lang="en-US"/>
            </a:p>
          </p:txBody>
        </p:sp>
        <p:sp>
          <p:nvSpPr>
            <p:cNvPr id="174128" name="Text Box 48"/>
            <p:cNvSpPr txBox="1">
              <a:spLocks noChangeArrowheads="1"/>
            </p:cNvSpPr>
            <p:nvPr/>
          </p:nvSpPr>
          <p:spPr bwMode="auto">
            <a:xfrm>
              <a:off x="5298" y="2163"/>
              <a:ext cx="340" cy="288"/>
            </a:xfrm>
            <a:prstGeom prst="rect">
              <a:avLst/>
            </a:prstGeom>
            <a:noFill/>
            <a:ln w="9525">
              <a:noFill/>
              <a:miter lim="800000"/>
              <a:headEnd/>
              <a:tailEnd/>
            </a:ln>
            <a:effectLst/>
          </p:spPr>
          <p:txBody>
            <a:bodyPr wrap="none">
              <a:spAutoFit/>
            </a:bodyPr>
            <a:lstStyle/>
            <a:p>
              <a:r>
                <a:rPr lang="en-US">
                  <a:solidFill>
                    <a:srgbClr val="CC0099"/>
                  </a:solidFill>
                  <a:sym typeface="Symbol" pitchFamily="18" charset="2"/>
                </a:rPr>
                <a:t></a:t>
              </a:r>
              <a:r>
                <a:rPr lang="en-US" i="1">
                  <a:solidFill>
                    <a:srgbClr val="CC0099"/>
                  </a:solidFill>
                </a:rPr>
                <a:t>p</a:t>
              </a:r>
            </a:p>
          </p:txBody>
        </p:sp>
      </p:grpSp>
      <p:sp>
        <p:nvSpPr>
          <p:cNvPr id="22" name="Text Box 24"/>
          <p:cNvSpPr txBox="1">
            <a:spLocks noChangeArrowheads="1"/>
          </p:cNvSpPr>
          <p:nvPr/>
        </p:nvSpPr>
        <p:spPr bwMode="auto">
          <a:xfrm>
            <a:off x="7488238" y="2296604"/>
            <a:ext cx="395287" cy="579437"/>
          </a:xfrm>
          <a:prstGeom prst="rect">
            <a:avLst/>
          </a:prstGeom>
          <a:noFill/>
          <a:ln w="9525">
            <a:noFill/>
            <a:miter lim="800000"/>
            <a:headEnd/>
            <a:tailEnd/>
          </a:ln>
          <a:effectLst/>
        </p:spPr>
        <p:txBody>
          <a:bodyPr wrap="none">
            <a:spAutoFit/>
          </a:bodyPr>
          <a:lstStyle/>
          <a:p>
            <a:r>
              <a:rPr lang="en-US" sz="3200" dirty="0">
                <a:solidFill>
                  <a:srgbClr val="CC0099"/>
                </a:solidFill>
                <a:sym typeface="Symbol" pitchFamily="18" charset="2"/>
              </a:rPr>
              <a: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4083">
                                            <p:txEl>
                                              <p:pRg st="1" end="1"/>
                                            </p:txEl>
                                          </p:spTgt>
                                        </p:tgtEl>
                                        <p:attrNameLst>
                                          <p:attrName>style.visibility</p:attrName>
                                        </p:attrNameLst>
                                      </p:cBhvr>
                                      <p:to>
                                        <p:strVal val="visible"/>
                                      </p:to>
                                    </p:set>
                                    <p:anim calcmode="lin" valueType="num">
                                      <p:cBhvr additive="base">
                                        <p:cTn id="7" dur="500" fill="hold"/>
                                        <p:tgtEl>
                                          <p:spTgt spid="17408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08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4083">
                                            <p:txEl>
                                              <p:pRg st="2" end="2"/>
                                            </p:txEl>
                                          </p:spTgt>
                                        </p:tgtEl>
                                        <p:attrNameLst>
                                          <p:attrName>style.visibility</p:attrName>
                                        </p:attrNameLst>
                                      </p:cBhvr>
                                      <p:to>
                                        <p:strVal val="visible"/>
                                      </p:to>
                                    </p:set>
                                    <p:anim calcmode="lin" valueType="num">
                                      <p:cBhvr additive="base">
                                        <p:cTn id="13" dur="500" fill="hold"/>
                                        <p:tgtEl>
                                          <p:spTgt spid="17408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4083">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4083">
                                            <p:txEl>
                                              <p:pRg st="3" end="3"/>
                                            </p:txEl>
                                          </p:spTgt>
                                        </p:tgtEl>
                                        <p:attrNameLst>
                                          <p:attrName>style.visibility</p:attrName>
                                        </p:attrNameLst>
                                      </p:cBhvr>
                                      <p:to>
                                        <p:strVal val="visible"/>
                                      </p:to>
                                    </p:set>
                                    <p:anim calcmode="lin" valueType="num">
                                      <p:cBhvr additive="base">
                                        <p:cTn id="19" dur="500" fill="hold"/>
                                        <p:tgtEl>
                                          <p:spTgt spid="17408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4083">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74083">
                                            <p:txEl>
                                              <p:pRg st="4" end="4"/>
                                            </p:txEl>
                                          </p:spTgt>
                                        </p:tgtEl>
                                        <p:attrNameLst>
                                          <p:attrName>style.visibility</p:attrName>
                                        </p:attrNameLst>
                                      </p:cBhvr>
                                      <p:to>
                                        <p:strVal val="visible"/>
                                      </p:to>
                                    </p:set>
                                    <p:anim calcmode="lin" valueType="num">
                                      <p:cBhvr additive="base">
                                        <p:cTn id="25" dur="500" fill="hold"/>
                                        <p:tgtEl>
                                          <p:spTgt spid="17408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4083">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4083">
                                            <p:txEl>
                                              <p:pRg st="5" end="5"/>
                                            </p:txEl>
                                          </p:spTgt>
                                        </p:tgtEl>
                                        <p:attrNameLst>
                                          <p:attrName>style.visibility</p:attrName>
                                        </p:attrNameLst>
                                      </p:cBhvr>
                                      <p:to>
                                        <p:strVal val="visible"/>
                                      </p:to>
                                    </p:set>
                                    <p:anim calcmode="lin" valueType="num">
                                      <p:cBhvr additive="base">
                                        <p:cTn id="31" dur="500" fill="hold"/>
                                        <p:tgtEl>
                                          <p:spTgt spid="17408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74083">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74083">
                                            <p:txEl>
                                              <p:pRg st="6" end="6"/>
                                            </p:txEl>
                                          </p:spTgt>
                                        </p:tgtEl>
                                        <p:attrNameLst>
                                          <p:attrName>style.visibility</p:attrName>
                                        </p:attrNameLst>
                                      </p:cBhvr>
                                      <p:to>
                                        <p:strVal val="visible"/>
                                      </p:to>
                                    </p:set>
                                    <p:anim calcmode="lin" valueType="num">
                                      <p:cBhvr additive="base">
                                        <p:cTn id="37" dur="500" fill="hold"/>
                                        <p:tgtEl>
                                          <p:spTgt spid="17408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74083">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74083">
                                            <p:txEl>
                                              <p:pRg st="7" end="7"/>
                                            </p:txEl>
                                          </p:spTgt>
                                        </p:tgtEl>
                                        <p:attrNameLst>
                                          <p:attrName>style.visibility</p:attrName>
                                        </p:attrNameLst>
                                      </p:cBhvr>
                                      <p:to>
                                        <p:strVal val="visible"/>
                                      </p:to>
                                    </p:set>
                                    <p:anim calcmode="lin" valueType="num">
                                      <p:cBhvr additive="base">
                                        <p:cTn id="43" dur="500" fill="hold"/>
                                        <p:tgtEl>
                                          <p:spTgt spid="17408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74083">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74083">
                                            <p:txEl>
                                              <p:pRg st="8" end="8"/>
                                            </p:txEl>
                                          </p:spTgt>
                                        </p:tgtEl>
                                        <p:attrNameLst>
                                          <p:attrName>style.visibility</p:attrName>
                                        </p:attrNameLst>
                                      </p:cBhvr>
                                      <p:to>
                                        <p:strVal val="visible"/>
                                      </p:to>
                                    </p:set>
                                    <p:anim calcmode="lin" valueType="num">
                                      <p:cBhvr additive="base">
                                        <p:cTn id="49" dur="500" fill="hold"/>
                                        <p:tgtEl>
                                          <p:spTgt spid="17408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74083">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74083">
                                            <p:txEl>
                                              <p:pRg st="9" end="9"/>
                                            </p:txEl>
                                          </p:spTgt>
                                        </p:tgtEl>
                                        <p:attrNameLst>
                                          <p:attrName>style.visibility</p:attrName>
                                        </p:attrNameLst>
                                      </p:cBhvr>
                                      <p:to>
                                        <p:strVal val="visible"/>
                                      </p:to>
                                    </p:set>
                                    <p:anim calcmode="lin" valueType="num">
                                      <p:cBhvr additive="base">
                                        <p:cTn id="55" dur="500" fill="hold"/>
                                        <p:tgtEl>
                                          <p:spTgt spid="17408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74083">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74083">
                                            <p:txEl>
                                              <p:pRg st="10" end="10"/>
                                            </p:txEl>
                                          </p:spTgt>
                                        </p:tgtEl>
                                        <p:attrNameLst>
                                          <p:attrName>style.visibility</p:attrName>
                                        </p:attrNameLst>
                                      </p:cBhvr>
                                      <p:to>
                                        <p:strVal val="visible"/>
                                      </p:to>
                                    </p:set>
                                    <p:anim calcmode="lin" valueType="num">
                                      <p:cBhvr additive="base">
                                        <p:cTn id="61" dur="500" fill="hold"/>
                                        <p:tgtEl>
                                          <p:spTgt spid="174083">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74083">
                                            <p:txEl>
                                              <p:pRg st="10" end="1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174112"/>
                                        </p:tgtEl>
                                        <p:attrNameLst>
                                          <p:attrName>style.visibility</p:attrName>
                                        </p:attrNameLst>
                                      </p:cBhvr>
                                      <p:to>
                                        <p:strVal val="visible"/>
                                      </p:to>
                                    </p:set>
                                    <p:anim calcmode="lin" valueType="num">
                                      <p:cBhvr additive="base">
                                        <p:cTn id="67" dur="500" fill="hold"/>
                                        <p:tgtEl>
                                          <p:spTgt spid="174112"/>
                                        </p:tgtEl>
                                        <p:attrNameLst>
                                          <p:attrName>ppt_x</p:attrName>
                                        </p:attrNameLst>
                                      </p:cBhvr>
                                      <p:tavLst>
                                        <p:tav tm="0">
                                          <p:val>
                                            <p:strVal val="1+#ppt_w/2"/>
                                          </p:val>
                                        </p:tav>
                                        <p:tav tm="100000">
                                          <p:val>
                                            <p:strVal val="#ppt_x"/>
                                          </p:val>
                                        </p:tav>
                                      </p:tavLst>
                                    </p:anim>
                                    <p:anim calcmode="lin" valueType="num">
                                      <p:cBhvr additive="base">
                                        <p:cTn id="68" dur="500" fill="hold"/>
                                        <p:tgtEl>
                                          <p:spTgt spid="17411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2"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6498" name="Rectangle 2"/>
          <p:cNvSpPr>
            <a:spLocks noChangeArrowheads="1"/>
          </p:cNvSpPr>
          <p:nvPr/>
        </p:nvSpPr>
        <p:spPr bwMode="auto">
          <a:xfrm>
            <a:off x="685800" y="1338263"/>
            <a:ext cx="7772400" cy="4321175"/>
          </a:xfrm>
          <a:prstGeom prst="rect">
            <a:avLst/>
          </a:prstGeom>
          <a:solidFill>
            <a:srgbClr val="EAEAEA"/>
          </a:solidFill>
          <a:ln>
            <a:noFill/>
          </a:ln>
          <a:effectLst/>
          <a:extLst/>
        </p:spPr>
        <p:txBody>
          <a:bodyPr/>
          <a:lstStyle>
            <a:lvl1pPr>
              <a:spcBef>
                <a:spcPct val="20000"/>
              </a:spcBef>
              <a:buChar char="•"/>
              <a:defRPr sz="3200">
                <a:solidFill>
                  <a:schemeClr val="tx1"/>
                </a:solidFill>
                <a:latin typeface="Arial" panose="020B0604020202020204" pitchFamily="34" charset="0"/>
              </a:defRPr>
            </a:lvl1pPr>
            <a:lvl2pPr marL="1273175" indent="-533400">
              <a:spcBef>
                <a:spcPct val="20000"/>
              </a:spcBef>
              <a:buChar char="–"/>
              <a:defRPr sz="2800">
                <a:solidFill>
                  <a:schemeClr val="tx1"/>
                </a:solidFill>
                <a:latin typeface="Arial" panose="020B0604020202020204" pitchFamily="34" charset="0"/>
              </a:defRPr>
            </a:lvl2pPr>
            <a:lvl3pPr marL="1844675" indent="-457200">
              <a:spcBef>
                <a:spcPct val="20000"/>
              </a:spcBef>
              <a:buChar char="•"/>
              <a:defRPr sz="2400">
                <a:solidFill>
                  <a:schemeClr val="tx1"/>
                </a:solidFill>
                <a:latin typeface="Arial" panose="020B0604020202020204" pitchFamily="34" charset="0"/>
              </a:defRPr>
            </a:lvl3pPr>
            <a:lvl4pPr marL="2339975" indent="-381000">
              <a:spcBef>
                <a:spcPct val="20000"/>
              </a:spcBef>
              <a:buChar char="–"/>
              <a:defRPr sz="2000">
                <a:solidFill>
                  <a:schemeClr val="tx1"/>
                </a:solidFill>
                <a:latin typeface="Arial" panose="020B0604020202020204" pitchFamily="34" charset="0"/>
              </a:defRPr>
            </a:lvl4pPr>
            <a:lvl5pPr marL="2835275" indent="-381000">
              <a:spcBef>
                <a:spcPct val="20000"/>
              </a:spcBef>
              <a:buChar char="»"/>
              <a:defRPr sz="2000">
                <a:solidFill>
                  <a:schemeClr val="tx1"/>
                </a:solidFill>
                <a:latin typeface="Arial" panose="020B0604020202020204" pitchFamily="34" charset="0"/>
              </a:defRPr>
            </a:lvl5pPr>
            <a:lvl6pPr marL="3292475" indent="-381000" eaLnBrk="0" fontAlgn="base" hangingPunct="0">
              <a:spcBef>
                <a:spcPct val="20000"/>
              </a:spcBef>
              <a:spcAft>
                <a:spcPct val="0"/>
              </a:spcAft>
              <a:buChar char="»"/>
              <a:defRPr sz="2000">
                <a:solidFill>
                  <a:schemeClr val="tx1"/>
                </a:solidFill>
                <a:latin typeface="Arial" panose="020B0604020202020204" pitchFamily="34" charset="0"/>
              </a:defRPr>
            </a:lvl6pPr>
            <a:lvl7pPr marL="3749675" indent="-381000" eaLnBrk="0" fontAlgn="base" hangingPunct="0">
              <a:spcBef>
                <a:spcPct val="20000"/>
              </a:spcBef>
              <a:spcAft>
                <a:spcPct val="0"/>
              </a:spcAft>
              <a:buChar char="»"/>
              <a:defRPr sz="2000">
                <a:solidFill>
                  <a:schemeClr val="tx1"/>
                </a:solidFill>
                <a:latin typeface="Arial" panose="020B0604020202020204" pitchFamily="34" charset="0"/>
              </a:defRPr>
            </a:lvl7pPr>
            <a:lvl8pPr marL="4206875" indent="-381000" eaLnBrk="0" fontAlgn="base" hangingPunct="0">
              <a:spcBef>
                <a:spcPct val="20000"/>
              </a:spcBef>
              <a:spcAft>
                <a:spcPct val="0"/>
              </a:spcAft>
              <a:buChar char="»"/>
              <a:defRPr sz="2000">
                <a:solidFill>
                  <a:schemeClr val="tx1"/>
                </a:solidFill>
                <a:latin typeface="Arial" panose="020B0604020202020204" pitchFamily="34" charset="0"/>
              </a:defRPr>
            </a:lvl8pPr>
            <a:lvl9pPr marL="4664075" indent="-3810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en-US" altLang="en-US" sz="2400" i="1" dirty="0" smtClean="0">
                <a:solidFill>
                  <a:srgbClr val="333399"/>
                </a:solidFill>
                <a:cs typeface="Times New Roman" panose="02020603050405020304" pitchFamily="18" charset="0"/>
              </a:rPr>
              <a:t>Matter and antimatter</a:t>
            </a:r>
            <a:r>
              <a:rPr lang="en-US" altLang="en-US" sz="2000" dirty="0" smtClean="0">
                <a:solidFill>
                  <a:srgbClr val="000000"/>
                </a:solidFill>
                <a:latin typeface="Courier New" panose="02070309020205020404" pitchFamily="49" charset="0"/>
                <a:cs typeface="Times New Roman" panose="02020603050405020304" pitchFamily="18" charset="0"/>
              </a:rPr>
              <a:t>	</a:t>
            </a:r>
          </a:p>
          <a:p>
            <a:pPr>
              <a:buFontTx/>
              <a:buNone/>
              <a:defRPr/>
            </a:pPr>
            <a:r>
              <a:rPr lang="en-US" altLang="en-US" sz="2400" dirty="0" smtClean="0">
                <a:solidFill>
                  <a:srgbClr val="000000"/>
                </a:solidFill>
                <a:latin typeface="+mn-lt"/>
                <a:cs typeface="Times New Roman" panose="02020603050405020304" pitchFamily="18" charset="0"/>
                <a:sym typeface="Symbol" panose="05050102010706020507" pitchFamily="18" charset="2"/>
              </a:rPr>
              <a:t></a:t>
            </a:r>
            <a:r>
              <a:rPr lang="en-US" altLang="en-US" sz="2400" dirty="0" smtClean="0">
                <a:solidFill>
                  <a:srgbClr val="000000"/>
                </a:solidFill>
                <a:latin typeface="+mn-lt"/>
                <a:cs typeface="Times New Roman" panose="02020603050405020304" pitchFamily="18" charset="0"/>
              </a:rPr>
              <a:t>Every particle has an antiparticle which has                             the same mass but all of its quantum                             numbers are the opposite.</a:t>
            </a:r>
          </a:p>
          <a:p>
            <a:pPr>
              <a:buFontTx/>
              <a:buNone/>
              <a:defRPr/>
            </a:pPr>
            <a:r>
              <a:rPr lang="en-US" altLang="en-US" sz="2400" dirty="0" smtClean="0">
                <a:solidFill>
                  <a:srgbClr val="000000"/>
                </a:solidFill>
                <a:latin typeface="+mn-lt"/>
                <a:cs typeface="Times New Roman" panose="02020603050405020304" pitchFamily="18" charset="0"/>
                <a:sym typeface="Symbol" panose="05050102010706020507" pitchFamily="18" charset="2"/>
              </a:rPr>
              <a:t></a:t>
            </a:r>
            <a:r>
              <a:rPr lang="en-US" altLang="en-US" sz="2400" dirty="0" smtClean="0">
                <a:solidFill>
                  <a:srgbClr val="000000"/>
                </a:solidFill>
                <a:latin typeface="+mn-lt"/>
                <a:cs typeface="Times New Roman" panose="02020603050405020304" pitchFamily="18" charset="0"/>
              </a:rPr>
              <a:t>Thus an antiproton (p) has the same mass                                 as a proton (p), but the opposite charge (-1).</a:t>
            </a:r>
          </a:p>
          <a:p>
            <a:pPr>
              <a:buFontTx/>
              <a:buNone/>
              <a:defRPr/>
            </a:pPr>
            <a:r>
              <a:rPr lang="en-US" altLang="en-US" sz="2400" dirty="0" smtClean="0">
                <a:solidFill>
                  <a:srgbClr val="000000"/>
                </a:solidFill>
                <a:latin typeface="+mn-lt"/>
                <a:cs typeface="Times New Roman" panose="02020603050405020304" pitchFamily="18" charset="0"/>
                <a:sym typeface="Symbol" panose="05050102010706020507" pitchFamily="18" charset="2"/>
              </a:rPr>
              <a:t></a:t>
            </a:r>
            <a:r>
              <a:rPr lang="en-US" altLang="en-US" sz="2400" dirty="0" smtClean="0">
                <a:solidFill>
                  <a:srgbClr val="000000"/>
                </a:solidFill>
                <a:latin typeface="+mn-lt"/>
                <a:cs typeface="Times New Roman" panose="02020603050405020304" pitchFamily="18" charset="0"/>
              </a:rPr>
              <a:t>Thus an antielectron (e</a:t>
            </a:r>
            <a:r>
              <a:rPr lang="en-US" altLang="en-US" sz="2400" baseline="30000" dirty="0" smtClean="0">
                <a:solidFill>
                  <a:srgbClr val="000000"/>
                </a:solidFill>
                <a:latin typeface="+mn-lt"/>
                <a:cs typeface="Times New Roman" panose="02020603050405020304" pitchFamily="18" charset="0"/>
              </a:rPr>
              <a:t>+</a:t>
            </a:r>
            <a:r>
              <a:rPr lang="en-US" altLang="en-US" sz="2400" dirty="0" smtClean="0">
                <a:solidFill>
                  <a:srgbClr val="000000"/>
                </a:solidFill>
                <a:latin typeface="+mn-lt"/>
                <a:cs typeface="Times New Roman" panose="02020603050405020304" pitchFamily="18" charset="0"/>
              </a:rPr>
              <a:t> or e ) has the same                          mass as an electron but the opposite charge                       (+1). 	</a:t>
            </a:r>
          </a:p>
        </p:txBody>
      </p:sp>
      <p:sp>
        <p:nvSpPr>
          <p:cNvPr id="1386500" name="Line 4"/>
          <p:cNvSpPr>
            <a:spLocks noChangeShapeType="1"/>
          </p:cNvSpPr>
          <p:nvPr/>
        </p:nvSpPr>
        <p:spPr bwMode="auto">
          <a:xfrm>
            <a:off x="3675063" y="3044825"/>
            <a:ext cx="96837" cy="0"/>
          </a:xfrm>
          <a:prstGeom prst="line">
            <a:avLst/>
          </a:prstGeom>
          <a:noFill/>
          <a:ln w="19050">
            <a:solidFill>
              <a:schemeClr val="tx1"/>
            </a:solidFill>
            <a:round/>
            <a:headEnd/>
            <a:tailEnd/>
          </a:ln>
        </p:spPr>
        <p:txBody>
          <a:bodyPr/>
          <a:lstStyle/>
          <a:p>
            <a:endParaRPr lang="en-US"/>
          </a:p>
        </p:txBody>
      </p:sp>
      <p:sp>
        <p:nvSpPr>
          <p:cNvPr id="1386501" name="Line 5"/>
          <p:cNvSpPr>
            <a:spLocks noChangeShapeType="1"/>
          </p:cNvSpPr>
          <p:nvPr/>
        </p:nvSpPr>
        <p:spPr bwMode="auto">
          <a:xfrm>
            <a:off x="4629150" y="3856038"/>
            <a:ext cx="96838" cy="0"/>
          </a:xfrm>
          <a:prstGeom prst="line">
            <a:avLst/>
          </a:prstGeom>
          <a:noFill/>
          <a:ln w="19050">
            <a:solidFill>
              <a:schemeClr val="tx1"/>
            </a:solidFill>
            <a:round/>
            <a:headEnd/>
            <a:tailEnd/>
          </a:ln>
        </p:spPr>
        <p:txBody>
          <a:bodyPr/>
          <a:lstStyle/>
          <a:p>
            <a:endParaRPr lang="en-US"/>
          </a:p>
        </p:txBody>
      </p:sp>
      <p:sp>
        <p:nvSpPr>
          <p:cNvPr id="1386502" name="Rectangle 6"/>
          <p:cNvSpPr>
            <a:spLocks noChangeArrowheads="1"/>
          </p:cNvSpPr>
          <p:nvPr/>
        </p:nvSpPr>
        <p:spPr bwMode="auto">
          <a:xfrm>
            <a:off x="673100" y="5657850"/>
            <a:ext cx="7764463" cy="1200150"/>
          </a:xfrm>
          <a:prstGeom prst="rect">
            <a:avLst/>
          </a:prstGeom>
          <a:solidFill>
            <a:srgbClr val="FFCCCC"/>
          </a:solidFill>
          <a:ln>
            <a:noFill/>
          </a:ln>
          <a:effectLst/>
          <a:extLst/>
        </p:spPr>
        <p:txBody>
          <a:bodyPr/>
          <a:lstStyle>
            <a:lvl1pPr>
              <a:spcBef>
                <a:spcPct val="20000"/>
              </a:spcBef>
              <a:buChar char="•"/>
              <a:defRPr sz="3200">
                <a:solidFill>
                  <a:schemeClr val="tx1"/>
                </a:solidFill>
                <a:latin typeface="Arial" panose="020B0604020202020204" pitchFamily="34" charset="0"/>
              </a:defRPr>
            </a:lvl1pPr>
            <a:lvl2pPr marL="57150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altLang="en-US" sz="2400" b="1" i="1" dirty="0" smtClean="0">
                <a:latin typeface="+mn-lt"/>
                <a:cs typeface="Arial" panose="020B0604020202020204" pitchFamily="34" charset="0"/>
              </a:rPr>
              <a:t>FYI</a:t>
            </a:r>
          </a:p>
          <a:p>
            <a:pPr>
              <a:spcBef>
                <a:spcPct val="0"/>
              </a:spcBef>
              <a:buFontTx/>
              <a:buNone/>
              <a:defRPr/>
            </a:pPr>
            <a:r>
              <a:rPr lang="en-US" altLang="en-US" sz="2400" b="1" dirty="0" smtClean="0">
                <a:latin typeface="+mn-lt"/>
                <a:cs typeface="Arial" panose="020B0604020202020204" pitchFamily="34" charset="0"/>
                <a:sym typeface="Symbol" panose="05050102010706020507" pitchFamily="18" charset="2"/>
              </a:rPr>
              <a:t></a:t>
            </a:r>
            <a:r>
              <a:rPr lang="en-US" altLang="en-US" sz="2400" dirty="0" smtClean="0">
                <a:latin typeface="+mn-lt"/>
                <a:cs typeface="Arial" panose="020B0604020202020204" pitchFamily="34" charset="0"/>
                <a:sym typeface="Symbol" panose="05050102010706020507" pitchFamily="18" charset="2"/>
              </a:rPr>
              <a:t>When matter meets antimatter both annihilate each other to become pure energy!</a:t>
            </a:r>
          </a:p>
        </p:txBody>
      </p:sp>
      <p:pic>
        <p:nvPicPr>
          <p:cNvPr id="1386504" name="Picture 8" descr="dirac_equation"/>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165350" y="4792663"/>
            <a:ext cx="3709988" cy="901700"/>
          </a:xfrm>
          <a:prstGeom prst="rect">
            <a:avLst/>
          </a:prstGeom>
          <a:noFill/>
          <a:ln w="9525">
            <a:noFill/>
            <a:miter lim="800000"/>
            <a:headEnd/>
            <a:tailEnd/>
          </a:ln>
        </p:spPr>
      </p:pic>
      <p:sp>
        <p:nvSpPr>
          <p:cNvPr id="75785"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12.1 – The interaction of matter with radiation</a:t>
            </a:r>
          </a:p>
        </p:txBody>
      </p:sp>
      <p:pic>
        <p:nvPicPr>
          <p:cNvPr id="2" name="Picture 1"/>
          <p:cNvPicPr>
            <a:picLocks noChangeAspect="1"/>
          </p:cNvPicPr>
          <p:nvPr/>
        </p:nvPicPr>
        <p:blipFill>
          <a:blip r:embed="rId7" cstate="print"/>
          <a:stretch>
            <a:fillRect/>
          </a:stretch>
        </p:blipFill>
        <p:spPr>
          <a:xfrm>
            <a:off x="6969125" y="1352550"/>
            <a:ext cx="2073275" cy="1741488"/>
          </a:xfrm>
          <a:prstGeom prst="rect">
            <a:avLst/>
          </a:prstGeom>
          <a:ln>
            <a:noFill/>
          </a:ln>
          <a:effectLst>
            <a:outerShdw blurRad="292100" dist="139700" dir="2700000" algn="tl" rotWithShape="0">
              <a:srgbClr val="333333">
                <a:alpha val="65000"/>
              </a:srgbClr>
            </a:outerShdw>
          </a:effectLst>
        </p:spPr>
      </p:pic>
      <p:sp>
        <p:nvSpPr>
          <p:cNvPr id="1386511" name="Text Box 15"/>
          <p:cNvSpPr txBox="1">
            <a:spLocks noChangeArrowheads="1"/>
          </p:cNvSpPr>
          <p:nvPr/>
        </p:nvSpPr>
        <p:spPr bwMode="auto">
          <a:xfrm>
            <a:off x="6926263" y="2454275"/>
            <a:ext cx="2174875" cy="708025"/>
          </a:xfrm>
          <a:prstGeom prst="rect">
            <a:avLst/>
          </a:prstGeom>
          <a:noFill/>
          <a:ln w="9525">
            <a:noFill/>
            <a:miter lim="800000"/>
            <a:headEnd/>
            <a:tailEnd/>
          </a:ln>
        </p:spPr>
        <p:txBody>
          <a:bodyPr>
            <a:spAutoFit/>
          </a:bodyPr>
          <a:lstStyle/>
          <a:p>
            <a:pPr algn="ctr"/>
            <a:r>
              <a:rPr lang="en-US" altLang="en-US" sz="2000" i="1" dirty="0">
                <a:solidFill>
                  <a:schemeClr val="bg1"/>
                </a:solidFill>
              </a:rPr>
              <a:t>Angels and Demons</a:t>
            </a:r>
          </a:p>
        </p:txBody>
      </p:sp>
      <p:pic>
        <p:nvPicPr>
          <p:cNvPr id="1386510" name="Picture 14" descr="Dirac"/>
          <p:cNvPicPr>
            <a:picLocks noChangeAspect="1" noChangeArrowheads="1"/>
          </p:cNvPicPr>
          <p:nvPr/>
        </p:nvPicPr>
        <p:blipFill rotWithShape="1">
          <a:blip r:embed="rId8" cstate="print"/>
          <a:srcRect b="5846"/>
          <a:stretch/>
        </p:blipFill>
        <p:spPr bwMode="auto">
          <a:xfrm>
            <a:off x="6986588" y="3162300"/>
            <a:ext cx="2055812" cy="2855913"/>
          </a:xfrm>
          <a:prstGeom prst="rect">
            <a:avLst/>
          </a:prstGeom>
          <a:ln>
            <a:noFill/>
          </a:ln>
          <a:effectLst>
            <a:outerShdw blurRad="292100" dist="139700" dir="2700000" algn="tl" rotWithShape="0">
              <a:srgbClr val="333333">
                <a:alpha val="65000"/>
              </a:srgbClr>
            </a:outerShdw>
          </a:effectLst>
          <a:extLst/>
        </p:spPr>
      </p:pic>
      <p:sp>
        <p:nvSpPr>
          <p:cNvPr id="1386512" name="Text Box 16"/>
          <p:cNvSpPr txBox="1">
            <a:spLocks noChangeArrowheads="1"/>
          </p:cNvSpPr>
          <p:nvPr/>
        </p:nvSpPr>
        <p:spPr bwMode="auto">
          <a:xfrm>
            <a:off x="6969125" y="3094038"/>
            <a:ext cx="2174875" cy="461962"/>
          </a:xfrm>
          <a:prstGeom prst="rect">
            <a:avLst/>
          </a:prstGeom>
          <a:noFill/>
          <a:ln w="9525">
            <a:noFill/>
            <a:miter lim="800000"/>
            <a:headEnd/>
            <a:tailEnd/>
          </a:ln>
        </p:spPr>
        <p:txBody>
          <a:bodyPr>
            <a:spAutoFit/>
          </a:bodyPr>
          <a:lstStyle/>
          <a:p>
            <a:pPr algn="ctr"/>
            <a:r>
              <a:rPr lang="en-US" altLang="en-US" i="1">
                <a:solidFill>
                  <a:schemeClr val="bg1"/>
                </a:solidFill>
              </a:rPr>
              <a:t>Paul Dirac</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86498">
                                            <p:txEl>
                                              <p:pRg st="0" end="0"/>
                                            </p:txEl>
                                          </p:spTgt>
                                        </p:tgtEl>
                                        <p:attrNameLst>
                                          <p:attrName>style.visibility</p:attrName>
                                        </p:attrNameLst>
                                      </p:cBhvr>
                                      <p:to>
                                        <p:strVal val="visible"/>
                                      </p:to>
                                    </p:set>
                                    <p:anim calcmode="lin" valueType="num">
                                      <p:cBhvr additive="base">
                                        <p:cTn id="7" dur="500" fill="hold"/>
                                        <p:tgtEl>
                                          <p:spTgt spid="138649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8649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386498">
                                            <p:txEl>
                                              <p:pRg st="1" end="1"/>
                                            </p:txEl>
                                          </p:spTgt>
                                        </p:tgtEl>
                                        <p:attrNameLst>
                                          <p:attrName>style.visibility</p:attrName>
                                        </p:attrNameLst>
                                      </p:cBhvr>
                                      <p:to>
                                        <p:strVal val="visible"/>
                                      </p:to>
                                    </p:set>
                                    <p:anim calcmode="lin" valueType="num">
                                      <p:cBhvr additive="base">
                                        <p:cTn id="13" dur="500" fill="hold"/>
                                        <p:tgtEl>
                                          <p:spTgt spid="138649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8649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20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1386511"/>
                                        </p:tgtEl>
                                        <p:attrNameLst>
                                          <p:attrName>style.visibility</p:attrName>
                                        </p:attrNameLst>
                                      </p:cBhvr>
                                      <p:to>
                                        <p:strVal val="visible"/>
                                      </p:to>
                                    </p:set>
                                    <p:anim calcmode="lin" valueType="num">
                                      <p:cBhvr additive="base">
                                        <p:cTn id="24" dur="500" fill="hold"/>
                                        <p:tgtEl>
                                          <p:spTgt spid="1386511"/>
                                        </p:tgtEl>
                                        <p:attrNameLst>
                                          <p:attrName>ppt_x</p:attrName>
                                        </p:attrNameLst>
                                      </p:cBhvr>
                                      <p:tavLst>
                                        <p:tav tm="0">
                                          <p:val>
                                            <p:strVal val="1+#ppt_w/2"/>
                                          </p:val>
                                        </p:tav>
                                        <p:tav tm="100000">
                                          <p:val>
                                            <p:strVal val="#ppt_x"/>
                                          </p:val>
                                        </p:tav>
                                      </p:tavLst>
                                    </p:anim>
                                    <p:anim calcmode="lin" valueType="num">
                                      <p:cBhvr additive="base">
                                        <p:cTn id="25" dur="500" fill="hold"/>
                                        <p:tgtEl>
                                          <p:spTgt spid="138651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1386498">
                                            <p:txEl>
                                              <p:pRg st="2" end="2"/>
                                            </p:txEl>
                                          </p:spTgt>
                                        </p:tgtEl>
                                        <p:attrNameLst>
                                          <p:attrName>style.visibility</p:attrName>
                                        </p:attrNameLst>
                                      </p:cBhvr>
                                      <p:to>
                                        <p:strVal val="visible"/>
                                      </p:to>
                                    </p:set>
                                    <p:anim calcmode="lin" valueType="num">
                                      <p:cBhvr additive="base">
                                        <p:cTn id="30" dur="500" fill="hold"/>
                                        <p:tgtEl>
                                          <p:spTgt spid="1386498">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38649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par>
                                <p:cTn id="32" presetID="2" presetClass="entr" presetSubtype="4" fill="hold" grpId="0" nodeType="withEffect">
                                  <p:stCondLst>
                                    <p:cond delay="0"/>
                                  </p:stCondLst>
                                  <p:childTnLst>
                                    <p:set>
                                      <p:cBhvr>
                                        <p:cTn id="33" dur="1" fill="hold">
                                          <p:stCondLst>
                                            <p:cond delay="0"/>
                                          </p:stCondLst>
                                        </p:cTn>
                                        <p:tgtEl>
                                          <p:spTgt spid="1386500"/>
                                        </p:tgtEl>
                                        <p:attrNameLst>
                                          <p:attrName>style.visibility</p:attrName>
                                        </p:attrNameLst>
                                      </p:cBhvr>
                                      <p:to>
                                        <p:strVal val="visible"/>
                                      </p:to>
                                    </p:set>
                                    <p:anim calcmode="lin" valueType="num">
                                      <p:cBhvr additive="base">
                                        <p:cTn id="34" dur="500" fill="hold"/>
                                        <p:tgtEl>
                                          <p:spTgt spid="1386500"/>
                                        </p:tgtEl>
                                        <p:attrNameLst>
                                          <p:attrName>ppt_x</p:attrName>
                                        </p:attrNameLst>
                                      </p:cBhvr>
                                      <p:tavLst>
                                        <p:tav tm="0">
                                          <p:val>
                                            <p:strVal val="#ppt_x"/>
                                          </p:val>
                                        </p:tav>
                                        <p:tav tm="100000">
                                          <p:val>
                                            <p:strVal val="#ppt_x"/>
                                          </p:val>
                                        </p:tav>
                                      </p:tavLst>
                                    </p:anim>
                                    <p:anim calcmode="lin" valueType="num">
                                      <p:cBhvr additive="base">
                                        <p:cTn id="35" dur="500" fill="hold"/>
                                        <p:tgtEl>
                                          <p:spTgt spid="1386500"/>
                                        </p:tgtEl>
                                        <p:attrNameLst>
                                          <p:attrName>ppt_y</p:attrName>
                                        </p:attrNameLst>
                                      </p:cBhvr>
                                      <p:tavLst>
                                        <p:tav tm="0">
                                          <p:val>
                                            <p:strVal val="1+#ppt_h/2"/>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386510"/>
                                        </p:tgtEl>
                                        <p:attrNameLst>
                                          <p:attrName>style.visibility</p:attrName>
                                        </p:attrNameLst>
                                      </p:cBhvr>
                                      <p:to>
                                        <p:strVal val="visible"/>
                                      </p:to>
                                    </p:set>
                                    <p:anim calcmode="lin" valueType="num">
                                      <p:cBhvr>
                                        <p:cTn id="38" dur="500" fill="hold"/>
                                        <p:tgtEl>
                                          <p:spTgt spid="1386510"/>
                                        </p:tgtEl>
                                        <p:attrNameLst>
                                          <p:attrName>ppt_w</p:attrName>
                                        </p:attrNameLst>
                                      </p:cBhvr>
                                      <p:tavLst>
                                        <p:tav tm="0">
                                          <p:val>
                                            <p:fltVal val="0"/>
                                          </p:val>
                                        </p:tav>
                                        <p:tav tm="100000">
                                          <p:val>
                                            <p:strVal val="#ppt_w"/>
                                          </p:val>
                                        </p:tav>
                                      </p:tavLst>
                                    </p:anim>
                                    <p:anim calcmode="lin" valueType="num">
                                      <p:cBhvr>
                                        <p:cTn id="39" dur="500" fill="hold"/>
                                        <p:tgtEl>
                                          <p:spTgt spid="1386510"/>
                                        </p:tgtEl>
                                        <p:attrNameLst>
                                          <p:attrName>ppt_h</p:attrName>
                                        </p:attrNameLst>
                                      </p:cBhvr>
                                      <p:tavLst>
                                        <p:tav tm="0">
                                          <p:val>
                                            <p:fltVal val="0"/>
                                          </p:val>
                                        </p:tav>
                                        <p:tav tm="100000">
                                          <p:val>
                                            <p:strVal val="#ppt_h"/>
                                          </p:val>
                                        </p:tav>
                                      </p:tavLst>
                                    </p:anim>
                                    <p:animEffect transition="in" filter="fade">
                                      <p:cBhvr>
                                        <p:cTn id="40" dur="500"/>
                                        <p:tgtEl>
                                          <p:spTgt spid="1386510"/>
                                        </p:tgtEl>
                                      </p:cBhvr>
                                    </p:animEffect>
                                  </p:childTnLst>
                                </p:cTn>
                              </p:par>
                            </p:childTnLst>
                          </p:cTn>
                        </p:par>
                        <p:par>
                          <p:cTn id="41" fill="hold">
                            <p:stCondLst>
                              <p:cond delay="500"/>
                            </p:stCondLst>
                            <p:childTnLst>
                              <p:par>
                                <p:cTn id="42" presetID="2" presetClass="entr" presetSubtype="2" fill="hold" grpId="0" nodeType="afterEffect">
                                  <p:stCondLst>
                                    <p:cond delay="0"/>
                                  </p:stCondLst>
                                  <p:childTnLst>
                                    <p:set>
                                      <p:cBhvr>
                                        <p:cTn id="43" dur="1" fill="hold">
                                          <p:stCondLst>
                                            <p:cond delay="0"/>
                                          </p:stCondLst>
                                        </p:cTn>
                                        <p:tgtEl>
                                          <p:spTgt spid="1386512"/>
                                        </p:tgtEl>
                                        <p:attrNameLst>
                                          <p:attrName>style.visibility</p:attrName>
                                        </p:attrNameLst>
                                      </p:cBhvr>
                                      <p:to>
                                        <p:strVal val="visible"/>
                                      </p:to>
                                    </p:set>
                                    <p:anim calcmode="lin" valueType="num">
                                      <p:cBhvr additive="base">
                                        <p:cTn id="44" dur="500" fill="hold"/>
                                        <p:tgtEl>
                                          <p:spTgt spid="1386512"/>
                                        </p:tgtEl>
                                        <p:attrNameLst>
                                          <p:attrName>ppt_x</p:attrName>
                                        </p:attrNameLst>
                                      </p:cBhvr>
                                      <p:tavLst>
                                        <p:tav tm="0">
                                          <p:val>
                                            <p:strVal val="1+#ppt_w/2"/>
                                          </p:val>
                                        </p:tav>
                                        <p:tav tm="100000">
                                          <p:val>
                                            <p:strVal val="#ppt_x"/>
                                          </p:val>
                                        </p:tav>
                                      </p:tavLst>
                                    </p:anim>
                                    <p:anim calcmode="lin" valueType="num">
                                      <p:cBhvr additive="base">
                                        <p:cTn id="45" dur="500" fill="hold"/>
                                        <p:tgtEl>
                                          <p:spTgt spid="138651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nodeType="clickEffect">
                                  <p:stCondLst>
                                    <p:cond delay="0"/>
                                  </p:stCondLst>
                                  <p:childTnLst>
                                    <p:set>
                                      <p:cBhvr>
                                        <p:cTn id="49" dur="1" fill="hold">
                                          <p:stCondLst>
                                            <p:cond delay="0"/>
                                          </p:stCondLst>
                                        </p:cTn>
                                        <p:tgtEl>
                                          <p:spTgt spid="1386498">
                                            <p:txEl>
                                              <p:pRg st="3" end="3"/>
                                            </p:txEl>
                                          </p:spTgt>
                                        </p:tgtEl>
                                        <p:attrNameLst>
                                          <p:attrName>style.visibility</p:attrName>
                                        </p:attrNameLst>
                                      </p:cBhvr>
                                      <p:to>
                                        <p:strVal val="visible"/>
                                      </p:to>
                                    </p:set>
                                    <p:anim calcmode="lin" valueType="num">
                                      <p:cBhvr additive="base">
                                        <p:cTn id="50" dur="500" fill="hold"/>
                                        <p:tgtEl>
                                          <p:spTgt spid="1386498">
                                            <p:txEl>
                                              <p:pRg st="3" end="3"/>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38649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par>
                                <p:cTn id="52" presetID="2" presetClass="entr" presetSubtype="4" fill="hold" grpId="0" nodeType="withEffect">
                                  <p:stCondLst>
                                    <p:cond delay="0"/>
                                  </p:stCondLst>
                                  <p:childTnLst>
                                    <p:set>
                                      <p:cBhvr>
                                        <p:cTn id="53" dur="1" fill="hold">
                                          <p:stCondLst>
                                            <p:cond delay="0"/>
                                          </p:stCondLst>
                                        </p:cTn>
                                        <p:tgtEl>
                                          <p:spTgt spid="1386501"/>
                                        </p:tgtEl>
                                        <p:attrNameLst>
                                          <p:attrName>style.visibility</p:attrName>
                                        </p:attrNameLst>
                                      </p:cBhvr>
                                      <p:to>
                                        <p:strVal val="visible"/>
                                      </p:to>
                                    </p:set>
                                    <p:anim calcmode="lin" valueType="num">
                                      <p:cBhvr additive="base">
                                        <p:cTn id="54" dur="500" fill="hold"/>
                                        <p:tgtEl>
                                          <p:spTgt spid="1386501"/>
                                        </p:tgtEl>
                                        <p:attrNameLst>
                                          <p:attrName>ppt_x</p:attrName>
                                        </p:attrNameLst>
                                      </p:cBhvr>
                                      <p:tavLst>
                                        <p:tav tm="0">
                                          <p:val>
                                            <p:strVal val="#ppt_x"/>
                                          </p:val>
                                        </p:tav>
                                        <p:tav tm="100000">
                                          <p:val>
                                            <p:strVal val="#ppt_x"/>
                                          </p:val>
                                        </p:tav>
                                      </p:tavLst>
                                    </p:anim>
                                    <p:anim calcmode="lin" valueType="num">
                                      <p:cBhvr additive="base">
                                        <p:cTn id="55" dur="500" fill="hold"/>
                                        <p:tgtEl>
                                          <p:spTgt spid="1386501"/>
                                        </p:tgtEl>
                                        <p:attrNameLst>
                                          <p:attrName>ppt_y</p:attrName>
                                        </p:attrNameLst>
                                      </p:cBhvr>
                                      <p:tavLst>
                                        <p:tav tm="0">
                                          <p:val>
                                            <p:strVal val="1+#ppt_h/2"/>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8" fill="hold" nodeType="clickEffect">
                                  <p:stCondLst>
                                    <p:cond delay="0"/>
                                  </p:stCondLst>
                                  <p:childTnLst>
                                    <p:set>
                                      <p:cBhvr>
                                        <p:cTn id="59" dur="1" fill="hold">
                                          <p:stCondLst>
                                            <p:cond delay="0"/>
                                          </p:stCondLst>
                                        </p:cTn>
                                        <p:tgtEl>
                                          <p:spTgt spid="1386504"/>
                                        </p:tgtEl>
                                        <p:attrNameLst>
                                          <p:attrName>style.visibility</p:attrName>
                                        </p:attrNameLst>
                                      </p:cBhvr>
                                      <p:to>
                                        <p:strVal val="visible"/>
                                      </p:to>
                                    </p:set>
                                    <p:animEffect transition="in" filter="wipe(left)">
                                      <p:cBhvr>
                                        <p:cTn id="60" dur="5000"/>
                                        <p:tgtEl>
                                          <p:spTgt spid="1386504"/>
                                        </p:tgtEl>
                                      </p:cBhvr>
                                    </p:animEffect>
                                  </p:childTnLst>
                                  <p:subTnLst>
                                    <p:audio>
                                      <p:cMediaNode>
                                        <p:cTn display="0" masterRel="sameClick">
                                          <p:stCondLst>
                                            <p:cond evt="begin" delay="0">
                                              <p:tn val="58"/>
                                            </p:cond>
                                          </p:stCondLst>
                                          <p:endCondLst>
                                            <p:cond evt="onStopAudio" delay="0">
                                              <p:tgtEl>
                                                <p:sldTgt/>
                                              </p:tgtEl>
                                            </p:cond>
                                          </p:endCondLst>
                                        </p:cTn>
                                        <p:tgtEl>
                                          <p:sndTgt r:embed="rId5" name="drumroll.wav"/>
                                        </p:tgtEl>
                                      </p:cMediaNode>
                                    </p:audio>
                                  </p:sub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1386502">
                                            <p:txEl>
                                              <p:pRg st="1" end="1"/>
                                            </p:txEl>
                                          </p:spTgt>
                                        </p:tgtEl>
                                        <p:attrNameLst>
                                          <p:attrName>style.visibility</p:attrName>
                                        </p:attrNameLst>
                                      </p:cBhvr>
                                      <p:to>
                                        <p:strVal val="visible"/>
                                      </p:to>
                                    </p:set>
                                    <p:anim calcmode="lin" valueType="num">
                                      <p:cBhvr additive="base">
                                        <p:cTn id="65" dur="500" fill="hold"/>
                                        <p:tgtEl>
                                          <p:spTgt spid="1386502">
                                            <p:txEl>
                                              <p:pRg st="1" end="1"/>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138650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6500" grpId="0" animBg="1"/>
      <p:bldP spid="1386501" grpId="0" animBg="1"/>
      <p:bldP spid="1386511" grpId="0"/>
      <p:bldP spid="1386512"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6745" name="Rectangle 9"/>
          <p:cNvSpPr>
            <a:spLocks noChangeArrowheads="1"/>
          </p:cNvSpPr>
          <p:nvPr/>
        </p:nvSpPr>
        <p:spPr bwMode="auto">
          <a:xfrm>
            <a:off x="674688" y="1770063"/>
            <a:ext cx="7772400" cy="5087937"/>
          </a:xfrm>
          <a:prstGeom prst="rect">
            <a:avLst/>
          </a:prstGeom>
          <a:solidFill>
            <a:srgbClr val="FFFFCC"/>
          </a:solidFill>
          <a:ln w="9525">
            <a:noFill/>
            <a:miter lim="800000"/>
            <a:headEnd/>
            <a:tailEnd/>
          </a:ln>
        </p:spPr>
        <p:txBody>
          <a:bodyPr/>
          <a:lstStyle/>
          <a:p>
            <a:pPr>
              <a:spcBef>
                <a:spcPct val="20000"/>
              </a:spcBef>
            </a:pPr>
            <a:r>
              <a:rPr lang="en-US" altLang="en-US">
                <a:sym typeface="Symbol" pitchFamily="18" charset="2"/>
              </a:rPr>
              <a:t>EXAMPLE: </a:t>
            </a:r>
            <a:r>
              <a:rPr lang="en-US" altLang="en-US">
                <a:solidFill>
                  <a:srgbClr val="000000"/>
                </a:solidFill>
                <a:ea typeface="Cambria Math" pitchFamily="18" charset="0"/>
                <a:cs typeface="Times New Roman" pitchFamily="18" charset="0"/>
              </a:rPr>
              <a:t>A proton and an antiproton are created from the void as allowed by the HUP. How much time do they exist before annihilating each other?</a:t>
            </a:r>
          </a:p>
          <a:p>
            <a:pPr>
              <a:spcBef>
                <a:spcPct val="20000"/>
              </a:spcBef>
            </a:pPr>
            <a:r>
              <a:rPr lang="en-US" altLang="en-US">
                <a:solidFill>
                  <a:srgbClr val="000000"/>
                </a:solidFill>
                <a:ea typeface="Cambria Math" pitchFamily="18" charset="0"/>
                <a:cs typeface="Times New Roman" pitchFamily="18" charset="0"/>
              </a:rPr>
              <a:t>SOLUTION: A proton has a mass of 1.67</a:t>
            </a:r>
            <a:r>
              <a:rPr lang="en-US" altLang="en-US">
                <a:solidFill>
                  <a:srgbClr val="000000"/>
                </a:solidFill>
                <a:ea typeface="Cambria Math" pitchFamily="18" charset="0"/>
                <a:cs typeface="Times New Roman" pitchFamily="18" charset="0"/>
                <a:sym typeface="Symbol" pitchFamily="18" charset="2"/>
              </a:rPr>
              <a:t>10</a:t>
            </a:r>
            <a:r>
              <a:rPr lang="en-US" altLang="en-US" baseline="30000">
                <a:solidFill>
                  <a:srgbClr val="000000"/>
                </a:solidFill>
                <a:ea typeface="Cambria Math" pitchFamily="18" charset="0"/>
                <a:cs typeface="Times New Roman" pitchFamily="18" charset="0"/>
                <a:sym typeface="Symbol" pitchFamily="18" charset="2"/>
              </a:rPr>
              <a:t>-27</a:t>
            </a:r>
            <a:r>
              <a:rPr lang="en-US" altLang="en-US">
                <a:solidFill>
                  <a:srgbClr val="000000"/>
                </a:solidFill>
                <a:ea typeface="Cambria Math" pitchFamily="18" charset="0"/>
                <a:cs typeface="Times New Roman" pitchFamily="18" charset="0"/>
                <a:sym typeface="Symbol" pitchFamily="18" charset="2"/>
              </a:rPr>
              <a:t> kg.</a:t>
            </a:r>
          </a:p>
          <a:p>
            <a:pPr>
              <a:spcBef>
                <a:spcPct val="20000"/>
              </a:spcBef>
            </a:pPr>
            <a:r>
              <a:rPr lang="en-US" altLang="en-US">
                <a:solidFill>
                  <a:srgbClr val="000000"/>
                </a:solidFill>
                <a:ea typeface="Cambria Math" pitchFamily="18" charset="0"/>
                <a:cs typeface="Times New Roman" pitchFamily="18" charset="0"/>
                <a:sym typeface="Symbol" pitchFamily="18" charset="2"/>
              </a:rPr>
              <a:t>From </a:t>
            </a:r>
            <a:r>
              <a:rPr lang="en-US" altLang="en-US">
                <a:solidFill>
                  <a:srgbClr val="000000"/>
                </a:solidFill>
                <a:ea typeface="Cambria Math" pitchFamily="18" charset="0"/>
                <a:cs typeface="Courier New" pitchFamily="49" charset="0"/>
                <a:sym typeface="Symbol" pitchFamily="18" charset="2"/>
              </a:rPr>
              <a:t>∆</a:t>
            </a:r>
            <a:r>
              <a:rPr lang="en-US" altLang="en-US" i="1">
                <a:solidFill>
                  <a:srgbClr val="000000"/>
                </a:solidFill>
                <a:ea typeface="Cambria Math" pitchFamily="18" charset="0"/>
                <a:cs typeface="Times New Roman" pitchFamily="18" charset="0"/>
                <a:sym typeface="Symbol" pitchFamily="18" charset="2"/>
              </a:rPr>
              <a:t>E</a:t>
            </a:r>
            <a:r>
              <a:rPr lang="en-US" altLang="en-US">
                <a:solidFill>
                  <a:srgbClr val="000000"/>
                </a:solidFill>
                <a:ea typeface="Cambria Math" pitchFamily="18" charset="0"/>
                <a:cs typeface="Times New Roman" pitchFamily="18" charset="0"/>
                <a:sym typeface="Symbol" pitchFamily="18" charset="2"/>
              </a:rPr>
              <a:t> = </a:t>
            </a:r>
            <a:r>
              <a:rPr lang="en-US" altLang="en-US">
                <a:solidFill>
                  <a:srgbClr val="000000"/>
                </a:solidFill>
                <a:ea typeface="Cambria Math" pitchFamily="18" charset="0"/>
                <a:cs typeface="Courier New" pitchFamily="49" charset="0"/>
                <a:sym typeface="Symbol" pitchFamily="18" charset="2"/>
              </a:rPr>
              <a:t>∆</a:t>
            </a:r>
            <a:r>
              <a:rPr lang="en-US" altLang="en-US" i="1">
                <a:solidFill>
                  <a:srgbClr val="000000"/>
                </a:solidFill>
                <a:ea typeface="Cambria Math" pitchFamily="18" charset="0"/>
                <a:cs typeface="Times New Roman" pitchFamily="18" charset="0"/>
                <a:sym typeface="Symbol" pitchFamily="18" charset="2"/>
              </a:rPr>
              <a:t>mc</a:t>
            </a:r>
            <a:r>
              <a:rPr lang="en-US" altLang="en-US" baseline="30000">
                <a:solidFill>
                  <a:srgbClr val="000000"/>
                </a:solidFill>
                <a:ea typeface="Cambria Math" pitchFamily="18" charset="0"/>
                <a:cs typeface="Times New Roman" pitchFamily="18" charset="0"/>
                <a:sym typeface="Symbol" pitchFamily="18" charset="2"/>
              </a:rPr>
              <a:t>2</a:t>
            </a:r>
            <a:r>
              <a:rPr lang="en-US" altLang="en-US">
                <a:solidFill>
                  <a:srgbClr val="000000"/>
                </a:solidFill>
                <a:ea typeface="Cambria Math" pitchFamily="18" charset="0"/>
                <a:cs typeface="Times New Roman" pitchFamily="18" charset="0"/>
                <a:sym typeface="Symbol" pitchFamily="18" charset="2"/>
              </a:rPr>
              <a:t> we can calculate the energy of a proton (or an antiproton) to be </a:t>
            </a:r>
          </a:p>
          <a:p>
            <a:pPr algn="ctr">
              <a:spcBef>
                <a:spcPct val="20000"/>
              </a:spcBef>
            </a:pPr>
            <a:r>
              <a:rPr lang="en-US" altLang="en-US">
                <a:solidFill>
                  <a:srgbClr val="000000"/>
                </a:solidFill>
                <a:ea typeface="Cambria Math" pitchFamily="18" charset="0"/>
                <a:cs typeface="Courier New" pitchFamily="49" charset="0"/>
                <a:sym typeface="Symbol" pitchFamily="18" charset="2"/>
              </a:rPr>
              <a:t>∆</a:t>
            </a:r>
            <a:r>
              <a:rPr lang="en-US" altLang="en-US" i="1">
                <a:solidFill>
                  <a:srgbClr val="000000"/>
                </a:solidFill>
                <a:ea typeface="Cambria Math" pitchFamily="18" charset="0"/>
                <a:cs typeface="Times New Roman" pitchFamily="18" charset="0"/>
                <a:sym typeface="Symbol" pitchFamily="18" charset="2"/>
              </a:rPr>
              <a:t>E</a:t>
            </a:r>
            <a:r>
              <a:rPr lang="en-US" altLang="en-US" i="1" baseline="-25000">
                <a:solidFill>
                  <a:srgbClr val="000000"/>
                </a:solidFill>
                <a:ea typeface="Cambria Math" pitchFamily="18" charset="0"/>
                <a:cs typeface="Times New Roman" pitchFamily="18" charset="0"/>
                <a:sym typeface="Symbol" pitchFamily="18" charset="2"/>
              </a:rPr>
              <a:t> </a:t>
            </a:r>
            <a:r>
              <a:rPr lang="en-US" altLang="en-US">
                <a:solidFill>
                  <a:srgbClr val="000000"/>
                </a:solidFill>
                <a:ea typeface="Cambria Math" pitchFamily="18" charset="0"/>
                <a:cs typeface="Times New Roman" pitchFamily="18" charset="0"/>
                <a:sym typeface="Symbol" pitchFamily="18" charset="2"/>
              </a:rPr>
              <a:t>= (</a:t>
            </a:r>
            <a:r>
              <a:rPr lang="en-US" altLang="en-US">
                <a:solidFill>
                  <a:srgbClr val="000000"/>
                </a:solidFill>
                <a:ea typeface="Cambria Math" pitchFamily="18" charset="0"/>
                <a:cs typeface="Times New Roman" pitchFamily="18" charset="0"/>
              </a:rPr>
              <a:t>1.67</a:t>
            </a:r>
            <a:r>
              <a:rPr lang="en-US" altLang="en-US">
                <a:solidFill>
                  <a:srgbClr val="000000"/>
                </a:solidFill>
                <a:ea typeface="Cambria Math" pitchFamily="18" charset="0"/>
                <a:cs typeface="Times New Roman" pitchFamily="18" charset="0"/>
                <a:sym typeface="Symbol" pitchFamily="18" charset="2"/>
              </a:rPr>
              <a:t>10</a:t>
            </a:r>
            <a:r>
              <a:rPr lang="en-US" altLang="en-US" baseline="30000">
                <a:solidFill>
                  <a:srgbClr val="000000"/>
                </a:solidFill>
                <a:ea typeface="Cambria Math" pitchFamily="18" charset="0"/>
                <a:cs typeface="Times New Roman" pitchFamily="18" charset="0"/>
                <a:sym typeface="Symbol" pitchFamily="18" charset="2"/>
              </a:rPr>
              <a:t>-27</a:t>
            </a:r>
            <a:r>
              <a:rPr lang="en-US" altLang="en-US">
                <a:solidFill>
                  <a:srgbClr val="000000"/>
                </a:solidFill>
                <a:ea typeface="Cambria Math" pitchFamily="18" charset="0"/>
                <a:cs typeface="Times New Roman" pitchFamily="18" charset="0"/>
                <a:sym typeface="Symbol" pitchFamily="18" charset="2"/>
              </a:rPr>
              <a:t>)(</a:t>
            </a:r>
            <a:r>
              <a:rPr lang="en-US" altLang="en-US">
                <a:solidFill>
                  <a:srgbClr val="000000"/>
                </a:solidFill>
                <a:ea typeface="Cambria Math" pitchFamily="18" charset="0"/>
                <a:cs typeface="Times New Roman" pitchFamily="18" charset="0"/>
              </a:rPr>
              <a:t>3.00</a:t>
            </a:r>
            <a:r>
              <a:rPr lang="en-US" altLang="en-US">
                <a:solidFill>
                  <a:srgbClr val="000000"/>
                </a:solidFill>
                <a:ea typeface="Cambria Math" pitchFamily="18" charset="0"/>
                <a:cs typeface="Times New Roman" pitchFamily="18" charset="0"/>
                <a:sym typeface="Symbol" pitchFamily="18" charset="2"/>
              </a:rPr>
              <a:t>10</a:t>
            </a:r>
            <a:r>
              <a:rPr lang="en-US" altLang="en-US" baseline="30000">
                <a:solidFill>
                  <a:srgbClr val="000000"/>
                </a:solidFill>
                <a:ea typeface="Cambria Math" pitchFamily="18" charset="0"/>
                <a:cs typeface="Times New Roman" pitchFamily="18" charset="0"/>
                <a:sym typeface="Symbol" pitchFamily="18" charset="2"/>
              </a:rPr>
              <a:t>8</a:t>
            </a:r>
            <a:r>
              <a:rPr lang="en-US" altLang="en-US">
                <a:solidFill>
                  <a:srgbClr val="000000"/>
                </a:solidFill>
                <a:ea typeface="Cambria Math" pitchFamily="18" charset="0"/>
                <a:cs typeface="Times New Roman" pitchFamily="18" charset="0"/>
                <a:sym typeface="Symbol" pitchFamily="18" charset="2"/>
              </a:rPr>
              <a:t>)</a:t>
            </a:r>
            <a:r>
              <a:rPr lang="en-US" altLang="en-US" baseline="30000">
                <a:solidFill>
                  <a:srgbClr val="000000"/>
                </a:solidFill>
                <a:ea typeface="Cambria Math" pitchFamily="18" charset="0"/>
                <a:cs typeface="Times New Roman" pitchFamily="18" charset="0"/>
                <a:sym typeface="Symbol" pitchFamily="18" charset="2"/>
              </a:rPr>
              <a:t>2</a:t>
            </a:r>
            <a:r>
              <a:rPr lang="en-US" altLang="en-US">
                <a:solidFill>
                  <a:srgbClr val="000000"/>
                </a:solidFill>
                <a:ea typeface="Cambria Math" pitchFamily="18" charset="0"/>
                <a:cs typeface="Times New Roman" pitchFamily="18" charset="0"/>
                <a:sym typeface="Symbol" pitchFamily="18" charset="2"/>
              </a:rPr>
              <a:t> = 1.5010</a:t>
            </a:r>
            <a:r>
              <a:rPr lang="en-US" altLang="en-US" baseline="30000">
                <a:solidFill>
                  <a:srgbClr val="000000"/>
                </a:solidFill>
                <a:ea typeface="Cambria Math" pitchFamily="18" charset="0"/>
                <a:cs typeface="Times New Roman" pitchFamily="18" charset="0"/>
                <a:sym typeface="Symbol" pitchFamily="18" charset="2"/>
              </a:rPr>
              <a:t>-10</a:t>
            </a:r>
            <a:r>
              <a:rPr lang="en-US" altLang="en-US">
                <a:solidFill>
                  <a:srgbClr val="000000"/>
                </a:solidFill>
                <a:ea typeface="Cambria Math" pitchFamily="18" charset="0"/>
                <a:cs typeface="Times New Roman" pitchFamily="18" charset="0"/>
                <a:sym typeface="Symbol" pitchFamily="18" charset="2"/>
              </a:rPr>
              <a:t> J.</a:t>
            </a:r>
          </a:p>
          <a:p>
            <a:pPr>
              <a:spcBef>
                <a:spcPct val="20000"/>
              </a:spcBef>
            </a:pPr>
            <a:r>
              <a:rPr lang="en-US" altLang="en-US">
                <a:solidFill>
                  <a:srgbClr val="000000"/>
                </a:solidFill>
                <a:ea typeface="Cambria Math" pitchFamily="18" charset="0"/>
                <a:cs typeface="Times New Roman" pitchFamily="18" charset="0"/>
                <a:sym typeface="Symbol" pitchFamily="18" charset="2"/>
              </a:rPr>
              <a:t>Since we need both p and p, the energy doubles.</a:t>
            </a:r>
          </a:p>
          <a:p>
            <a:pPr>
              <a:spcBef>
                <a:spcPct val="20000"/>
              </a:spcBef>
            </a:pPr>
            <a:r>
              <a:rPr lang="en-US" altLang="en-US">
                <a:solidFill>
                  <a:srgbClr val="000000"/>
                </a:solidFill>
                <a:ea typeface="Cambria Math" pitchFamily="18" charset="0"/>
                <a:cs typeface="Times New Roman" pitchFamily="18" charset="0"/>
                <a:sym typeface="Symbol" pitchFamily="18" charset="2"/>
              </a:rPr>
              <a:t>The energy form of the HUP, </a:t>
            </a:r>
            <a:r>
              <a:rPr lang="en-US" altLang="en-US">
                <a:ea typeface="Cambria Math" pitchFamily="18" charset="0"/>
                <a:cs typeface="Courier New" pitchFamily="49" charset="0"/>
              </a:rPr>
              <a:t>∆</a:t>
            </a:r>
            <a:r>
              <a:rPr lang="en-US" altLang="en-US" i="1"/>
              <a:t>E </a:t>
            </a:r>
            <a:r>
              <a:rPr lang="en-US" altLang="en-US"/>
              <a:t>∆</a:t>
            </a:r>
            <a:r>
              <a:rPr lang="en-US" altLang="en-US" i="1"/>
              <a:t>t</a:t>
            </a:r>
            <a:r>
              <a:rPr lang="en-US" altLang="en-US"/>
              <a:t> </a:t>
            </a:r>
            <a:r>
              <a:rPr lang="en-US" altLang="en-US">
                <a:sym typeface="Symbol" pitchFamily="18" charset="2"/>
              </a:rPr>
              <a:t>=</a:t>
            </a:r>
            <a:r>
              <a:rPr lang="en-US" altLang="en-US"/>
              <a:t> </a:t>
            </a:r>
            <a:r>
              <a:rPr lang="en-US" altLang="en-US" i="1"/>
              <a:t>h / </a:t>
            </a:r>
            <a:r>
              <a:rPr lang="en-US" altLang="en-US"/>
              <a:t>4</a:t>
            </a:r>
            <a:r>
              <a:rPr lang="en-US" altLang="en-US">
                <a:sym typeface="Symbol" pitchFamily="18" charset="2"/>
              </a:rPr>
              <a:t>, yields</a:t>
            </a:r>
            <a:endParaRPr lang="en-US" altLang="en-US">
              <a:solidFill>
                <a:srgbClr val="000000"/>
              </a:solidFill>
              <a:sym typeface="Symbol" pitchFamily="18" charset="2"/>
            </a:endParaRPr>
          </a:p>
          <a:p>
            <a:pPr>
              <a:spcBef>
                <a:spcPct val="20000"/>
              </a:spcBef>
            </a:pPr>
            <a:r>
              <a:rPr lang="en-US" altLang="en-US"/>
              <a:t>    	      ∆</a:t>
            </a:r>
            <a:r>
              <a:rPr lang="en-US" altLang="en-US" i="1"/>
              <a:t>t</a:t>
            </a:r>
            <a:r>
              <a:rPr lang="en-US" altLang="en-US"/>
              <a:t> 	</a:t>
            </a:r>
            <a:r>
              <a:rPr lang="en-US" altLang="en-US">
                <a:sym typeface="Symbol" pitchFamily="18" charset="2"/>
              </a:rPr>
              <a:t>=</a:t>
            </a:r>
            <a:r>
              <a:rPr lang="en-US" altLang="en-US"/>
              <a:t> </a:t>
            </a:r>
            <a:r>
              <a:rPr lang="en-US" altLang="en-US" i="1"/>
              <a:t>h / </a:t>
            </a:r>
            <a:r>
              <a:rPr lang="en-US" altLang="en-US"/>
              <a:t>(4</a:t>
            </a:r>
            <a:r>
              <a:rPr lang="en-US" altLang="en-US">
                <a:sym typeface="Symbol" pitchFamily="18" charset="2"/>
              </a:rPr>
              <a:t> </a:t>
            </a:r>
            <a:r>
              <a:rPr lang="en-US" altLang="en-US"/>
              <a:t>∆</a:t>
            </a:r>
            <a:r>
              <a:rPr lang="en-US" altLang="en-US" i="1"/>
              <a:t>E</a:t>
            </a:r>
            <a:r>
              <a:rPr lang="en-US" altLang="en-US">
                <a:sym typeface="Symbol" pitchFamily="18" charset="2"/>
              </a:rPr>
              <a:t>) </a:t>
            </a:r>
          </a:p>
          <a:p>
            <a:pPr>
              <a:spcBef>
                <a:spcPct val="20000"/>
              </a:spcBef>
            </a:pPr>
            <a:r>
              <a:rPr lang="en-US" altLang="en-US">
                <a:sym typeface="Symbol" pitchFamily="18" charset="2"/>
              </a:rPr>
              <a:t>		= 6.63</a:t>
            </a:r>
            <a:r>
              <a:rPr lang="en-US" altLang="en-US">
                <a:solidFill>
                  <a:srgbClr val="000000"/>
                </a:solidFill>
                <a:sym typeface="Symbol" pitchFamily="18" charset="2"/>
              </a:rPr>
              <a:t>10</a:t>
            </a:r>
            <a:r>
              <a:rPr lang="en-US" altLang="en-US" baseline="30000">
                <a:solidFill>
                  <a:srgbClr val="000000"/>
                </a:solidFill>
                <a:sym typeface="Symbol" pitchFamily="18" charset="2"/>
              </a:rPr>
              <a:t>-34</a:t>
            </a:r>
            <a:r>
              <a:rPr lang="en-US" altLang="en-US">
                <a:solidFill>
                  <a:srgbClr val="000000"/>
                </a:solidFill>
                <a:sym typeface="Symbol" pitchFamily="18" charset="2"/>
              </a:rPr>
              <a:t> </a:t>
            </a:r>
            <a:r>
              <a:rPr lang="en-US" altLang="en-US" i="1">
                <a:sym typeface="Symbol" pitchFamily="18" charset="2"/>
              </a:rPr>
              <a:t>/</a:t>
            </a:r>
            <a:r>
              <a:rPr lang="en-US" altLang="en-US">
                <a:sym typeface="Symbol" pitchFamily="18" charset="2"/>
              </a:rPr>
              <a:t> (</a:t>
            </a:r>
            <a:r>
              <a:rPr lang="en-US" altLang="en-US"/>
              <a:t>4</a:t>
            </a:r>
            <a:r>
              <a:rPr lang="en-US" altLang="en-US">
                <a:sym typeface="Symbol" pitchFamily="18" charset="2"/>
              </a:rPr>
              <a:t></a:t>
            </a:r>
            <a:r>
              <a:rPr lang="en-US" altLang="en-US">
                <a:solidFill>
                  <a:srgbClr val="000000"/>
                </a:solidFill>
                <a:sym typeface="Symbol" pitchFamily="18" charset="2"/>
              </a:rPr>
              <a:t>21.5010</a:t>
            </a:r>
            <a:r>
              <a:rPr lang="en-US" altLang="en-US" baseline="30000">
                <a:solidFill>
                  <a:srgbClr val="000000"/>
                </a:solidFill>
                <a:sym typeface="Symbol" pitchFamily="18" charset="2"/>
              </a:rPr>
              <a:t>-10</a:t>
            </a:r>
            <a:r>
              <a:rPr lang="en-US" altLang="en-US">
                <a:sym typeface="Symbol" pitchFamily="18" charset="2"/>
              </a:rPr>
              <a:t>)</a:t>
            </a:r>
          </a:p>
          <a:p>
            <a:pPr>
              <a:spcBef>
                <a:spcPct val="20000"/>
              </a:spcBef>
            </a:pPr>
            <a:r>
              <a:rPr lang="en-US" altLang="en-US">
                <a:sym typeface="Symbol" pitchFamily="18" charset="2"/>
              </a:rPr>
              <a:t>       		= </a:t>
            </a:r>
            <a:r>
              <a:rPr lang="en-US" altLang="en-US">
                <a:solidFill>
                  <a:srgbClr val="000000"/>
                </a:solidFill>
                <a:sym typeface="Symbol" pitchFamily="18" charset="2"/>
              </a:rPr>
              <a:t>1.7610</a:t>
            </a:r>
            <a:r>
              <a:rPr lang="en-US" altLang="en-US" baseline="30000">
                <a:solidFill>
                  <a:srgbClr val="000000"/>
                </a:solidFill>
                <a:sym typeface="Symbol" pitchFamily="18" charset="2"/>
              </a:rPr>
              <a:t>-25</a:t>
            </a:r>
            <a:r>
              <a:rPr lang="en-US" altLang="en-US">
                <a:solidFill>
                  <a:srgbClr val="000000"/>
                </a:solidFill>
                <a:sym typeface="Symbol" pitchFamily="18" charset="2"/>
              </a:rPr>
              <a:t> s. </a:t>
            </a:r>
          </a:p>
        </p:txBody>
      </p:sp>
      <p:sp>
        <p:nvSpPr>
          <p:cNvPr id="1396746" name="Line 10"/>
          <p:cNvSpPr>
            <a:spLocks noChangeShapeType="1"/>
          </p:cNvSpPr>
          <p:nvPr/>
        </p:nvSpPr>
        <p:spPr bwMode="auto">
          <a:xfrm>
            <a:off x="4540250" y="4735101"/>
            <a:ext cx="107950" cy="0"/>
          </a:xfrm>
          <a:prstGeom prst="line">
            <a:avLst/>
          </a:prstGeom>
          <a:noFill/>
          <a:ln w="19050">
            <a:solidFill>
              <a:schemeClr val="tx1"/>
            </a:solidFill>
            <a:round/>
            <a:headEnd/>
            <a:tailEnd/>
          </a:ln>
        </p:spPr>
        <p:txBody>
          <a:bodyPr/>
          <a:lstStyle/>
          <a:p>
            <a:endParaRPr lang="en-US"/>
          </a:p>
        </p:txBody>
      </p:sp>
      <p:sp>
        <p:nvSpPr>
          <p:cNvPr id="76804"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12.1 – The interaction of matter with radiation</a:t>
            </a:r>
          </a:p>
        </p:txBody>
      </p:sp>
      <p:sp>
        <p:nvSpPr>
          <p:cNvPr id="16" name="Rectangle 2"/>
          <p:cNvSpPr>
            <a:spLocks noChangeArrowheads="1"/>
          </p:cNvSpPr>
          <p:nvPr/>
        </p:nvSpPr>
        <p:spPr bwMode="auto">
          <a:xfrm>
            <a:off x="685800" y="1343025"/>
            <a:ext cx="7772400" cy="427038"/>
          </a:xfrm>
          <a:prstGeom prst="rect">
            <a:avLst/>
          </a:prstGeom>
          <a:solidFill>
            <a:srgbClr val="EAEAEA"/>
          </a:solidFill>
          <a:ln w="9525">
            <a:noFill/>
            <a:miter lim="800000"/>
            <a:headEnd/>
            <a:tailEnd/>
          </a:ln>
        </p:spPr>
        <p:txBody>
          <a:bodyPr/>
          <a:lstStyle/>
          <a:p>
            <a:pPr eaLnBrk="1" hangingPunct="1">
              <a:spcBef>
                <a:spcPct val="20000"/>
              </a:spcBef>
            </a:pPr>
            <a:r>
              <a:rPr lang="en-US" altLang="en-US" i="1">
                <a:solidFill>
                  <a:srgbClr val="333399"/>
                </a:solidFill>
                <a:cs typeface="Times New Roman" pitchFamily="18" charset="0"/>
              </a:rPr>
              <a:t>Pair production and annihilation</a:t>
            </a:r>
            <a:endParaRPr lang="en-US" altLang="en-US">
              <a:solidFill>
                <a:srgbClr val="000000"/>
              </a:solidFill>
              <a:cs typeface="Times New Roman" pitchFamily="18" charset="0"/>
              <a:sym typeface="Symbol" pitchFamily="18" charset="2"/>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additive="base">
                                        <p:cTn id="7"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396745">
                                            <p:txEl>
                                              <p:pRg st="0" end="0"/>
                                            </p:txEl>
                                          </p:spTgt>
                                        </p:tgtEl>
                                        <p:attrNameLst>
                                          <p:attrName>style.visibility</p:attrName>
                                        </p:attrNameLst>
                                      </p:cBhvr>
                                      <p:to>
                                        <p:strVal val="visible"/>
                                      </p:to>
                                    </p:set>
                                    <p:anim calcmode="lin" valueType="num">
                                      <p:cBhvr additive="base">
                                        <p:cTn id="13" dur="500" fill="hold"/>
                                        <p:tgtEl>
                                          <p:spTgt spid="139674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9674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396745">
                                            <p:txEl>
                                              <p:pRg st="1" end="1"/>
                                            </p:txEl>
                                          </p:spTgt>
                                        </p:tgtEl>
                                        <p:attrNameLst>
                                          <p:attrName>style.visibility</p:attrName>
                                        </p:attrNameLst>
                                      </p:cBhvr>
                                      <p:to>
                                        <p:strVal val="visible"/>
                                      </p:to>
                                    </p:set>
                                    <p:anim calcmode="lin" valueType="num">
                                      <p:cBhvr additive="base">
                                        <p:cTn id="19" dur="500" fill="hold"/>
                                        <p:tgtEl>
                                          <p:spTgt spid="139674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9674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396745">
                                            <p:txEl>
                                              <p:pRg st="2" end="2"/>
                                            </p:txEl>
                                          </p:spTgt>
                                        </p:tgtEl>
                                        <p:attrNameLst>
                                          <p:attrName>style.visibility</p:attrName>
                                        </p:attrNameLst>
                                      </p:cBhvr>
                                      <p:to>
                                        <p:strVal val="visible"/>
                                      </p:to>
                                    </p:set>
                                    <p:anim calcmode="lin" valueType="num">
                                      <p:cBhvr additive="base">
                                        <p:cTn id="25" dur="500" fill="hold"/>
                                        <p:tgtEl>
                                          <p:spTgt spid="139674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96745">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396745">
                                            <p:txEl>
                                              <p:pRg st="3" end="3"/>
                                            </p:txEl>
                                          </p:spTgt>
                                        </p:tgtEl>
                                        <p:attrNameLst>
                                          <p:attrName>style.visibility</p:attrName>
                                        </p:attrNameLst>
                                      </p:cBhvr>
                                      <p:to>
                                        <p:strVal val="visible"/>
                                      </p:to>
                                    </p:set>
                                    <p:anim calcmode="lin" valueType="num">
                                      <p:cBhvr additive="base">
                                        <p:cTn id="31" dur="500" fill="hold"/>
                                        <p:tgtEl>
                                          <p:spTgt spid="139674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96745">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396745">
                                            <p:txEl>
                                              <p:pRg st="4" end="4"/>
                                            </p:txEl>
                                          </p:spTgt>
                                        </p:tgtEl>
                                        <p:attrNameLst>
                                          <p:attrName>style.visibility</p:attrName>
                                        </p:attrNameLst>
                                      </p:cBhvr>
                                      <p:to>
                                        <p:strVal val="visible"/>
                                      </p:to>
                                    </p:set>
                                    <p:anim calcmode="lin" valueType="num">
                                      <p:cBhvr additive="base">
                                        <p:cTn id="37" dur="500" fill="hold"/>
                                        <p:tgtEl>
                                          <p:spTgt spid="1396745">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96745">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par>
                                <p:cTn id="39" presetID="2" presetClass="entr" presetSubtype="4" fill="hold" grpId="0" nodeType="withEffect">
                                  <p:stCondLst>
                                    <p:cond delay="0"/>
                                  </p:stCondLst>
                                  <p:childTnLst>
                                    <p:set>
                                      <p:cBhvr>
                                        <p:cTn id="40" dur="1" fill="hold">
                                          <p:stCondLst>
                                            <p:cond delay="0"/>
                                          </p:stCondLst>
                                        </p:cTn>
                                        <p:tgtEl>
                                          <p:spTgt spid="1396746"/>
                                        </p:tgtEl>
                                        <p:attrNameLst>
                                          <p:attrName>style.visibility</p:attrName>
                                        </p:attrNameLst>
                                      </p:cBhvr>
                                      <p:to>
                                        <p:strVal val="visible"/>
                                      </p:to>
                                    </p:set>
                                    <p:anim calcmode="lin" valueType="num">
                                      <p:cBhvr additive="base">
                                        <p:cTn id="41" dur="500" fill="hold"/>
                                        <p:tgtEl>
                                          <p:spTgt spid="1396746"/>
                                        </p:tgtEl>
                                        <p:attrNameLst>
                                          <p:attrName>ppt_x</p:attrName>
                                        </p:attrNameLst>
                                      </p:cBhvr>
                                      <p:tavLst>
                                        <p:tav tm="0">
                                          <p:val>
                                            <p:strVal val="#ppt_x"/>
                                          </p:val>
                                        </p:tav>
                                        <p:tav tm="100000">
                                          <p:val>
                                            <p:strVal val="#ppt_x"/>
                                          </p:val>
                                        </p:tav>
                                      </p:tavLst>
                                    </p:anim>
                                    <p:anim calcmode="lin" valueType="num">
                                      <p:cBhvr additive="base">
                                        <p:cTn id="42" dur="500" fill="hold"/>
                                        <p:tgtEl>
                                          <p:spTgt spid="1396746"/>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396745">
                                            <p:txEl>
                                              <p:pRg st="5" end="5"/>
                                            </p:txEl>
                                          </p:spTgt>
                                        </p:tgtEl>
                                        <p:attrNameLst>
                                          <p:attrName>style.visibility</p:attrName>
                                        </p:attrNameLst>
                                      </p:cBhvr>
                                      <p:to>
                                        <p:strVal val="visible"/>
                                      </p:to>
                                    </p:set>
                                    <p:anim calcmode="lin" valueType="num">
                                      <p:cBhvr additive="base">
                                        <p:cTn id="47" dur="500" fill="hold"/>
                                        <p:tgtEl>
                                          <p:spTgt spid="1396745">
                                            <p:txEl>
                                              <p:pRg st="5" end="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396745">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nodeType="clickEffect">
                                  <p:stCondLst>
                                    <p:cond delay="0"/>
                                  </p:stCondLst>
                                  <p:childTnLst>
                                    <p:set>
                                      <p:cBhvr>
                                        <p:cTn id="52" dur="1" fill="hold">
                                          <p:stCondLst>
                                            <p:cond delay="0"/>
                                          </p:stCondLst>
                                        </p:cTn>
                                        <p:tgtEl>
                                          <p:spTgt spid="1396745">
                                            <p:txEl>
                                              <p:pRg st="6" end="6"/>
                                            </p:txEl>
                                          </p:spTgt>
                                        </p:tgtEl>
                                        <p:attrNameLst>
                                          <p:attrName>style.visibility</p:attrName>
                                        </p:attrNameLst>
                                      </p:cBhvr>
                                      <p:to>
                                        <p:strVal val="visible"/>
                                      </p:to>
                                    </p:set>
                                    <p:anim calcmode="lin" valueType="num">
                                      <p:cBhvr additive="base">
                                        <p:cTn id="53" dur="500" fill="hold"/>
                                        <p:tgtEl>
                                          <p:spTgt spid="1396745">
                                            <p:txEl>
                                              <p:pRg st="6" end="6"/>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396745">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nodeType="clickEffect">
                                  <p:stCondLst>
                                    <p:cond delay="0"/>
                                  </p:stCondLst>
                                  <p:childTnLst>
                                    <p:set>
                                      <p:cBhvr>
                                        <p:cTn id="58" dur="1" fill="hold">
                                          <p:stCondLst>
                                            <p:cond delay="0"/>
                                          </p:stCondLst>
                                        </p:cTn>
                                        <p:tgtEl>
                                          <p:spTgt spid="1396745">
                                            <p:txEl>
                                              <p:pRg st="7" end="7"/>
                                            </p:txEl>
                                          </p:spTgt>
                                        </p:tgtEl>
                                        <p:attrNameLst>
                                          <p:attrName>style.visibility</p:attrName>
                                        </p:attrNameLst>
                                      </p:cBhvr>
                                      <p:to>
                                        <p:strVal val="visible"/>
                                      </p:to>
                                    </p:set>
                                    <p:anim calcmode="lin" valueType="num">
                                      <p:cBhvr additive="base">
                                        <p:cTn id="59" dur="500" fill="hold"/>
                                        <p:tgtEl>
                                          <p:spTgt spid="1396745">
                                            <p:txEl>
                                              <p:pRg st="7" end="7"/>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396745">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4" name="arrow.wav"/>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4" fill="hold" nodeType="clickEffect">
                                  <p:stCondLst>
                                    <p:cond delay="0"/>
                                  </p:stCondLst>
                                  <p:childTnLst>
                                    <p:set>
                                      <p:cBhvr>
                                        <p:cTn id="64" dur="1" fill="hold">
                                          <p:stCondLst>
                                            <p:cond delay="0"/>
                                          </p:stCondLst>
                                        </p:cTn>
                                        <p:tgtEl>
                                          <p:spTgt spid="1396745">
                                            <p:txEl>
                                              <p:pRg st="8" end="8"/>
                                            </p:txEl>
                                          </p:spTgt>
                                        </p:tgtEl>
                                        <p:attrNameLst>
                                          <p:attrName>style.visibility</p:attrName>
                                        </p:attrNameLst>
                                      </p:cBhvr>
                                      <p:to>
                                        <p:strVal val="visible"/>
                                      </p:to>
                                    </p:set>
                                    <p:anim calcmode="lin" valueType="num">
                                      <p:cBhvr additive="base">
                                        <p:cTn id="65" dur="500" fill="hold"/>
                                        <p:tgtEl>
                                          <p:spTgt spid="1396745">
                                            <p:txEl>
                                              <p:pRg st="8" end="8"/>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1396745">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6746"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616" name="Text Box 432"/>
          <p:cNvSpPr txBox="1">
            <a:spLocks noChangeArrowheads="1"/>
          </p:cNvSpPr>
          <p:nvPr/>
        </p:nvSpPr>
        <p:spPr bwMode="auto">
          <a:xfrm>
            <a:off x="698500" y="1766888"/>
            <a:ext cx="749300" cy="376237"/>
          </a:xfrm>
          <a:prstGeom prst="rect">
            <a:avLst/>
          </a:prstGeom>
          <a:solidFill>
            <a:schemeClr val="accent2"/>
          </a:solidFill>
          <a:ln w="9525">
            <a:solidFill>
              <a:schemeClr val="tx2"/>
            </a:solidFill>
            <a:miter lim="800000"/>
            <a:headEnd/>
            <a:tailEnd/>
          </a:ln>
        </p:spPr>
        <p:txBody>
          <a:bodyPr>
            <a:spAutoFit/>
          </a:bodyPr>
          <a:lstStyle/>
          <a:p>
            <a:pPr eaLnBrk="1" hangingPunct="1">
              <a:spcBef>
                <a:spcPct val="50000"/>
              </a:spcBef>
            </a:pPr>
            <a:r>
              <a:rPr lang="en-US" altLang="en-US" sz="1800">
                <a:solidFill>
                  <a:schemeClr val="bg1"/>
                </a:solidFill>
              </a:rPr>
              <a:t>Year </a:t>
            </a:r>
            <a:endParaRPr lang="en-US" altLang="en-US" sz="1800">
              <a:sym typeface="Symbol" pitchFamily="18" charset="2"/>
            </a:endParaRPr>
          </a:p>
        </p:txBody>
      </p:sp>
      <p:sp>
        <p:nvSpPr>
          <p:cNvPr id="93617" name="Text Box 433"/>
          <p:cNvSpPr txBox="1">
            <a:spLocks noChangeArrowheads="1"/>
          </p:cNvSpPr>
          <p:nvPr/>
        </p:nvSpPr>
        <p:spPr bwMode="auto">
          <a:xfrm>
            <a:off x="1447800" y="1766888"/>
            <a:ext cx="2286000" cy="376237"/>
          </a:xfrm>
          <a:prstGeom prst="rect">
            <a:avLst/>
          </a:prstGeom>
          <a:solidFill>
            <a:schemeClr val="hlink"/>
          </a:solidFill>
          <a:ln w="9525">
            <a:solidFill>
              <a:schemeClr val="tx2"/>
            </a:solidFill>
            <a:miter lim="800000"/>
            <a:headEnd/>
            <a:tailEnd/>
          </a:ln>
        </p:spPr>
        <p:txBody>
          <a:bodyPr>
            <a:spAutoFit/>
          </a:bodyPr>
          <a:lstStyle/>
          <a:p>
            <a:pPr eaLnBrk="1" hangingPunct="1">
              <a:spcBef>
                <a:spcPct val="50000"/>
              </a:spcBef>
            </a:pPr>
            <a:r>
              <a:rPr lang="en-US" altLang="en-US" sz="1800">
                <a:solidFill>
                  <a:schemeClr val="bg1"/>
                </a:solidFill>
              </a:rPr>
              <a:t>Physicist</a:t>
            </a:r>
            <a:endParaRPr lang="en-US" altLang="en-US" sz="1800">
              <a:sym typeface="Symbol" pitchFamily="18" charset="2"/>
            </a:endParaRPr>
          </a:p>
        </p:txBody>
      </p:sp>
      <p:sp>
        <p:nvSpPr>
          <p:cNvPr id="93618" name="Text Box 434"/>
          <p:cNvSpPr txBox="1">
            <a:spLocks noChangeArrowheads="1"/>
          </p:cNvSpPr>
          <p:nvPr/>
        </p:nvSpPr>
        <p:spPr bwMode="auto">
          <a:xfrm>
            <a:off x="3733800" y="1766888"/>
            <a:ext cx="2667000" cy="376237"/>
          </a:xfrm>
          <a:prstGeom prst="rect">
            <a:avLst/>
          </a:prstGeom>
          <a:solidFill>
            <a:schemeClr val="accent2"/>
          </a:solidFill>
          <a:ln w="9525">
            <a:solidFill>
              <a:schemeClr val="tx2"/>
            </a:solidFill>
            <a:miter lim="800000"/>
            <a:headEnd/>
            <a:tailEnd/>
          </a:ln>
        </p:spPr>
        <p:txBody>
          <a:bodyPr>
            <a:spAutoFit/>
          </a:bodyPr>
          <a:lstStyle/>
          <a:p>
            <a:pPr eaLnBrk="1" hangingPunct="1">
              <a:spcBef>
                <a:spcPct val="50000"/>
              </a:spcBef>
            </a:pPr>
            <a:r>
              <a:rPr lang="en-US" altLang="en-US" sz="1800">
                <a:solidFill>
                  <a:schemeClr val="bg1"/>
                </a:solidFill>
              </a:rPr>
              <a:t>Concept </a:t>
            </a:r>
            <a:endParaRPr lang="en-US" altLang="en-US" sz="1800">
              <a:sym typeface="Symbol" pitchFamily="18" charset="2"/>
            </a:endParaRPr>
          </a:p>
        </p:txBody>
      </p:sp>
      <p:sp>
        <p:nvSpPr>
          <p:cNvPr id="93619" name="Text Box 435"/>
          <p:cNvSpPr txBox="1">
            <a:spLocks noChangeArrowheads="1"/>
          </p:cNvSpPr>
          <p:nvPr/>
        </p:nvSpPr>
        <p:spPr bwMode="auto">
          <a:xfrm>
            <a:off x="6400800" y="1766888"/>
            <a:ext cx="2057400" cy="376237"/>
          </a:xfrm>
          <a:prstGeom prst="rect">
            <a:avLst/>
          </a:prstGeom>
          <a:solidFill>
            <a:schemeClr val="hlink"/>
          </a:solidFill>
          <a:ln w="9525">
            <a:solidFill>
              <a:schemeClr val="tx2"/>
            </a:solidFill>
            <a:miter lim="800000"/>
            <a:headEnd/>
            <a:tailEnd/>
          </a:ln>
        </p:spPr>
        <p:txBody>
          <a:bodyPr>
            <a:spAutoFit/>
          </a:bodyPr>
          <a:lstStyle/>
          <a:p>
            <a:pPr eaLnBrk="1" hangingPunct="1">
              <a:spcBef>
                <a:spcPct val="50000"/>
              </a:spcBef>
            </a:pPr>
            <a:r>
              <a:rPr lang="en-US" altLang="en-US" sz="1800">
                <a:solidFill>
                  <a:schemeClr val="bg1"/>
                </a:solidFill>
              </a:rPr>
              <a:t>Equation </a:t>
            </a:r>
            <a:endParaRPr lang="en-US" altLang="en-US" sz="1800">
              <a:sym typeface="Symbol" pitchFamily="18" charset="2"/>
            </a:endParaRPr>
          </a:p>
        </p:txBody>
      </p:sp>
      <p:sp>
        <p:nvSpPr>
          <p:cNvPr id="93620" name="Text Box 436"/>
          <p:cNvSpPr txBox="1">
            <a:spLocks noChangeArrowheads="1"/>
          </p:cNvSpPr>
          <p:nvPr/>
        </p:nvSpPr>
        <p:spPr bwMode="auto">
          <a:xfrm>
            <a:off x="698500" y="2133600"/>
            <a:ext cx="749300" cy="376238"/>
          </a:xfrm>
          <a:prstGeom prst="rect">
            <a:avLst/>
          </a:prstGeom>
          <a:solidFill>
            <a:schemeClr val="bg1"/>
          </a:solidFill>
          <a:ln w="9525">
            <a:solidFill>
              <a:schemeClr val="tx2"/>
            </a:solidFill>
            <a:miter lim="800000"/>
            <a:headEnd/>
            <a:tailEnd/>
          </a:ln>
        </p:spPr>
        <p:txBody>
          <a:bodyPr>
            <a:spAutoFit/>
          </a:bodyPr>
          <a:lstStyle/>
          <a:p>
            <a:pPr eaLnBrk="1" hangingPunct="1">
              <a:spcBef>
                <a:spcPct val="50000"/>
              </a:spcBef>
            </a:pPr>
            <a:r>
              <a:rPr lang="en-US" altLang="en-US" sz="1800"/>
              <a:t>1900 </a:t>
            </a:r>
            <a:endParaRPr lang="en-US" altLang="en-US" sz="1800">
              <a:sym typeface="Symbol" pitchFamily="18" charset="2"/>
            </a:endParaRPr>
          </a:p>
        </p:txBody>
      </p:sp>
      <p:sp>
        <p:nvSpPr>
          <p:cNvPr id="93621" name="Text Box 437"/>
          <p:cNvSpPr txBox="1">
            <a:spLocks noChangeArrowheads="1"/>
          </p:cNvSpPr>
          <p:nvPr/>
        </p:nvSpPr>
        <p:spPr bwMode="auto">
          <a:xfrm>
            <a:off x="1447800" y="2133600"/>
            <a:ext cx="2286000" cy="376238"/>
          </a:xfrm>
          <a:prstGeom prst="rect">
            <a:avLst/>
          </a:prstGeom>
          <a:solidFill>
            <a:schemeClr val="bg1"/>
          </a:solidFill>
          <a:ln w="9525">
            <a:solidFill>
              <a:schemeClr val="tx2"/>
            </a:solidFill>
            <a:miter lim="800000"/>
            <a:headEnd/>
            <a:tailEnd/>
          </a:ln>
        </p:spPr>
        <p:txBody>
          <a:bodyPr>
            <a:spAutoFit/>
          </a:bodyPr>
          <a:lstStyle/>
          <a:p>
            <a:pPr eaLnBrk="1" hangingPunct="1">
              <a:spcBef>
                <a:spcPct val="50000"/>
              </a:spcBef>
            </a:pPr>
            <a:r>
              <a:rPr lang="en-US" altLang="en-US" sz="1800"/>
              <a:t>Planck</a:t>
            </a:r>
            <a:endParaRPr lang="en-US" altLang="en-US" sz="1800">
              <a:sym typeface="Symbol" pitchFamily="18" charset="2"/>
            </a:endParaRPr>
          </a:p>
        </p:txBody>
      </p:sp>
      <p:sp>
        <p:nvSpPr>
          <p:cNvPr id="93622" name="Text Box 438"/>
          <p:cNvSpPr txBox="1">
            <a:spLocks noChangeArrowheads="1"/>
          </p:cNvSpPr>
          <p:nvPr/>
        </p:nvSpPr>
        <p:spPr bwMode="auto">
          <a:xfrm>
            <a:off x="3733800" y="2133600"/>
            <a:ext cx="2667000" cy="376238"/>
          </a:xfrm>
          <a:prstGeom prst="rect">
            <a:avLst/>
          </a:prstGeom>
          <a:solidFill>
            <a:schemeClr val="bg1"/>
          </a:solidFill>
          <a:ln w="9525">
            <a:solidFill>
              <a:schemeClr val="tx2"/>
            </a:solidFill>
            <a:miter lim="800000"/>
            <a:headEnd/>
            <a:tailEnd/>
          </a:ln>
        </p:spPr>
        <p:txBody>
          <a:bodyPr>
            <a:spAutoFit/>
          </a:bodyPr>
          <a:lstStyle/>
          <a:p>
            <a:pPr eaLnBrk="1" hangingPunct="1">
              <a:spcBef>
                <a:spcPct val="50000"/>
              </a:spcBef>
            </a:pPr>
            <a:r>
              <a:rPr lang="en-US" altLang="en-US" sz="1800"/>
              <a:t>Energy Quanta </a:t>
            </a:r>
            <a:endParaRPr lang="en-US" altLang="en-US" sz="1800">
              <a:sym typeface="Symbol" pitchFamily="18" charset="2"/>
            </a:endParaRPr>
          </a:p>
        </p:txBody>
      </p:sp>
      <p:sp>
        <p:nvSpPr>
          <p:cNvPr id="93623" name="Text Box 439"/>
          <p:cNvSpPr txBox="1">
            <a:spLocks noChangeArrowheads="1"/>
          </p:cNvSpPr>
          <p:nvPr/>
        </p:nvSpPr>
        <p:spPr bwMode="auto">
          <a:xfrm>
            <a:off x="6400800" y="2133600"/>
            <a:ext cx="2057400" cy="376238"/>
          </a:xfrm>
          <a:prstGeom prst="rect">
            <a:avLst/>
          </a:prstGeom>
          <a:solidFill>
            <a:schemeClr val="bg1"/>
          </a:solidFill>
          <a:ln w="9525">
            <a:solidFill>
              <a:schemeClr val="tx2"/>
            </a:solidFill>
            <a:miter lim="800000"/>
            <a:headEnd/>
            <a:tailEnd/>
          </a:ln>
        </p:spPr>
        <p:txBody>
          <a:bodyPr>
            <a:spAutoFit/>
          </a:bodyPr>
          <a:lstStyle/>
          <a:p>
            <a:pPr eaLnBrk="1" hangingPunct="1">
              <a:spcBef>
                <a:spcPct val="50000"/>
              </a:spcBef>
            </a:pPr>
            <a:r>
              <a:rPr lang="en-US" altLang="en-US" sz="1800" i="1"/>
              <a:t>E </a:t>
            </a:r>
            <a:r>
              <a:rPr lang="en-US" altLang="en-US" sz="1800"/>
              <a:t>= </a:t>
            </a:r>
            <a:r>
              <a:rPr lang="en-US" altLang="en-US" sz="1800" i="1"/>
              <a:t>hf</a:t>
            </a:r>
            <a:r>
              <a:rPr lang="en-US" altLang="en-US" sz="1800"/>
              <a:t> </a:t>
            </a:r>
          </a:p>
        </p:txBody>
      </p:sp>
      <p:sp>
        <p:nvSpPr>
          <p:cNvPr id="93624" name="Text Box 440"/>
          <p:cNvSpPr txBox="1">
            <a:spLocks noChangeArrowheads="1"/>
          </p:cNvSpPr>
          <p:nvPr/>
        </p:nvSpPr>
        <p:spPr bwMode="auto">
          <a:xfrm>
            <a:off x="698500" y="2509838"/>
            <a:ext cx="749300" cy="376237"/>
          </a:xfrm>
          <a:prstGeom prst="rect">
            <a:avLst/>
          </a:prstGeom>
          <a:noFill/>
          <a:ln w="9525">
            <a:solidFill>
              <a:schemeClr val="tx2"/>
            </a:solidFill>
            <a:miter lim="800000"/>
            <a:headEnd/>
            <a:tailEnd/>
          </a:ln>
        </p:spPr>
        <p:txBody>
          <a:bodyPr>
            <a:spAutoFit/>
          </a:bodyPr>
          <a:lstStyle/>
          <a:p>
            <a:pPr eaLnBrk="1" hangingPunct="1">
              <a:spcBef>
                <a:spcPct val="50000"/>
              </a:spcBef>
            </a:pPr>
            <a:r>
              <a:rPr lang="en-US" altLang="en-US" sz="1800"/>
              <a:t>1905 </a:t>
            </a:r>
            <a:endParaRPr lang="en-US" altLang="en-US" sz="1800">
              <a:sym typeface="Symbol" pitchFamily="18" charset="2"/>
            </a:endParaRPr>
          </a:p>
        </p:txBody>
      </p:sp>
      <p:sp>
        <p:nvSpPr>
          <p:cNvPr id="93625" name="Text Box 441"/>
          <p:cNvSpPr txBox="1">
            <a:spLocks noChangeArrowheads="1"/>
          </p:cNvSpPr>
          <p:nvPr/>
        </p:nvSpPr>
        <p:spPr bwMode="auto">
          <a:xfrm>
            <a:off x="1447800" y="2509838"/>
            <a:ext cx="2286000" cy="376237"/>
          </a:xfrm>
          <a:prstGeom prst="rect">
            <a:avLst/>
          </a:prstGeom>
          <a:noFill/>
          <a:ln w="9525">
            <a:solidFill>
              <a:schemeClr val="tx2"/>
            </a:solidFill>
            <a:miter lim="800000"/>
            <a:headEnd/>
            <a:tailEnd/>
          </a:ln>
        </p:spPr>
        <p:txBody>
          <a:bodyPr>
            <a:spAutoFit/>
          </a:bodyPr>
          <a:lstStyle/>
          <a:p>
            <a:pPr eaLnBrk="1" hangingPunct="1">
              <a:spcBef>
                <a:spcPct val="50000"/>
              </a:spcBef>
            </a:pPr>
            <a:r>
              <a:rPr lang="en-US" altLang="en-US" sz="1800"/>
              <a:t>Einstein</a:t>
            </a:r>
            <a:endParaRPr lang="en-US" altLang="en-US" sz="1800">
              <a:sym typeface="Symbol" pitchFamily="18" charset="2"/>
            </a:endParaRPr>
          </a:p>
        </p:txBody>
      </p:sp>
      <p:sp>
        <p:nvSpPr>
          <p:cNvPr id="93626" name="Text Box 442"/>
          <p:cNvSpPr txBox="1">
            <a:spLocks noChangeArrowheads="1"/>
          </p:cNvSpPr>
          <p:nvPr/>
        </p:nvSpPr>
        <p:spPr bwMode="auto">
          <a:xfrm>
            <a:off x="3733800" y="2509838"/>
            <a:ext cx="2667000" cy="376237"/>
          </a:xfrm>
          <a:prstGeom prst="rect">
            <a:avLst/>
          </a:prstGeom>
          <a:noFill/>
          <a:ln w="9525">
            <a:solidFill>
              <a:schemeClr val="tx2"/>
            </a:solidFill>
            <a:miter lim="800000"/>
            <a:headEnd/>
            <a:tailEnd/>
          </a:ln>
        </p:spPr>
        <p:txBody>
          <a:bodyPr>
            <a:spAutoFit/>
          </a:bodyPr>
          <a:lstStyle/>
          <a:p>
            <a:pPr eaLnBrk="1" hangingPunct="1">
              <a:spcBef>
                <a:spcPct val="50000"/>
              </a:spcBef>
            </a:pPr>
            <a:r>
              <a:rPr lang="en-US" altLang="en-US" sz="1800"/>
              <a:t>Light Particles </a:t>
            </a:r>
            <a:endParaRPr lang="en-US" altLang="en-US" sz="1800">
              <a:sym typeface="Symbol" pitchFamily="18" charset="2"/>
            </a:endParaRPr>
          </a:p>
        </p:txBody>
      </p:sp>
      <p:sp>
        <p:nvSpPr>
          <p:cNvPr id="93627" name="Text Box 443"/>
          <p:cNvSpPr txBox="1">
            <a:spLocks noChangeArrowheads="1"/>
          </p:cNvSpPr>
          <p:nvPr/>
        </p:nvSpPr>
        <p:spPr bwMode="auto">
          <a:xfrm>
            <a:off x="6400800" y="2509838"/>
            <a:ext cx="2057400" cy="376237"/>
          </a:xfrm>
          <a:prstGeom prst="rect">
            <a:avLst/>
          </a:prstGeom>
          <a:noFill/>
          <a:ln w="9525">
            <a:solidFill>
              <a:schemeClr val="tx2"/>
            </a:solidFill>
            <a:miter lim="800000"/>
            <a:headEnd/>
            <a:tailEnd/>
          </a:ln>
        </p:spPr>
        <p:txBody>
          <a:bodyPr>
            <a:spAutoFit/>
          </a:bodyPr>
          <a:lstStyle/>
          <a:p>
            <a:pPr eaLnBrk="1" hangingPunct="1">
              <a:spcBef>
                <a:spcPct val="50000"/>
              </a:spcBef>
            </a:pPr>
            <a:r>
              <a:rPr lang="en-US" altLang="en-US" sz="1800" i="1"/>
              <a:t>hf </a:t>
            </a:r>
            <a:r>
              <a:rPr lang="en-US" altLang="en-US" sz="1800"/>
              <a:t>= </a:t>
            </a:r>
            <a:r>
              <a:rPr lang="en-US" altLang="en-US" sz="1800" i="1"/>
              <a:t>K</a:t>
            </a:r>
            <a:r>
              <a:rPr lang="en-US" altLang="en-US" sz="1800" baseline="-25000"/>
              <a:t>max</a:t>
            </a:r>
            <a:r>
              <a:rPr lang="en-US" altLang="en-US" sz="1800" i="1" baseline="-25000"/>
              <a:t> </a:t>
            </a:r>
            <a:r>
              <a:rPr lang="en-US" altLang="en-US" sz="1800"/>
              <a:t>+ </a:t>
            </a:r>
            <a:r>
              <a:rPr lang="en-US" altLang="en-US" sz="1800">
                <a:sym typeface="Symbol" pitchFamily="18" charset="2"/>
              </a:rPr>
              <a:t></a:t>
            </a:r>
          </a:p>
        </p:txBody>
      </p:sp>
      <p:sp>
        <p:nvSpPr>
          <p:cNvPr id="93628" name="Text Box 444"/>
          <p:cNvSpPr txBox="1">
            <a:spLocks noChangeArrowheads="1"/>
          </p:cNvSpPr>
          <p:nvPr/>
        </p:nvSpPr>
        <p:spPr bwMode="auto">
          <a:xfrm>
            <a:off x="698500" y="2886075"/>
            <a:ext cx="749300" cy="376238"/>
          </a:xfrm>
          <a:prstGeom prst="rect">
            <a:avLst/>
          </a:prstGeom>
          <a:noFill/>
          <a:ln w="9525">
            <a:solidFill>
              <a:schemeClr val="tx2"/>
            </a:solidFill>
            <a:miter lim="800000"/>
            <a:headEnd/>
            <a:tailEnd/>
          </a:ln>
        </p:spPr>
        <p:txBody>
          <a:bodyPr>
            <a:spAutoFit/>
          </a:bodyPr>
          <a:lstStyle/>
          <a:p>
            <a:pPr eaLnBrk="1" hangingPunct="1">
              <a:spcBef>
                <a:spcPct val="50000"/>
              </a:spcBef>
            </a:pPr>
            <a:r>
              <a:rPr lang="en-US" altLang="en-US" sz="1800"/>
              <a:t>1913 </a:t>
            </a:r>
            <a:endParaRPr lang="en-US" altLang="en-US" sz="1800">
              <a:sym typeface="Symbol" pitchFamily="18" charset="2"/>
            </a:endParaRPr>
          </a:p>
        </p:txBody>
      </p:sp>
      <p:sp>
        <p:nvSpPr>
          <p:cNvPr id="93629" name="Text Box 445"/>
          <p:cNvSpPr txBox="1">
            <a:spLocks noChangeArrowheads="1"/>
          </p:cNvSpPr>
          <p:nvPr/>
        </p:nvSpPr>
        <p:spPr bwMode="auto">
          <a:xfrm>
            <a:off x="1447800" y="2886075"/>
            <a:ext cx="2286000" cy="376238"/>
          </a:xfrm>
          <a:prstGeom prst="rect">
            <a:avLst/>
          </a:prstGeom>
          <a:noFill/>
          <a:ln w="9525">
            <a:solidFill>
              <a:schemeClr val="tx2"/>
            </a:solidFill>
            <a:miter lim="800000"/>
            <a:headEnd/>
            <a:tailEnd/>
          </a:ln>
        </p:spPr>
        <p:txBody>
          <a:bodyPr>
            <a:spAutoFit/>
          </a:bodyPr>
          <a:lstStyle/>
          <a:p>
            <a:pPr eaLnBrk="1" hangingPunct="1">
              <a:spcBef>
                <a:spcPct val="50000"/>
              </a:spcBef>
            </a:pPr>
            <a:r>
              <a:rPr lang="en-US" altLang="en-US" sz="1800"/>
              <a:t>Bohr</a:t>
            </a:r>
            <a:endParaRPr lang="en-US" altLang="en-US" sz="1800">
              <a:sym typeface="Symbol" pitchFamily="18" charset="2"/>
            </a:endParaRPr>
          </a:p>
        </p:txBody>
      </p:sp>
      <p:sp>
        <p:nvSpPr>
          <p:cNvPr id="93630" name="Text Box 446"/>
          <p:cNvSpPr txBox="1">
            <a:spLocks noChangeArrowheads="1"/>
          </p:cNvSpPr>
          <p:nvPr/>
        </p:nvSpPr>
        <p:spPr bwMode="auto">
          <a:xfrm>
            <a:off x="3733800" y="2886075"/>
            <a:ext cx="2667000" cy="376238"/>
          </a:xfrm>
          <a:prstGeom prst="rect">
            <a:avLst/>
          </a:prstGeom>
          <a:noFill/>
          <a:ln w="9525">
            <a:solidFill>
              <a:schemeClr val="tx2"/>
            </a:solidFill>
            <a:miter lim="800000"/>
            <a:headEnd/>
            <a:tailEnd/>
          </a:ln>
        </p:spPr>
        <p:txBody>
          <a:bodyPr>
            <a:spAutoFit/>
          </a:bodyPr>
          <a:lstStyle/>
          <a:p>
            <a:pPr eaLnBrk="1" hangingPunct="1">
              <a:spcBef>
                <a:spcPct val="50000"/>
              </a:spcBef>
            </a:pPr>
            <a:r>
              <a:rPr lang="en-US" altLang="en-US" sz="1800"/>
              <a:t>Hydrogen Model </a:t>
            </a:r>
            <a:endParaRPr lang="en-US" altLang="en-US" sz="1800">
              <a:sym typeface="Symbol" pitchFamily="18" charset="2"/>
            </a:endParaRPr>
          </a:p>
        </p:txBody>
      </p:sp>
      <p:sp>
        <p:nvSpPr>
          <p:cNvPr id="93631" name="Text Box 447"/>
          <p:cNvSpPr txBox="1">
            <a:spLocks noChangeArrowheads="1"/>
          </p:cNvSpPr>
          <p:nvPr/>
        </p:nvSpPr>
        <p:spPr bwMode="auto">
          <a:xfrm>
            <a:off x="6400800" y="2886075"/>
            <a:ext cx="2057400" cy="376238"/>
          </a:xfrm>
          <a:prstGeom prst="rect">
            <a:avLst/>
          </a:prstGeom>
          <a:noFill/>
          <a:ln w="9525">
            <a:solidFill>
              <a:schemeClr val="tx2"/>
            </a:solidFill>
            <a:miter lim="800000"/>
            <a:headEnd/>
            <a:tailEnd/>
          </a:ln>
        </p:spPr>
        <p:txBody>
          <a:bodyPr>
            <a:spAutoFit/>
          </a:bodyPr>
          <a:lstStyle/>
          <a:p>
            <a:pPr eaLnBrk="1" hangingPunct="1">
              <a:spcBef>
                <a:spcPct val="50000"/>
              </a:spcBef>
            </a:pPr>
            <a:r>
              <a:rPr lang="en-US" altLang="en-US" sz="1800" i="1">
                <a:sym typeface="Symbol" pitchFamily="18" charset="2"/>
              </a:rPr>
              <a:t>E</a:t>
            </a:r>
            <a:r>
              <a:rPr lang="en-US" altLang="en-US" sz="1800" baseline="-25000">
                <a:sym typeface="Symbol" pitchFamily="18" charset="2"/>
              </a:rPr>
              <a:t>n</a:t>
            </a:r>
            <a:r>
              <a:rPr lang="en-US" altLang="en-US" sz="1800">
                <a:sym typeface="Symbol" pitchFamily="18" charset="2"/>
              </a:rPr>
              <a:t> = – 13.6 </a:t>
            </a:r>
            <a:r>
              <a:rPr lang="en-US" altLang="en-US" sz="1800" i="1">
                <a:sym typeface="Symbol" pitchFamily="18" charset="2"/>
              </a:rPr>
              <a:t>/</a:t>
            </a:r>
            <a:r>
              <a:rPr lang="en-US" altLang="en-US" sz="1800">
                <a:sym typeface="Symbol" pitchFamily="18" charset="2"/>
              </a:rPr>
              <a:t> </a:t>
            </a:r>
            <a:r>
              <a:rPr lang="en-US" altLang="en-US" sz="1800" i="1">
                <a:sym typeface="Symbol" pitchFamily="18" charset="2"/>
              </a:rPr>
              <a:t>n</a:t>
            </a:r>
            <a:r>
              <a:rPr lang="en-US" altLang="en-US" sz="1800" baseline="30000">
                <a:sym typeface="Symbol" pitchFamily="18" charset="2"/>
              </a:rPr>
              <a:t>2</a:t>
            </a:r>
          </a:p>
        </p:txBody>
      </p:sp>
      <p:sp>
        <p:nvSpPr>
          <p:cNvPr id="93632" name="Text Box 448"/>
          <p:cNvSpPr txBox="1">
            <a:spLocks noChangeArrowheads="1"/>
          </p:cNvSpPr>
          <p:nvPr/>
        </p:nvSpPr>
        <p:spPr bwMode="auto">
          <a:xfrm>
            <a:off x="698500" y="3262313"/>
            <a:ext cx="749300" cy="376237"/>
          </a:xfrm>
          <a:prstGeom prst="rect">
            <a:avLst/>
          </a:prstGeom>
          <a:noFill/>
          <a:ln w="9525">
            <a:solidFill>
              <a:schemeClr val="tx2"/>
            </a:solidFill>
            <a:miter lim="800000"/>
            <a:headEnd/>
            <a:tailEnd/>
          </a:ln>
        </p:spPr>
        <p:txBody>
          <a:bodyPr>
            <a:spAutoFit/>
          </a:bodyPr>
          <a:lstStyle/>
          <a:p>
            <a:pPr eaLnBrk="1" hangingPunct="1">
              <a:spcBef>
                <a:spcPct val="50000"/>
              </a:spcBef>
            </a:pPr>
            <a:r>
              <a:rPr lang="en-US" altLang="en-US" sz="1800"/>
              <a:t>1924 </a:t>
            </a:r>
            <a:endParaRPr lang="en-US" altLang="en-US" sz="1800">
              <a:sym typeface="Symbol" pitchFamily="18" charset="2"/>
            </a:endParaRPr>
          </a:p>
        </p:txBody>
      </p:sp>
      <p:sp>
        <p:nvSpPr>
          <p:cNvPr id="93633" name="Text Box 449"/>
          <p:cNvSpPr txBox="1">
            <a:spLocks noChangeArrowheads="1"/>
          </p:cNvSpPr>
          <p:nvPr/>
        </p:nvSpPr>
        <p:spPr bwMode="auto">
          <a:xfrm>
            <a:off x="1447800" y="3262313"/>
            <a:ext cx="2286000" cy="376237"/>
          </a:xfrm>
          <a:prstGeom prst="rect">
            <a:avLst/>
          </a:prstGeom>
          <a:noFill/>
          <a:ln w="9525">
            <a:solidFill>
              <a:schemeClr val="tx2"/>
            </a:solidFill>
            <a:miter lim="800000"/>
            <a:headEnd/>
            <a:tailEnd/>
          </a:ln>
        </p:spPr>
        <p:txBody>
          <a:bodyPr>
            <a:spAutoFit/>
          </a:bodyPr>
          <a:lstStyle/>
          <a:p>
            <a:pPr eaLnBrk="1" hangingPunct="1">
              <a:spcBef>
                <a:spcPct val="50000"/>
              </a:spcBef>
            </a:pPr>
            <a:r>
              <a:rPr lang="en-US" altLang="en-US" sz="1800"/>
              <a:t>de Broglie</a:t>
            </a:r>
            <a:endParaRPr lang="en-US" altLang="en-US" sz="1800">
              <a:sym typeface="Symbol" pitchFamily="18" charset="2"/>
            </a:endParaRPr>
          </a:p>
        </p:txBody>
      </p:sp>
      <p:sp>
        <p:nvSpPr>
          <p:cNvPr id="93634" name="Text Box 450"/>
          <p:cNvSpPr txBox="1">
            <a:spLocks noChangeArrowheads="1"/>
          </p:cNvSpPr>
          <p:nvPr/>
        </p:nvSpPr>
        <p:spPr bwMode="auto">
          <a:xfrm>
            <a:off x="3733800" y="3262313"/>
            <a:ext cx="2667000" cy="376237"/>
          </a:xfrm>
          <a:prstGeom prst="rect">
            <a:avLst/>
          </a:prstGeom>
          <a:noFill/>
          <a:ln w="9525">
            <a:solidFill>
              <a:schemeClr val="tx2"/>
            </a:solidFill>
            <a:miter lim="800000"/>
            <a:headEnd/>
            <a:tailEnd/>
          </a:ln>
        </p:spPr>
        <p:txBody>
          <a:bodyPr>
            <a:spAutoFit/>
          </a:bodyPr>
          <a:lstStyle/>
          <a:p>
            <a:pPr eaLnBrk="1" hangingPunct="1">
              <a:spcBef>
                <a:spcPct val="50000"/>
              </a:spcBef>
            </a:pPr>
            <a:r>
              <a:rPr lang="en-US" altLang="en-US" sz="1800"/>
              <a:t>Matter Waves </a:t>
            </a:r>
            <a:endParaRPr lang="en-US" altLang="en-US" sz="1800">
              <a:sym typeface="Symbol" pitchFamily="18" charset="2"/>
            </a:endParaRPr>
          </a:p>
        </p:txBody>
      </p:sp>
      <p:sp>
        <p:nvSpPr>
          <p:cNvPr id="93635" name="Text Box 451"/>
          <p:cNvSpPr txBox="1">
            <a:spLocks noChangeArrowheads="1"/>
          </p:cNvSpPr>
          <p:nvPr/>
        </p:nvSpPr>
        <p:spPr bwMode="auto">
          <a:xfrm>
            <a:off x="6400800" y="3262313"/>
            <a:ext cx="2057400" cy="376237"/>
          </a:xfrm>
          <a:prstGeom prst="rect">
            <a:avLst/>
          </a:prstGeom>
          <a:noFill/>
          <a:ln w="9525">
            <a:solidFill>
              <a:schemeClr val="tx2"/>
            </a:solidFill>
            <a:miter lim="800000"/>
            <a:headEnd/>
            <a:tailEnd/>
          </a:ln>
        </p:spPr>
        <p:txBody>
          <a:bodyPr>
            <a:spAutoFit/>
          </a:bodyPr>
          <a:lstStyle/>
          <a:p>
            <a:pPr eaLnBrk="1" hangingPunct="1">
              <a:spcBef>
                <a:spcPct val="50000"/>
              </a:spcBef>
            </a:pPr>
            <a:r>
              <a:rPr lang="en-US" altLang="en-US" sz="1800">
                <a:sym typeface="Symbol" pitchFamily="18" charset="2"/>
              </a:rPr>
              <a:t> = </a:t>
            </a:r>
            <a:r>
              <a:rPr lang="en-US" altLang="en-US" sz="1800" i="1">
                <a:sym typeface="Symbol" pitchFamily="18" charset="2"/>
              </a:rPr>
              <a:t>h /</a:t>
            </a:r>
            <a:r>
              <a:rPr lang="en-US" altLang="en-US" sz="1800">
                <a:sym typeface="Symbol" pitchFamily="18" charset="2"/>
              </a:rPr>
              <a:t> </a:t>
            </a:r>
            <a:r>
              <a:rPr lang="en-US" altLang="en-US" sz="1800" i="1">
                <a:sym typeface="Symbol" pitchFamily="18" charset="2"/>
              </a:rPr>
              <a:t>p </a:t>
            </a:r>
          </a:p>
        </p:txBody>
      </p:sp>
      <p:sp>
        <p:nvSpPr>
          <p:cNvPr id="93636" name="Text Box 452"/>
          <p:cNvSpPr txBox="1">
            <a:spLocks noChangeArrowheads="1"/>
          </p:cNvSpPr>
          <p:nvPr/>
        </p:nvSpPr>
        <p:spPr bwMode="auto">
          <a:xfrm>
            <a:off x="698500" y="3638550"/>
            <a:ext cx="749300" cy="376238"/>
          </a:xfrm>
          <a:prstGeom prst="rect">
            <a:avLst/>
          </a:prstGeom>
          <a:noFill/>
          <a:ln w="9525">
            <a:solidFill>
              <a:schemeClr val="tx2"/>
            </a:solidFill>
            <a:miter lim="800000"/>
            <a:headEnd/>
            <a:tailEnd/>
          </a:ln>
        </p:spPr>
        <p:txBody>
          <a:bodyPr>
            <a:spAutoFit/>
          </a:bodyPr>
          <a:lstStyle/>
          <a:p>
            <a:pPr eaLnBrk="1" hangingPunct="1">
              <a:spcBef>
                <a:spcPct val="50000"/>
              </a:spcBef>
            </a:pPr>
            <a:r>
              <a:rPr lang="en-US" altLang="en-US" sz="1800"/>
              <a:t>1926 </a:t>
            </a:r>
            <a:endParaRPr lang="en-US" altLang="en-US" sz="1800">
              <a:sym typeface="Symbol" pitchFamily="18" charset="2"/>
            </a:endParaRPr>
          </a:p>
        </p:txBody>
      </p:sp>
      <p:sp>
        <p:nvSpPr>
          <p:cNvPr id="93637" name="Text Box 453"/>
          <p:cNvSpPr txBox="1">
            <a:spLocks noChangeArrowheads="1"/>
          </p:cNvSpPr>
          <p:nvPr/>
        </p:nvSpPr>
        <p:spPr bwMode="auto">
          <a:xfrm>
            <a:off x="1447800" y="3638550"/>
            <a:ext cx="2286000" cy="376238"/>
          </a:xfrm>
          <a:prstGeom prst="rect">
            <a:avLst/>
          </a:prstGeom>
          <a:noFill/>
          <a:ln w="9525">
            <a:solidFill>
              <a:schemeClr val="tx2"/>
            </a:solidFill>
            <a:miter lim="800000"/>
            <a:headEnd/>
            <a:tailEnd/>
          </a:ln>
        </p:spPr>
        <p:txBody>
          <a:bodyPr>
            <a:spAutoFit/>
          </a:bodyPr>
          <a:lstStyle/>
          <a:p>
            <a:pPr eaLnBrk="1" hangingPunct="1">
              <a:spcBef>
                <a:spcPct val="50000"/>
              </a:spcBef>
            </a:pPr>
            <a:r>
              <a:rPr lang="en-US" altLang="en-US" sz="1800"/>
              <a:t>Schrödinger</a:t>
            </a:r>
          </a:p>
        </p:txBody>
      </p:sp>
      <p:sp>
        <p:nvSpPr>
          <p:cNvPr id="93638" name="Text Box 454"/>
          <p:cNvSpPr txBox="1">
            <a:spLocks noChangeArrowheads="1"/>
          </p:cNvSpPr>
          <p:nvPr/>
        </p:nvSpPr>
        <p:spPr bwMode="auto">
          <a:xfrm>
            <a:off x="3733800" y="3638550"/>
            <a:ext cx="2667000" cy="376238"/>
          </a:xfrm>
          <a:prstGeom prst="rect">
            <a:avLst/>
          </a:prstGeom>
          <a:noFill/>
          <a:ln w="9525">
            <a:solidFill>
              <a:schemeClr val="tx2"/>
            </a:solidFill>
            <a:miter lim="800000"/>
            <a:headEnd/>
            <a:tailEnd/>
          </a:ln>
        </p:spPr>
        <p:txBody>
          <a:bodyPr>
            <a:spAutoFit/>
          </a:bodyPr>
          <a:lstStyle/>
          <a:p>
            <a:pPr eaLnBrk="1" hangingPunct="1">
              <a:spcBef>
                <a:spcPct val="50000"/>
              </a:spcBef>
            </a:pPr>
            <a:r>
              <a:rPr lang="en-US" altLang="en-US" sz="1800"/>
              <a:t>Wave Mechanics </a:t>
            </a:r>
            <a:endParaRPr lang="en-US" altLang="en-US" sz="1800">
              <a:sym typeface="Symbol" pitchFamily="18" charset="2"/>
            </a:endParaRPr>
          </a:p>
        </p:txBody>
      </p:sp>
      <p:sp>
        <p:nvSpPr>
          <p:cNvPr id="93639" name="Text Box 455"/>
          <p:cNvSpPr txBox="1">
            <a:spLocks noChangeArrowheads="1"/>
          </p:cNvSpPr>
          <p:nvPr/>
        </p:nvSpPr>
        <p:spPr bwMode="auto">
          <a:xfrm>
            <a:off x="6400800" y="3638550"/>
            <a:ext cx="2057400" cy="376238"/>
          </a:xfrm>
          <a:prstGeom prst="rect">
            <a:avLst/>
          </a:prstGeom>
          <a:noFill/>
          <a:ln w="9525">
            <a:solidFill>
              <a:schemeClr val="tx2"/>
            </a:solidFill>
            <a:miter lim="800000"/>
            <a:headEnd/>
            <a:tailEnd/>
          </a:ln>
        </p:spPr>
        <p:txBody>
          <a:bodyPr>
            <a:spAutoFit/>
          </a:bodyPr>
          <a:lstStyle/>
          <a:p>
            <a:pPr eaLnBrk="1" hangingPunct="1">
              <a:spcBef>
                <a:spcPct val="50000"/>
              </a:spcBef>
            </a:pPr>
            <a:r>
              <a:rPr lang="en-US" altLang="en-US" sz="1800">
                <a:sym typeface="Symbol" pitchFamily="18" charset="2"/>
              </a:rPr>
              <a:t>(</a:t>
            </a:r>
            <a:r>
              <a:rPr lang="en-US" altLang="en-US" sz="1800" i="1">
                <a:sym typeface="Symbol" pitchFamily="18" charset="2"/>
              </a:rPr>
              <a:t>E</a:t>
            </a:r>
            <a:r>
              <a:rPr lang="en-US" altLang="en-US" sz="1800" baseline="-25000">
                <a:sym typeface="Symbol" pitchFamily="18" charset="2"/>
              </a:rPr>
              <a:t>K</a:t>
            </a:r>
            <a:r>
              <a:rPr lang="en-US" altLang="en-US" sz="1800">
                <a:sym typeface="Symbol" pitchFamily="18" charset="2"/>
              </a:rPr>
              <a:t> + </a:t>
            </a:r>
            <a:r>
              <a:rPr lang="en-US" altLang="en-US" sz="1800" i="1">
                <a:sym typeface="Symbol" pitchFamily="18" charset="2"/>
              </a:rPr>
              <a:t>E</a:t>
            </a:r>
            <a:r>
              <a:rPr lang="en-US" altLang="en-US" sz="1800" baseline="-25000">
                <a:sym typeface="Symbol" pitchFamily="18" charset="2"/>
              </a:rPr>
              <a:t>P</a:t>
            </a:r>
            <a:r>
              <a:rPr lang="en-US" altLang="en-US" sz="1800">
                <a:sym typeface="Symbol" pitchFamily="18" charset="2"/>
              </a:rPr>
              <a:t>) = </a:t>
            </a:r>
            <a:r>
              <a:rPr lang="en-US" altLang="en-US" sz="1800" i="1">
                <a:sym typeface="Symbol" pitchFamily="18" charset="2"/>
              </a:rPr>
              <a:t>E</a:t>
            </a:r>
            <a:r>
              <a:rPr lang="en-US" altLang="en-US" sz="1800">
                <a:sym typeface="Symbol" pitchFamily="18" charset="2"/>
              </a:rPr>
              <a:t></a:t>
            </a:r>
          </a:p>
        </p:txBody>
      </p:sp>
      <p:sp>
        <p:nvSpPr>
          <p:cNvPr id="93640" name="Text Box 456"/>
          <p:cNvSpPr txBox="1">
            <a:spLocks noChangeArrowheads="1"/>
          </p:cNvSpPr>
          <p:nvPr/>
        </p:nvSpPr>
        <p:spPr bwMode="auto">
          <a:xfrm>
            <a:off x="698500" y="4014788"/>
            <a:ext cx="749300" cy="376237"/>
          </a:xfrm>
          <a:prstGeom prst="rect">
            <a:avLst/>
          </a:prstGeom>
          <a:noFill/>
          <a:ln w="9525">
            <a:solidFill>
              <a:schemeClr val="tx2"/>
            </a:solidFill>
            <a:miter lim="800000"/>
            <a:headEnd/>
            <a:tailEnd/>
          </a:ln>
        </p:spPr>
        <p:txBody>
          <a:bodyPr>
            <a:spAutoFit/>
          </a:bodyPr>
          <a:lstStyle/>
          <a:p>
            <a:pPr eaLnBrk="1" hangingPunct="1">
              <a:spcBef>
                <a:spcPct val="50000"/>
              </a:spcBef>
            </a:pPr>
            <a:r>
              <a:rPr lang="en-US" altLang="en-US" sz="1800"/>
              <a:t>1927 </a:t>
            </a:r>
            <a:endParaRPr lang="en-US" altLang="en-US" sz="1800">
              <a:sym typeface="Symbol" pitchFamily="18" charset="2"/>
            </a:endParaRPr>
          </a:p>
        </p:txBody>
      </p:sp>
      <p:sp>
        <p:nvSpPr>
          <p:cNvPr id="93641" name="Text Box 457"/>
          <p:cNvSpPr txBox="1">
            <a:spLocks noChangeArrowheads="1"/>
          </p:cNvSpPr>
          <p:nvPr/>
        </p:nvSpPr>
        <p:spPr bwMode="auto">
          <a:xfrm>
            <a:off x="1447800" y="4014788"/>
            <a:ext cx="2286000" cy="376237"/>
          </a:xfrm>
          <a:prstGeom prst="rect">
            <a:avLst/>
          </a:prstGeom>
          <a:noFill/>
          <a:ln w="9525">
            <a:solidFill>
              <a:schemeClr val="tx2"/>
            </a:solidFill>
            <a:miter lim="800000"/>
            <a:headEnd/>
            <a:tailEnd/>
          </a:ln>
        </p:spPr>
        <p:txBody>
          <a:bodyPr>
            <a:spAutoFit/>
          </a:bodyPr>
          <a:lstStyle/>
          <a:p>
            <a:pPr eaLnBrk="1" hangingPunct="1">
              <a:spcBef>
                <a:spcPct val="50000"/>
              </a:spcBef>
            </a:pPr>
            <a:r>
              <a:rPr lang="en-US" altLang="en-US" sz="1800"/>
              <a:t>Heisenberg</a:t>
            </a:r>
          </a:p>
        </p:txBody>
      </p:sp>
      <p:sp>
        <p:nvSpPr>
          <p:cNvPr id="93642" name="Text Box 458"/>
          <p:cNvSpPr txBox="1">
            <a:spLocks noChangeArrowheads="1"/>
          </p:cNvSpPr>
          <p:nvPr/>
        </p:nvSpPr>
        <p:spPr bwMode="auto">
          <a:xfrm>
            <a:off x="3733800" y="4014788"/>
            <a:ext cx="2667000" cy="376237"/>
          </a:xfrm>
          <a:prstGeom prst="rect">
            <a:avLst/>
          </a:prstGeom>
          <a:noFill/>
          <a:ln w="9525">
            <a:solidFill>
              <a:schemeClr val="tx2"/>
            </a:solidFill>
            <a:miter lim="800000"/>
            <a:headEnd/>
            <a:tailEnd/>
          </a:ln>
        </p:spPr>
        <p:txBody>
          <a:bodyPr>
            <a:spAutoFit/>
          </a:bodyPr>
          <a:lstStyle/>
          <a:p>
            <a:pPr eaLnBrk="1" hangingPunct="1">
              <a:spcBef>
                <a:spcPct val="50000"/>
              </a:spcBef>
            </a:pPr>
            <a:r>
              <a:rPr lang="en-US" altLang="en-US" sz="1800"/>
              <a:t>Uncertainty Principle </a:t>
            </a:r>
            <a:endParaRPr lang="en-US" altLang="en-US" sz="1800">
              <a:sym typeface="Symbol" pitchFamily="18" charset="2"/>
            </a:endParaRPr>
          </a:p>
        </p:txBody>
      </p:sp>
      <p:sp>
        <p:nvSpPr>
          <p:cNvPr id="93643" name="Text Box 459"/>
          <p:cNvSpPr txBox="1">
            <a:spLocks noChangeArrowheads="1"/>
          </p:cNvSpPr>
          <p:nvPr/>
        </p:nvSpPr>
        <p:spPr bwMode="auto">
          <a:xfrm>
            <a:off x="6400800" y="4014788"/>
            <a:ext cx="2057400" cy="376237"/>
          </a:xfrm>
          <a:prstGeom prst="rect">
            <a:avLst/>
          </a:prstGeom>
          <a:noFill/>
          <a:ln w="9525">
            <a:solidFill>
              <a:schemeClr val="tx2"/>
            </a:solidFill>
            <a:miter lim="800000"/>
            <a:headEnd/>
            <a:tailEnd/>
          </a:ln>
        </p:spPr>
        <p:txBody>
          <a:bodyPr>
            <a:spAutoFit/>
          </a:bodyPr>
          <a:lstStyle/>
          <a:p>
            <a:pPr eaLnBrk="1" hangingPunct="1">
              <a:spcBef>
                <a:spcPct val="50000"/>
              </a:spcBef>
            </a:pPr>
            <a:r>
              <a:rPr lang="en-US" altLang="en-US" sz="1800">
                <a:sym typeface="Symbol" pitchFamily="18" charset="2"/>
              </a:rPr>
              <a:t></a:t>
            </a:r>
            <a:r>
              <a:rPr lang="en-US" altLang="en-US" sz="1800" i="1">
                <a:sym typeface="Symbol" pitchFamily="18" charset="2"/>
              </a:rPr>
              <a:t>x </a:t>
            </a:r>
            <a:r>
              <a:rPr lang="en-US" altLang="en-US" sz="1800">
                <a:sym typeface="Symbol" pitchFamily="18" charset="2"/>
              </a:rPr>
              <a:t></a:t>
            </a:r>
            <a:r>
              <a:rPr lang="en-US" altLang="en-US" sz="1800" i="1">
                <a:sym typeface="Symbol" pitchFamily="18" charset="2"/>
              </a:rPr>
              <a:t>p </a:t>
            </a:r>
            <a:r>
              <a:rPr lang="en-US" altLang="en-US" sz="1800">
                <a:sym typeface="Symbol" pitchFamily="18" charset="2"/>
              </a:rPr>
              <a:t> </a:t>
            </a:r>
            <a:r>
              <a:rPr lang="en-US" altLang="en-US" sz="1800" i="1">
                <a:sym typeface="Symbol" pitchFamily="18" charset="2"/>
              </a:rPr>
              <a:t>h /</a:t>
            </a:r>
            <a:r>
              <a:rPr lang="en-US" altLang="en-US" sz="1800">
                <a:sym typeface="Symbol" pitchFamily="18" charset="2"/>
              </a:rPr>
              <a:t> 4</a:t>
            </a:r>
          </a:p>
        </p:txBody>
      </p:sp>
      <p:sp>
        <p:nvSpPr>
          <p:cNvPr id="93644" name="Text Box 460"/>
          <p:cNvSpPr txBox="1">
            <a:spLocks noChangeArrowheads="1"/>
          </p:cNvSpPr>
          <p:nvPr/>
        </p:nvSpPr>
        <p:spPr bwMode="auto">
          <a:xfrm>
            <a:off x="698500" y="4391025"/>
            <a:ext cx="749300" cy="376238"/>
          </a:xfrm>
          <a:prstGeom prst="rect">
            <a:avLst/>
          </a:prstGeom>
          <a:noFill/>
          <a:ln w="9525">
            <a:solidFill>
              <a:schemeClr val="tx2"/>
            </a:solidFill>
            <a:miter lim="800000"/>
            <a:headEnd/>
            <a:tailEnd/>
          </a:ln>
        </p:spPr>
        <p:txBody>
          <a:bodyPr>
            <a:spAutoFit/>
          </a:bodyPr>
          <a:lstStyle/>
          <a:p>
            <a:pPr eaLnBrk="1" hangingPunct="1">
              <a:spcBef>
                <a:spcPct val="50000"/>
              </a:spcBef>
            </a:pPr>
            <a:r>
              <a:rPr lang="en-US" altLang="en-US" sz="1800"/>
              <a:t>1928 </a:t>
            </a:r>
            <a:endParaRPr lang="en-US" altLang="en-US" sz="1800">
              <a:sym typeface="Symbol" pitchFamily="18" charset="2"/>
            </a:endParaRPr>
          </a:p>
        </p:txBody>
      </p:sp>
      <p:sp>
        <p:nvSpPr>
          <p:cNvPr id="93645" name="Text Box 461"/>
          <p:cNvSpPr txBox="1">
            <a:spLocks noChangeArrowheads="1"/>
          </p:cNvSpPr>
          <p:nvPr/>
        </p:nvSpPr>
        <p:spPr bwMode="auto">
          <a:xfrm>
            <a:off x="1447800" y="4391025"/>
            <a:ext cx="2286000" cy="376238"/>
          </a:xfrm>
          <a:prstGeom prst="rect">
            <a:avLst/>
          </a:prstGeom>
          <a:noFill/>
          <a:ln w="9525">
            <a:solidFill>
              <a:schemeClr val="tx2"/>
            </a:solidFill>
            <a:miter lim="800000"/>
            <a:headEnd/>
            <a:tailEnd/>
          </a:ln>
        </p:spPr>
        <p:txBody>
          <a:bodyPr>
            <a:spAutoFit/>
          </a:bodyPr>
          <a:lstStyle/>
          <a:p>
            <a:pPr eaLnBrk="1" hangingPunct="1">
              <a:spcBef>
                <a:spcPct val="50000"/>
              </a:spcBef>
            </a:pPr>
            <a:r>
              <a:rPr lang="en-US" altLang="en-US" sz="1800"/>
              <a:t>Dirac</a:t>
            </a:r>
          </a:p>
        </p:txBody>
      </p:sp>
      <p:sp>
        <p:nvSpPr>
          <p:cNvPr id="93646" name="Text Box 462"/>
          <p:cNvSpPr txBox="1">
            <a:spLocks noChangeArrowheads="1"/>
          </p:cNvSpPr>
          <p:nvPr/>
        </p:nvSpPr>
        <p:spPr bwMode="auto">
          <a:xfrm>
            <a:off x="3733800" y="4391025"/>
            <a:ext cx="2667000" cy="376238"/>
          </a:xfrm>
          <a:prstGeom prst="rect">
            <a:avLst/>
          </a:prstGeom>
          <a:noFill/>
          <a:ln w="9525">
            <a:solidFill>
              <a:schemeClr val="tx2"/>
            </a:solidFill>
            <a:miter lim="800000"/>
            <a:headEnd/>
            <a:tailEnd/>
          </a:ln>
        </p:spPr>
        <p:txBody>
          <a:bodyPr>
            <a:spAutoFit/>
          </a:bodyPr>
          <a:lstStyle/>
          <a:p>
            <a:pPr eaLnBrk="1" hangingPunct="1">
              <a:spcBef>
                <a:spcPct val="50000"/>
              </a:spcBef>
            </a:pPr>
            <a:r>
              <a:rPr lang="en-US" altLang="en-US" sz="1800"/>
              <a:t>Antimatter </a:t>
            </a:r>
            <a:endParaRPr lang="en-US" altLang="en-US" sz="1800">
              <a:sym typeface="Symbol" pitchFamily="18" charset="2"/>
            </a:endParaRPr>
          </a:p>
        </p:txBody>
      </p:sp>
      <p:sp>
        <p:nvSpPr>
          <p:cNvPr id="93647" name="Text Box 463"/>
          <p:cNvSpPr txBox="1">
            <a:spLocks noChangeArrowheads="1"/>
          </p:cNvSpPr>
          <p:nvPr/>
        </p:nvSpPr>
        <p:spPr bwMode="auto">
          <a:xfrm>
            <a:off x="6400800" y="4391025"/>
            <a:ext cx="2057400" cy="376238"/>
          </a:xfrm>
          <a:prstGeom prst="rect">
            <a:avLst/>
          </a:prstGeom>
          <a:noFill/>
          <a:ln w="9525">
            <a:solidFill>
              <a:schemeClr val="tx2"/>
            </a:solidFill>
            <a:miter lim="800000"/>
            <a:headEnd/>
            <a:tailEnd/>
          </a:ln>
        </p:spPr>
        <p:txBody>
          <a:bodyPr>
            <a:spAutoFit/>
          </a:bodyPr>
          <a:lstStyle/>
          <a:p>
            <a:pPr eaLnBrk="1" hangingPunct="1">
              <a:spcBef>
                <a:spcPct val="50000"/>
              </a:spcBef>
            </a:pPr>
            <a:r>
              <a:rPr lang="en-US" altLang="en-US" sz="1800" i="1">
                <a:sym typeface="Symbol" pitchFamily="18" charset="2"/>
              </a:rPr>
              <a:t>hf  </a:t>
            </a:r>
            <a:r>
              <a:rPr lang="en-US" altLang="en-US" sz="1800">
                <a:sym typeface="Symbol" pitchFamily="18" charset="2"/>
              </a:rPr>
              <a:t> 2</a:t>
            </a:r>
            <a:r>
              <a:rPr lang="en-US" altLang="en-US" sz="1800" i="1">
                <a:sym typeface="Symbol" pitchFamily="18" charset="2"/>
              </a:rPr>
              <a:t>m</a:t>
            </a:r>
            <a:r>
              <a:rPr lang="en-US" altLang="en-US" sz="1800" baseline="-25000">
                <a:sym typeface="Symbol" pitchFamily="18" charset="2"/>
              </a:rPr>
              <a:t>e</a:t>
            </a:r>
            <a:r>
              <a:rPr lang="en-US" altLang="en-US" sz="1800" i="1">
                <a:sym typeface="Symbol" pitchFamily="18" charset="2"/>
              </a:rPr>
              <a:t>c</a:t>
            </a:r>
            <a:r>
              <a:rPr lang="en-US" altLang="en-US" sz="1800" baseline="30000">
                <a:sym typeface="Symbol" pitchFamily="18" charset="2"/>
              </a:rPr>
              <a:t>2</a:t>
            </a:r>
            <a:endParaRPr lang="en-US" altLang="en-US" sz="1800">
              <a:sym typeface="Symbol" pitchFamily="18" charset="2"/>
            </a:endParaRPr>
          </a:p>
        </p:txBody>
      </p:sp>
      <p:sp>
        <p:nvSpPr>
          <p:cNvPr id="93680" name="Text Box 496"/>
          <p:cNvSpPr txBox="1">
            <a:spLocks noChangeArrowheads="1"/>
          </p:cNvSpPr>
          <p:nvPr/>
        </p:nvSpPr>
        <p:spPr bwMode="auto">
          <a:xfrm>
            <a:off x="698500" y="1389063"/>
            <a:ext cx="7751763" cy="376237"/>
          </a:xfrm>
          <a:prstGeom prst="rect">
            <a:avLst/>
          </a:prstGeom>
          <a:solidFill>
            <a:srgbClr val="FFFFCC"/>
          </a:solidFill>
          <a:ln w="9525">
            <a:solidFill>
              <a:schemeClr val="tx2"/>
            </a:solidFill>
            <a:miter lim="800000"/>
            <a:headEnd/>
            <a:tailEnd/>
          </a:ln>
        </p:spPr>
        <p:txBody>
          <a:bodyPr>
            <a:spAutoFit/>
          </a:bodyPr>
          <a:lstStyle/>
          <a:p>
            <a:pPr algn="ctr" eaLnBrk="1" hangingPunct="1">
              <a:spcBef>
                <a:spcPct val="50000"/>
              </a:spcBef>
            </a:pPr>
            <a:r>
              <a:rPr lang="en-US" altLang="en-US" sz="1800" b="1">
                <a:sym typeface="Symbol" pitchFamily="18" charset="2"/>
              </a:rPr>
              <a:t>THE QUANTUM REVOLUTION</a:t>
            </a:r>
            <a:r>
              <a:rPr lang="en-US" altLang="en-US" sz="1800">
                <a:solidFill>
                  <a:schemeClr val="bg1"/>
                </a:solidFill>
              </a:rPr>
              <a:t> </a:t>
            </a:r>
          </a:p>
        </p:txBody>
      </p:sp>
      <p:pic>
        <p:nvPicPr>
          <p:cNvPr id="93682" name="Picture 498" descr="Einstein and Planck"/>
          <p:cNvPicPr>
            <a:picLocks noChangeAspect="1" noChangeArrowheads="1"/>
          </p:cNvPicPr>
          <p:nvPr/>
        </p:nvPicPr>
        <p:blipFill>
          <a:blip r:embed="rId5" cstate="print"/>
          <a:srcRect/>
          <a:stretch>
            <a:fillRect/>
          </a:stretch>
        </p:blipFill>
        <p:spPr bwMode="auto">
          <a:xfrm>
            <a:off x="698500" y="4767263"/>
            <a:ext cx="2116138" cy="1541462"/>
          </a:xfrm>
          <a:prstGeom prst="rect">
            <a:avLst/>
          </a:prstGeom>
          <a:ln>
            <a:noFill/>
          </a:ln>
          <a:effectLst>
            <a:outerShdw blurRad="292100" dist="139700" dir="2700000" algn="tl" rotWithShape="0">
              <a:srgbClr val="333333">
                <a:alpha val="65000"/>
              </a:srgbClr>
            </a:outerShdw>
          </a:effectLst>
          <a:extLst/>
        </p:spPr>
      </p:pic>
      <p:pic>
        <p:nvPicPr>
          <p:cNvPr id="93683" name="Picture 499" descr="Bohr"/>
          <p:cNvPicPr>
            <a:picLocks noChangeAspect="1" noChangeArrowheads="1"/>
          </p:cNvPicPr>
          <p:nvPr/>
        </p:nvPicPr>
        <p:blipFill>
          <a:blip r:embed="rId6" cstate="print"/>
          <a:srcRect/>
          <a:stretch>
            <a:fillRect/>
          </a:stretch>
        </p:blipFill>
        <p:spPr bwMode="auto">
          <a:xfrm>
            <a:off x="2390775" y="4764088"/>
            <a:ext cx="1262063" cy="1544637"/>
          </a:xfrm>
          <a:prstGeom prst="rect">
            <a:avLst/>
          </a:prstGeom>
          <a:ln>
            <a:noFill/>
          </a:ln>
          <a:effectLst>
            <a:outerShdw blurRad="292100" dist="139700" dir="2700000" algn="tl" rotWithShape="0">
              <a:srgbClr val="333333">
                <a:alpha val="65000"/>
              </a:srgbClr>
            </a:outerShdw>
          </a:effectLst>
          <a:extLst/>
        </p:spPr>
      </p:pic>
      <p:pic>
        <p:nvPicPr>
          <p:cNvPr id="93684" name="Picture 500" descr="de Broglie"/>
          <p:cNvPicPr>
            <a:picLocks noChangeAspect="1" noChangeArrowheads="1"/>
          </p:cNvPicPr>
          <p:nvPr/>
        </p:nvPicPr>
        <p:blipFill>
          <a:blip r:embed="rId7" cstate="print"/>
          <a:srcRect/>
          <a:stretch>
            <a:fillRect/>
          </a:stretch>
        </p:blipFill>
        <p:spPr bwMode="auto">
          <a:xfrm>
            <a:off x="3625850" y="4767263"/>
            <a:ext cx="1112838" cy="1543050"/>
          </a:xfrm>
          <a:prstGeom prst="rect">
            <a:avLst/>
          </a:prstGeom>
          <a:ln>
            <a:noFill/>
          </a:ln>
          <a:effectLst>
            <a:outerShdw blurRad="292100" dist="139700" dir="2700000" algn="tl" rotWithShape="0">
              <a:srgbClr val="333333">
                <a:alpha val="65000"/>
              </a:srgbClr>
            </a:outerShdw>
          </a:effectLst>
          <a:extLst/>
        </p:spPr>
      </p:pic>
      <p:pic>
        <p:nvPicPr>
          <p:cNvPr id="93685" name="Picture 501" descr="Dirac"/>
          <p:cNvPicPr>
            <a:picLocks noChangeAspect="1" noChangeArrowheads="1"/>
          </p:cNvPicPr>
          <p:nvPr/>
        </p:nvPicPr>
        <p:blipFill>
          <a:blip r:embed="rId8" cstate="print"/>
          <a:srcRect/>
          <a:stretch>
            <a:fillRect/>
          </a:stretch>
        </p:blipFill>
        <p:spPr bwMode="auto">
          <a:xfrm>
            <a:off x="7258050" y="4770438"/>
            <a:ext cx="1214438" cy="1538287"/>
          </a:xfrm>
          <a:prstGeom prst="rect">
            <a:avLst/>
          </a:prstGeom>
          <a:ln>
            <a:noFill/>
          </a:ln>
          <a:effectLst>
            <a:outerShdw blurRad="292100" dist="139700" dir="2700000" algn="tl" rotWithShape="0">
              <a:srgbClr val="333333">
                <a:alpha val="65000"/>
              </a:srgbClr>
            </a:outerShdw>
          </a:effectLst>
          <a:extLst/>
        </p:spPr>
      </p:pic>
      <p:pic>
        <p:nvPicPr>
          <p:cNvPr id="93686" name="Picture 502" descr="heisenberg"/>
          <p:cNvPicPr>
            <a:picLocks noChangeAspect="1" noChangeArrowheads="1"/>
          </p:cNvPicPr>
          <p:nvPr/>
        </p:nvPicPr>
        <p:blipFill>
          <a:blip r:embed="rId9" cstate="print"/>
          <a:srcRect/>
          <a:stretch>
            <a:fillRect/>
          </a:stretch>
        </p:blipFill>
        <p:spPr bwMode="auto">
          <a:xfrm>
            <a:off x="6135688" y="4767263"/>
            <a:ext cx="1136650" cy="1541462"/>
          </a:xfrm>
          <a:prstGeom prst="rect">
            <a:avLst/>
          </a:prstGeom>
          <a:ln>
            <a:noFill/>
          </a:ln>
          <a:effectLst>
            <a:outerShdw blurRad="292100" dist="139700" dir="2700000" algn="tl" rotWithShape="0">
              <a:srgbClr val="333333">
                <a:alpha val="65000"/>
              </a:srgbClr>
            </a:outerShdw>
          </a:effectLst>
          <a:extLst/>
        </p:spPr>
      </p:pic>
      <p:pic>
        <p:nvPicPr>
          <p:cNvPr id="93687" name="Picture 503" descr="schroedinger"/>
          <p:cNvPicPr>
            <a:picLocks noChangeAspect="1" noChangeArrowheads="1"/>
          </p:cNvPicPr>
          <p:nvPr/>
        </p:nvPicPr>
        <p:blipFill>
          <a:blip r:embed="rId10" cstate="print"/>
          <a:srcRect/>
          <a:stretch>
            <a:fillRect/>
          </a:stretch>
        </p:blipFill>
        <p:spPr bwMode="auto">
          <a:xfrm>
            <a:off x="4703763" y="4770438"/>
            <a:ext cx="1458912" cy="1536700"/>
          </a:xfrm>
          <a:prstGeom prst="rect">
            <a:avLst/>
          </a:prstGeom>
          <a:ln>
            <a:noFill/>
          </a:ln>
          <a:effectLst>
            <a:outerShdw blurRad="292100" dist="139700" dir="2700000" algn="tl" rotWithShape="0">
              <a:srgbClr val="333333">
                <a:alpha val="65000"/>
              </a:srgbClr>
            </a:outerShdw>
          </a:effectLst>
          <a:extLst/>
        </p:spPr>
      </p:pic>
      <p:sp>
        <p:nvSpPr>
          <p:cNvPr id="77865"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dirty="0" smtClean="0"/>
              <a:t>Topic 12: Quantum &amp; nuclear physics - AHL</a:t>
            </a:r>
            <a:br>
              <a:rPr lang="en-US" altLang="en-US" sz="2800" b="1" dirty="0" smtClean="0"/>
            </a:br>
            <a:r>
              <a:rPr lang="en-US" altLang="en-US" sz="2800" dirty="0" smtClean="0">
                <a:solidFill>
                  <a:schemeClr val="tx1"/>
                </a:solidFill>
              </a:rPr>
              <a:t>12.1 – The interaction of matter with radiation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3680"/>
                                        </p:tgtEl>
                                        <p:attrNameLst>
                                          <p:attrName>style.visibility</p:attrName>
                                        </p:attrNameLst>
                                      </p:cBhvr>
                                      <p:to>
                                        <p:strVal val="visible"/>
                                      </p:to>
                                    </p:set>
                                    <p:anim calcmode="lin" valueType="num">
                                      <p:cBhvr additive="base">
                                        <p:cTn id="7" dur="500" fill="hold"/>
                                        <p:tgtEl>
                                          <p:spTgt spid="93680"/>
                                        </p:tgtEl>
                                        <p:attrNameLst>
                                          <p:attrName>ppt_x</p:attrName>
                                        </p:attrNameLst>
                                      </p:cBhvr>
                                      <p:tavLst>
                                        <p:tav tm="0">
                                          <p:val>
                                            <p:strVal val="1+#ppt_w/2"/>
                                          </p:val>
                                        </p:tav>
                                        <p:tav tm="100000">
                                          <p:val>
                                            <p:strVal val="#ppt_x"/>
                                          </p:val>
                                        </p:tav>
                                      </p:tavLst>
                                    </p:anim>
                                    <p:anim calcmode="lin" valueType="num">
                                      <p:cBhvr additive="base">
                                        <p:cTn id="8" dur="500" fill="hold"/>
                                        <p:tgtEl>
                                          <p:spTgt spid="9368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suction.wav"/>
                                        </p:tgtEl>
                                      </p:cMediaNode>
                                    </p:audio>
                                  </p:subTnLst>
                                </p:cTn>
                              </p:par>
                            </p:childTnLst>
                          </p:cTn>
                        </p:par>
                        <p:par>
                          <p:cTn id="9" fill="hold" nodeType="afterGroup">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93616"/>
                                        </p:tgtEl>
                                        <p:attrNameLst>
                                          <p:attrName>style.visibility</p:attrName>
                                        </p:attrNameLst>
                                      </p:cBhvr>
                                      <p:to>
                                        <p:strVal val="visible"/>
                                      </p:to>
                                    </p:set>
                                    <p:anim calcmode="lin" valueType="num">
                                      <p:cBhvr additive="base">
                                        <p:cTn id="12" dur="500" fill="hold"/>
                                        <p:tgtEl>
                                          <p:spTgt spid="93616"/>
                                        </p:tgtEl>
                                        <p:attrNameLst>
                                          <p:attrName>ppt_x</p:attrName>
                                        </p:attrNameLst>
                                      </p:cBhvr>
                                      <p:tavLst>
                                        <p:tav tm="0">
                                          <p:val>
                                            <p:strVal val="1+#ppt_w/2"/>
                                          </p:val>
                                        </p:tav>
                                        <p:tav tm="100000">
                                          <p:val>
                                            <p:strVal val="#ppt_x"/>
                                          </p:val>
                                        </p:tav>
                                      </p:tavLst>
                                    </p:anim>
                                    <p:anim calcmode="lin" valueType="num">
                                      <p:cBhvr additive="base">
                                        <p:cTn id="13" dur="500" fill="hold"/>
                                        <p:tgtEl>
                                          <p:spTgt spid="9361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4" name="suction.wav"/>
                                        </p:tgtEl>
                                      </p:cMediaNode>
                                    </p:audio>
                                  </p:subTnLst>
                                </p:cTn>
                              </p:par>
                            </p:childTnLst>
                          </p:cTn>
                        </p:par>
                        <p:par>
                          <p:cTn id="14" fill="hold" nodeType="afterGroup">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93617"/>
                                        </p:tgtEl>
                                        <p:attrNameLst>
                                          <p:attrName>style.visibility</p:attrName>
                                        </p:attrNameLst>
                                      </p:cBhvr>
                                      <p:to>
                                        <p:strVal val="visible"/>
                                      </p:to>
                                    </p:set>
                                    <p:anim calcmode="lin" valueType="num">
                                      <p:cBhvr additive="base">
                                        <p:cTn id="17" dur="500" fill="hold"/>
                                        <p:tgtEl>
                                          <p:spTgt spid="93617"/>
                                        </p:tgtEl>
                                        <p:attrNameLst>
                                          <p:attrName>ppt_x</p:attrName>
                                        </p:attrNameLst>
                                      </p:cBhvr>
                                      <p:tavLst>
                                        <p:tav tm="0">
                                          <p:val>
                                            <p:strVal val="1+#ppt_w/2"/>
                                          </p:val>
                                        </p:tav>
                                        <p:tav tm="100000">
                                          <p:val>
                                            <p:strVal val="#ppt_x"/>
                                          </p:val>
                                        </p:tav>
                                      </p:tavLst>
                                    </p:anim>
                                    <p:anim calcmode="lin" valueType="num">
                                      <p:cBhvr additive="base">
                                        <p:cTn id="18" dur="500" fill="hold"/>
                                        <p:tgtEl>
                                          <p:spTgt spid="9361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suction.wav"/>
                                        </p:tgtEl>
                                      </p:cMediaNode>
                                    </p:audio>
                                  </p:subTnLst>
                                </p:cTn>
                              </p:par>
                            </p:childTnLst>
                          </p:cTn>
                        </p:par>
                        <p:par>
                          <p:cTn id="19" fill="hold" nodeType="afterGroup">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93618"/>
                                        </p:tgtEl>
                                        <p:attrNameLst>
                                          <p:attrName>style.visibility</p:attrName>
                                        </p:attrNameLst>
                                      </p:cBhvr>
                                      <p:to>
                                        <p:strVal val="visible"/>
                                      </p:to>
                                    </p:set>
                                    <p:anim calcmode="lin" valueType="num">
                                      <p:cBhvr additive="base">
                                        <p:cTn id="22" dur="500" fill="hold"/>
                                        <p:tgtEl>
                                          <p:spTgt spid="93618"/>
                                        </p:tgtEl>
                                        <p:attrNameLst>
                                          <p:attrName>ppt_x</p:attrName>
                                        </p:attrNameLst>
                                      </p:cBhvr>
                                      <p:tavLst>
                                        <p:tav tm="0">
                                          <p:val>
                                            <p:strVal val="1+#ppt_w/2"/>
                                          </p:val>
                                        </p:tav>
                                        <p:tav tm="100000">
                                          <p:val>
                                            <p:strVal val="#ppt_x"/>
                                          </p:val>
                                        </p:tav>
                                      </p:tavLst>
                                    </p:anim>
                                    <p:anim calcmode="lin" valueType="num">
                                      <p:cBhvr additive="base">
                                        <p:cTn id="23" dur="500" fill="hold"/>
                                        <p:tgtEl>
                                          <p:spTgt spid="9361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suction.wav"/>
                                        </p:tgtEl>
                                      </p:cMediaNode>
                                    </p:audio>
                                  </p:subTnLst>
                                </p:cTn>
                              </p:par>
                            </p:childTnLst>
                          </p:cTn>
                        </p:par>
                        <p:par>
                          <p:cTn id="24" fill="hold" nodeType="afterGroup">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93619"/>
                                        </p:tgtEl>
                                        <p:attrNameLst>
                                          <p:attrName>style.visibility</p:attrName>
                                        </p:attrNameLst>
                                      </p:cBhvr>
                                      <p:to>
                                        <p:strVal val="visible"/>
                                      </p:to>
                                    </p:set>
                                    <p:anim calcmode="lin" valueType="num">
                                      <p:cBhvr additive="base">
                                        <p:cTn id="27" dur="500" fill="hold"/>
                                        <p:tgtEl>
                                          <p:spTgt spid="93619"/>
                                        </p:tgtEl>
                                        <p:attrNameLst>
                                          <p:attrName>ppt_x</p:attrName>
                                        </p:attrNameLst>
                                      </p:cBhvr>
                                      <p:tavLst>
                                        <p:tav tm="0">
                                          <p:val>
                                            <p:strVal val="1+#ppt_w/2"/>
                                          </p:val>
                                        </p:tav>
                                        <p:tav tm="100000">
                                          <p:val>
                                            <p:strVal val="#ppt_x"/>
                                          </p:val>
                                        </p:tav>
                                      </p:tavLst>
                                    </p:anim>
                                    <p:anim calcmode="lin" valueType="num">
                                      <p:cBhvr additive="base">
                                        <p:cTn id="28" dur="500" fill="hold"/>
                                        <p:tgtEl>
                                          <p:spTgt spid="9361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4" name="suction.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93620"/>
                                        </p:tgtEl>
                                        <p:attrNameLst>
                                          <p:attrName>style.visibility</p:attrName>
                                        </p:attrNameLst>
                                      </p:cBhvr>
                                      <p:to>
                                        <p:strVal val="visible"/>
                                      </p:to>
                                    </p:set>
                                    <p:anim calcmode="lin" valueType="num">
                                      <p:cBhvr additive="base">
                                        <p:cTn id="33" dur="500" fill="hold"/>
                                        <p:tgtEl>
                                          <p:spTgt spid="93620"/>
                                        </p:tgtEl>
                                        <p:attrNameLst>
                                          <p:attrName>ppt_x</p:attrName>
                                        </p:attrNameLst>
                                      </p:cBhvr>
                                      <p:tavLst>
                                        <p:tav tm="0">
                                          <p:val>
                                            <p:strVal val="1+#ppt_w/2"/>
                                          </p:val>
                                        </p:tav>
                                        <p:tav tm="100000">
                                          <p:val>
                                            <p:strVal val="#ppt_x"/>
                                          </p:val>
                                        </p:tav>
                                      </p:tavLst>
                                    </p:anim>
                                    <p:anim calcmode="lin" valueType="num">
                                      <p:cBhvr additive="base">
                                        <p:cTn id="34" dur="500" fill="hold"/>
                                        <p:tgtEl>
                                          <p:spTgt spid="9362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suction.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93621"/>
                                        </p:tgtEl>
                                        <p:attrNameLst>
                                          <p:attrName>style.visibility</p:attrName>
                                        </p:attrNameLst>
                                      </p:cBhvr>
                                      <p:to>
                                        <p:strVal val="visible"/>
                                      </p:to>
                                    </p:set>
                                    <p:anim calcmode="lin" valueType="num">
                                      <p:cBhvr additive="base">
                                        <p:cTn id="39" dur="500" fill="hold"/>
                                        <p:tgtEl>
                                          <p:spTgt spid="93621"/>
                                        </p:tgtEl>
                                        <p:attrNameLst>
                                          <p:attrName>ppt_x</p:attrName>
                                        </p:attrNameLst>
                                      </p:cBhvr>
                                      <p:tavLst>
                                        <p:tav tm="0">
                                          <p:val>
                                            <p:strVal val="1+#ppt_w/2"/>
                                          </p:val>
                                        </p:tav>
                                        <p:tav tm="100000">
                                          <p:val>
                                            <p:strVal val="#ppt_x"/>
                                          </p:val>
                                        </p:tav>
                                      </p:tavLst>
                                    </p:anim>
                                    <p:anim calcmode="lin" valueType="num">
                                      <p:cBhvr additive="base">
                                        <p:cTn id="40" dur="500" fill="hold"/>
                                        <p:tgtEl>
                                          <p:spTgt spid="9362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4" name="suction.wav"/>
                                        </p:tgtEl>
                                      </p:cMediaNode>
                                    </p:audio>
                                  </p:subTnLst>
                                </p:cTn>
                              </p:par>
                              <p:par>
                                <p:cTn id="41" presetID="2" presetClass="entr" presetSubtype="2" fill="hold" nodeType="withEffect">
                                  <p:stCondLst>
                                    <p:cond delay="0"/>
                                  </p:stCondLst>
                                  <p:childTnLst>
                                    <p:set>
                                      <p:cBhvr>
                                        <p:cTn id="42" dur="1" fill="hold">
                                          <p:stCondLst>
                                            <p:cond delay="0"/>
                                          </p:stCondLst>
                                        </p:cTn>
                                        <p:tgtEl>
                                          <p:spTgt spid="93682"/>
                                        </p:tgtEl>
                                        <p:attrNameLst>
                                          <p:attrName>style.visibility</p:attrName>
                                        </p:attrNameLst>
                                      </p:cBhvr>
                                      <p:to>
                                        <p:strVal val="visible"/>
                                      </p:to>
                                    </p:set>
                                    <p:anim calcmode="lin" valueType="num">
                                      <p:cBhvr additive="base">
                                        <p:cTn id="43" dur="500" fill="hold"/>
                                        <p:tgtEl>
                                          <p:spTgt spid="93682"/>
                                        </p:tgtEl>
                                        <p:attrNameLst>
                                          <p:attrName>ppt_x</p:attrName>
                                        </p:attrNameLst>
                                      </p:cBhvr>
                                      <p:tavLst>
                                        <p:tav tm="0">
                                          <p:val>
                                            <p:strVal val="1+#ppt_w/2"/>
                                          </p:val>
                                        </p:tav>
                                        <p:tav tm="100000">
                                          <p:val>
                                            <p:strVal val="#ppt_x"/>
                                          </p:val>
                                        </p:tav>
                                      </p:tavLst>
                                    </p:anim>
                                    <p:anim calcmode="lin" valueType="num">
                                      <p:cBhvr additive="base">
                                        <p:cTn id="44" dur="500" fill="hold"/>
                                        <p:tgtEl>
                                          <p:spTgt spid="93682"/>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93622"/>
                                        </p:tgtEl>
                                        <p:attrNameLst>
                                          <p:attrName>style.visibility</p:attrName>
                                        </p:attrNameLst>
                                      </p:cBhvr>
                                      <p:to>
                                        <p:strVal val="visible"/>
                                      </p:to>
                                    </p:set>
                                    <p:anim calcmode="lin" valueType="num">
                                      <p:cBhvr additive="base">
                                        <p:cTn id="49" dur="500" fill="hold"/>
                                        <p:tgtEl>
                                          <p:spTgt spid="93622"/>
                                        </p:tgtEl>
                                        <p:attrNameLst>
                                          <p:attrName>ppt_x</p:attrName>
                                        </p:attrNameLst>
                                      </p:cBhvr>
                                      <p:tavLst>
                                        <p:tav tm="0">
                                          <p:val>
                                            <p:strVal val="1+#ppt_w/2"/>
                                          </p:val>
                                        </p:tav>
                                        <p:tav tm="100000">
                                          <p:val>
                                            <p:strVal val="#ppt_x"/>
                                          </p:val>
                                        </p:tav>
                                      </p:tavLst>
                                    </p:anim>
                                    <p:anim calcmode="lin" valueType="num">
                                      <p:cBhvr additive="base">
                                        <p:cTn id="50" dur="500" fill="hold"/>
                                        <p:tgtEl>
                                          <p:spTgt spid="9362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suction.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93623"/>
                                        </p:tgtEl>
                                        <p:attrNameLst>
                                          <p:attrName>style.visibility</p:attrName>
                                        </p:attrNameLst>
                                      </p:cBhvr>
                                      <p:to>
                                        <p:strVal val="visible"/>
                                      </p:to>
                                    </p:set>
                                    <p:anim calcmode="lin" valueType="num">
                                      <p:cBhvr additive="base">
                                        <p:cTn id="55" dur="500" fill="hold"/>
                                        <p:tgtEl>
                                          <p:spTgt spid="93623"/>
                                        </p:tgtEl>
                                        <p:attrNameLst>
                                          <p:attrName>ppt_x</p:attrName>
                                        </p:attrNameLst>
                                      </p:cBhvr>
                                      <p:tavLst>
                                        <p:tav tm="0">
                                          <p:val>
                                            <p:strVal val="1+#ppt_w/2"/>
                                          </p:val>
                                        </p:tav>
                                        <p:tav tm="100000">
                                          <p:val>
                                            <p:strVal val="#ppt_x"/>
                                          </p:val>
                                        </p:tav>
                                      </p:tavLst>
                                    </p:anim>
                                    <p:anim calcmode="lin" valueType="num">
                                      <p:cBhvr additive="base">
                                        <p:cTn id="56" dur="500" fill="hold"/>
                                        <p:tgtEl>
                                          <p:spTgt spid="9362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suction.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93624"/>
                                        </p:tgtEl>
                                        <p:attrNameLst>
                                          <p:attrName>style.visibility</p:attrName>
                                        </p:attrNameLst>
                                      </p:cBhvr>
                                      <p:to>
                                        <p:strVal val="visible"/>
                                      </p:to>
                                    </p:set>
                                    <p:anim calcmode="lin" valueType="num">
                                      <p:cBhvr additive="base">
                                        <p:cTn id="61" dur="500" fill="hold"/>
                                        <p:tgtEl>
                                          <p:spTgt spid="93624"/>
                                        </p:tgtEl>
                                        <p:attrNameLst>
                                          <p:attrName>ppt_x</p:attrName>
                                        </p:attrNameLst>
                                      </p:cBhvr>
                                      <p:tavLst>
                                        <p:tav tm="0">
                                          <p:val>
                                            <p:strVal val="1+#ppt_w/2"/>
                                          </p:val>
                                        </p:tav>
                                        <p:tav tm="100000">
                                          <p:val>
                                            <p:strVal val="#ppt_x"/>
                                          </p:val>
                                        </p:tav>
                                      </p:tavLst>
                                    </p:anim>
                                    <p:anim calcmode="lin" valueType="num">
                                      <p:cBhvr additive="base">
                                        <p:cTn id="62" dur="500" fill="hold"/>
                                        <p:tgtEl>
                                          <p:spTgt spid="9362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suction.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93625"/>
                                        </p:tgtEl>
                                        <p:attrNameLst>
                                          <p:attrName>style.visibility</p:attrName>
                                        </p:attrNameLst>
                                      </p:cBhvr>
                                      <p:to>
                                        <p:strVal val="visible"/>
                                      </p:to>
                                    </p:set>
                                    <p:anim calcmode="lin" valueType="num">
                                      <p:cBhvr additive="base">
                                        <p:cTn id="67" dur="500" fill="hold"/>
                                        <p:tgtEl>
                                          <p:spTgt spid="93625"/>
                                        </p:tgtEl>
                                        <p:attrNameLst>
                                          <p:attrName>ppt_x</p:attrName>
                                        </p:attrNameLst>
                                      </p:cBhvr>
                                      <p:tavLst>
                                        <p:tav tm="0">
                                          <p:val>
                                            <p:strVal val="1+#ppt_w/2"/>
                                          </p:val>
                                        </p:tav>
                                        <p:tav tm="100000">
                                          <p:val>
                                            <p:strVal val="#ppt_x"/>
                                          </p:val>
                                        </p:tav>
                                      </p:tavLst>
                                    </p:anim>
                                    <p:anim calcmode="lin" valueType="num">
                                      <p:cBhvr additive="base">
                                        <p:cTn id="68" dur="500" fill="hold"/>
                                        <p:tgtEl>
                                          <p:spTgt spid="9362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4" name="suction.wav"/>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2" fill="hold" grpId="0" nodeType="clickEffect">
                                  <p:stCondLst>
                                    <p:cond delay="0"/>
                                  </p:stCondLst>
                                  <p:childTnLst>
                                    <p:set>
                                      <p:cBhvr>
                                        <p:cTn id="72" dur="1" fill="hold">
                                          <p:stCondLst>
                                            <p:cond delay="0"/>
                                          </p:stCondLst>
                                        </p:cTn>
                                        <p:tgtEl>
                                          <p:spTgt spid="93626"/>
                                        </p:tgtEl>
                                        <p:attrNameLst>
                                          <p:attrName>style.visibility</p:attrName>
                                        </p:attrNameLst>
                                      </p:cBhvr>
                                      <p:to>
                                        <p:strVal val="visible"/>
                                      </p:to>
                                    </p:set>
                                    <p:anim calcmode="lin" valueType="num">
                                      <p:cBhvr additive="base">
                                        <p:cTn id="73" dur="500" fill="hold"/>
                                        <p:tgtEl>
                                          <p:spTgt spid="93626"/>
                                        </p:tgtEl>
                                        <p:attrNameLst>
                                          <p:attrName>ppt_x</p:attrName>
                                        </p:attrNameLst>
                                      </p:cBhvr>
                                      <p:tavLst>
                                        <p:tav tm="0">
                                          <p:val>
                                            <p:strVal val="1+#ppt_w/2"/>
                                          </p:val>
                                        </p:tav>
                                        <p:tav tm="100000">
                                          <p:val>
                                            <p:strVal val="#ppt_x"/>
                                          </p:val>
                                        </p:tav>
                                      </p:tavLst>
                                    </p:anim>
                                    <p:anim calcmode="lin" valueType="num">
                                      <p:cBhvr additive="base">
                                        <p:cTn id="74" dur="500" fill="hold"/>
                                        <p:tgtEl>
                                          <p:spTgt spid="9362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4" name="suction.wav"/>
                                        </p:tgtEl>
                                      </p:cMediaNode>
                                    </p:audio>
                                  </p:sub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93627"/>
                                        </p:tgtEl>
                                        <p:attrNameLst>
                                          <p:attrName>style.visibility</p:attrName>
                                        </p:attrNameLst>
                                      </p:cBhvr>
                                      <p:to>
                                        <p:strVal val="visible"/>
                                      </p:to>
                                    </p:set>
                                    <p:anim calcmode="lin" valueType="num">
                                      <p:cBhvr additive="base">
                                        <p:cTn id="79" dur="500" fill="hold"/>
                                        <p:tgtEl>
                                          <p:spTgt spid="93627"/>
                                        </p:tgtEl>
                                        <p:attrNameLst>
                                          <p:attrName>ppt_x</p:attrName>
                                        </p:attrNameLst>
                                      </p:cBhvr>
                                      <p:tavLst>
                                        <p:tav tm="0">
                                          <p:val>
                                            <p:strVal val="1+#ppt_w/2"/>
                                          </p:val>
                                        </p:tav>
                                        <p:tav tm="100000">
                                          <p:val>
                                            <p:strVal val="#ppt_x"/>
                                          </p:val>
                                        </p:tav>
                                      </p:tavLst>
                                    </p:anim>
                                    <p:anim calcmode="lin" valueType="num">
                                      <p:cBhvr additive="base">
                                        <p:cTn id="80" dur="500" fill="hold"/>
                                        <p:tgtEl>
                                          <p:spTgt spid="9362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4" name="suction.wav"/>
                                        </p:tgtEl>
                                      </p:cMediaNode>
                                    </p:audio>
                                  </p:sub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2" fill="hold" grpId="0" nodeType="clickEffect">
                                  <p:stCondLst>
                                    <p:cond delay="0"/>
                                  </p:stCondLst>
                                  <p:childTnLst>
                                    <p:set>
                                      <p:cBhvr>
                                        <p:cTn id="84" dur="1" fill="hold">
                                          <p:stCondLst>
                                            <p:cond delay="0"/>
                                          </p:stCondLst>
                                        </p:cTn>
                                        <p:tgtEl>
                                          <p:spTgt spid="93628"/>
                                        </p:tgtEl>
                                        <p:attrNameLst>
                                          <p:attrName>style.visibility</p:attrName>
                                        </p:attrNameLst>
                                      </p:cBhvr>
                                      <p:to>
                                        <p:strVal val="visible"/>
                                      </p:to>
                                    </p:set>
                                    <p:anim calcmode="lin" valueType="num">
                                      <p:cBhvr additive="base">
                                        <p:cTn id="85" dur="500" fill="hold"/>
                                        <p:tgtEl>
                                          <p:spTgt spid="93628"/>
                                        </p:tgtEl>
                                        <p:attrNameLst>
                                          <p:attrName>ppt_x</p:attrName>
                                        </p:attrNameLst>
                                      </p:cBhvr>
                                      <p:tavLst>
                                        <p:tav tm="0">
                                          <p:val>
                                            <p:strVal val="1+#ppt_w/2"/>
                                          </p:val>
                                        </p:tav>
                                        <p:tav tm="100000">
                                          <p:val>
                                            <p:strVal val="#ppt_x"/>
                                          </p:val>
                                        </p:tav>
                                      </p:tavLst>
                                    </p:anim>
                                    <p:anim calcmode="lin" valueType="num">
                                      <p:cBhvr additive="base">
                                        <p:cTn id="86" dur="500" fill="hold"/>
                                        <p:tgtEl>
                                          <p:spTgt spid="9362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3"/>
                                            </p:cond>
                                          </p:stCondLst>
                                          <p:endCondLst>
                                            <p:cond evt="onStopAudio" delay="0">
                                              <p:tgtEl>
                                                <p:sldTgt/>
                                              </p:tgtEl>
                                            </p:cond>
                                          </p:endCondLst>
                                        </p:cTn>
                                        <p:tgtEl>
                                          <p:sndTgt r:embed="rId4" name="suction.wav"/>
                                        </p:tgtEl>
                                      </p:cMediaNode>
                                    </p:audio>
                                  </p:sub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2" fill="hold" grpId="0" nodeType="clickEffect">
                                  <p:stCondLst>
                                    <p:cond delay="0"/>
                                  </p:stCondLst>
                                  <p:childTnLst>
                                    <p:set>
                                      <p:cBhvr>
                                        <p:cTn id="90" dur="1" fill="hold">
                                          <p:stCondLst>
                                            <p:cond delay="0"/>
                                          </p:stCondLst>
                                        </p:cTn>
                                        <p:tgtEl>
                                          <p:spTgt spid="93629"/>
                                        </p:tgtEl>
                                        <p:attrNameLst>
                                          <p:attrName>style.visibility</p:attrName>
                                        </p:attrNameLst>
                                      </p:cBhvr>
                                      <p:to>
                                        <p:strVal val="visible"/>
                                      </p:to>
                                    </p:set>
                                    <p:anim calcmode="lin" valueType="num">
                                      <p:cBhvr additive="base">
                                        <p:cTn id="91" dur="500" fill="hold"/>
                                        <p:tgtEl>
                                          <p:spTgt spid="93629"/>
                                        </p:tgtEl>
                                        <p:attrNameLst>
                                          <p:attrName>ppt_x</p:attrName>
                                        </p:attrNameLst>
                                      </p:cBhvr>
                                      <p:tavLst>
                                        <p:tav tm="0">
                                          <p:val>
                                            <p:strVal val="1+#ppt_w/2"/>
                                          </p:val>
                                        </p:tav>
                                        <p:tav tm="100000">
                                          <p:val>
                                            <p:strVal val="#ppt_x"/>
                                          </p:val>
                                        </p:tav>
                                      </p:tavLst>
                                    </p:anim>
                                    <p:anim calcmode="lin" valueType="num">
                                      <p:cBhvr additive="base">
                                        <p:cTn id="92" dur="500" fill="hold"/>
                                        <p:tgtEl>
                                          <p:spTgt spid="9362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9"/>
                                            </p:cond>
                                          </p:stCondLst>
                                          <p:endCondLst>
                                            <p:cond evt="onStopAudio" delay="0">
                                              <p:tgtEl>
                                                <p:sldTgt/>
                                              </p:tgtEl>
                                            </p:cond>
                                          </p:endCondLst>
                                        </p:cTn>
                                        <p:tgtEl>
                                          <p:sndTgt r:embed="rId4" name="suction.wav"/>
                                        </p:tgtEl>
                                      </p:cMediaNode>
                                    </p:audio>
                                  </p:subTnLst>
                                </p:cTn>
                              </p:par>
                              <p:par>
                                <p:cTn id="93" presetID="2" presetClass="entr" presetSubtype="2" fill="hold" nodeType="withEffect">
                                  <p:stCondLst>
                                    <p:cond delay="0"/>
                                  </p:stCondLst>
                                  <p:childTnLst>
                                    <p:set>
                                      <p:cBhvr>
                                        <p:cTn id="94" dur="1" fill="hold">
                                          <p:stCondLst>
                                            <p:cond delay="0"/>
                                          </p:stCondLst>
                                        </p:cTn>
                                        <p:tgtEl>
                                          <p:spTgt spid="93683"/>
                                        </p:tgtEl>
                                        <p:attrNameLst>
                                          <p:attrName>style.visibility</p:attrName>
                                        </p:attrNameLst>
                                      </p:cBhvr>
                                      <p:to>
                                        <p:strVal val="visible"/>
                                      </p:to>
                                    </p:set>
                                    <p:anim calcmode="lin" valueType="num">
                                      <p:cBhvr additive="base">
                                        <p:cTn id="95" dur="500" fill="hold"/>
                                        <p:tgtEl>
                                          <p:spTgt spid="93683"/>
                                        </p:tgtEl>
                                        <p:attrNameLst>
                                          <p:attrName>ppt_x</p:attrName>
                                        </p:attrNameLst>
                                      </p:cBhvr>
                                      <p:tavLst>
                                        <p:tav tm="0">
                                          <p:val>
                                            <p:strVal val="1+#ppt_w/2"/>
                                          </p:val>
                                        </p:tav>
                                        <p:tav tm="100000">
                                          <p:val>
                                            <p:strVal val="#ppt_x"/>
                                          </p:val>
                                        </p:tav>
                                      </p:tavLst>
                                    </p:anim>
                                    <p:anim calcmode="lin" valueType="num">
                                      <p:cBhvr additive="base">
                                        <p:cTn id="96" dur="500" fill="hold"/>
                                        <p:tgtEl>
                                          <p:spTgt spid="93683"/>
                                        </p:tgtEl>
                                        <p:attrNameLst>
                                          <p:attrName>ppt_y</p:attrName>
                                        </p:attrNameLst>
                                      </p:cBhvr>
                                      <p:tavLst>
                                        <p:tav tm="0">
                                          <p:val>
                                            <p:strVal val="#ppt_y"/>
                                          </p:val>
                                        </p:tav>
                                        <p:tav tm="100000">
                                          <p:val>
                                            <p:strVal val="#ppt_y"/>
                                          </p:val>
                                        </p:tav>
                                      </p:tavLst>
                                    </p:anim>
                                  </p:childTnLst>
                                </p:cTn>
                              </p:par>
                            </p:childTnLst>
                          </p:cTn>
                        </p:par>
                      </p:childTnLst>
                    </p:cTn>
                  </p:par>
                  <p:par>
                    <p:cTn id="97" fill="hold" nodeType="clickPar">
                      <p:stCondLst>
                        <p:cond delay="indefinite"/>
                      </p:stCondLst>
                      <p:childTnLst>
                        <p:par>
                          <p:cTn id="98" fill="hold" nodeType="withGroup">
                            <p:stCondLst>
                              <p:cond delay="0"/>
                            </p:stCondLst>
                            <p:childTnLst>
                              <p:par>
                                <p:cTn id="99" presetID="2" presetClass="entr" presetSubtype="2" fill="hold" grpId="0" nodeType="clickEffect">
                                  <p:stCondLst>
                                    <p:cond delay="0"/>
                                  </p:stCondLst>
                                  <p:childTnLst>
                                    <p:set>
                                      <p:cBhvr>
                                        <p:cTn id="100" dur="1" fill="hold">
                                          <p:stCondLst>
                                            <p:cond delay="0"/>
                                          </p:stCondLst>
                                        </p:cTn>
                                        <p:tgtEl>
                                          <p:spTgt spid="93630"/>
                                        </p:tgtEl>
                                        <p:attrNameLst>
                                          <p:attrName>style.visibility</p:attrName>
                                        </p:attrNameLst>
                                      </p:cBhvr>
                                      <p:to>
                                        <p:strVal val="visible"/>
                                      </p:to>
                                    </p:set>
                                    <p:anim calcmode="lin" valueType="num">
                                      <p:cBhvr additive="base">
                                        <p:cTn id="101" dur="500" fill="hold"/>
                                        <p:tgtEl>
                                          <p:spTgt spid="93630"/>
                                        </p:tgtEl>
                                        <p:attrNameLst>
                                          <p:attrName>ppt_x</p:attrName>
                                        </p:attrNameLst>
                                      </p:cBhvr>
                                      <p:tavLst>
                                        <p:tav tm="0">
                                          <p:val>
                                            <p:strVal val="1+#ppt_w/2"/>
                                          </p:val>
                                        </p:tav>
                                        <p:tav tm="100000">
                                          <p:val>
                                            <p:strVal val="#ppt_x"/>
                                          </p:val>
                                        </p:tav>
                                      </p:tavLst>
                                    </p:anim>
                                    <p:anim calcmode="lin" valueType="num">
                                      <p:cBhvr additive="base">
                                        <p:cTn id="102" dur="500" fill="hold"/>
                                        <p:tgtEl>
                                          <p:spTgt spid="9363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9"/>
                                            </p:cond>
                                          </p:stCondLst>
                                          <p:endCondLst>
                                            <p:cond evt="onStopAudio" delay="0">
                                              <p:tgtEl>
                                                <p:sldTgt/>
                                              </p:tgtEl>
                                            </p:cond>
                                          </p:endCondLst>
                                        </p:cTn>
                                        <p:tgtEl>
                                          <p:sndTgt r:embed="rId4" name="suction.wav"/>
                                        </p:tgtEl>
                                      </p:cMediaNode>
                                    </p:audio>
                                  </p:subTnLst>
                                </p:cTn>
                              </p:par>
                            </p:childTnLst>
                          </p:cTn>
                        </p:par>
                      </p:childTnLst>
                    </p:cTn>
                  </p:par>
                  <p:par>
                    <p:cTn id="103" fill="hold" nodeType="clickPar">
                      <p:stCondLst>
                        <p:cond delay="indefinite"/>
                      </p:stCondLst>
                      <p:childTnLst>
                        <p:par>
                          <p:cTn id="104" fill="hold" nodeType="withGroup">
                            <p:stCondLst>
                              <p:cond delay="0"/>
                            </p:stCondLst>
                            <p:childTnLst>
                              <p:par>
                                <p:cTn id="105" presetID="2" presetClass="entr" presetSubtype="2" fill="hold" grpId="0" nodeType="clickEffect">
                                  <p:stCondLst>
                                    <p:cond delay="0"/>
                                  </p:stCondLst>
                                  <p:childTnLst>
                                    <p:set>
                                      <p:cBhvr>
                                        <p:cTn id="106" dur="1" fill="hold">
                                          <p:stCondLst>
                                            <p:cond delay="0"/>
                                          </p:stCondLst>
                                        </p:cTn>
                                        <p:tgtEl>
                                          <p:spTgt spid="93631"/>
                                        </p:tgtEl>
                                        <p:attrNameLst>
                                          <p:attrName>style.visibility</p:attrName>
                                        </p:attrNameLst>
                                      </p:cBhvr>
                                      <p:to>
                                        <p:strVal val="visible"/>
                                      </p:to>
                                    </p:set>
                                    <p:anim calcmode="lin" valueType="num">
                                      <p:cBhvr additive="base">
                                        <p:cTn id="107" dur="500" fill="hold"/>
                                        <p:tgtEl>
                                          <p:spTgt spid="93631"/>
                                        </p:tgtEl>
                                        <p:attrNameLst>
                                          <p:attrName>ppt_x</p:attrName>
                                        </p:attrNameLst>
                                      </p:cBhvr>
                                      <p:tavLst>
                                        <p:tav tm="0">
                                          <p:val>
                                            <p:strVal val="1+#ppt_w/2"/>
                                          </p:val>
                                        </p:tav>
                                        <p:tav tm="100000">
                                          <p:val>
                                            <p:strVal val="#ppt_x"/>
                                          </p:val>
                                        </p:tav>
                                      </p:tavLst>
                                    </p:anim>
                                    <p:anim calcmode="lin" valueType="num">
                                      <p:cBhvr additive="base">
                                        <p:cTn id="108" dur="500" fill="hold"/>
                                        <p:tgtEl>
                                          <p:spTgt spid="9363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5"/>
                                            </p:cond>
                                          </p:stCondLst>
                                          <p:endCondLst>
                                            <p:cond evt="onStopAudio" delay="0">
                                              <p:tgtEl>
                                                <p:sldTgt/>
                                              </p:tgtEl>
                                            </p:cond>
                                          </p:endCondLst>
                                        </p:cTn>
                                        <p:tgtEl>
                                          <p:sndTgt r:embed="rId4" name="suction.wav"/>
                                        </p:tgtEl>
                                      </p:cMediaNode>
                                    </p:audio>
                                  </p:subTnLst>
                                </p:cTn>
                              </p:par>
                            </p:childTnLst>
                          </p:cTn>
                        </p:par>
                      </p:childTnLst>
                    </p:cTn>
                  </p:par>
                  <p:par>
                    <p:cTn id="109" fill="hold" nodeType="clickPar">
                      <p:stCondLst>
                        <p:cond delay="indefinite"/>
                      </p:stCondLst>
                      <p:childTnLst>
                        <p:par>
                          <p:cTn id="110" fill="hold" nodeType="withGroup">
                            <p:stCondLst>
                              <p:cond delay="0"/>
                            </p:stCondLst>
                            <p:childTnLst>
                              <p:par>
                                <p:cTn id="111" presetID="2" presetClass="entr" presetSubtype="2" fill="hold" grpId="0" nodeType="clickEffect">
                                  <p:stCondLst>
                                    <p:cond delay="0"/>
                                  </p:stCondLst>
                                  <p:childTnLst>
                                    <p:set>
                                      <p:cBhvr>
                                        <p:cTn id="112" dur="1" fill="hold">
                                          <p:stCondLst>
                                            <p:cond delay="0"/>
                                          </p:stCondLst>
                                        </p:cTn>
                                        <p:tgtEl>
                                          <p:spTgt spid="93632"/>
                                        </p:tgtEl>
                                        <p:attrNameLst>
                                          <p:attrName>style.visibility</p:attrName>
                                        </p:attrNameLst>
                                      </p:cBhvr>
                                      <p:to>
                                        <p:strVal val="visible"/>
                                      </p:to>
                                    </p:set>
                                    <p:anim calcmode="lin" valueType="num">
                                      <p:cBhvr additive="base">
                                        <p:cTn id="113" dur="500" fill="hold"/>
                                        <p:tgtEl>
                                          <p:spTgt spid="93632"/>
                                        </p:tgtEl>
                                        <p:attrNameLst>
                                          <p:attrName>ppt_x</p:attrName>
                                        </p:attrNameLst>
                                      </p:cBhvr>
                                      <p:tavLst>
                                        <p:tav tm="0">
                                          <p:val>
                                            <p:strVal val="1+#ppt_w/2"/>
                                          </p:val>
                                        </p:tav>
                                        <p:tav tm="100000">
                                          <p:val>
                                            <p:strVal val="#ppt_x"/>
                                          </p:val>
                                        </p:tav>
                                      </p:tavLst>
                                    </p:anim>
                                    <p:anim calcmode="lin" valueType="num">
                                      <p:cBhvr additive="base">
                                        <p:cTn id="114" dur="500" fill="hold"/>
                                        <p:tgtEl>
                                          <p:spTgt spid="9363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1"/>
                                            </p:cond>
                                          </p:stCondLst>
                                          <p:endCondLst>
                                            <p:cond evt="onStopAudio" delay="0">
                                              <p:tgtEl>
                                                <p:sldTgt/>
                                              </p:tgtEl>
                                            </p:cond>
                                          </p:endCondLst>
                                        </p:cTn>
                                        <p:tgtEl>
                                          <p:sndTgt r:embed="rId4" name="suction.wav"/>
                                        </p:tgtEl>
                                      </p:cMediaNode>
                                    </p:audio>
                                  </p:subTnLst>
                                </p:cTn>
                              </p:par>
                            </p:childTnLst>
                          </p:cTn>
                        </p:par>
                      </p:childTnLst>
                    </p:cTn>
                  </p:par>
                  <p:par>
                    <p:cTn id="115" fill="hold" nodeType="clickPar">
                      <p:stCondLst>
                        <p:cond delay="indefinite"/>
                      </p:stCondLst>
                      <p:childTnLst>
                        <p:par>
                          <p:cTn id="116" fill="hold" nodeType="withGroup">
                            <p:stCondLst>
                              <p:cond delay="0"/>
                            </p:stCondLst>
                            <p:childTnLst>
                              <p:par>
                                <p:cTn id="117" presetID="2" presetClass="entr" presetSubtype="2" fill="hold" grpId="0" nodeType="clickEffect">
                                  <p:stCondLst>
                                    <p:cond delay="0"/>
                                  </p:stCondLst>
                                  <p:childTnLst>
                                    <p:set>
                                      <p:cBhvr>
                                        <p:cTn id="118" dur="1" fill="hold">
                                          <p:stCondLst>
                                            <p:cond delay="0"/>
                                          </p:stCondLst>
                                        </p:cTn>
                                        <p:tgtEl>
                                          <p:spTgt spid="93633"/>
                                        </p:tgtEl>
                                        <p:attrNameLst>
                                          <p:attrName>style.visibility</p:attrName>
                                        </p:attrNameLst>
                                      </p:cBhvr>
                                      <p:to>
                                        <p:strVal val="visible"/>
                                      </p:to>
                                    </p:set>
                                    <p:anim calcmode="lin" valueType="num">
                                      <p:cBhvr additive="base">
                                        <p:cTn id="119" dur="500" fill="hold"/>
                                        <p:tgtEl>
                                          <p:spTgt spid="93633"/>
                                        </p:tgtEl>
                                        <p:attrNameLst>
                                          <p:attrName>ppt_x</p:attrName>
                                        </p:attrNameLst>
                                      </p:cBhvr>
                                      <p:tavLst>
                                        <p:tav tm="0">
                                          <p:val>
                                            <p:strVal val="1+#ppt_w/2"/>
                                          </p:val>
                                        </p:tav>
                                        <p:tav tm="100000">
                                          <p:val>
                                            <p:strVal val="#ppt_x"/>
                                          </p:val>
                                        </p:tav>
                                      </p:tavLst>
                                    </p:anim>
                                    <p:anim calcmode="lin" valueType="num">
                                      <p:cBhvr additive="base">
                                        <p:cTn id="120" dur="500" fill="hold"/>
                                        <p:tgtEl>
                                          <p:spTgt spid="9363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7"/>
                                            </p:cond>
                                          </p:stCondLst>
                                          <p:endCondLst>
                                            <p:cond evt="onStopAudio" delay="0">
                                              <p:tgtEl>
                                                <p:sldTgt/>
                                              </p:tgtEl>
                                            </p:cond>
                                          </p:endCondLst>
                                        </p:cTn>
                                        <p:tgtEl>
                                          <p:sndTgt r:embed="rId4" name="suction.wav"/>
                                        </p:tgtEl>
                                      </p:cMediaNode>
                                    </p:audio>
                                  </p:subTnLst>
                                </p:cTn>
                              </p:par>
                              <p:par>
                                <p:cTn id="121" presetID="2" presetClass="entr" presetSubtype="2" fill="hold" nodeType="withEffect">
                                  <p:stCondLst>
                                    <p:cond delay="0"/>
                                  </p:stCondLst>
                                  <p:childTnLst>
                                    <p:set>
                                      <p:cBhvr>
                                        <p:cTn id="122" dur="1" fill="hold">
                                          <p:stCondLst>
                                            <p:cond delay="0"/>
                                          </p:stCondLst>
                                        </p:cTn>
                                        <p:tgtEl>
                                          <p:spTgt spid="93684"/>
                                        </p:tgtEl>
                                        <p:attrNameLst>
                                          <p:attrName>style.visibility</p:attrName>
                                        </p:attrNameLst>
                                      </p:cBhvr>
                                      <p:to>
                                        <p:strVal val="visible"/>
                                      </p:to>
                                    </p:set>
                                    <p:anim calcmode="lin" valueType="num">
                                      <p:cBhvr additive="base">
                                        <p:cTn id="123" dur="500" fill="hold"/>
                                        <p:tgtEl>
                                          <p:spTgt spid="93684"/>
                                        </p:tgtEl>
                                        <p:attrNameLst>
                                          <p:attrName>ppt_x</p:attrName>
                                        </p:attrNameLst>
                                      </p:cBhvr>
                                      <p:tavLst>
                                        <p:tav tm="0">
                                          <p:val>
                                            <p:strVal val="1+#ppt_w/2"/>
                                          </p:val>
                                        </p:tav>
                                        <p:tav tm="100000">
                                          <p:val>
                                            <p:strVal val="#ppt_x"/>
                                          </p:val>
                                        </p:tav>
                                      </p:tavLst>
                                    </p:anim>
                                    <p:anim calcmode="lin" valueType="num">
                                      <p:cBhvr additive="base">
                                        <p:cTn id="124" dur="500" fill="hold"/>
                                        <p:tgtEl>
                                          <p:spTgt spid="93684"/>
                                        </p:tgtEl>
                                        <p:attrNameLst>
                                          <p:attrName>ppt_y</p:attrName>
                                        </p:attrNameLst>
                                      </p:cBhvr>
                                      <p:tavLst>
                                        <p:tav tm="0">
                                          <p:val>
                                            <p:strVal val="#ppt_y"/>
                                          </p:val>
                                        </p:tav>
                                        <p:tav tm="100000">
                                          <p:val>
                                            <p:strVal val="#ppt_y"/>
                                          </p:val>
                                        </p:tav>
                                      </p:tavLst>
                                    </p:anim>
                                  </p:childTnLst>
                                </p:cTn>
                              </p:par>
                            </p:childTnLst>
                          </p:cTn>
                        </p:par>
                      </p:childTnLst>
                    </p:cTn>
                  </p:par>
                  <p:par>
                    <p:cTn id="125" fill="hold" nodeType="clickPar">
                      <p:stCondLst>
                        <p:cond delay="indefinite"/>
                      </p:stCondLst>
                      <p:childTnLst>
                        <p:par>
                          <p:cTn id="126" fill="hold" nodeType="withGroup">
                            <p:stCondLst>
                              <p:cond delay="0"/>
                            </p:stCondLst>
                            <p:childTnLst>
                              <p:par>
                                <p:cTn id="127" presetID="2" presetClass="entr" presetSubtype="2" fill="hold" grpId="0" nodeType="clickEffect">
                                  <p:stCondLst>
                                    <p:cond delay="0"/>
                                  </p:stCondLst>
                                  <p:childTnLst>
                                    <p:set>
                                      <p:cBhvr>
                                        <p:cTn id="128" dur="1" fill="hold">
                                          <p:stCondLst>
                                            <p:cond delay="0"/>
                                          </p:stCondLst>
                                        </p:cTn>
                                        <p:tgtEl>
                                          <p:spTgt spid="93634"/>
                                        </p:tgtEl>
                                        <p:attrNameLst>
                                          <p:attrName>style.visibility</p:attrName>
                                        </p:attrNameLst>
                                      </p:cBhvr>
                                      <p:to>
                                        <p:strVal val="visible"/>
                                      </p:to>
                                    </p:set>
                                    <p:anim calcmode="lin" valueType="num">
                                      <p:cBhvr additive="base">
                                        <p:cTn id="129" dur="500" fill="hold"/>
                                        <p:tgtEl>
                                          <p:spTgt spid="93634"/>
                                        </p:tgtEl>
                                        <p:attrNameLst>
                                          <p:attrName>ppt_x</p:attrName>
                                        </p:attrNameLst>
                                      </p:cBhvr>
                                      <p:tavLst>
                                        <p:tav tm="0">
                                          <p:val>
                                            <p:strVal val="1+#ppt_w/2"/>
                                          </p:val>
                                        </p:tav>
                                        <p:tav tm="100000">
                                          <p:val>
                                            <p:strVal val="#ppt_x"/>
                                          </p:val>
                                        </p:tav>
                                      </p:tavLst>
                                    </p:anim>
                                    <p:anim calcmode="lin" valueType="num">
                                      <p:cBhvr additive="base">
                                        <p:cTn id="130" dur="500" fill="hold"/>
                                        <p:tgtEl>
                                          <p:spTgt spid="9363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27"/>
                                            </p:cond>
                                          </p:stCondLst>
                                          <p:endCondLst>
                                            <p:cond evt="onStopAudio" delay="0">
                                              <p:tgtEl>
                                                <p:sldTgt/>
                                              </p:tgtEl>
                                            </p:cond>
                                          </p:endCondLst>
                                        </p:cTn>
                                        <p:tgtEl>
                                          <p:sndTgt r:embed="rId4" name="suction.wav"/>
                                        </p:tgtEl>
                                      </p:cMediaNode>
                                    </p:audio>
                                  </p:subTnLst>
                                </p:cTn>
                              </p:par>
                            </p:childTnLst>
                          </p:cTn>
                        </p:par>
                      </p:childTnLst>
                    </p:cTn>
                  </p:par>
                  <p:par>
                    <p:cTn id="131" fill="hold" nodeType="clickPar">
                      <p:stCondLst>
                        <p:cond delay="indefinite"/>
                      </p:stCondLst>
                      <p:childTnLst>
                        <p:par>
                          <p:cTn id="132" fill="hold" nodeType="withGroup">
                            <p:stCondLst>
                              <p:cond delay="0"/>
                            </p:stCondLst>
                            <p:childTnLst>
                              <p:par>
                                <p:cTn id="133" presetID="2" presetClass="entr" presetSubtype="2" fill="hold" grpId="0" nodeType="clickEffect">
                                  <p:stCondLst>
                                    <p:cond delay="0"/>
                                  </p:stCondLst>
                                  <p:childTnLst>
                                    <p:set>
                                      <p:cBhvr>
                                        <p:cTn id="134" dur="1" fill="hold">
                                          <p:stCondLst>
                                            <p:cond delay="0"/>
                                          </p:stCondLst>
                                        </p:cTn>
                                        <p:tgtEl>
                                          <p:spTgt spid="93635"/>
                                        </p:tgtEl>
                                        <p:attrNameLst>
                                          <p:attrName>style.visibility</p:attrName>
                                        </p:attrNameLst>
                                      </p:cBhvr>
                                      <p:to>
                                        <p:strVal val="visible"/>
                                      </p:to>
                                    </p:set>
                                    <p:anim calcmode="lin" valueType="num">
                                      <p:cBhvr additive="base">
                                        <p:cTn id="135" dur="500" fill="hold"/>
                                        <p:tgtEl>
                                          <p:spTgt spid="93635"/>
                                        </p:tgtEl>
                                        <p:attrNameLst>
                                          <p:attrName>ppt_x</p:attrName>
                                        </p:attrNameLst>
                                      </p:cBhvr>
                                      <p:tavLst>
                                        <p:tav tm="0">
                                          <p:val>
                                            <p:strVal val="1+#ppt_w/2"/>
                                          </p:val>
                                        </p:tav>
                                        <p:tav tm="100000">
                                          <p:val>
                                            <p:strVal val="#ppt_x"/>
                                          </p:val>
                                        </p:tav>
                                      </p:tavLst>
                                    </p:anim>
                                    <p:anim calcmode="lin" valueType="num">
                                      <p:cBhvr additive="base">
                                        <p:cTn id="136" dur="500" fill="hold"/>
                                        <p:tgtEl>
                                          <p:spTgt spid="9363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3"/>
                                            </p:cond>
                                          </p:stCondLst>
                                          <p:endCondLst>
                                            <p:cond evt="onStopAudio" delay="0">
                                              <p:tgtEl>
                                                <p:sldTgt/>
                                              </p:tgtEl>
                                            </p:cond>
                                          </p:endCondLst>
                                        </p:cTn>
                                        <p:tgtEl>
                                          <p:sndTgt r:embed="rId4" name="suction.wav"/>
                                        </p:tgtEl>
                                      </p:cMediaNode>
                                    </p:audio>
                                  </p:subTnLst>
                                </p:cTn>
                              </p:par>
                            </p:childTnLst>
                          </p:cTn>
                        </p:par>
                      </p:childTnLst>
                    </p:cTn>
                  </p:par>
                  <p:par>
                    <p:cTn id="137" fill="hold" nodeType="clickPar">
                      <p:stCondLst>
                        <p:cond delay="indefinite"/>
                      </p:stCondLst>
                      <p:childTnLst>
                        <p:par>
                          <p:cTn id="138" fill="hold" nodeType="withGroup">
                            <p:stCondLst>
                              <p:cond delay="0"/>
                            </p:stCondLst>
                            <p:childTnLst>
                              <p:par>
                                <p:cTn id="139" presetID="2" presetClass="entr" presetSubtype="2" fill="hold" grpId="0" nodeType="clickEffect">
                                  <p:stCondLst>
                                    <p:cond delay="0"/>
                                  </p:stCondLst>
                                  <p:childTnLst>
                                    <p:set>
                                      <p:cBhvr>
                                        <p:cTn id="140" dur="1" fill="hold">
                                          <p:stCondLst>
                                            <p:cond delay="0"/>
                                          </p:stCondLst>
                                        </p:cTn>
                                        <p:tgtEl>
                                          <p:spTgt spid="93636"/>
                                        </p:tgtEl>
                                        <p:attrNameLst>
                                          <p:attrName>style.visibility</p:attrName>
                                        </p:attrNameLst>
                                      </p:cBhvr>
                                      <p:to>
                                        <p:strVal val="visible"/>
                                      </p:to>
                                    </p:set>
                                    <p:anim calcmode="lin" valueType="num">
                                      <p:cBhvr additive="base">
                                        <p:cTn id="141" dur="500" fill="hold"/>
                                        <p:tgtEl>
                                          <p:spTgt spid="93636"/>
                                        </p:tgtEl>
                                        <p:attrNameLst>
                                          <p:attrName>ppt_x</p:attrName>
                                        </p:attrNameLst>
                                      </p:cBhvr>
                                      <p:tavLst>
                                        <p:tav tm="0">
                                          <p:val>
                                            <p:strVal val="1+#ppt_w/2"/>
                                          </p:val>
                                        </p:tav>
                                        <p:tav tm="100000">
                                          <p:val>
                                            <p:strVal val="#ppt_x"/>
                                          </p:val>
                                        </p:tav>
                                      </p:tavLst>
                                    </p:anim>
                                    <p:anim calcmode="lin" valueType="num">
                                      <p:cBhvr additive="base">
                                        <p:cTn id="142" dur="500" fill="hold"/>
                                        <p:tgtEl>
                                          <p:spTgt spid="9363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9"/>
                                            </p:cond>
                                          </p:stCondLst>
                                          <p:endCondLst>
                                            <p:cond evt="onStopAudio" delay="0">
                                              <p:tgtEl>
                                                <p:sldTgt/>
                                              </p:tgtEl>
                                            </p:cond>
                                          </p:endCondLst>
                                        </p:cTn>
                                        <p:tgtEl>
                                          <p:sndTgt r:embed="rId4" name="suction.wav"/>
                                        </p:tgtEl>
                                      </p:cMediaNode>
                                    </p:audio>
                                  </p:subTnLst>
                                </p:cTn>
                              </p:par>
                            </p:childTnLst>
                          </p:cTn>
                        </p:par>
                      </p:childTnLst>
                    </p:cTn>
                  </p:par>
                  <p:par>
                    <p:cTn id="143" fill="hold" nodeType="clickPar">
                      <p:stCondLst>
                        <p:cond delay="indefinite"/>
                      </p:stCondLst>
                      <p:childTnLst>
                        <p:par>
                          <p:cTn id="144" fill="hold" nodeType="withGroup">
                            <p:stCondLst>
                              <p:cond delay="0"/>
                            </p:stCondLst>
                            <p:childTnLst>
                              <p:par>
                                <p:cTn id="145" presetID="2" presetClass="entr" presetSubtype="2" fill="hold" grpId="0" nodeType="clickEffect">
                                  <p:stCondLst>
                                    <p:cond delay="0"/>
                                  </p:stCondLst>
                                  <p:childTnLst>
                                    <p:set>
                                      <p:cBhvr>
                                        <p:cTn id="146" dur="1" fill="hold">
                                          <p:stCondLst>
                                            <p:cond delay="0"/>
                                          </p:stCondLst>
                                        </p:cTn>
                                        <p:tgtEl>
                                          <p:spTgt spid="93637"/>
                                        </p:tgtEl>
                                        <p:attrNameLst>
                                          <p:attrName>style.visibility</p:attrName>
                                        </p:attrNameLst>
                                      </p:cBhvr>
                                      <p:to>
                                        <p:strVal val="visible"/>
                                      </p:to>
                                    </p:set>
                                    <p:anim calcmode="lin" valueType="num">
                                      <p:cBhvr additive="base">
                                        <p:cTn id="147" dur="500" fill="hold"/>
                                        <p:tgtEl>
                                          <p:spTgt spid="93637"/>
                                        </p:tgtEl>
                                        <p:attrNameLst>
                                          <p:attrName>ppt_x</p:attrName>
                                        </p:attrNameLst>
                                      </p:cBhvr>
                                      <p:tavLst>
                                        <p:tav tm="0">
                                          <p:val>
                                            <p:strVal val="1+#ppt_w/2"/>
                                          </p:val>
                                        </p:tav>
                                        <p:tav tm="100000">
                                          <p:val>
                                            <p:strVal val="#ppt_x"/>
                                          </p:val>
                                        </p:tav>
                                      </p:tavLst>
                                    </p:anim>
                                    <p:anim calcmode="lin" valueType="num">
                                      <p:cBhvr additive="base">
                                        <p:cTn id="148" dur="500" fill="hold"/>
                                        <p:tgtEl>
                                          <p:spTgt spid="9363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45"/>
                                            </p:cond>
                                          </p:stCondLst>
                                          <p:endCondLst>
                                            <p:cond evt="onStopAudio" delay="0">
                                              <p:tgtEl>
                                                <p:sldTgt/>
                                              </p:tgtEl>
                                            </p:cond>
                                          </p:endCondLst>
                                        </p:cTn>
                                        <p:tgtEl>
                                          <p:sndTgt r:embed="rId4" name="suction.wav"/>
                                        </p:tgtEl>
                                      </p:cMediaNode>
                                    </p:audio>
                                  </p:subTnLst>
                                </p:cTn>
                              </p:par>
                              <p:par>
                                <p:cTn id="149" presetID="2" presetClass="entr" presetSubtype="2" fill="hold" nodeType="withEffect">
                                  <p:stCondLst>
                                    <p:cond delay="0"/>
                                  </p:stCondLst>
                                  <p:childTnLst>
                                    <p:set>
                                      <p:cBhvr>
                                        <p:cTn id="150" dur="1" fill="hold">
                                          <p:stCondLst>
                                            <p:cond delay="0"/>
                                          </p:stCondLst>
                                        </p:cTn>
                                        <p:tgtEl>
                                          <p:spTgt spid="93687"/>
                                        </p:tgtEl>
                                        <p:attrNameLst>
                                          <p:attrName>style.visibility</p:attrName>
                                        </p:attrNameLst>
                                      </p:cBhvr>
                                      <p:to>
                                        <p:strVal val="visible"/>
                                      </p:to>
                                    </p:set>
                                    <p:anim calcmode="lin" valueType="num">
                                      <p:cBhvr additive="base">
                                        <p:cTn id="151" dur="500" fill="hold"/>
                                        <p:tgtEl>
                                          <p:spTgt spid="93687"/>
                                        </p:tgtEl>
                                        <p:attrNameLst>
                                          <p:attrName>ppt_x</p:attrName>
                                        </p:attrNameLst>
                                      </p:cBhvr>
                                      <p:tavLst>
                                        <p:tav tm="0">
                                          <p:val>
                                            <p:strVal val="1+#ppt_w/2"/>
                                          </p:val>
                                        </p:tav>
                                        <p:tav tm="100000">
                                          <p:val>
                                            <p:strVal val="#ppt_x"/>
                                          </p:val>
                                        </p:tav>
                                      </p:tavLst>
                                    </p:anim>
                                    <p:anim calcmode="lin" valueType="num">
                                      <p:cBhvr additive="base">
                                        <p:cTn id="152" dur="500" fill="hold"/>
                                        <p:tgtEl>
                                          <p:spTgt spid="93687"/>
                                        </p:tgtEl>
                                        <p:attrNameLst>
                                          <p:attrName>ppt_y</p:attrName>
                                        </p:attrNameLst>
                                      </p:cBhvr>
                                      <p:tavLst>
                                        <p:tav tm="0">
                                          <p:val>
                                            <p:strVal val="#ppt_y"/>
                                          </p:val>
                                        </p:tav>
                                        <p:tav tm="100000">
                                          <p:val>
                                            <p:strVal val="#ppt_y"/>
                                          </p:val>
                                        </p:tav>
                                      </p:tavLst>
                                    </p:anim>
                                  </p:childTnLst>
                                </p:cTn>
                              </p:par>
                            </p:childTnLst>
                          </p:cTn>
                        </p:par>
                      </p:childTnLst>
                    </p:cTn>
                  </p:par>
                  <p:par>
                    <p:cTn id="153" fill="hold" nodeType="clickPar">
                      <p:stCondLst>
                        <p:cond delay="indefinite"/>
                      </p:stCondLst>
                      <p:childTnLst>
                        <p:par>
                          <p:cTn id="154" fill="hold" nodeType="withGroup">
                            <p:stCondLst>
                              <p:cond delay="0"/>
                            </p:stCondLst>
                            <p:childTnLst>
                              <p:par>
                                <p:cTn id="155" presetID="2" presetClass="entr" presetSubtype="2" fill="hold" grpId="0" nodeType="clickEffect">
                                  <p:stCondLst>
                                    <p:cond delay="0"/>
                                  </p:stCondLst>
                                  <p:childTnLst>
                                    <p:set>
                                      <p:cBhvr>
                                        <p:cTn id="156" dur="1" fill="hold">
                                          <p:stCondLst>
                                            <p:cond delay="0"/>
                                          </p:stCondLst>
                                        </p:cTn>
                                        <p:tgtEl>
                                          <p:spTgt spid="93638"/>
                                        </p:tgtEl>
                                        <p:attrNameLst>
                                          <p:attrName>style.visibility</p:attrName>
                                        </p:attrNameLst>
                                      </p:cBhvr>
                                      <p:to>
                                        <p:strVal val="visible"/>
                                      </p:to>
                                    </p:set>
                                    <p:anim calcmode="lin" valueType="num">
                                      <p:cBhvr additive="base">
                                        <p:cTn id="157" dur="500" fill="hold"/>
                                        <p:tgtEl>
                                          <p:spTgt spid="93638"/>
                                        </p:tgtEl>
                                        <p:attrNameLst>
                                          <p:attrName>ppt_x</p:attrName>
                                        </p:attrNameLst>
                                      </p:cBhvr>
                                      <p:tavLst>
                                        <p:tav tm="0">
                                          <p:val>
                                            <p:strVal val="1+#ppt_w/2"/>
                                          </p:val>
                                        </p:tav>
                                        <p:tav tm="100000">
                                          <p:val>
                                            <p:strVal val="#ppt_x"/>
                                          </p:val>
                                        </p:tav>
                                      </p:tavLst>
                                    </p:anim>
                                    <p:anim calcmode="lin" valueType="num">
                                      <p:cBhvr additive="base">
                                        <p:cTn id="158" dur="500" fill="hold"/>
                                        <p:tgtEl>
                                          <p:spTgt spid="9363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5"/>
                                            </p:cond>
                                          </p:stCondLst>
                                          <p:endCondLst>
                                            <p:cond evt="onStopAudio" delay="0">
                                              <p:tgtEl>
                                                <p:sldTgt/>
                                              </p:tgtEl>
                                            </p:cond>
                                          </p:endCondLst>
                                        </p:cTn>
                                        <p:tgtEl>
                                          <p:sndTgt r:embed="rId4" name="suction.wav"/>
                                        </p:tgtEl>
                                      </p:cMediaNode>
                                    </p:audio>
                                  </p:subTnLst>
                                </p:cTn>
                              </p:par>
                            </p:childTnLst>
                          </p:cTn>
                        </p:par>
                      </p:childTnLst>
                    </p:cTn>
                  </p:par>
                  <p:par>
                    <p:cTn id="159" fill="hold" nodeType="clickPar">
                      <p:stCondLst>
                        <p:cond delay="indefinite"/>
                      </p:stCondLst>
                      <p:childTnLst>
                        <p:par>
                          <p:cTn id="160" fill="hold" nodeType="withGroup">
                            <p:stCondLst>
                              <p:cond delay="0"/>
                            </p:stCondLst>
                            <p:childTnLst>
                              <p:par>
                                <p:cTn id="161" presetID="2" presetClass="entr" presetSubtype="2" fill="hold" grpId="0" nodeType="clickEffect">
                                  <p:stCondLst>
                                    <p:cond delay="0"/>
                                  </p:stCondLst>
                                  <p:childTnLst>
                                    <p:set>
                                      <p:cBhvr>
                                        <p:cTn id="162" dur="1" fill="hold">
                                          <p:stCondLst>
                                            <p:cond delay="0"/>
                                          </p:stCondLst>
                                        </p:cTn>
                                        <p:tgtEl>
                                          <p:spTgt spid="93639"/>
                                        </p:tgtEl>
                                        <p:attrNameLst>
                                          <p:attrName>style.visibility</p:attrName>
                                        </p:attrNameLst>
                                      </p:cBhvr>
                                      <p:to>
                                        <p:strVal val="visible"/>
                                      </p:to>
                                    </p:set>
                                    <p:anim calcmode="lin" valueType="num">
                                      <p:cBhvr additive="base">
                                        <p:cTn id="163" dur="500" fill="hold"/>
                                        <p:tgtEl>
                                          <p:spTgt spid="93639"/>
                                        </p:tgtEl>
                                        <p:attrNameLst>
                                          <p:attrName>ppt_x</p:attrName>
                                        </p:attrNameLst>
                                      </p:cBhvr>
                                      <p:tavLst>
                                        <p:tav tm="0">
                                          <p:val>
                                            <p:strVal val="1+#ppt_w/2"/>
                                          </p:val>
                                        </p:tav>
                                        <p:tav tm="100000">
                                          <p:val>
                                            <p:strVal val="#ppt_x"/>
                                          </p:val>
                                        </p:tav>
                                      </p:tavLst>
                                    </p:anim>
                                    <p:anim calcmode="lin" valueType="num">
                                      <p:cBhvr additive="base">
                                        <p:cTn id="164" dur="500" fill="hold"/>
                                        <p:tgtEl>
                                          <p:spTgt spid="9363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1"/>
                                            </p:cond>
                                          </p:stCondLst>
                                          <p:endCondLst>
                                            <p:cond evt="onStopAudio" delay="0">
                                              <p:tgtEl>
                                                <p:sldTgt/>
                                              </p:tgtEl>
                                            </p:cond>
                                          </p:endCondLst>
                                        </p:cTn>
                                        <p:tgtEl>
                                          <p:sndTgt r:embed="rId4" name="suction.wav"/>
                                        </p:tgtEl>
                                      </p:cMediaNode>
                                    </p:audio>
                                  </p:subTnLst>
                                </p:cTn>
                              </p:par>
                            </p:childTnLst>
                          </p:cTn>
                        </p:par>
                      </p:childTnLst>
                    </p:cTn>
                  </p:par>
                  <p:par>
                    <p:cTn id="165" fill="hold" nodeType="clickPar">
                      <p:stCondLst>
                        <p:cond delay="indefinite"/>
                      </p:stCondLst>
                      <p:childTnLst>
                        <p:par>
                          <p:cTn id="166" fill="hold" nodeType="withGroup">
                            <p:stCondLst>
                              <p:cond delay="0"/>
                            </p:stCondLst>
                            <p:childTnLst>
                              <p:par>
                                <p:cTn id="167" presetID="2" presetClass="entr" presetSubtype="2" fill="hold" grpId="0" nodeType="clickEffect">
                                  <p:stCondLst>
                                    <p:cond delay="0"/>
                                  </p:stCondLst>
                                  <p:childTnLst>
                                    <p:set>
                                      <p:cBhvr>
                                        <p:cTn id="168" dur="1" fill="hold">
                                          <p:stCondLst>
                                            <p:cond delay="0"/>
                                          </p:stCondLst>
                                        </p:cTn>
                                        <p:tgtEl>
                                          <p:spTgt spid="93640"/>
                                        </p:tgtEl>
                                        <p:attrNameLst>
                                          <p:attrName>style.visibility</p:attrName>
                                        </p:attrNameLst>
                                      </p:cBhvr>
                                      <p:to>
                                        <p:strVal val="visible"/>
                                      </p:to>
                                    </p:set>
                                    <p:anim calcmode="lin" valueType="num">
                                      <p:cBhvr additive="base">
                                        <p:cTn id="169" dur="500" fill="hold"/>
                                        <p:tgtEl>
                                          <p:spTgt spid="93640"/>
                                        </p:tgtEl>
                                        <p:attrNameLst>
                                          <p:attrName>ppt_x</p:attrName>
                                        </p:attrNameLst>
                                      </p:cBhvr>
                                      <p:tavLst>
                                        <p:tav tm="0">
                                          <p:val>
                                            <p:strVal val="1+#ppt_w/2"/>
                                          </p:val>
                                        </p:tav>
                                        <p:tav tm="100000">
                                          <p:val>
                                            <p:strVal val="#ppt_x"/>
                                          </p:val>
                                        </p:tav>
                                      </p:tavLst>
                                    </p:anim>
                                    <p:anim calcmode="lin" valueType="num">
                                      <p:cBhvr additive="base">
                                        <p:cTn id="170" dur="500" fill="hold"/>
                                        <p:tgtEl>
                                          <p:spTgt spid="9364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7"/>
                                            </p:cond>
                                          </p:stCondLst>
                                          <p:endCondLst>
                                            <p:cond evt="onStopAudio" delay="0">
                                              <p:tgtEl>
                                                <p:sldTgt/>
                                              </p:tgtEl>
                                            </p:cond>
                                          </p:endCondLst>
                                        </p:cTn>
                                        <p:tgtEl>
                                          <p:sndTgt r:embed="rId4" name="suction.wav"/>
                                        </p:tgtEl>
                                      </p:cMediaNode>
                                    </p:audio>
                                  </p:subTnLst>
                                </p:cTn>
                              </p:par>
                            </p:childTnLst>
                          </p:cTn>
                        </p:par>
                      </p:childTnLst>
                    </p:cTn>
                  </p:par>
                  <p:par>
                    <p:cTn id="171" fill="hold" nodeType="clickPar">
                      <p:stCondLst>
                        <p:cond delay="indefinite"/>
                      </p:stCondLst>
                      <p:childTnLst>
                        <p:par>
                          <p:cTn id="172" fill="hold" nodeType="withGroup">
                            <p:stCondLst>
                              <p:cond delay="0"/>
                            </p:stCondLst>
                            <p:childTnLst>
                              <p:par>
                                <p:cTn id="173" presetID="2" presetClass="entr" presetSubtype="2" fill="hold" grpId="0" nodeType="clickEffect">
                                  <p:stCondLst>
                                    <p:cond delay="0"/>
                                  </p:stCondLst>
                                  <p:childTnLst>
                                    <p:set>
                                      <p:cBhvr>
                                        <p:cTn id="174" dur="1" fill="hold">
                                          <p:stCondLst>
                                            <p:cond delay="0"/>
                                          </p:stCondLst>
                                        </p:cTn>
                                        <p:tgtEl>
                                          <p:spTgt spid="93641"/>
                                        </p:tgtEl>
                                        <p:attrNameLst>
                                          <p:attrName>style.visibility</p:attrName>
                                        </p:attrNameLst>
                                      </p:cBhvr>
                                      <p:to>
                                        <p:strVal val="visible"/>
                                      </p:to>
                                    </p:set>
                                    <p:anim calcmode="lin" valueType="num">
                                      <p:cBhvr additive="base">
                                        <p:cTn id="175" dur="500" fill="hold"/>
                                        <p:tgtEl>
                                          <p:spTgt spid="93641"/>
                                        </p:tgtEl>
                                        <p:attrNameLst>
                                          <p:attrName>ppt_x</p:attrName>
                                        </p:attrNameLst>
                                      </p:cBhvr>
                                      <p:tavLst>
                                        <p:tav tm="0">
                                          <p:val>
                                            <p:strVal val="1+#ppt_w/2"/>
                                          </p:val>
                                        </p:tav>
                                        <p:tav tm="100000">
                                          <p:val>
                                            <p:strVal val="#ppt_x"/>
                                          </p:val>
                                        </p:tav>
                                      </p:tavLst>
                                    </p:anim>
                                    <p:anim calcmode="lin" valueType="num">
                                      <p:cBhvr additive="base">
                                        <p:cTn id="176" dur="500" fill="hold"/>
                                        <p:tgtEl>
                                          <p:spTgt spid="9364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3"/>
                                            </p:cond>
                                          </p:stCondLst>
                                          <p:endCondLst>
                                            <p:cond evt="onStopAudio" delay="0">
                                              <p:tgtEl>
                                                <p:sldTgt/>
                                              </p:tgtEl>
                                            </p:cond>
                                          </p:endCondLst>
                                        </p:cTn>
                                        <p:tgtEl>
                                          <p:sndTgt r:embed="rId4" name="suction.wav"/>
                                        </p:tgtEl>
                                      </p:cMediaNode>
                                    </p:audio>
                                  </p:subTnLst>
                                </p:cTn>
                              </p:par>
                              <p:par>
                                <p:cTn id="177" presetID="2" presetClass="entr" presetSubtype="2" fill="hold" nodeType="withEffect">
                                  <p:stCondLst>
                                    <p:cond delay="0"/>
                                  </p:stCondLst>
                                  <p:childTnLst>
                                    <p:set>
                                      <p:cBhvr>
                                        <p:cTn id="178" dur="1" fill="hold">
                                          <p:stCondLst>
                                            <p:cond delay="0"/>
                                          </p:stCondLst>
                                        </p:cTn>
                                        <p:tgtEl>
                                          <p:spTgt spid="93686"/>
                                        </p:tgtEl>
                                        <p:attrNameLst>
                                          <p:attrName>style.visibility</p:attrName>
                                        </p:attrNameLst>
                                      </p:cBhvr>
                                      <p:to>
                                        <p:strVal val="visible"/>
                                      </p:to>
                                    </p:set>
                                    <p:anim calcmode="lin" valueType="num">
                                      <p:cBhvr additive="base">
                                        <p:cTn id="179" dur="500" fill="hold"/>
                                        <p:tgtEl>
                                          <p:spTgt spid="93686"/>
                                        </p:tgtEl>
                                        <p:attrNameLst>
                                          <p:attrName>ppt_x</p:attrName>
                                        </p:attrNameLst>
                                      </p:cBhvr>
                                      <p:tavLst>
                                        <p:tav tm="0">
                                          <p:val>
                                            <p:strVal val="1+#ppt_w/2"/>
                                          </p:val>
                                        </p:tav>
                                        <p:tav tm="100000">
                                          <p:val>
                                            <p:strVal val="#ppt_x"/>
                                          </p:val>
                                        </p:tav>
                                      </p:tavLst>
                                    </p:anim>
                                    <p:anim calcmode="lin" valueType="num">
                                      <p:cBhvr additive="base">
                                        <p:cTn id="180" dur="500" fill="hold"/>
                                        <p:tgtEl>
                                          <p:spTgt spid="93686"/>
                                        </p:tgtEl>
                                        <p:attrNameLst>
                                          <p:attrName>ppt_y</p:attrName>
                                        </p:attrNameLst>
                                      </p:cBhvr>
                                      <p:tavLst>
                                        <p:tav tm="0">
                                          <p:val>
                                            <p:strVal val="#ppt_y"/>
                                          </p:val>
                                        </p:tav>
                                        <p:tav tm="100000">
                                          <p:val>
                                            <p:strVal val="#ppt_y"/>
                                          </p:val>
                                        </p:tav>
                                      </p:tavLst>
                                    </p:anim>
                                  </p:childTnLst>
                                </p:cTn>
                              </p:par>
                            </p:childTnLst>
                          </p:cTn>
                        </p:par>
                      </p:childTnLst>
                    </p:cTn>
                  </p:par>
                  <p:par>
                    <p:cTn id="181" fill="hold" nodeType="clickPar">
                      <p:stCondLst>
                        <p:cond delay="indefinite"/>
                      </p:stCondLst>
                      <p:childTnLst>
                        <p:par>
                          <p:cTn id="182" fill="hold" nodeType="withGroup">
                            <p:stCondLst>
                              <p:cond delay="0"/>
                            </p:stCondLst>
                            <p:childTnLst>
                              <p:par>
                                <p:cTn id="183" presetID="2" presetClass="entr" presetSubtype="2" fill="hold" grpId="0" nodeType="clickEffect">
                                  <p:stCondLst>
                                    <p:cond delay="0"/>
                                  </p:stCondLst>
                                  <p:childTnLst>
                                    <p:set>
                                      <p:cBhvr>
                                        <p:cTn id="184" dur="1" fill="hold">
                                          <p:stCondLst>
                                            <p:cond delay="0"/>
                                          </p:stCondLst>
                                        </p:cTn>
                                        <p:tgtEl>
                                          <p:spTgt spid="93642"/>
                                        </p:tgtEl>
                                        <p:attrNameLst>
                                          <p:attrName>style.visibility</p:attrName>
                                        </p:attrNameLst>
                                      </p:cBhvr>
                                      <p:to>
                                        <p:strVal val="visible"/>
                                      </p:to>
                                    </p:set>
                                    <p:anim calcmode="lin" valueType="num">
                                      <p:cBhvr additive="base">
                                        <p:cTn id="185" dur="500" fill="hold"/>
                                        <p:tgtEl>
                                          <p:spTgt spid="93642"/>
                                        </p:tgtEl>
                                        <p:attrNameLst>
                                          <p:attrName>ppt_x</p:attrName>
                                        </p:attrNameLst>
                                      </p:cBhvr>
                                      <p:tavLst>
                                        <p:tav tm="0">
                                          <p:val>
                                            <p:strVal val="1+#ppt_w/2"/>
                                          </p:val>
                                        </p:tav>
                                        <p:tav tm="100000">
                                          <p:val>
                                            <p:strVal val="#ppt_x"/>
                                          </p:val>
                                        </p:tav>
                                      </p:tavLst>
                                    </p:anim>
                                    <p:anim calcmode="lin" valueType="num">
                                      <p:cBhvr additive="base">
                                        <p:cTn id="186" dur="500" fill="hold"/>
                                        <p:tgtEl>
                                          <p:spTgt spid="9364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83"/>
                                            </p:cond>
                                          </p:stCondLst>
                                          <p:endCondLst>
                                            <p:cond evt="onStopAudio" delay="0">
                                              <p:tgtEl>
                                                <p:sldTgt/>
                                              </p:tgtEl>
                                            </p:cond>
                                          </p:endCondLst>
                                        </p:cTn>
                                        <p:tgtEl>
                                          <p:sndTgt r:embed="rId4" name="suction.wav"/>
                                        </p:tgtEl>
                                      </p:cMediaNode>
                                    </p:audio>
                                  </p:subTnLst>
                                </p:cTn>
                              </p:par>
                            </p:childTnLst>
                          </p:cTn>
                        </p:par>
                      </p:childTnLst>
                    </p:cTn>
                  </p:par>
                  <p:par>
                    <p:cTn id="187" fill="hold" nodeType="clickPar">
                      <p:stCondLst>
                        <p:cond delay="indefinite"/>
                      </p:stCondLst>
                      <p:childTnLst>
                        <p:par>
                          <p:cTn id="188" fill="hold" nodeType="withGroup">
                            <p:stCondLst>
                              <p:cond delay="0"/>
                            </p:stCondLst>
                            <p:childTnLst>
                              <p:par>
                                <p:cTn id="189" presetID="2" presetClass="entr" presetSubtype="2" fill="hold" grpId="0" nodeType="clickEffect">
                                  <p:stCondLst>
                                    <p:cond delay="0"/>
                                  </p:stCondLst>
                                  <p:childTnLst>
                                    <p:set>
                                      <p:cBhvr>
                                        <p:cTn id="190" dur="1" fill="hold">
                                          <p:stCondLst>
                                            <p:cond delay="0"/>
                                          </p:stCondLst>
                                        </p:cTn>
                                        <p:tgtEl>
                                          <p:spTgt spid="93643"/>
                                        </p:tgtEl>
                                        <p:attrNameLst>
                                          <p:attrName>style.visibility</p:attrName>
                                        </p:attrNameLst>
                                      </p:cBhvr>
                                      <p:to>
                                        <p:strVal val="visible"/>
                                      </p:to>
                                    </p:set>
                                    <p:anim calcmode="lin" valueType="num">
                                      <p:cBhvr additive="base">
                                        <p:cTn id="191" dur="500" fill="hold"/>
                                        <p:tgtEl>
                                          <p:spTgt spid="93643"/>
                                        </p:tgtEl>
                                        <p:attrNameLst>
                                          <p:attrName>ppt_x</p:attrName>
                                        </p:attrNameLst>
                                      </p:cBhvr>
                                      <p:tavLst>
                                        <p:tav tm="0">
                                          <p:val>
                                            <p:strVal val="1+#ppt_w/2"/>
                                          </p:val>
                                        </p:tav>
                                        <p:tav tm="100000">
                                          <p:val>
                                            <p:strVal val="#ppt_x"/>
                                          </p:val>
                                        </p:tav>
                                      </p:tavLst>
                                    </p:anim>
                                    <p:anim calcmode="lin" valueType="num">
                                      <p:cBhvr additive="base">
                                        <p:cTn id="192" dur="500" fill="hold"/>
                                        <p:tgtEl>
                                          <p:spTgt spid="9364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89"/>
                                            </p:cond>
                                          </p:stCondLst>
                                          <p:endCondLst>
                                            <p:cond evt="onStopAudio" delay="0">
                                              <p:tgtEl>
                                                <p:sldTgt/>
                                              </p:tgtEl>
                                            </p:cond>
                                          </p:endCondLst>
                                        </p:cTn>
                                        <p:tgtEl>
                                          <p:sndTgt r:embed="rId4" name="suction.wav"/>
                                        </p:tgtEl>
                                      </p:cMediaNode>
                                    </p:audio>
                                  </p:subTnLst>
                                </p:cTn>
                              </p:par>
                            </p:childTnLst>
                          </p:cTn>
                        </p:par>
                      </p:childTnLst>
                    </p:cTn>
                  </p:par>
                  <p:par>
                    <p:cTn id="193" fill="hold" nodeType="clickPar">
                      <p:stCondLst>
                        <p:cond delay="indefinite"/>
                      </p:stCondLst>
                      <p:childTnLst>
                        <p:par>
                          <p:cTn id="194" fill="hold" nodeType="withGroup">
                            <p:stCondLst>
                              <p:cond delay="0"/>
                            </p:stCondLst>
                            <p:childTnLst>
                              <p:par>
                                <p:cTn id="195" presetID="2" presetClass="entr" presetSubtype="2" fill="hold" grpId="0" nodeType="clickEffect">
                                  <p:stCondLst>
                                    <p:cond delay="0"/>
                                  </p:stCondLst>
                                  <p:childTnLst>
                                    <p:set>
                                      <p:cBhvr>
                                        <p:cTn id="196" dur="1" fill="hold">
                                          <p:stCondLst>
                                            <p:cond delay="0"/>
                                          </p:stCondLst>
                                        </p:cTn>
                                        <p:tgtEl>
                                          <p:spTgt spid="93644"/>
                                        </p:tgtEl>
                                        <p:attrNameLst>
                                          <p:attrName>style.visibility</p:attrName>
                                        </p:attrNameLst>
                                      </p:cBhvr>
                                      <p:to>
                                        <p:strVal val="visible"/>
                                      </p:to>
                                    </p:set>
                                    <p:anim calcmode="lin" valueType="num">
                                      <p:cBhvr additive="base">
                                        <p:cTn id="197" dur="500" fill="hold"/>
                                        <p:tgtEl>
                                          <p:spTgt spid="93644"/>
                                        </p:tgtEl>
                                        <p:attrNameLst>
                                          <p:attrName>ppt_x</p:attrName>
                                        </p:attrNameLst>
                                      </p:cBhvr>
                                      <p:tavLst>
                                        <p:tav tm="0">
                                          <p:val>
                                            <p:strVal val="1+#ppt_w/2"/>
                                          </p:val>
                                        </p:tav>
                                        <p:tav tm="100000">
                                          <p:val>
                                            <p:strVal val="#ppt_x"/>
                                          </p:val>
                                        </p:tav>
                                      </p:tavLst>
                                    </p:anim>
                                    <p:anim calcmode="lin" valueType="num">
                                      <p:cBhvr additive="base">
                                        <p:cTn id="198" dur="500" fill="hold"/>
                                        <p:tgtEl>
                                          <p:spTgt spid="9364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95"/>
                                            </p:cond>
                                          </p:stCondLst>
                                          <p:endCondLst>
                                            <p:cond evt="onStopAudio" delay="0">
                                              <p:tgtEl>
                                                <p:sldTgt/>
                                              </p:tgtEl>
                                            </p:cond>
                                          </p:endCondLst>
                                        </p:cTn>
                                        <p:tgtEl>
                                          <p:sndTgt r:embed="rId4" name="suction.wav"/>
                                        </p:tgtEl>
                                      </p:cMediaNode>
                                    </p:audio>
                                  </p:subTnLst>
                                </p:cTn>
                              </p:par>
                            </p:childTnLst>
                          </p:cTn>
                        </p:par>
                      </p:childTnLst>
                    </p:cTn>
                  </p:par>
                  <p:par>
                    <p:cTn id="199" fill="hold" nodeType="clickPar">
                      <p:stCondLst>
                        <p:cond delay="indefinite"/>
                      </p:stCondLst>
                      <p:childTnLst>
                        <p:par>
                          <p:cTn id="200" fill="hold" nodeType="withGroup">
                            <p:stCondLst>
                              <p:cond delay="0"/>
                            </p:stCondLst>
                            <p:childTnLst>
                              <p:par>
                                <p:cTn id="201" presetID="2" presetClass="entr" presetSubtype="2" fill="hold" grpId="0" nodeType="clickEffect">
                                  <p:stCondLst>
                                    <p:cond delay="0"/>
                                  </p:stCondLst>
                                  <p:childTnLst>
                                    <p:set>
                                      <p:cBhvr>
                                        <p:cTn id="202" dur="1" fill="hold">
                                          <p:stCondLst>
                                            <p:cond delay="0"/>
                                          </p:stCondLst>
                                        </p:cTn>
                                        <p:tgtEl>
                                          <p:spTgt spid="93645"/>
                                        </p:tgtEl>
                                        <p:attrNameLst>
                                          <p:attrName>style.visibility</p:attrName>
                                        </p:attrNameLst>
                                      </p:cBhvr>
                                      <p:to>
                                        <p:strVal val="visible"/>
                                      </p:to>
                                    </p:set>
                                    <p:anim calcmode="lin" valueType="num">
                                      <p:cBhvr additive="base">
                                        <p:cTn id="203" dur="500" fill="hold"/>
                                        <p:tgtEl>
                                          <p:spTgt spid="93645"/>
                                        </p:tgtEl>
                                        <p:attrNameLst>
                                          <p:attrName>ppt_x</p:attrName>
                                        </p:attrNameLst>
                                      </p:cBhvr>
                                      <p:tavLst>
                                        <p:tav tm="0">
                                          <p:val>
                                            <p:strVal val="1+#ppt_w/2"/>
                                          </p:val>
                                        </p:tav>
                                        <p:tav tm="100000">
                                          <p:val>
                                            <p:strVal val="#ppt_x"/>
                                          </p:val>
                                        </p:tav>
                                      </p:tavLst>
                                    </p:anim>
                                    <p:anim calcmode="lin" valueType="num">
                                      <p:cBhvr additive="base">
                                        <p:cTn id="204" dur="500" fill="hold"/>
                                        <p:tgtEl>
                                          <p:spTgt spid="9364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01"/>
                                            </p:cond>
                                          </p:stCondLst>
                                          <p:endCondLst>
                                            <p:cond evt="onStopAudio" delay="0">
                                              <p:tgtEl>
                                                <p:sldTgt/>
                                              </p:tgtEl>
                                            </p:cond>
                                          </p:endCondLst>
                                        </p:cTn>
                                        <p:tgtEl>
                                          <p:sndTgt r:embed="rId4" name="suction.wav"/>
                                        </p:tgtEl>
                                      </p:cMediaNode>
                                    </p:audio>
                                  </p:subTnLst>
                                </p:cTn>
                              </p:par>
                              <p:par>
                                <p:cTn id="205" presetID="2" presetClass="entr" presetSubtype="2" fill="hold" nodeType="withEffect">
                                  <p:stCondLst>
                                    <p:cond delay="0"/>
                                  </p:stCondLst>
                                  <p:childTnLst>
                                    <p:set>
                                      <p:cBhvr>
                                        <p:cTn id="206" dur="1" fill="hold">
                                          <p:stCondLst>
                                            <p:cond delay="0"/>
                                          </p:stCondLst>
                                        </p:cTn>
                                        <p:tgtEl>
                                          <p:spTgt spid="93685"/>
                                        </p:tgtEl>
                                        <p:attrNameLst>
                                          <p:attrName>style.visibility</p:attrName>
                                        </p:attrNameLst>
                                      </p:cBhvr>
                                      <p:to>
                                        <p:strVal val="visible"/>
                                      </p:to>
                                    </p:set>
                                    <p:anim calcmode="lin" valueType="num">
                                      <p:cBhvr additive="base">
                                        <p:cTn id="207" dur="500" fill="hold"/>
                                        <p:tgtEl>
                                          <p:spTgt spid="93685"/>
                                        </p:tgtEl>
                                        <p:attrNameLst>
                                          <p:attrName>ppt_x</p:attrName>
                                        </p:attrNameLst>
                                      </p:cBhvr>
                                      <p:tavLst>
                                        <p:tav tm="0">
                                          <p:val>
                                            <p:strVal val="1+#ppt_w/2"/>
                                          </p:val>
                                        </p:tav>
                                        <p:tav tm="100000">
                                          <p:val>
                                            <p:strVal val="#ppt_x"/>
                                          </p:val>
                                        </p:tav>
                                      </p:tavLst>
                                    </p:anim>
                                    <p:anim calcmode="lin" valueType="num">
                                      <p:cBhvr additive="base">
                                        <p:cTn id="208" dur="500" fill="hold"/>
                                        <p:tgtEl>
                                          <p:spTgt spid="93685"/>
                                        </p:tgtEl>
                                        <p:attrNameLst>
                                          <p:attrName>ppt_y</p:attrName>
                                        </p:attrNameLst>
                                      </p:cBhvr>
                                      <p:tavLst>
                                        <p:tav tm="0">
                                          <p:val>
                                            <p:strVal val="#ppt_y"/>
                                          </p:val>
                                        </p:tav>
                                        <p:tav tm="100000">
                                          <p:val>
                                            <p:strVal val="#ppt_y"/>
                                          </p:val>
                                        </p:tav>
                                      </p:tavLst>
                                    </p:anim>
                                  </p:childTnLst>
                                </p:cTn>
                              </p:par>
                            </p:childTnLst>
                          </p:cTn>
                        </p:par>
                      </p:childTnLst>
                    </p:cTn>
                  </p:par>
                  <p:par>
                    <p:cTn id="209" fill="hold" nodeType="clickPar">
                      <p:stCondLst>
                        <p:cond delay="indefinite"/>
                      </p:stCondLst>
                      <p:childTnLst>
                        <p:par>
                          <p:cTn id="210" fill="hold" nodeType="withGroup">
                            <p:stCondLst>
                              <p:cond delay="0"/>
                            </p:stCondLst>
                            <p:childTnLst>
                              <p:par>
                                <p:cTn id="211" presetID="2" presetClass="entr" presetSubtype="2" fill="hold" grpId="0" nodeType="clickEffect">
                                  <p:stCondLst>
                                    <p:cond delay="0"/>
                                  </p:stCondLst>
                                  <p:childTnLst>
                                    <p:set>
                                      <p:cBhvr>
                                        <p:cTn id="212" dur="1" fill="hold">
                                          <p:stCondLst>
                                            <p:cond delay="0"/>
                                          </p:stCondLst>
                                        </p:cTn>
                                        <p:tgtEl>
                                          <p:spTgt spid="93646"/>
                                        </p:tgtEl>
                                        <p:attrNameLst>
                                          <p:attrName>style.visibility</p:attrName>
                                        </p:attrNameLst>
                                      </p:cBhvr>
                                      <p:to>
                                        <p:strVal val="visible"/>
                                      </p:to>
                                    </p:set>
                                    <p:anim calcmode="lin" valueType="num">
                                      <p:cBhvr additive="base">
                                        <p:cTn id="213" dur="500" fill="hold"/>
                                        <p:tgtEl>
                                          <p:spTgt spid="93646"/>
                                        </p:tgtEl>
                                        <p:attrNameLst>
                                          <p:attrName>ppt_x</p:attrName>
                                        </p:attrNameLst>
                                      </p:cBhvr>
                                      <p:tavLst>
                                        <p:tav tm="0">
                                          <p:val>
                                            <p:strVal val="1+#ppt_w/2"/>
                                          </p:val>
                                        </p:tav>
                                        <p:tav tm="100000">
                                          <p:val>
                                            <p:strVal val="#ppt_x"/>
                                          </p:val>
                                        </p:tav>
                                      </p:tavLst>
                                    </p:anim>
                                    <p:anim calcmode="lin" valueType="num">
                                      <p:cBhvr additive="base">
                                        <p:cTn id="214" dur="500" fill="hold"/>
                                        <p:tgtEl>
                                          <p:spTgt spid="9364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1"/>
                                            </p:cond>
                                          </p:stCondLst>
                                          <p:endCondLst>
                                            <p:cond evt="onStopAudio" delay="0">
                                              <p:tgtEl>
                                                <p:sldTgt/>
                                              </p:tgtEl>
                                            </p:cond>
                                          </p:endCondLst>
                                        </p:cTn>
                                        <p:tgtEl>
                                          <p:sndTgt r:embed="rId4" name="suction.wav"/>
                                        </p:tgtEl>
                                      </p:cMediaNode>
                                    </p:audio>
                                  </p:subTnLst>
                                </p:cTn>
                              </p:par>
                            </p:childTnLst>
                          </p:cTn>
                        </p:par>
                      </p:childTnLst>
                    </p:cTn>
                  </p:par>
                  <p:par>
                    <p:cTn id="215" fill="hold" nodeType="clickPar">
                      <p:stCondLst>
                        <p:cond delay="indefinite"/>
                      </p:stCondLst>
                      <p:childTnLst>
                        <p:par>
                          <p:cTn id="216" fill="hold" nodeType="withGroup">
                            <p:stCondLst>
                              <p:cond delay="0"/>
                            </p:stCondLst>
                            <p:childTnLst>
                              <p:par>
                                <p:cTn id="217" presetID="2" presetClass="entr" presetSubtype="2" fill="hold" grpId="0" nodeType="clickEffect">
                                  <p:stCondLst>
                                    <p:cond delay="0"/>
                                  </p:stCondLst>
                                  <p:childTnLst>
                                    <p:set>
                                      <p:cBhvr>
                                        <p:cTn id="218" dur="1" fill="hold">
                                          <p:stCondLst>
                                            <p:cond delay="0"/>
                                          </p:stCondLst>
                                        </p:cTn>
                                        <p:tgtEl>
                                          <p:spTgt spid="93647"/>
                                        </p:tgtEl>
                                        <p:attrNameLst>
                                          <p:attrName>style.visibility</p:attrName>
                                        </p:attrNameLst>
                                      </p:cBhvr>
                                      <p:to>
                                        <p:strVal val="visible"/>
                                      </p:to>
                                    </p:set>
                                    <p:anim calcmode="lin" valueType="num">
                                      <p:cBhvr additive="base">
                                        <p:cTn id="219" dur="500" fill="hold"/>
                                        <p:tgtEl>
                                          <p:spTgt spid="93647"/>
                                        </p:tgtEl>
                                        <p:attrNameLst>
                                          <p:attrName>ppt_x</p:attrName>
                                        </p:attrNameLst>
                                      </p:cBhvr>
                                      <p:tavLst>
                                        <p:tav tm="0">
                                          <p:val>
                                            <p:strVal val="1+#ppt_w/2"/>
                                          </p:val>
                                        </p:tav>
                                        <p:tav tm="100000">
                                          <p:val>
                                            <p:strVal val="#ppt_x"/>
                                          </p:val>
                                        </p:tav>
                                      </p:tavLst>
                                    </p:anim>
                                    <p:anim calcmode="lin" valueType="num">
                                      <p:cBhvr additive="base">
                                        <p:cTn id="220" dur="500" fill="hold"/>
                                        <p:tgtEl>
                                          <p:spTgt spid="9364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7"/>
                                            </p:cond>
                                          </p:stCondLst>
                                          <p:endCondLst>
                                            <p:cond evt="onStopAudio" delay="0">
                                              <p:tgtEl>
                                                <p:sldTgt/>
                                              </p:tgtEl>
                                            </p:cond>
                                          </p:endCondLst>
                                        </p:cTn>
                                        <p:tgtEl>
                                          <p:sndTgt r:embed="rId4"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616" grpId="0" animBg="1"/>
      <p:bldP spid="93617" grpId="0" animBg="1"/>
      <p:bldP spid="93618" grpId="0" animBg="1"/>
      <p:bldP spid="93619" grpId="0" animBg="1"/>
      <p:bldP spid="93620" grpId="0" animBg="1"/>
      <p:bldP spid="93621" grpId="0" animBg="1"/>
      <p:bldP spid="93622" grpId="0" animBg="1"/>
      <p:bldP spid="93623" grpId="0" animBg="1"/>
      <p:bldP spid="93624" grpId="0" animBg="1"/>
      <p:bldP spid="93625" grpId="0" animBg="1"/>
      <p:bldP spid="93626" grpId="0" animBg="1"/>
      <p:bldP spid="93627" grpId="0" animBg="1"/>
      <p:bldP spid="93628" grpId="0" animBg="1"/>
      <p:bldP spid="93629" grpId="0" animBg="1"/>
      <p:bldP spid="93630" grpId="0" animBg="1"/>
      <p:bldP spid="93631" grpId="0" animBg="1"/>
      <p:bldP spid="93632" grpId="0" animBg="1"/>
      <p:bldP spid="93633" grpId="0" animBg="1"/>
      <p:bldP spid="93634" grpId="0" animBg="1"/>
      <p:bldP spid="93635" grpId="0" animBg="1"/>
      <p:bldP spid="93636" grpId="0" animBg="1"/>
      <p:bldP spid="93637" grpId="0" animBg="1"/>
      <p:bldP spid="93638" grpId="0" animBg="1"/>
      <p:bldP spid="93639" grpId="0" animBg="1"/>
      <p:bldP spid="93640" grpId="0" animBg="1"/>
      <p:bldP spid="93641" grpId="0" animBg="1"/>
      <p:bldP spid="93642" grpId="0" animBg="1"/>
      <p:bldP spid="93643" grpId="0" animBg="1"/>
      <p:bldP spid="93644" grpId="0" animBg="1"/>
      <p:bldP spid="93645" grpId="0" animBg="1"/>
      <p:bldP spid="93646" grpId="0" animBg="1"/>
      <p:bldP spid="93647" grpId="0" animBg="1"/>
      <p:bldP spid="93680"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690" name="Picture 506" descr="einstein"/>
          <p:cNvPicPr>
            <a:picLocks noChangeAspect="1" noChangeArrowheads="1"/>
          </p:cNvPicPr>
          <p:nvPr/>
        </p:nvPicPr>
        <p:blipFill rotWithShape="1">
          <a:blip r:embed="rId6" cstate="print"/>
          <a:srcRect l="1770" t="1604" r="1195" b="1524"/>
          <a:stretch/>
        </p:blipFill>
        <p:spPr bwMode="auto">
          <a:xfrm>
            <a:off x="228600" y="1308100"/>
            <a:ext cx="3749675" cy="4227513"/>
          </a:xfrm>
          <a:prstGeom prst="rect">
            <a:avLst/>
          </a:prstGeom>
          <a:ln>
            <a:noFill/>
          </a:ln>
          <a:effectLst>
            <a:outerShdw blurRad="292100" dist="139700" dir="2700000" algn="tl" rotWithShape="0">
              <a:srgbClr val="333333">
                <a:alpha val="65000"/>
              </a:srgbClr>
            </a:outerShdw>
          </a:effectLst>
          <a:extLst/>
        </p:spPr>
      </p:pic>
      <p:pic>
        <p:nvPicPr>
          <p:cNvPr id="93693" name="Picture 509" descr="heisenberg"/>
          <p:cNvPicPr>
            <a:picLocks noChangeAspect="1" noChangeArrowheads="1"/>
          </p:cNvPicPr>
          <p:nvPr/>
        </p:nvPicPr>
        <p:blipFill>
          <a:blip r:embed="rId7" cstate="print"/>
          <a:srcRect/>
          <a:stretch>
            <a:fillRect/>
          </a:stretch>
        </p:blipFill>
        <p:spPr bwMode="auto">
          <a:xfrm>
            <a:off x="3978275" y="76200"/>
            <a:ext cx="2216150" cy="3005138"/>
          </a:xfrm>
          <a:prstGeom prst="rect">
            <a:avLst/>
          </a:prstGeom>
          <a:ln>
            <a:noFill/>
          </a:ln>
          <a:effectLst>
            <a:outerShdw blurRad="292100" dist="139700" dir="2700000" algn="tl" rotWithShape="0">
              <a:srgbClr val="333333">
                <a:alpha val="65000"/>
              </a:srgbClr>
            </a:outerShdw>
          </a:effectLst>
          <a:extLst/>
        </p:spPr>
      </p:pic>
      <p:sp>
        <p:nvSpPr>
          <p:cNvPr id="93696" name="Text Box 512"/>
          <p:cNvSpPr txBox="1">
            <a:spLocks noChangeArrowheads="1"/>
          </p:cNvSpPr>
          <p:nvPr/>
        </p:nvSpPr>
        <p:spPr bwMode="auto">
          <a:xfrm>
            <a:off x="6194425" y="1830388"/>
            <a:ext cx="2571750" cy="1190625"/>
          </a:xfrm>
          <a:prstGeom prst="rect">
            <a:avLst/>
          </a:prstGeom>
          <a:solidFill>
            <a:schemeClr val="accent2"/>
          </a:solidFill>
          <a:ln w="9525">
            <a:noFill/>
            <a:miter lim="800000"/>
            <a:headEnd/>
            <a:tailEnd/>
          </a:ln>
        </p:spPr>
        <p:txBody>
          <a:bodyPr>
            <a:spAutoFit/>
          </a:bodyPr>
          <a:lstStyle/>
          <a:p>
            <a:pPr eaLnBrk="1" hangingPunct="1"/>
            <a:r>
              <a:rPr lang="en-US" altLang="en-US" sz="1800">
                <a:solidFill>
                  <a:schemeClr val="bg1"/>
                </a:solidFill>
              </a:rPr>
              <a:t>FYI:  Heisenberg's uncertainty principle has not been disproved to date.</a:t>
            </a:r>
          </a:p>
        </p:txBody>
      </p:sp>
      <p:pic>
        <p:nvPicPr>
          <p:cNvPr id="93697" name="Picture 513" descr="schroedinger"/>
          <p:cNvPicPr>
            <a:picLocks noChangeAspect="1" noChangeArrowheads="1"/>
          </p:cNvPicPr>
          <p:nvPr/>
        </p:nvPicPr>
        <p:blipFill>
          <a:blip r:embed="rId8" cstate="print"/>
          <a:srcRect/>
          <a:stretch>
            <a:fillRect/>
          </a:stretch>
        </p:blipFill>
        <p:spPr bwMode="auto">
          <a:xfrm>
            <a:off x="3511550" y="3021013"/>
            <a:ext cx="3568700" cy="3746500"/>
          </a:xfrm>
          <a:prstGeom prst="rect">
            <a:avLst/>
          </a:prstGeom>
          <a:ln>
            <a:noFill/>
          </a:ln>
          <a:effectLst>
            <a:outerShdw blurRad="292100" dist="139700" dir="2700000" algn="tl" rotWithShape="0">
              <a:srgbClr val="333333">
                <a:alpha val="65000"/>
              </a:srgbClr>
            </a:outerShdw>
          </a:effectLst>
          <a:extLst/>
        </p:spPr>
      </p:pic>
      <p:sp>
        <p:nvSpPr>
          <p:cNvPr id="93699" name="AutoShape 515"/>
          <p:cNvSpPr>
            <a:spLocks noChangeArrowheads="1"/>
          </p:cNvSpPr>
          <p:nvPr/>
        </p:nvSpPr>
        <p:spPr bwMode="auto">
          <a:xfrm>
            <a:off x="6194425" y="76200"/>
            <a:ext cx="2571750" cy="1741488"/>
          </a:xfrm>
          <a:prstGeom prst="wedgeRectCallout">
            <a:avLst>
              <a:gd name="adj1" fmla="val -79690"/>
              <a:gd name="adj2" fmla="val 44620"/>
            </a:avLst>
          </a:prstGeom>
          <a:solidFill>
            <a:schemeClr val="accent1"/>
          </a:solidFill>
          <a:ln w="9525">
            <a:noFill/>
            <a:miter lim="800000"/>
            <a:headEnd/>
            <a:tailEnd/>
          </a:ln>
        </p:spPr>
        <p:txBody>
          <a:bodyPr/>
          <a:lstStyle/>
          <a:p>
            <a:pPr algn="r" eaLnBrk="1" hangingPunct="1"/>
            <a:r>
              <a:rPr lang="en-US" altLang="en-US" sz="1800"/>
              <a:t>"Yes, but my heart was not really in it."</a:t>
            </a:r>
          </a:p>
          <a:p>
            <a:pPr algn="r" eaLnBrk="1" hangingPunct="1"/>
            <a:r>
              <a:rPr lang="en-US" altLang="en-US" sz="1800"/>
              <a:t>	-on his heading the German atomic bomb effort in WWII.</a:t>
            </a:r>
          </a:p>
        </p:txBody>
      </p:sp>
      <p:sp>
        <p:nvSpPr>
          <p:cNvPr id="93700" name="AutoShape 516"/>
          <p:cNvSpPr>
            <a:spLocks noChangeArrowheads="1"/>
          </p:cNvSpPr>
          <p:nvPr/>
        </p:nvSpPr>
        <p:spPr bwMode="auto">
          <a:xfrm>
            <a:off x="6800850" y="3008313"/>
            <a:ext cx="1965325" cy="2293937"/>
          </a:xfrm>
          <a:prstGeom prst="wedgeRectCallout">
            <a:avLst>
              <a:gd name="adj1" fmla="val -93375"/>
              <a:gd name="adj2" fmla="val 46542"/>
            </a:avLst>
          </a:prstGeom>
          <a:solidFill>
            <a:schemeClr val="accent1"/>
          </a:solidFill>
          <a:ln w="9525">
            <a:noFill/>
            <a:miter lim="800000"/>
            <a:headEnd/>
            <a:tailEnd/>
          </a:ln>
        </p:spPr>
        <p:txBody>
          <a:bodyPr/>
          <a:lstStyle/>
          <a:p>
            <a:pPr algn="r" eaLnBrk="1" hangingPunct="1"/>
            <a:r>
              <a:rPr lang="en-US" altLang="en-US" sz="1800"/>
              <a:t>"It has never happened that a woman has slept with me and did not wish, as a consequence, to live with me all her life."</a:t>
            </a:r>
          </a:p>
        </p:txBody>
      </p:sp>
      <p:sp>
        <p:nvSpPr>
          <p:cNvPr id="93701" name="Text Box 517"/>
          <p:cNvSpPr txBox="1">
            <a:spLocks noChangeArrowheads="1"/>
          </p:cNvSpPr>
          <p:nvPr/>
        </p:nvSpPr>
        <p:spPr bwMode="auto">
          <a:xfrm>
            <a:off x="6800850" y="5302250"/>
            <a:ext cx="1965325" cy="1465263"/>
          </a:xfrm>
          <a:prstGeom prst="rect">
            <a:avLst/>
          </a:prstGeom>
          <a:solidFill>
            <a:srgbClr val="008000"/>
          </a:solidFill>
          <a:ln w="9525">
            <a:noFill/>
            <a:miter lim="800000"/>
            <a:headEnd/>
            <a:tailEnd/>
          </a:ln>
        </p:spPr>
        <p:txBody>
          <a:bodyPr>
            <a:spAutoFit/>
          </a:bodyPr>
          <a:lstStyle/>
          <a:p>
            <a:pPr eaLnBrk="1" hangingPunct="1"/>
            <a:r>
              <a:rPr lang="en-US" altLang="en-US" sz="1800">
                <a:solidFill>
                  <a:schemeClr val="bg1"/>
                </a:solidFill>
              </a:rPr>
              <a:t>FYI:  Schrodinger's statement has never been disproved, either!</a:t>
            </a:r>
          </a:p>
        </p:txBody>
      </p:sp>
      <p:sp>
        <p:nvSpPr>
          <p:cNvPr id="93691" name="AutoShape 507"/>
          <p:cNvSpPr>
            <a:spLocks noChangeArrowheads="1"/>
          </p:cNvSpPr>
          <p:nvPr/>
        </p:nvSpPr>
        <p:spPr bwMode="auto">
          <a:xfrm>
            <a:off x="228600" y="76200"/>
            <a:ext cx="3749675" cy="1524000"/>
          </a:xfrm>
          <a:prstGeom prst="wedgeRectCallout">
            <a:avLst>
              <a:gd name="adj1" fmla="val 10755"/>
              <a:gd name="adj2" fmla="val 71042"/>
            </a:avLst>
          </a:prstGeom>
          <a:solidFill>
            <a:schemeClr val="accent1"/>
          </a:solidFill>
          <a:ln w="9525">
            <a:noFill/>
            <a:miter lim="800000"/>
            <a:headEnd/>
            <a:tailEnd/>
          </a:ln>
        </p:spPr>
        <p:txBody>
          <a:bodyPr/>
          <a:lstStyle/>
          <a:p>
            <a:pPr eaLnBrk="1" hangingPunct="1"/>
            <a:r>
              <a:rPr lang="en-US" altLang="en-US" sz="1800"/>
              <a:t>"The theory [quantum mechanics] yields much, but it hardly brings us close to the secrets of the Ancient One.  In any case, I am convinced that He does not play dice."</a:t>
            </a:r>
          </a:p>
        </p:txBody>
      </p:sp>
      <p:sp>
        <p:nvSpPr>
          <p:cNvPr id="93692" name="Text Box 508"/>
          <p:cNvSpPr txBox="1">
            <a:spLocks noChangeArrowheads="1"/>
          </p:cNvSpPr>
          <p:nvPr/>
        </p:nvSpPr>
        <p:spPr bwMode="auto">
          <a:xfrm>
            <a:off x="228600" y="5302250"/>
            <a:ext cx="3749675" cy="1465263"/>
          </a:xfrm>
          <a:prstGeom prst="rect">
            <a:avLst/>
          </a:prstGeom>
          <a:solidFill>
            <a:srgbClr val="FF0000"/>
          </a:solidFill>
          <a:ln w="9525">
            <a:noFill/>
            <a:miter lim="800000"/>
            <a:headEnd/>
            <a:tailEnd/>
          </a:ln>
        </p:spPr>
        <p:txBody>
          <a:bodyPr>
            <a:spAutoFit/>
          </a:bodyPr>
          <a:lstStyle/>
          <a:p>
            <a:pPr eaLnBrk="1" hangingPunct="1"/>
            <a:r>
              <a:rPr lang="en-US" altLang="en-US" sz="1800">
                <a:solidFill>
                  <a:schemeClr val="bg1"/>
                </a:solidFill>
              </a:rPr>
              <a:t>FYI:  Einstein spent the rest of his life believing this.  He tried to develop a grand unified field theory that would eliminate the need for quantum mechanics - and failed.</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3690"/>
                                        </p:tgtEl>
                                        <p:attrNameLst>
                                          <p:attrName>style.visibility</p:attrName>
                                        </p:attrNameLst>
                                      </p:cBhvr>
                                      <p:to>
                                        <p:strVal val="visible"/>
                                      </p:to>
                                    </p:set>
                                    <p:animEffect transition="in" filter="fade">
                                      <p:cBhvr>
                                        <p:cTn id="7" dur="2000"/>
                                        <p:tgtEl>
                                          <p:spTgt spid="936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3691"/>
                                        </p:tgtEl>
                                        <p:attrNameLst>
                                          <p:attrName>style.visibility</p:attrName>
                                        </p:attrNameLst>
                                      </p:cBhvr>
                                      <p:to>
                                        <p:strVal val="visible"/>
                                      </p:to>
                                    </p:set>
                                    <p:animEffect transition="in" filter="wipe(down)">
                                      <p:cBhvr>
                                        <p:cTn id="12" dur="500"/>
                                        <p:tgtEl>
                                          <p:spTgt spid="93691"/>
                                        </p:tgtEl>
                                      </p:cBhvr>
                                    </p:animEffect>
                                  </p:childTnLst>
                                  <p:subTnLst>
                                    <p:audio>
                                      <p:cMediaNode>
                                        <p:cTn display="0" masterRel="sameClick">
                                          <p:stCondLst>
                                            <p:cond evt="begin" delay="0">
                                              <p:tn val="10"/>
                                            </p:cond>
                                          </p:stCondLst>
                                          <p:endCondLst>
                                            <p:cond evt="onStopAudio" delay="0">
                                              <p:tgtEl>
                                                <p:sldTgt/>
                                              </p:tgtEl>
                                            </p:cond>
                                          </p:endCondLst>
                                        </p:cTn>
                                        <p:tgtEl>
                                          <p:sndTgt r:embed="rId4" name="suction.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93692"/>
                                        </p:tgtEl>
                                        <p:attrNameLst>
                                          <p:attrName>style.visibility</p:attrName>
                                        </p:attrNameLst>
                                      </p:cBhvr>
                                      <p:to>
                                        <p:strVal val="visible"/>
                                      </p:to>
                                    </p:set>
                                    <p:anim calcmode="lin" valueType="num">
                                      <p:cBhvr>
                                        <p:cTn id="17" dur="500" fill="hold"/>
                                        <p:tgtEl>
                                          <p:spTgt spid="93692"/>
                                        </p:tgtEl>
                                        <p:attrNameLst>
                                          <p:attrName>ppt_w</p:attrName>
                                        </p:attrNameLst>
                                      </p:cBhvr>
                                      <p:tavLst>
                                        <p:tav tm="0">
                                          <p:val>
                                            <p:fltVal val="0"/>
                                          </p:val>
                                        </p:tav>
                                        <p:tav tm="100000">
                                          <p:val>
                                            <p:strVal val="#ppt_w"/>
                                          </p:val>
                                        </p:tav>
                                      </p:tavLst>
                                    </p:anim>
                                    <p:anim calcmode="lin" valueType="num">
                                      <p:cBhvr>
                                        <p:cTn id="18" dur="500" fill="hold"/>
                                        <p:tgtEl>
                                          <p:spTgt spid="9369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5"/>
                                            </p:cond>
                                          </p:stCondLst>
                                          <p:endCondLst>
                                            <p:cond evt="onStopAudio" delay="0">
                                              <p:tgtEl>
                                                <p:sldTgt/>
                                              </p:tgtEl>
                                            </p:cond>
                                          </p:endCondLst>
                                        </p:cTn>
                                        <p:tgtEl>
                                          <p:sndTgt r:embed="rId5" name="cashreg.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93693"/>
                                        </p:tgtEl>
                                        <p:attrNameLst>
                                          <p:attrName>style.visibility</p:attrName>
                                        </p:attrNameLst>
                                      </p:cBhvr>
                                      <p:to>
                                        <p:strVal val="visible"/>
                                      </p:to>
                                    </p:set>
                                    <p:animEffect transition="in" filter="fade">
                                      <p:cBhvr>
                                        <p:cTn id="23" dur="2000"/>
                                        <p:tgtEl>
                                          <p:spTgt spid="9369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93699"/>
                                        </p:tgtEl>
                                        <p:attrNameLst>
                                          <p:attrName>style.visibility</p:attrName>
                                        </p:attrNameLst>
                                      </p:cBhvr>
                                      <p:to>
                                        <p:strVal val="visible"/>
                                      </p:to>
                                    </p:set>
                                    <p:animEffect transition="in" filter="wipe(left)">
                                      <p:cBhvr>
                                        <p:cTn id="28" dur="500"/>
                                        <p:tgtEl>
                                          <p:spTgt spid="93699"/>
                                        </p:tgtEl>
                                      </p:cBhvr>
                                    </p:animEffect>
                                  </p:childTnLst>
                                  <p:subTnLst>
                                    <p:audio>
                                      <p:cMediaNode>
                                        <p:cTn display="0" masterRel="sameClick">
                                          <p:stCondLst>
                                            <p:cond evt="begin" delay="0">
                                              <p:tn val="26"/>
                                            </p:cond>
                                          </p:stCondLst>
                                          <p:endCondLst>
                                            <p:cond evt="onStopAudio" delay="0">
                                              <p:tgtEl>
                                                <p:sldTgt/>
                                              </p:tgtEl>
                                            </p:cond>
                                          </p:endCondLst>
                                        </p:cTn>
                                        <p:tgtEl>
                                          <p:sndTgt r:embed="rId4" name="suction.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93696"/>
                                        </p:tgtEl>
                                        <p:attrNameLst>
                                          <p:attrName>style.visibility</p:attrName>
                                        </p:attrNameLst>
                                      </p:cBhvr>
                                      <p:to>
                                        <p:strVal val="visible"/>
                                      </p:to>
                                    </p:set>
                                    <p:anim calcmode="lin" valueType="num">
                                      <p:cBhvr>
                                        <p:cTn id="33" dur="500" fill="hold"/>
                                        <p:tgtEl>
                                          <p:spTgt spid="93696"/>
                                        </p:tgtEl>
                                        <p:attrNameLst>
                                          <p:attrName>ppt_w</p:attrName>
                                        </p:attrNameLst>
                                      </p:cBhvr>
                                      <p:tavLst>
                                        <p:tav tm="0">
                                          <p:val>
                                            <p:fltVal val="0"/>
                                          </p:val>
                                        </p:tav>
                                        <p:tav tm="100000">
                                          <p:val>
                                            <p:strVal val="#ppt_w"/>
                                          </p:val>
                                        </p:tav>
                                      </p:tavLst>
                                    </p:anim>
                                    <p:anim calcmode="lin" valueType="num">
                                      <p:cBhvr>
                                        <p:cTn id="34" dur="500" fill="hold"/>
                                        <p:tgtEl>
                                          <p:spTgt spid="9369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31"/>
                                            </p:cond>
                                          </p:stCondLst>
                                          <p:endCondLst>
                                            <p:cond evt="onStopAudio" delay="0">
                                              <p:tgtEl>
                                                <p:sldTgt/>
                                              </p:tgtEl>
                                            </p:cond>
                                          </p:endCondLst>
                                        </p:cTn>
                                        <p:tgtEl>
                                          <p:sndTgt r:embed="rId5" name="cashreg.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nodeType="clickEffect">
                                  <p:stCondLst>
                                    <p:cond delay="0"/>
                                  </p:stCondLst>
                                  <p:childTnLst>
                                    <p:set>
                                      <p:cBhvr>
                                        <p:cTn id="38" dur="1" fill="hold">
                                          <p:stCondLst>
                                            <p:cond delay="0"/>
                                          </p:stCondLst>
                                        </p:cTn>
                                        <p:tgtEl>
                                          <p:spTgt spid="93697"/>
                                        </p:tgtEl>
                                        <p:attrNameLst>
                                          <p:attrName>style.visibility</p:attrName>
                                        </p:attrNameLst>
                                      </p:cBhvr>
                                      <p:to>
                                        <p:strVal val="visible"/>
                                      </p:to>
                                    </p:set>
                                    <p:animEffect transition="in" filter="fade">
                                      <p:cBhvr>
                                        <p:cTn id="39" dur="2000"/>
                                        <p:tgtEl>
                                          <p:spTgt spid="93697"/>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93700"/>
                                        </p:tgtEl>
                                        <p:attrNameLst>
                                          <p:attrName>style.visibility</p:attrName>
                                        </p:attrNameLst>
                                      </p:cBhvr>
                                      <p:to>
                                        <p:strVal val="visible"/>
                                      </p:to>
                                    </p:set>
                                    <p:animEffect transition="in" filter="wipe(left)">
                                      <p:cBhvr>
                                        <p:cTn id="44" dur="500"/>
                                        <p:tgtEl>
                                          <p:spTgt spid="93700"/>
                                        </p:tgtEl>
                                      </p:cBhvr>
                                    </p:animEffect>
                                  </p:childTnLst>
                                  <p:subTnLst>
                                    <p:audio>
                                      <p:cMediaNode>
                                        <p:cTn display="0" masterRel="sameClick">
                                          <p:stCondLst>
                                            <p:cond evt="begin" delay="0">
                                              <p:tn val="42"/>
                                            </p:cond>
                                          </p:stCondLst>
                                          <p:endCondLst>
                                            <p:cond evt="onStopAudio" delay="0">
                                              <p:tgtEl>
                                                <p:sldTgt/>
                                              </p:tgtEl>
                                            </p:cond>
                                          </p:endCondLst>
                                        </p:cTn>
                                        <p:tgtEl>
                                          <p:sndTgt r:embed="rId4" name="suction.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93701"/>
                                        </p:tgtEl>
                                        <p:attrNameLst>
                                          <p:attrName>style.visibility</p:attrName>
                                        </p:attrNameLst>
                                      </p:cBhvr>
                                      <p:to>
                                        <p:strVal val="visible"/>
                                      </p:to>
                                    </p:set>
                                    <p:anim calcmode="lin" valueType="num">
                                      <p:cBhvr>
                                        <p:cTn id="49" dur="500" fill="hold"/>
                                        <p:tgtEl>
                                          <p:spTgt spid="93701"/>
                                        </p:tgtEl>
                                        <p:attrNameLst>
                                          <p:attrName>ppt_w</p:attrName>
                                        </p:attrNameLst>
                                      </p:cBhvr>
                                      <p:tavLst>
                                        <p:tav tm="0">
                                          <p:val>
                                            <p:fltVal val="0"/>
                                          </p:val>
                                        </p:tav>
                                        <p:tav tm="100000">
                                          <p:val>
                                            <p:strVal val="#ppt_w"/>
                                          </p:val>
                                        </p:tav>
                                      </p:tavLst>
                                    </p:anim>
                                    <p:anim calcmode="lin" valueType="num">
                                      <p:cBhvr>
                                        <p:cTn id="50" dur="500" fill="hold"/>
                                        <p:tgtEl>
                                          <p:spTgt spid="93701"/>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47"/>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696" grpId="0" animBg="1"/>
      <p:bldP spid="93699" grpId="0" animBg="1"/>
      <p:bldP spid="93700" grpId="0" animBg="1"/>
      <p:bldP spid="93701" grpId="0" animBg="1"/>
      <p:bldP spid="93691" grpId="0" animBg="1"/>
      <p:bldP spid="93692"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9875" name="Picture 12" descr="schrodingers-cat"/>
          <p:cNvPicPr>
            <a:picLocks noChangeAspect="1" noChangeArrowheads="1"/>
          </p:cNvPicPr>
          <p:nvPr/>
        </p:nvPicPr>
        <p:blipFill>
          <a:blip r:embed="rId4" cstate="print"/>
          <a:srcRect/>
          <a:stretch>
            <a:fillRect/>
          </a:stretch>
        </p:blipFill>
        <p:spPr bwMode="auto">
          <a:xfrm>
            <a:off x="2005013" y="719138"/>
            <a:ext cx="5133975" cy="5419725"/>
          </a:xfrm>
          <a:prstGeom prst="rect">
            <a:avLst/>
          </a:prstGeom>
          <a:noFill/>
          <a:ln w="9525">
            <a:noFill/>
            <a:miter lim="800000"/>
            <a:headEnd/>
            <a:tailEnd/>
          </a:ln>
        </p:spPr>
      </p:pic>
      <p:pic>
        <p:nvPicPr>
          <p:cNvPr id="1165326" name="Picture 14" descr="schroedingerfull"/>
          <p:cNvPicPr>
            <a:picLocks noChangeAspect="1" noChangeArrowheads="1"/>
          </p:cNvPicPr>
          <p:nvPr/>
        </p:nvPicPr>
        <p:blipFill>
          <a:blip r:embed="rId5" cstate="print"/>
          <a:srcRect/>
          <a:stretch>
            <a:fillRect/>
          </a:stretch>
        </p:blipFill>
        <p:spPr bwMode="auto">
          <a:xfrm>
            <a:off x="285750" y="704850"/>
            <a:ext cx="8572500" cy="5448300"/>
          </a:xfrm>
          <a:prstGeom prst="rect">
            <a:avLst/>
          </a:prstGeom>
          <a:noFill/>
          <a:ln w="9525">
            <a:noFill/>
            <a:miter lim="800000"/>
            <a:headEnd/>
            <a:tailEnd/>
          </a:ln>
        </p:spPr>
      </p:pic>
      <p:sp>
        <p:nvSpPr>
          <p:cNvPr id="1165327" name="Text Box 15"/>
          <p:cNvSpPr txBox="1">
            <a:spLocks noChangeArrowheads="1"/>
          </p:cNvSpPr>
          <p:nvPr/>
        </p:nvSpPr>
        <p:spPr bwMode="auto">
          <a:xfrm>
            <a:off x="1544638" y="6186488"/>
            <a:ext cx="6178550" cy="461962"/>
          </a:xfrm>
          <a:prstGeom prst="rect">
            <a:avLst/>
          </a:prstGeom>
          <a:noFill/>
          <a:ln w="9525">
            <a:noFill/>
            <a:miter lim="800000"/>
            <a:headEnd/>
            <a:tailEnd/>
          </a:ln>
        </p:spPr>
        <p:txBody>
          <a:bodyPr wrap="none">
            <a:spAutoFit/>
          </a:bodyPr>
          <a:lstStyle/>
          <a:p>
            <a:pPr eaLnBrk="1" hangingPunct="1"/>
            <a:r>
              <a:rPr lang="en-US" altLang="en-US" i="1">
                <a:solidFill>
                  <a:schemeClr val="bg1"/>
                </a:solidFill>
              </a:rPr>
              <a:t>Schr</a:t>
            </a:r>
            <a:r>
              <a:rPr lang="en-US" altLang="en-US" i="1">
                <a:solidFill>
                  <a:schemeClr val="bg1"/>
                </a:solidFill>
                <a:cs typeface="Times New Roman" pitchFamily="18" charset="0"/>
              </a:rPr>
              <a:t>ö</a:t>
            </a:r>
            <a:r>
              <a:rPr lang="en-US" altLang="en-US" i="1">
                <a:solidFill>
                  <a:schemeClr val="bg1"/>
                </a:solidFill>
              </a:rPr>
              <a:t>dinger's Cat</a:t>
            </a:r>
            <a:r>
              <a:rPr lang="en-US" altLang="en-US">
                <a:solidFill>
                  <a:schemeClr val="bg1"/>
                </a:solidFill>
              </a:rPr>
              <a:t>, Courtesy of Dean Tweed</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65326"/>
                                        </p:tgtEl>
                                        <p:attrNameLst>
                                          <p:attrName>style.visibility</p:attrName>
                                        </p:attrNameLst>
                                      </p:cBhvr>
                                      <p:to>
                                        <p:strVal val="visible"/>
                                      </p:to>
                                    </p:set>
                                    <p:animEffect transition="in" filter="fade">
                                      <p:cBhvr>
                                        <p:cTn id="7" dur="2000"/>
                                        <p:tgtEl>
                                          <p:spTgt spid="11653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65327"/>
                                        </p:tgtEl>
                                        <p:attrNameLst>
                                          <p:attrName>style.visibility</p:attrName>
                                        </p:attrNameLst>
                                      </p:cBhvr>
                                      <p:to>
                                        <p:strVal val="visible"/>
                                      </p:to>
                                    </p:set>
                                    <p:animEffect transition="in" filter="fade">
                                      <p:cBhvr>
                                        <p:cTn id="10" dur="2000"/>
                                        <p:tgtEl>
                                          <p:spTgt spid="11653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53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8338" name="Rectangle 2"/>
          <p:cNvSpPr>
            <a:spLocks noChangeArrowheads="1"/>
          </p:cNvSpPr>
          <p:nvPr/>
        </p:nvSpPr>
        <p:spPr bwMode="auto">
          <a:xfrm>
            <a:off x="685800" y="1343025"/>
            <a:ext cx="7772400" cy="5514975"/>
          </a:xfrm>
          <a:prstGeom prst="rect">
            <a:avLst/>
          </a:prstGeom>
          <a:solidFill>
            <a:srgbClr val="EAEAEA"/>
          </a:solidFill>
          <a:ln w="9525">
            <a:noFill/>
            <a:miter lim="800000"/>
            <a:headEnd/>
            <a:tailEnd/>
          </a:ln>
        </p:spPr>
        <p:txBody>
          <a:bodyPr/>
          <a:lstStyle/>
          <a:p>
            <a:pPr eaLnBrk="1" hangingPunct="1">
              <a:spcBef>
                <a:spcPct val="20000"/>
              </a:spcBef>
            </a:pPr>
            <a:r>
              <a:rPr lang="en-US" altLang="en-US" i="1">
                <a:solidFill>
                  <a:schemeClr val="accent2"/>
                </a:solidFill>
                <a:cs typeface="Times New Roman" pitchFamily="18" charset="0"/>
              </a:rPr>
              <a:t>The quantum nature of radiation</a:t>
            </a:r>
          </a:p>
          <a:p>
            <a:pPr eaLnBrk="1" hangingPunct="1">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Back in the very early 1900s                                         physicists thought that within                                                 a few years everything having                                                    to do with physics would be                                            discovered and the “book of                                                    physics” would be complete.</a:t>
            </a:r>
          </a:p>
          <a:p>
            <a:pPr eaLnBrk="1" hangingPunct="1">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This “book of physics” has                                              come to be known as </a:t>
            </a:r>
            <a:r>
              <a:rPr lang="en-US" altLang="en-US" b="1">
                <a:solidFill>
                  <a:srgbClr val="000000"/>
                </a:solidFill>
                <a:cs typeface="Times New Roman" pitchFamily="18" charset="0"/>
              </a:rPr>
              <a:t>classical physics</a:t>
            </a:r>
            <a:r>
              <a:rPr lang="en-US" altLang="en-US">
                <a:solidFill>
                  <a:srgbClr val="000000"/>
                </a:solidFill>
                <a:cs typeface="Times New Roman" pitchFamily="18" charset="0"/>
              </a:rPr>
              <a:t> and consists of </a:t>
            </a:r>
            <a:r>
              <a:rPr lang="en-US" altLang="en-US" u="sng">
                <a:solidFill>
                  <a:srgbClr val="000000"/>
                </a:solidFill>
                <a:cs typeface="Times New Roman" pitchFamily="18" charset="0"/>
              </a:rPr>
              <a:t>particles and mechanics</a:t>
            </a:r>
            <a:r>
              <a:rPr lang="en-US" altLang="en-US">
                <a:solidFill>
                  <a:srgbClr val="000000"/>
                </a:solidFill>
                <a:cs typeface="Times New Roman" pitchFamily="18" charset="0"/>
              </a:rPr>
              <a:t> on the one hand, and </a:t>
            </a:r>
            <a:r>
              <a:rPr lang="en-US" altLang="en-US" u="sng">
                <a:solidFill>
                  <a:srgbClr val="000000"/>
                </a:solidFill>
                <a:cs typeface="Times New Roman" pitchFamily="18" charset="0"/>
              </a:rPr>
              <a:t>wave theory</a:t>
            </a:r>
            <a:r>
              <a:rPr lang="en-US" altLang="en-US">
                <a:solidFill>
                  <a:srgbClr val="000000"/>
                </a:solidFill>
                <a:cs typeface="Times New Roman" pitchFamily="18" charset="0"/>
              </a:rPr>
              <a:t> on the other.</a:t>
            </a:r>
          </a:p>
          <a:p>
            <a:pPr eaLnBrk="1" hangingPunct="1">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Two men who spearheaded the physics revolution                           which we now call </a:t>
            </a:r>
            <a:r>
              <a:rPr lang="en-US" altLang="en-US" b="1">
                <a:solidFill>
                  <a:srgbClr val="000000"/>
                </a:solidFill>
                <a:cs typeface="Times New Roman" pitchFamily="18" charset="0"/>
              </a:rPr>
              <a:t>modern physics</a:t>
            </a:r>
            <a:r>
              <a:rPr lang="en-US" altLang="en-US">
                <a:solidFill>
                  <a:srgbClr val="000000"/>
                </a:solidFill>
                <a:cs typeface="Times New Roman" pitchFamily="18" charset="0"/>
              </a:rPr>
              <a:t> were Max Planck                               and Albert Einstein.</a:t>
            </a:r>
            <a:endParaRPr lang="en-US" altLang="en-US" b="1">
              <a:solidFill>
                <a:srgbClr val="000000"/>
              </a:solidFill>
              <a:cs typeface="Times New Roman" pitchFamily="18" charset="0"/>
            </a:endParaRPr>
          </a:p>
        </p:txBody>
      </p:sp>
      <p:pic>
        <p:nvPicPr>
          <p:cNvPr id="1038340" name="Picture 4" descr="Einstein and Planck"/>
          <p:cNvPicPr>
            <a:picLocks noChangeAspect="1" noChangeArrowheads="1"/>
          </p:cNvPicPr>
          <p:nvPr/>
        </p:nvPicPr>
        <p:blipFill>
          <a:blip r:embed="rId5" cstate="print"/>
          <a:srcRect/>
          <a:stretch>
            <a:fillRect/>
          </a:stretch>
        </p:blipFill>
        <p:spPr bwMode="auto">
          <a:xfrm>
            <a:off x="5087938" y="1747838"/>
            <a:ext cx="3702050" cy="2695575"/>
          </a:xfrm>
          <a:prstGeom prst="rect">
            <a:avLst/>
          </a:prstGeom>
          <a:ln>
            <a:noFill/>
          </a:ln>
          <a:effectLst>
            <a:outerShdw blurRad="292100" dist="139700" dir="2700000" algn="tl" rotWithShape="0">
              <a:srgbClr val="333333">
                <a:alpha val="65000"/>
              </a:srgbClr>
            </a:outerShdw>
          </a:effectLst>
        </p:spPr>
      </p:pic>
      <p:sp>
        <p:nvSpPr>
          <p:cNvPr id="9220"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12.1 – The interaction of matter with radiation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38338">
                                            <p:txEl>
                                              <p:pRg st="0" end="0"/>
                                            </p:txEl>
                                          </p:spTgt>
                                        </p:tgtEl>
                                        <p:attrNameLst>
                                          <p:attrName>style.visibility</p:attrName>
                                        </p:attrNameLst>
                                      </p:cBhvr>
                                      <p:to>
                                        <p:strVal val="visible"/>
                                      </p:to>
                                    </p:set>
                                    <p:anim calcmode="lin" valueType="num">
                                      <p:cBhvr additive="base">
                                        <p:cTn id="7" dur="500" fill="hold"/>
                                        <p:tgtEl>
                                          <p:spTgt spid="103833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3833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1038340"/>
                                        </p:tgtEl>
                                        <p:attrNameLst>
                                          <p:attrName>style.visibility</p:attrName>
                                        </p:attrNameLst>
                                      </p:cBhvr>
                                      <p:to>
                                        <p:strVal val="visible"/>
                                      </p:to>
                                    </p:set>
                                    <p:anim calcmode="lin" valueType="num">
                                      <p:cBhvr>
                                        <p:cTn id="11" dur="500" fill="hold"/>
                                        <p:tgtEl>
                                          <p:spTgt spid="1038340"/>
                                        </p:tgtEl>
                                        <p:attrNameLst>
                                          <p:attrName>ppt_w</p:attrName>
                                        </p:attrNameLst>
                                      </p:cBhvr>
                                      <p:tavLst>
                                        <p:tav tm="0">
                                          <p:val>
                                            <p:fltVal val="0"/>
                                          </p:val>
                                        </p:tav>
                                        <p:tav tm="100000">
                                          <p:val>
                                            <p:strVal val="#ppt_w"/>
                                          </p:val>
                                        </p:tav>
                                      </p:tavLst>
                                    </p:anim>
                                    <p:anim calcmode="lin" valueType="num">
                                      <p:cBhvr>
                                        <p:cTn id="12" dur="500" fill="hold"/>
                                        <p:tgtEl>
                                          <p:spTgt spid="1038340"/>
                                        </p:tgtEl>
                                        <p:attrNameLst>
                                          <p:attrName>ppt_h</p:attrName>
                                        </p:attrNameLst>
                                      </p:cBhvr>
                                      <p:tavLst>
                                        <p:tav tm="0">
                                          <p:val>
                                            <p:fltVal val="0"/>
                                          </p:val>
                                        </p:tav>
                                        <p:tav tm="100000">
                                          <p:val>
                                            <p:strVal val="#ppt_h"/>
                                          </p:val>
                                        </p:tav>
                                      </p:tavLst>
                                    </p:anim>
                                    <p:animEffect transition="in" filter="fade">
                                      <p:cBhvr>
                                        <p:cTn id="13" dur="500"/>
                                        <p:tgtEl>
                                          <p:spTgt spid="103834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038338">
                                            <p:txEl>
                                              <p:pRg st="1" end="1"/>
                                            </p:txEl>
                                          </p:spTgt>
                                        </p:tgtEl>
                                        <p:attrNameLst>
                                          <p:attrName>style.visibility</p:attrName>
                                        </p:attrNameLst>
                                      </p:cBhvr>
                                      <p:to>
                                        <p:strVal val="visible"/>
                                      </p:to>
                                    </p:set>
                                    <p:anim calcmode="lin" valueType="num">
                                      <p:cBhvr additive="base">
                                        <p:cTn id="18" dur="500" fill="hold"/>
                                        <p:tgtEl>
                                          <p:spTgt spid="1038338">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03833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1038338">
                                            <p:txEl>
                                              <p:pRg st="2" end="2"/>
                                            </p:txEl>
                                          </p:spTgt>
                                        </p:tgtEl>
                                        <p:attrNameLst>
                                          <p:attrName>style.visibility</p:attrName>
                                        </p:attrNameLst>
                                      </p:cBhvr>
                                      <p:to>
                                        <p:strVal val="visible"/>
                                      </p:to>
                                    </p:set>
                                    <p:anim calcmode="lin" valueType="num">
                                      <p:cBhvr additive="base">
                                        <p:cTn id="24" dur="500" fill="hold"/>
                                        <p:tgtEl>
                                          <p:spTgt spid="1038338">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03833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1038338">
                                            <p:txEl>
                                              <p:pRg st="3" end="3"/>
                                            </p:txEl>
                                          </p:spTgt>
                                        </p:tgtEl>
                                        <p:attrNameLst>
                                          <p:attrName>style.visibility</p:attrName>
                                        </p:attrNameLst>
                                      </p:cBhvr>
                                      <p:to>
                                        <p:strVal val="visible"/>
                                      </p:to>
                                    </p:set>
                                    <p:anim calcmode="lin" valueType="num">
                                      <p:cBhvr additive="base">
                                        <p:cTn id="30" dur="500" fill="hold"/>
                                        <p:tgtEl>
                                          <p:spTgt spid="1038338">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03833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0446" name="Rectangle 62"/>
          <p:cNvSpPr>
            <a:spLocks noChangeArrowheads="1"/>
          </p:cNvSpPr>
          <p:nvPr/>
        </p:nvSpPr>
        <p:spPr bwMode="auto">
          <a:xfrm>
            <a:off x="696913" y="6061075"/>
            <a:ext cx="7764462" cy="796925"/>
          </a:xfrm>
          <a:prstGeom prst="rect">
            <a:avLst/>
          </a:prstGeom>
          <a:solidFill>
            <a:srgbClr val="FFCCCC"/>
          </a:solidFill>
          <a:ln w="9525">
            <a:noFill/>
            <a:miter lim="800000"/>
            <a:headEnd/>
            <a:tailEnd/>
          </a:ln>
        </p:spPr>
        <p:txBody>
          <a:bodyPr/>
          <a:lstStyle/>
          <a:p>
            <a:pPr eaLnBrk="1" hangingPunct="1"/>
            <a:r>
              <a:rPr lang="en-US" altLang="en-US" b="1" i="1"/>
              <a:t>FYI   </a:t>
            </a:r>
            <a:r>
              <a:rPr lang="en-US" altLang="en-US" b="1">
                <a:sym typeface="Symbol" pitchFamily="18" charset="2"/>
              </a:rPr>
              <a:t></a:t>
            </a:r>
            <a:r>
              <a:rPr lang="en-US" altLang="en-US">
                <a:sym typeface="Symbol" pitchFamily="18" charset="2"/>
              </a:rPr>
              <a:t>Note that the intensity becomes zero for very long and very short wavelengths of light.</a:t>
            </a:r>
          </a:p>
        </p:txBody>
      </p:sp>
      <p:sp>
        <p:nvSpPr>
          <p:cNvPr id="1040386" name="Rectangle 2"/>
          <p:cNvSpPr>
            <a:spLocks noChangeArrowheads="1"/>
          </p:cNvSpPr>
          <p:nvPr/>
        </p:nvSpPr>
        <p:spPr bwMode="auto">
          <a:xfrm>
            <a:off x="685800" y="1343025"/>
            <a:ext cx="7772400" cy="4718050"/>
          </a:xfrm>
          <a:prstGeom prst="rect">
            <a:avLst/>
          </a:prstGeom>
          <a:solidFill>
            <a:srgbClr val="EAEAEA"/>
          </a:solidFill>
          <a:ln w="9525">
            <a:noFill/>
            <a:miter lim="800000"/>
            <a:headEnd/>
            <a:tailEnd/>
          </a:ln>
        </p:spPr>
        <p:txBody>
          <a:bodyPr/>
          <a:lstStyle/>
          <a:p>
            <a:pPr eaLnBrk="1" hangingPunct="1">
              <a:spcBef>
                <a:spcPct val="20000"/>
              </a:spcBef>
            </a:pPr>
            <a:r>
              <a:rPr lang="en-US" altLang="en-US" i="1">
                <a:solidFill>
                  <a:schemeClr val="accent2"/>
                </a:solidFill>
                <a:cs typeface="Times New Roman" pitchFamily="18" charset="0"/>
              </a:rPr>
              <a:t>The quantum nature of radiation</a:t>
            </a:r>
          </a:p>
          <a:p>
            <a:pPr eaLnBrk="1" hangingPunct="1">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To understand Planck’s                                       contribution to modern                                                     physics we revisit black-                                                                 body radiation and its                                             characteristic curves:</a:t>
            </a:r>
          </a:p>
          <a:p>
            <a:pPr eaLnBrk="1" hangingPunct="1">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Recall Wien’s displace-                                                   ment law which gives the                                            relationship between the                                               wavelength and intensity                                                         for different temperatures.</a:t>
            </a:r>
          </a:p>
        </p:txBody>
      </p:sp>
      <p:sp>
        <p:nvSpPr>
          <p:cNvPr id="1040389" name="Line 5"/>
          <p:cNvSpPr>
            <a:spLocks noChangeShapeType="1"/>
          </p:cNvSpPr>
          <p:nvPr/>
        </p:nvSpPr>
        <p:spPr bwMode="auto">
          <a:xfrm>
            <a:off x="5021263" y="4926013"/>
            <a:ext cx="4106862" cy="0"/>
          </a:xfrm>
          <a:prstGeom prst="line">
            <a:avLst/>
          </a:prstGeom>
          <a:noFill/>
          <a:ln w="9525">
            <a:solidFill>
              <a:schemeClr val="tx1"/>
            </a:solidFill>
            <a:round/>
            <a:headEnd/>
            <a:tailEnd type="triangle" w="med" len="med"/>
          </a:ln>
        </p:spPr>
        <p:txBody>
          <a:bodyPr/>
          <a:lstStyle/>
          <a:p>
            <a:endParaRPr lang="en-US"/>
          </a:p>
        </p:txBody>
      </p:sp>
      <p:sp>
        <p:nvSpPr>
          <p:cNvPr id="1040390" name="Line 6"/>
          <p:cNvSpPr>
            <a:spLocks noChangeShapeType="1"/>
          </p:cNvSpPr>
          <p:nvPr/>
        </p:nvSpPr>
        <p:spPr bwMode="auto">
          <a:xfrm flipV="1">
            <a:off x="5021263" y="2435225"/>
            <a:ext cx="0" cy="2490788"/>
          </a:xfrm>
          <a:prstGeom prst="line">
            <a:avLst/>
          </a:prstGeom>
          <a:noFill/>
          <a:ln w="9525">
            <a:solidFill>
              <a:schemeClr val="tx1"/>
            </a:solidFill>
            <a:round/>
            <a:headEnd/>
            <a:tailEnd type="triangle" w="med" len="med"/>
          </a:ln>
        </p:spPr>
        <p:txBody>
          <a:bodyPr/>
          <a:lstStyle/>
          <a:p>
            <a:endParaRPr lang="en-US"/>
          </a:p>
        </p:txBody>
      </p:sp>
      <p:grpSp>
        <p:nvGrpSpPr>
          <p:cNvPr id="2" name="Group 7"/>
          <p:cNvGrpSpPr>
            <a:grpSpLocks/>
          </p:cNvGrpSpPr>
          <p:nvPr/>
        </p:nvGrpSpPr>
        <p:grpSpPr bwMode="auto">
          <a:xfrm>
            <a:off x="5165725" y="4741863"/>
            <a:ext cx="609600" cy="184150"/>
            <a:chOff x="576" y="3740"/>
            <a:chExt cx="384" cy="116"/>
          </a:xfrm>
        </p:grpSpPr>
        <p:grpSp>
          <p:nvGrpSpPr>
            <p:cNvPr id="10294" name="Group 8"/>
            <p:cNvGrpSpPr>
              <a:grpSpLocks/>
            </p:cNvGrpSpPr>
            <p:nvPr/>
          </p:nvGrpSpPr>
          <p:grpSpPr bwMode="auto">
            <a:xfrm>
              <a:off x="576" y="3786"/>
              <a:ext cx="288" cy="70"/>
              <a:chOff x="576" y="3736"/>
              <a:chExt cx="288" cy="120"/>
            </a:xfrm>
          </p:grpSpPr>
          <p:sp>
            <p:nvSpPr>
              <p:cNvPr id="10296" name="Line 9"/>
              <p:cNvSpPr>
                <a:spLocks noChangeShapeType="1"/>
              </p:cNvSpPr>
              <p:nvPr/>
            </p:nvSpPr>
            <p:spPr bwMode="auto">
              <a:xfrm>
                <a:off x="672" y="3736"/>
                <a:ext cx="0" cy="116"/>
              </a:xfrm>
              <a:prstGeom prst="line">
                <a:avLst/>
              </a:prstGeom>
              <a:noFill/>
              <a:ln w="9525">
                <a:solidFill>
                  <a:schemeClr val="tx1"/>
                </a:solidFill>
                <a:round/>
                <a:headEnd/>
                <a:tailEnd/>
              </a:ln>
            </p:spPr>
            <p:txBody>
              <a:bodyPr/>
              <a:lstStyle/>
              <a:p>
                <a:endParaRPr lang="en-US"/>
              </a:p>
            </p:txBody>
          </p:sp>
          <p:sp>
            <p:nvSpPr>
              <p:cNvPr id="10297" name="Line 10"/>
              <p:cNvSpPr>
                <a:spLocks noChangeShapeType="1"/>
              </p:cNvSpPr>
              <p:nvPr/>
            </p:nvSpPr>
            <p:spPr bwMode="auto">
              <a:xfrm>
                <a:off x="576" y="3740"/>
                <a:ext cx="0" cy="116"/>
              </a:xfrm>
              <a:prstGeom prst="line">
                <a:avLst/>
              </a:prstGeom>
              <a:noFill/>
              <a:ln w="9525">
                <a:solidFill>
                  <a:schemeClr val="tx1"/>
                </a:solidFill>
                <a:round/>
                <a:headEnd/>
                <a:tailEnd/>
              </a:ln>
            </p:spPr>
            <p:txBody>
              <a:bodyPr/>
              <a:lstStyle/>
              <a:p>
                <a:endParaRPr lang="en-US"/>
              </a:p>
            </p:txBody>
          </p:sp>
          <p:sp>
            <p:nvSpPr>
              <p:cNvPr id="10298" name="Line 11"/>
              <p:cNvSpPr>
                <a:spLocks noChangeShapeType="1"/>
              </p:cNvSpPr>
              <p:nvPr/>
            </p:nvSpPr>
            <p:spPr bwMode="auto">
              <a:xfrm>
                <a:off x="768" y="3740"/>
                <a:ext cx="0" cy="116"/>
              </a:xfrm>
              <a:prstGeom prst="line">
                <a:avLst/>
              </a:prstGeom>
              <a:noFill/>
              <a:ln w="9525">
                <a:solidFill>
                  <a:schemeClr val="tx1"/>
                </a:solidFill>
                <a:round/>
                <a:headEnd/>
                <a:tailEnd/>
              </a:ln>
            </p:spPr>
            <p:txBody>
              <a:bodyPr/>
              <a:lstStyle/>
              <a:p>
                <a:endParaRPr lang="en-US"/>
              </a:p>
            </p:txBody>
          </p:sp>
          <p:sp>
            <p:nvSpPr>
              <p:cNvPr id="10299" name="Line 12"/>
              <p:cNvSpPr>
                <a:spLocks noChangeShapeType="1"/>
              </p:cNvSpPr>
              <p:nvPr/>
            </p:nvSpPr>
            <p:spPr bwMode="auto">
              <a:xfrm>
                <a:off x="864" y="3740"/>
                <a:ext cx="0" cy="116"/>
              </a:xfrm>
              <a:prstGeom prst="line">
                <a:avLst/>
              </a:prstGeom>
              <a:noFill/>
              <a:ln w="9525">
                <a:solidFill>
                  <a:schemeClr val="tx1"/>
                </a:solidFill>
                <a:round/>
                <a:headEnd/>
                <a:tailEnd/>
              </a:ln>
            </p:spPr>
            <p:txBody>
              <a:bodyPr/>
              <a:lstStyle/>
              <a:p>
                <a:endParaRPr lang="en-US"/>
              </a:p>
            </p:txBody>
          </p:sp>
        </p:grpSp>
        <p:sp>
          <p:nvSpPr>
            <p:cNvPr id="10295" name="Line 13"/>
            <p:cNvSpPr>
              <a:spLocks noChangeShapeType="1"/>
            </p:cNvSpPr>
            <p:nvPr/>
          </p:nvSpPr>
          <p:spPr bwMode="auto">
            <a:xfrm>
              <a:off x="960" y="3740"/>
              <a:ext cx="0" cy="116"/>
            </a:xfrm>
            <a:prstGeom prst="line">
              <a:avLst/>
            </a:prstGeom>
            <a:noFill/>
            <a:ln w="9525">
              <a:solidFill>
                <a:schemeClr val="tx1"/>
              </a:solidFill>
              <a:round/>
              <a:headEnd/>
              <a:tailEnd/>
            </a:ln>
          </p:spPr>
          <p:txBody>
            <a:bodyPr/>
            <a:lstStyle/>
            <a:p>
              <a:endParaRPr lang="en-US"/>
            </a:p>
          </p:txBody>
        </p:sp>
      </p:grpSp>
      <p:grpSp>
        <p:nvGrpSpPr>
          <p:cNvPr id="4" name="Group 14"/>
          <p:cNvGrpSpPr>
            <a:grpSpLocks/>
          </p:cNvGrpSpPr>
          <p:nvPr/>
        </p:nvGrpSpPr>
        <p:grpSpPr bwMode="auto">
          <a:xfrm>
            <a:off x="5927725" y="4741863"/>
            <a:ext cx="609600" cy="184150"/>
            <a:chOff x="576" y="3740"/>
            <a:chExt cx="384" cy="116"/>
          </a:xfrm>
        </p:grpSpPr>
        <p:grpSp>
          <p:nvGrpSpPr>
            <p:cNvPr id="10288" name="Group 15"/>
            <p:cNvGrpSpPr>
              <a:grpSpLocks/>
            </p:cNvGrpSpPr>
            <p:nvPr/>
          </p:nvGrpSpPr>
          <p:grpSpPr bwMode="auto">
            <a:xfrm>
              <a:off x="576" y="3786"/>
              <a:ext cx="288" cy="70"/>
              <a:chOff x="576" y="3736"/>
              <a:chExt cx="288" cy="120"/>
            </a:xfrm>
          </p:grpSpPr>
          <p:sp>
            <p:nvSpPr>
              <p:cNvPr id="10290" name="Line 16"/>
              <p:cNvSpPr>
                <a:spLocks noChangeShapeType="1"/>
              </p:cNvSpPr>
              <p:nvPr/>
            </p:nvSpPr>
            <p:spPr bwMode="auto">
              <a:xfrm>
                <a:off x="672" y="3736"/>
                <a:ext cx="0" cy="116"/>
              </a:xfrm>
              <a:prstGeom prst="line">
                <a:avLst/>
              </a:prstGeom>
              <a:noFill/>
              <a:ln w="9525">
                <a:solidFill>
                  <a:schemeClr val="tx1"/>
                </a:solidFill>
                <a:round/>
                <a:headEnd/>
                <a:tailEnd/>
              </a:ln>
            </p:spPr>
            <p:txBody>
              <a:bodyPr/>
              <a:lstStyle/>
              <a:p>
                <a:endParaRPr lang="en-US"/>
              </a:p>
            </p:txBody>
          </p:sp>
          <p:sp>
            <p:nvSpPr>
              <p:cNvPr id="10291" name="Line 17"/>
              <p:cNvSpPr>
                <a:spLocks noChangeShapeType="1"/>
              </p:cNvSpPr>
              <p:nvPr/>
            </p:nvSpPr>
            <p:spPr bwMode="auto">
              <a:xfrm>
                <a:off x="576" y="3740"/>
                <a:ext cx="0" cy="116"/>
              </a:xfrm>
              <a:prstGeom prst="line">
                <a:avLst/>
              </a:prstGeom>
              <a:noFill/>
              <a:ln w="9525">
                <a:solidFill>
                  <a:schemeClr val="tx1"/>
                </a:solidFill>
                <a:round/>
                <a:headEnd/>
                <a:tailEnd/>
              </a:ln>
            </p:spPr>
            <p:txBody>
              <a:bodyPr/>
              <a:lstStyle/>
              <a:p>
                <a:endParaRPr lang="en-US"/>
              </a:p>
            </p:txBody>
          </p:sp>
          <p:sp>
            <p:nvSpPr>
              <p:cNvPr id="10292" name="Line 18"/>
              <p:cNvSpPr>
                <a:spLocks noChangeShapeType="1"/>
              </p:cNvSpPr>
              <p:nvPr/>
            </p:nvSpPr>
            <p:spPr bwMode="auto">
              <a:xfrm>
                <a:off x="768" y="3740"/>
                <a:ext cx="0" cy="116"/>
              </a:xfrm>
              <a:prstGeom prst="line">
                <a:avLst/>
              </a:prstGeom>
              <a:noFill/>
              <a:ln w="9525">
                <a:solidFill>
                  <a:schemeClr val="tx1"/>
                </a:solidFill>
                <a:round/>
                <a:headEnd/>
                <a:tailEnd/>
              </a:ln>
            </p:spPr>
            <p:txBody>
              <a:bodyPr/>
              <a:lstStyle/>
              <a:p>
                <a:endParaRPr lang="en-US"/>
              </a:p>
            </p:txBody>
          </p:sp>
          <p:sp>
            <p:nvSpPr>
              <p:cNvPr id="10293" name="Line 19"/>
              <p:cNvSpPr>
                <a:spLocks noChangeShapeType="1"/>
              </p:cNvSpPr>
              <p:nvPr/>
            </p:nvSpPr>
            <p:spPr bwMode="auto">
              <a:xfrm>
                <a:off x="864" y="3740"/>
                <a:ext cx="0" cy="116"/>
              </a:xfrm>
              <a:prstGeom prst="line">
                <a:avLst/>
              </a:prstGeom>
              <a:noFill/>
              <a:ln w="9525">
                <a:solidFill>
                  <a:schemeClr val="tx1"/>
                </a:solidFill>
                <a:round/>
                <a:headEnd/>
                <a:tailEnd/>
              </a:ln>
            </p:spPr>
            <p:txBody>
              <a:bodyPr/>
              <a:lstStyle/>
              <a:p>
                <a:endParaRPr lang="en-US"/>
              </a:p>
            </p:txBody>
          </p:sp>
        </p:grpSp>
        <p:sp>
          <p:nvSpPr>
            <p:cNvPr id="10289" name="Line 20"/>
            <p:cNvSpPr>
              <a:spLocks noChangeShapeType="1"/>
            </p:cNvSpPr>
            <p:nvPr/>
          </p:nvSpPr>
          <p:spPr bwMode="auto">
            <a:xfrm>
              <a:off x="960" y="3740"/>
              <a:ext cx="0" cy="116"/>
            </a:xfrm>
            <a:prstGeom prst="line">
              <a:avLst/>
            </a:prstGeom>
            <a:noFill/>
            <a:ln w="9525">
              <a:solidFill>
                <a:schemeClr val="tx1"/>
              </a:solidFill>
              <a:round/>
              <a:headEnd/>
              <a:tailEnd/>
            </a:ln>
          </p:spPr>
          <p:txBody>
            <a:bodyPr/>
            <a:lstStyle/>
            <a:p>
              <a:endParaRPr lang="en-US"/>
            </a:p>
          </p:txBody>
        </p:sp>
      </p:grpSp>
      <p:grpSp>
        <p:nvGrpSpPr>
          <p:cNvPr id="6" name="Group 21"/>
          <p:cNvGrpSpPr>
            <a:grpSpLocks/>
          </p:cNvGrpSpPr>
          <p:nvPr/>
        </p:nvGrpSpPr>
        <p:grpSpPr bwMode="auto">
          <a:xfrm>
            <a:off x="6689725" y="4741863"/>
            <a:ext cx="609600" cy="184150"/>
            <a:chOff x="576" y="3740"/>
            <a:chExt cx="384" cy="116"/>
          </a:xfrm>
        </p:grpSpPr>
        <p:grpSp>
          <p:nvGrpSpPr>
            <p:cNvPr id="10282" name="Group 22"/>
            <p:cNvGrpSpPr>
              <a:grpSpLocks/>
            </p:cNvGrpSpPr>
            <p:nvPr/>
          </p:nvGrpSpPr>
          <p:grpSpPr bwMode="auto">
            <a:xfrm>
              <a:off x="576" y="3786"/>
              <a:ext cx="288" cy="70"/>
              <a:chOff x="576" y="3736"/>
              <a:chExt cx="288" cy="120"/>
            </a:xfrm>
          </p:grpSpPr>
          <p:sp>
            <p:nvSpPr>
              <p:cNvPr id="10284" name="Line 23"/>
              <p:cNvSpPr>
                <a:spLocks noChangeShapeType="1"/>
              </p:cNvSpPr>
              <p:nvPr/>
            </p:nvSpPr>
            <p:spPr bwMode="auto">
              <a:xfrm>
                <a:off x="672" y="3736"/>
                <a:ext cx="0" cy="116"/>
              </a:xfrm>
              <a:prstGeom prst="line">
                <a:avLst/>
              </a:prstGeom>
              <a:noFill/>
              <a:ln w="9525">
                <a:solidFill>
                  <a:schemeClr val="tx1"/>
                </a:solidFill>
                <a:round/>
                <a:headEnd/>
                <a:tailEnd/>
              </a:ln>
            </p:spPr>
            <p:txBody>
              <a:bodyPr/>
              <a:lstStyle/>
              <a:p>
                <a:endParaRPr lang="en-US"/>
              </a:p>
            </p:txBody>
          </p:sp>
          <p:sp>
            <p:nvSpPr>
              <p:cNvPr id="10285" name="Line 24"/>
              <p:cNvSpPr>
                <a:spLocks noChangeShapeType="1"/>
              </p:cNvSpPr>
              <p:nvPr/>
            </p:nvSpPr>
            <p:spPr bwMode="auto">
              <a:xfrm>
                <a:off x="576" y="3740"/>
                <a:ext cx="0" cy="116"/>
              </a:xfrm>
              <a:prstGeom prst="line">
                <a:avLst/>
              </a:prstGeom>
              <a:noFill/>
              <a:ln w="9525">
                <a:solidFill>
                  <a:schemeClr val="tx1"/>
                </a:solidFill>
                <a:round/>
                <a:headEnd/>
                <a:tailEnd/>
              </a:ln>
            </p:spPr>
            <p:txBody>
              <a:bodyPr/>
              <a:lstStyle/>
              <a:p>
                <a:endParaRPr lang="en-US"/>
              </a:p>
            </p:txBody>
          </p:sp>
          <p:sp>
            <p:nvSpPr>
              <p:cNvPr id="10286" name="Line 25"/>
              <p:cNvSpPr>
                <a:spLocks noChangeShapeType="1"/>
              </p:cNvSpPr>
              <p:nvPr/>
            </p:nvSpPr>
            <p:spPr bwMode="auto">
              <a:xfrm>
                <a:off x="768" y="3740"/>
                <a:ext cx="0" cy="116"/>
              </a:xfrm>
              <a:prstGeom prst="line">
                <a:avLst/>
              </a:prstGeom>
              <a:noFill/>
              <a:ln w="9525">
                <a:solidFill>
                  <a:schemeClr val="tx1"/>
                </a:solidFill>
                <a:round/>
                <a:headEnd/>
                <a:tailEnd/>
              </a:ln>
            </p:spPr>
            <p:txBody>
              <a:bodyPr/>
              <a:lstStyle/>
              <a:p>
                <a:endParaRPr lang="en-US"/>
              </a:p>
            </p:txBody>
          </p:sp>
          <p:sp>
            <p:nvSpPr>
              <p:cNvPr id="10287" name="Line 26"/>
              <p:cNvSpPr>
                <a:spLocks noChangeShapeType="1"/>
              </p:cNvSpPr>
              <p:nvPr/>
            </p:nvSpPr>
            <p:spPr bwMode="auto">
              <a:xfrm>
                <a:off x="864" y="3740"/>
                <a:ext cx="0" cy="116"/>
              </a:xfrm>
              <a:prstGeom prst="line">
                <a:avLst/>
              </a:prstGeom>
              <a:noFill/>
              <a:ln w="9525">
                <a:solidFill>
                  <a:schemeClr val="tx1"/>
                </a:solidFill>
                <a:round/>
                <a:headEnd/>
                <a:tailEnd/>
              </a:ln>
            </p:spPr>
            <p:txBody>
              <a:bodyPr/>
              <a:lstStyle/>
              <a:p>
                <a:endParaRPr lang="en-US"/>
              </a:p>
            </p:txBody>
          </p:sp>
        </p:grpSp>
        <p:sp>
          <p:nvSpPr>
            <p:cNvPr id="10283" name="Line 27"/>
            <p:cNvSpPr>
              <a:spLocks noChangeShapeType="1"/>
            </p:cNvSpPr>
            <p:nvPr/>
          </p:nvSpPr>
          <p:spPr bwMode="auto">
            <a:xfrm>
              <a:off x="960" y="3740"/>
              <a:ext cx="0" cy="116"/>
            </a:xfrm>
            <a:prstGeom prst="line">
              <a:avLst/>
            </a:prstGeom>
            <a:noFill/>
            <a:ln w="9525">
              <a:solidFill>
                <a:schemeClr val="tx1"/>
              </a:solidFill>
              <a:round/>
              <a:headEnd/>
              <a:tailEnd/>
            </a:ln>
          </p:spPr>
          <p:txBody>
            <a:bodyPr/>
            <a:lstStyle/>
            <a:p>
              <a:endParaRPr lang="en-US"/>
            </a:p>
          </p:txBody>
        </p:sp>
      </p:grpSp>
      <p:grpSp>
        <p:nvGrpSpPr>
          <p:cNvPr id="8" name="Group 28"/>
          <p:cNvGrpSpPr>
            <a:grpSpLocks/>
          </p:cNvGrpSpPr>
          <p:nvPr/>
        </p:nvGrpSpPr>
        <p:grpSpPr bwMode="auto">
          <a:xfrm>
            <a:off x="7451725" y="4738688"/>
            <a:ext cx="609600" cy="184150"/>
            <a:chOff x="576" y="3740"/>
            <a:chExt cx="384" cy="116"/>
          </a:xfrm>
        </p:grpSpPr>
        <p:grpSp>
          <p:nvGrpSpPr>
            <p:cNvPr id="10276" name="Group 29"/>
            <p:cNvGrpSpPr>
              <a:grpSpLocks/>
            </p:cNvGrpSpPr>
            <p:nvPr/>
          </p:nvGrpSpPr>
          <p:grpSpPr bwMode="auto">
            <a:xfrm>
              <a:off x="576" y="3786"/>
              <a:ext cx="288" cy="70"/>
              <a:chOff x="576" y="3736"/>
              <a:chExt cx="288" cy="120"/>
            </a:xfrm>
          </p:grpSpPr>
          <p:sp>
            <p:nvSpPr>
              <p:cNvPr id="10278" name="Line 30"/>
              <p:cNvSpPr>
                <a:spLocks noChangeShapeType="1"/>
              </p:cNvSpPr>
              <p:nvPr/>
            </p:nvSpPr>
            <p:spPr bwMode="auto">
              <a:xfrm>
                <a:off x="672" y="3736"/>
                <a:ext cx="0" cy="116"/>
              </a:xfrm>
              <a:prstGeom prst="line">
                <a:avLst/>
              </a:prstGeom>
              <a:noFill/>
              <a:ln w="9525">
                <a:solidFill>
                  <a:schemeClr val="tx1"/>
                </a:solidFill>
                <a:round/>
                <a:headEnd/>
                <a:tailEnd/>
              </a:ln>
            </p:spPr>
            <p:txBody>
              <a:bodyPr/>
              <a:lstStyle/>
              <a:p>
                <a:endParaRPr lang="en-US"/>
              </a:p>
            </p:txBody>
          </p:sp>
          <p:sp>
            <p:nvSpPr>
              <p:cNvPr id="10279" name="Line 31"/>
              <p:cNvSpPr>
                <a:spLocks noChangeShapeType="1"/>
              </p:cNvSpPr>
              <p:nvPr/>
            </p:nvSpPr>
            <p:spPr bwMode="auto">
              <a:xfrm>
                <a:off x="576" y="3740"/>
                <a:ext cx="0" cy="116"/>
              </a:xfrm>
              <a:prstGeom prst="line">
                <a:avLst/>
              </a:prstGeom>
              <a:noFill/>
              <a:ln w="9525">
                <a:solidFill>
                  <a:schemeClr val="tx1"/>
                </a:solidFill>
                <a:round/>
                <a:headEnd/>
                <a:tailEnd/>
              </a:ln>
            </p:spPr>
            <p:txBody>
              <a:bodyPr/>
              <a:lstStyle/>
              <a:p>
                <a:endParaRPr lang="en-US"/>
              </a:p>
            </p:txBody>
          </p:sp>
          <p:sp>
            <p:nvSpPr>
              <p:cNvPr id="10280" name="Line 32"/>
              <p:cNvSpPr>
                <a:spLocks noChangeShapeType="1"/>
              </p:cNvSpPr>
              <p:nvPr/>
            </p:nvSpPr>
            <p:spPr bwMode="auto">
              <a:xfrm>
                <a:off x="768" y="3740"/>
                <a:ext cx="0" cy="116"/>
              </a:xfrm>
              <a:prstGeom prst="line">
                <a:avLst/>
              </a:prstGeom>
              <a:noFill/>
              <a:ln w="9525">
                <a:solidFill>
                  <a:schemeClr val="tx1"/>
                </a:solidFill>
                <a:round/>
                <a:headEnd/>
                <a:tailEnd/>
              </a:ln>
            </p:spPr>
            <p:txBody>
              <a:bodyPr/>
              <a:lstStyle/>
              <a:p>
                <a:endParaRPr lang="en-US"/>
              </a:p>
            </p:txBody>
          </p:sp>
          <p:sp>
            <p:nvSpPr>
              <p:cNvPr id="10281" name="Line 33"/>
              <p:cNvSpPr>
                <a:spLocks noChangeShapeType="1"/>
              </p:cNvSpPr>
              <p:nvPr/>
            </p:nvSpPr>
            <p:spPr bwMode="auto">
              <a:xfrm>
                <a:off x="864" y="3740"/>
                <a:ext cx="0" cy="116"/>
              </a:xfrm>
              <a:prstGeom prst="line">
                <a:avLst/>
              </a:prstGeom>
              <a:noFill/>
              <a:ln w="9525">
                <a:solidFill>
                  <a:schemeClr val="tx1"/>
                </a:solidFill>
                <a:round/>
                <a:headEnd/>
                <a:tailEnd/>
              </a:ln>
            </p:spPr>
            <p:txBody>
              <a:bodyPr/>
              <a:lstStyle/>
              <a:p>
                <a:endParaRPr lang="en-US"/>
              </a:p>
            </p:txBody>
          </p:sp>
        </p:grpSp>
        <p:sp>
          <p:nvSpPr>
            <p:cNvPr id="10277" name="Line 34"/>
            <p:cNvSpPr>
              <a:spLocks noChangeShapeType="1"/>
            </p:cNvSpPr>
            <p:nvPr/>
          </p:nvSpPr>
          <p:spPr bwMode="auto">
            <a:xfrm>
              <a:off x="960" y="3740"/>
              <a:ext cx="0" cy="116"/>
            </a:xfrm>
            <a:prstGeom prst="line">
              <a:avLst/>
            </a:prstGeom>
            <a:noFill/>
            <a:ln w="9525">
              <a:solidFill>
                <a:schemeClr val="tx1"/>
              </a:solidFill>
              <a:round/>
              <a:headEnd/>
              <a:tailEnd/>
            </a:ln>
          </p:spPr>
          <p:txBody>
            <a:bodyPr/>
            <a:lstStyle/>
            <a:p>
              <a:endParaRPr lang="en-US"/>
            </a:p>
          </p:txBody>
        </p:sp>
      </p:grpSp>
      <p:grpSp>
        <p:nvGrpSpPr>
          <p:cNvPr id="10" name="Group 35"/>
          <p:cNvGrpSpPr>
            <a:grpSpLocks/>
          </p:cNvGrpSpPr>
          <p:nvPr/>
        </p:nvGrpSpPr>
        <p:grpSpPr bwMode="auto">
          <a:xfrm>
            <a:off x="8213725" y="4741863"/>
            <a:ext cx="609600" cy="184150"/>
            <a:chOff x="576" y="3740"/>
            <a:chExt cx="384" cy="116"/>
          </a:xfrm>
        </p:grpSpPr>
        <p:grpSp>
          <p:nvGrpSpPr>
            <p:cNvPr id="10270" name="Group 36"/>
            <p:cNvGrpSpPr>
              <a:grpSpLocks/>
            </p:cNvGrpSpPr>
            <p:nvPr/>
          </p:nvGrpSpPr>
          <p:grpSpPr bwMode="auto">
            <a:xfrm>
              <a:off x="576" y="3786"/>
              <a:ext cx="288" cy="70"/>
              <a:chOff x="576" y="3736"/>
              <a:chExt cx="288" cy="120"/>
            </a:xfrm>
          </p:grpSpPr>
          <p:sp>
            <p:nvSpPr>
              <p:cNvPr id="10272" name="Line 37"/>
              <p:cNvSpPr>
                <a:spLocks noChangeShapeType="1"/>
              </p:cNvSpPr>
              <p:nvPr/>
            </p:nvSpPr>
            <p:spPr bwMode="auto">
              <a:xfrm>
                <a:off x="672" y="3736"/>
                <a:ext cx="0" cy="116"/>
              </a:xfrm>
              <a:prstGeom prst="line">
                <a:avLst/>
              </a:prstGeom>
              <a:noFill/>
              <a:ln w="9525">
                <a:solidFill>
                  <a:schemeClr val="tx1"/>
                </a:solidFill>
                <a:round/>
                <a:headEnd/>
                <a:tailEnd/>
              </a:ln>
            </p:spPr>
            <p:txBody>
              <a:bodyPr/>
              <a:lstStyle/>
              <a:p>
                <a:endParaRPr lang="en-US"/>
              </a:p>
            </p:txBody>
          </p:sp>
          <p:sp>
            <p:nvSpPr>
              <p:cNvPr id="10273" name="Line 38"/>
              <p:cNvSpPr>
                <a:spLocks noChangeShapeType="1"/>
              </p:cNvSpPr>
              <p:nvPr/>
            </p:nvSpPr>
            <p:spPr bwMode="auto">
              <a:xfrm>
                <a:off x="576" y="3740"/>
                <a:ext cx="0" cy="116"/>
              </a:xfrm>
              <a:prstGeom prst="line">
                <a:avLst/>
              </a:prstGeom>
              <a:noFill/>
              <a:ln w="9525">
                <a:solidFill>
                  <a:schemeClr val="tx1"/>
                </a:solidFill>
                <a:round/>
                <a:headEnd/>
                <a:tailEnd/>
              </a:ln>
            </p:spPr>
            <p:txBody>
              <a:bodyPr/>
              <a:lstStyle/>
              <a:p>
                <a:endParaRPr lang="en-US"/>
              </a:p>
            </p:txBody>
          </p:sp>
          <p:sp>
            <p:nvSpPr>
              <p:cNvPr id="10274" name="Line 39"/>
              <p:cNvSpPr>
                <a:spLocks noChangeShapeType="1"/>
              </p:cNvSpPr>
              <p:nvPr/>
            </p:nvSpPr>
            <p:spPr bwMode="auto">
              <a:xfrm>
                <a:off x="768" y="3740"/>
                <a:ext cx="0" cy="116"/>
              </a:xfrm>
              <a:prstGeom prst="line">
                <a:avLst/>
              </a:prstGeom>
              <a:noFill/>
              <a:ln w="9525">
                <a:solidFill>
                  <a:schemeClr val="tx1"/>
                </a:solidFill>
                <a:round/>
                <a:headEnd/>
                <a:tailEnd/>
              </a:ln>
            </p:spPr>
            <p:txBody>
              <a:bodyPr/>
              <a:lstStyle/>
              <a:p>
                <a:endParaRPr lang="en-US"/>
              </a:p>
            </p:txBody>
          </p:sp>
          <p:sp>
            <p:nvSpPr>
              <p:cNvPr id="10275" name="Line 40"/>
              <p:cNvSpPr>
                <a:spLocks noChangeShapeType="1"/>
              </p:cNvSpPr>
              <p:nvPr/>
            </p:nvSpPr>
            <p:spPr bwMode="auto">
              <a:xfrm>
                <a:off x="864" y="3740"/>
                <a:ext cx="0" cy="116"/>
              </a:xfrm>
              <a:prstGeom prst="line">
                <a:avLst/>
              </a:prstGeom>
              <a:noFill/>
              <a:ln w="9525">
                <a:solidFill>
                  <a:schemeClr val="tx1"/>
                </a:solidFill>
                <a:round/>
                <a:headEnd/>
                <a:tailEnd/>
              </a:ln>
            </p:spPr>
            <p:txBody>
              <a:bodyPr/>
              <a:lstStyle/>
              <a:p>
                <a:endParaRPr lang="en-US"/>
              </a:p>
            </p:txBody>
          </p:sp>
        </p:grpSp>
        <p:sp>
          <p:nvSpPr>
            <p:cNvPr id="10271" name="Line 41"/>
            <p:cNvSpPr>
              <a:spLocks noChangeShapeType="1"/>
            </p:cNvSpPr>
            <p:nvPr/>
          </p:nvSpPr>
          <p:spPr bwMode="auto">
            <a:xfrm>
              <a:off x="960" y="3740"/>
              <a:ext cx="0" cy="116"/>
            </a:xfrm>
            <a:prstGeom prst="line">
              <a:avLst/>
            </a:prstGeom>
            <a:noFill/>
            <a:ln w="9525">
              <a:solidFill>
                <a:schemeClr val="tx1"/>
              </a:solidFill>
              <a:round/>
              <a:headEnd/>
              <a:tailEnd/>
            </a:ln>
          </p:spPr>
          <p:txBody>
            <a:bodyPr/>
            <a:lstStyle/>
            <a:p>
              <a:endParaRPr lang="en-US"/>
            </a:p>
          </p:txBody>
        </p:sp>
      </p:grpSp>
      <p:sp>
        <p:nvSpPr>
          <p:cNvPr id="1040426" name="Text Box 42"/>
          <p:cNvSpPr txBox="1">
            <a:spLocks noChangeArrowheads="1"/>
          </p:cNvSpPr>
          <p:nvPr/>
        </p:nvSpPr>
        <p:spPr bwMode="auto">
          <a:xfrm rot="-5400000">
            <a:off x="4191795" y="3275806"/>
            <a:ext cx="1128712" cy="396875"/>
          </a:xfrm>
          <a:prstGeom prst="rect">
            <a:avLst/>
          </a:prstGeom>
          <a:noFill/>
          <a:ln w="9525">
            <a:noFill/>
            <a:miter lim="800000"/>
            <a:headEnd/>
            <a:tailEnd/>
          </a:ln>
        </p:spPr>
        <p:txBody>
          <a:bodyPr wrap="none">
            <a:spAutoFit/>
          </a:bodyPr>
          <a:lstStyle/>
          <a:p>
            <a:pPr eaLnBrk="1" hangingPunct="1"/>
            <a:r>
              <a:rPr lang="en-US" altLang="en-US" i="1"/>
              <a:t>Intensity</a:t>
            </a:r>
          </a:p>
        </p:txBody>
      </p:sp>
      <p:sp>
        <p:nvSpPr>
          <p:cNvPr id="1040427" name="Text Box 43"/>
          <p:cNvSpPr txBox="1">
            <a:spLocks noChangeArrowheads="1"/>
          </p:cNvSpPr>
          <p:nvPr/>
        </p:nvSpPr>
        <p:spPr bwMode="auto">
          <a:xfrm>
            <a:off x="6251575" y="5084763"/>
            <a:ext cx="2116138" cy="396875"/>
          </a:xfrm>
          <a:prstGeom prst="rect">
            <a:avLst/>
          </a:prstGeom>
          <a:noFill/>
          <a:ln w="9525">
            <a:noFill/>
            <a:miter lim="800000"/>
            <a:headEnd/>
            <a:tailEnd/>
          </a:ln>
        </p:spPr>
        <p:txBody>
          <a:bodyPr wrap="none">
            <a:spAutoFit/>
          </a:bodyPr>
          <a:lstStyle/>
          <a:p>
            <a:pPr eaLnBrk="1" hangingPunct="1"/>
            <a:r>
              <a:rPr lang="en-US" altLang="en-US" i="1"/>
              <a:t>Wavelength </a:t>
            </a:r>
            <a:r>
              <a:rPr lang="en-US" altLang="en-US"/>
              <a:t>(nm)</a:t>
            </a:r>
            <a:endParaRPr lang="en-US" altLang="en-US" i="1"/>
          </a:p>
        </p:txBody>
      </p:sp>
      <p:sp>
        <p:nvSpPr>
          <p:cNvPr id="1040428" name="Text Box 44"/>
          <p:cNvSpPr txBox="1">
            <a:spLocks noChangeArrowheads="1"/>
          </p:cNvSpPr>
          <p:nvPr/>
        </p:nvSpPr>
        <p:spPr bwMode="auto">
          <a:xfrm>
            <a:off x="5400675" y="4849813"/>
            <a:ext cx="749300" cy="396875"/>
          </a:xfrm>
          <a:prstGeom prst="rect">
            <a:avLst/>
          </a:prstGeom>
          <a:noFill/>
          <a:ln w="9525">
            <a:noFill/>
            <a:miter lim="800000"/>
            <a:headEnd/>
            <a:tailEnd/>
          </a:ln>
        </p:spPr>
        <p:txBody>
          <a:bodyPr wrap="none">
            <a:spAutoFit/>
          </a:bodyPr>
          <a:lstStyle/>
          <a:p>
            <a:pPr eaLnBrk="1" hangingPunct="1"/>
            <a:r>
              <a:rPr lang="en-US" altLang="en-US" sz="2000"/>
              <a:t>1000</a:t>
            </a:r>
          </a:p>
        </p:txBody>
      </p:sp>
      <p:sp>
        <p:nvSpPr>
          <p:cNvPr id="1040429" name="Text Box 45"/>
          <p:cNvSpPr txBox="1">
            <a:spLocks noChangeArrowheads="1"/>
          </p:cNvSpPr>
          <p:nvPr/>
        </p:nvSpPr>
        <p:spPr bwMode="auto">
          <a:xfrm>
            <a:off x="6153150" y="4852988"/>
            <a:ext cx="749300" cy="396875"/>
          </a:xfrm>
          <a:prstGeom prst="rect">
            <a:avLst/>
          </a:prstGeom>
          <a:noFill/>
          <a:ln w="9525">
            <a:noFill/>
            <a:miter lim="800000"/>
            <a:headEnd/>
            <a:tailEnd/>
          </a:ln>
        </p:spPr>
        <p:txBody>
          <a:bodyPr wrap="none">
            <a:spAutoFit/>
          </a:bodyPr>
          <a:lstStyle/>
          <a:p>
            <a:pPr eaLnBrk="1" hangingPunct="1"/>
            <a:r>
              <a:rPr lang="en-US" altLang="en-US" sz="2000"/>
              <a:t>2000</a:t>
            </a:r>
          </a:p>
        </p:txBody>
      </p:sp>
      <p:sp>
        <p:nvSpPr>
          <p:cNvPr id="1040430" name="Text Box 46"/>
          <p:cNvSpPr txBox="1">
            <a:spLocks noChangeArrowheads="1"/>
          </p:cNvSpPr>
          <p:nvPr/>
        </p:nvSpPr>
        <p:spPr bwMode="auto">
          <a:xfrm>
            <a:off x="6915150" y="4849813"/>
            <a:ext cx="749300" cy="396875"/>
          </a:xfrm>
          <a:prstGeom prst="rect">
            <a:avLst/>
          </a:prstGeom>
          <a:noFill/>
          <a:ln w="9525">
            <a:noFill/>
            <a:miter lim="800000"/>
            <a:headEnd/>
            <a:tailEnd/>
          </a:ln>
        </p:spPr>
        <p:txBody>
          <a:bodyPr wrap="none">
            <a:spAutoFit/>
          </a:bodyPr>
          <a:lstStyle/>
          <a:p>
            <a:pPr eaLnBrk="1" hangingPunct="1"/>
            <a:r>
              <a:rPr lang="en-US" altLang="en-US" sz="2000"/>
              <a:t>3000</a:t>
            </a:r>
          </a:p>
        </p:txBody>
      </p:sp>
      <p:sp>
        <p:nvSpPr>
          <p:cNvPr id="1040431" name="Text Box 47"/>
          <p:cNvSpPr txBox="1">
            <a:spLocks noChangeArrowheads="1"/>
          </p:cNvSpPr>
          <p:nvPr/>
        </p:nvSpPr>
        <p:spPr bwMode="auto">
          <a:xfrm>
            <a:off x="7696200" y="4849813"/>
            <a:ext cx="749300" cy="396875"/>
          </a:xfrm>
          <a:prstGeom prst="rect">
            <a:avLst/>
          </a:prstGeom>
          <a:noFill/>
          <a:ln w="9525">
            <a:noFill/>
            <a:miter lim="800000"/>
            <a:headEnd/>
            <a:tailEnd/>
          </a:ln>
        </p:spPr>
        <p:txBody>
          <a:bodyPr wrap="none">
            <a:spAutoFit/>
          </a:bodyPr>
          <a:lstStyle/>
          <a:p>
            <a:pPr eaLnBrk="1" hangingPunct="1"/>
            <a:r>
              <a:rPr lang="en-US" altLang="en-US" sz="2000"/>
              <a:t>4000</a:t>
            </a:r>
          </a:p>
        </p:txBody>
      </p:sp>
      <p:sp>
        <p:nvSpPr>
          <p:cNvPr id="1040432" name="Text Box 48"/>
          <p:cNvSpPr txBox="1">
            <a:spLocks noChangeArrowheads="1"/>
          </p:cNvSpPr>
          <p:nvPr/>
        </p:nvSpPr>
        <p:spPr bwMode="auto">
          <a:xfrm>
            <a:off x="8448675" y="4849813"/>
            <a:ext cx="749300" cy="396875"/>
          </a:xfrm>
          <a:prstGeom prst="rect">
            <a:avLst/>
          </a:prstGeom>
          <a:noFill/>
          <a:ln w="9525">
            <a:noFill/>
            <a:miter lim="800000"/>
            <a:headEnd/>
            <a:tailEnd/>
          </a:ln>
        </p:spPr>
        <p:txBody>
          <a:bodyPr wrap="none">
            <a:spAutoFit/>
          </a:bodyPr>
          <a:lstStyle/>
          <a:p>
            <a:pPr eaLnBrk="1" hangingPunct="1"/>
            <a:r>
              <a:rPr lang="en-US" altLang="en-US" sz="2000"/>
              <a:t>5000</a:t>
            </a:r>
          </a:p>
        </p:txBody>
      </p:sp>
      <p:sp>
        <p:nvSpPr>
          <p:cNvPr id="1040433" name="Freeform 49"/>
          <p:cNvSpPr>
            <a:spLocks/>
          </p:cNvSpPr>
          <p:nvPr/>
        </p:nvSpPr>
        <p:spPr bwMode="auto">
          <a:xfrm>
            <a:off x="5314950" y="4646613"/>
            <a:ext cx="3470275" cy="269875"/>
          </a:xfrm>
          <a:custGeom>
            <a:avLst/>
            <a:gdLst>
              <a:gd name="T0" fmla="*/ 0 w 2186"/>
              <a:gd name="T1" fmla="*/ 2147483647 h 170"/>
              <a:gd name="T2" fmla="*/ 2147483647 w 2186"/>
              <a:gd name="T3" fmla="*/ 2147483647 h 170"/>
              <a:gd name="T4" fmla="*/ 2147483647 w 2186"/>
              <a:gd name="T5" fmla="*/ 2147483647 h 170"/>
              <a:gd name="T6" fmla="*/ 2147483647 w 2186"/>
              <a:gd name="T7" fmla="*/ 2147483647 h 170"/>
              <a:gd name="T8" fmla="*/ 2147483647 w 2186"/>
              <a:gd name="T9" fmla="*/ 2147483647 h 170"/>
              <a:gd name="T10" fmla="*/ 2147483647 w 2186"/>
              <a:gd name="T11" fmla="*/ 2147483647 h 170"/>
              <a:gd name="T12" fmla="*/ 0 60000 65536"/>
              <a:gd name="T13" fmla="*/ 0 60000 65536"/>
              <a:gd name="T14" fmla="*/ 0 60000 65536"/>
              <a:gd name="T15" fmla="*/ 0 60000 65536"/>
              <a:gd name="T16" fmla="*/ 0 60000 65536"/>
              <a:gd name="T17" fmla="*/ 0 60000 65536"/>
              <a:gd name="T18" fmla="*/ 0 w 2186"/>
              <a:gd name="T19" fmla="*/ 0 h 170"/>
              <a:gd name="T20" fmla="*/ 2186 w 2186"/>
              <a:gd name="T21" fmla="*/ 170 h 170"/>
            </a:gdLst>
            <a:ahLst/>
            <a:cxnLst>
              <a:cxn ang="T12">
                <a:pos x="T0" y="T1"/>
              </a:cxn>
              <a:cxn ang="T13">
                <a:pos x="T2" y="T3"/>
              </a:cxn>
              <a:cxn ang="T14">
                <a:pos x="T4" y="T5"/>
              </a:cxn>
              <a:cxn ang="T15">
                <a:pos x="T6" y="T7"/>
              </a:cxn>
              <a:cxn ang="T16">
                <a:pos x="T8" y="T9"/>
              </a:cxn>
              <a:cxn ang="T17">
                <a:pos x="T10" y="T11"/>
              </a:cxn>
            </a:cxnLst>
            <a:rect l="T18" t="T19" r="T20" b="T21"/>
            <a:pathLst>
              <a:path w="2186" h="170">
                <a:moveTo>
                  <a:pt x="0" y="170"/>
                </a:moveTo>
                <a:cubicBezTo>
                  <a:pt x="17" y="162"/>
                  <a:pt x="45" y="147"/>
                  <a:pt x="103" y="120"/>
                </a:cubicBezTo>
                <a:cubicBezTo>
                  <a:pt x="161" y="93"/>
                  <a:pt x="230" y="10"/>
                  <a:pt x="347" y="5"/>
                </a:cubicBezTo>
                <a:cubicBezTo>
                  <a:pt x="464" y="0"/>
                  <a:pt x="565" y="64"/>
                  <a:pt x="805" y="88"/>
                </a:cubicBezTo>
                <a:cubicBezTo>
                  <a:pt x="1045" y="112"/>
                  <a:pt x="1557" y="139"/>
                  <a:pt x="1787" y="152"/>
                </a:cubicBezTo>
                <a:cubicBezTo>
                  <a:pt x="2017" y="165"/>
                  <a:pt x="2135" y="167"/>
                  <a:pt x="2186" y="164"/>
                </a:cubicBezTo>
              </a:path>
            </a:pathLst>
          </a:custGeom>
          <a:noFill/>
          <a:ln w="28575" cmpd="sng">
            <a:solidFill>
              <a:srgbClr val="FF0000"/>
            </a:solidFill>
            <a:round/>
            <a:headEnd/>
            <a:tailEnd/>
          </a:ln>
        </p:spPr>
        <p:txBody>
          <a:bodyPr/>
          <a:lstStyle/>
          <a:p>
            <a:endParaRPr lang="en-US"/>
          </a:p>
        </p:txBody>
      </p:sp>
      <p:sp>
        <p:nvSpPr>
          <p:cNvPr id="1040434" name="Freeform 50"/>
          <p:cNvSpPr>
            <a:spLocks/>
          </p:cNvSpPr>
          <p:nvPr/>
        </p:nvSpPr>
        <p:spPr bwMode="auto">
          <a:xfrm>
            <a:off x="5216525" y="4051300"/>
            <a:ext cx="3541713" cy="877888"/>
          </a:xfrm>
          <a:custGeom>
            <a:avLst/>
            <a:gdLst>
              <a:gd name="T0" fmla="*/ 0 w 2231"/>
              <a:gd name="T1" fmla="*/ 2147483647 h 553"/>
              <a:gd name="T2" fmla="*/ 2147483647 w 2231"/>
              <a:gd name="T3" fmla="*/ 2147483647 h 553"/>
              <a:gd name="T4" fmla="*/ 2147483647 w 2231"/>
              <a:gd name="T5" fmla="*/ 2147483647 h 553"/>
              <a:gd name="T6" fmla="*/ 2147483647 w 2231"/>
              <a:gd name="T7" fmla="*/ 2147483647 h 553"/>
              <a:gd name="T8" fmla="*/ 2147483647 w 2231"/>
              <a:gd name="T9" fmla="*/ 2147483647 h 553"/>
              <a:gd name="T10" fmla="*/ 2147483647 w 2231"/>
              <a:gd name="T11" fmla="*/ 2147483647 h 553"/>
              <a:gd name="T12" fmla="*/ 0 60000 65536"/>
              <a:gd name="T13" fmla="*/ 0 60000 65536"/>
              <a:gd name="T14" fmla="*/ 0 60000 65536"/>
              <a:gd name="T15" fmla="*/ 0 60000 65536"/>
              <a:gd name="T16" fmla="*/ 0 60000 65536"/>
              <a:gd name="T17" fmla="*/ 0 60000 65536"/>
              <a:gd name="T18" fmla="*/ 0 w 2231"/>
              <a:gd name="T19" fmla="*/ 0 h 553"/>
              <a:gd name="T20" fmla="*/ 2231 w 2231"/>
              <a:gd name="T21" fmla="*/ 553 h 553"/>
            </a:gdLst>
            <a:ahLst/>
            <a:cxnLst>
              <a:cxn ang="T12">
                <a:pos x="T0" y="T1"/>
              </a:cxn>
              <a:cxn ang="T13">
                <a:pos x="T2" y="T3"/>
              </a:cxn>
              <a:cxn ang="T14">
                <a:pos x="T4" y="T5"/>
              </a:cxn>
              <a:cxn ang="T15">
                <a:pos x="T6" y="T7"/>
              </a:cxn>
              <a:cxn ang="T16">
                <a:pos x="T8" y="T9"/>
              </a:cxn>
              <a:cxn ang="T17">
                <a:pos x="T10" y="T11"/>
              </a:cxn>
            </a:cxnLst>
            <a:rect l="T18" t="T19" r="T20" b="T21"/>
            <a:pathLst>
              <a:path w="2231" h="553">
                <a:moveTo>
                  <a:pt x="0" y="553"/>
                </a:moveTo>
                <a:cubicBezTo>
                  <a:pt x="13" y="527"/>
                  <a:pt x="39" y="486"/>
                  <a:pt x="80" y="397"/>
                </a:cubicBezTo>
                <a:cubicBezTo>
                  <a:pt x="121" y="308"/>
                  <a:pt x="128" y="36"/>
                  <a:pt x="249" y="18"/>
                </a:cubicBezTo>
                <a:cubicBezTo>
                  <a:pt x="370" y="0"/>
                  <a:pt x="547" y="216"/>
                  <a:pt x="805" y="289"/>
                </a:cubicBezTo>
                <a:cubicBezTo>
                  <a:pt x="1063" y="362"/>
                  <a:pt x="1558" y="419"/>
                  <a:pt x="1796" y="457"/>
                </a:cubicBezTo>
                <a:cubicBezTo>
                  <a:pt x="2034" y="495"/>
                  <a:pt x="2141" y="503"/>
                  <a:pt x="2231" y="515"/>
                </a:cubicBezTo>
              </a:path>
            </a:pathLst>
          </a:custGeom>
          <a:noFill/>
          <a:ln w="28575" cmpd="sng">
            <a:solidFill>
              <a:srgbClr val="FF9933"/>
            </a:solidFill>
            <a:round/>
            <a:headEnd/>
            <a:tailEnd/>
          </a:ln>
        </p:spPr>
        <p:txBody>
          <a:bodyPr/>
          <a:lstStyle/>
          <a:p>
            <a:endParaRPr lang="en-US"/>
          </a:p>
        </p:txBody>
      </p:sp>
      <p:sp>
        <p:nvSpPr>
          <p:cNvPr id="1040435" name="Freeform 51"/>
          <p:cNvSpPr>
            <a:spLocks/>
          </p:cNvSpPr>
          <p:nvPr/>
        </p:nvSpPr>
        <p:spPr bwMode="auto">
          <a:xfrm>
            <a:off x="5072063" y="2662238"/>
            <a:ext cx="3695700" cy="2273300"/>
          </a:xfrm>
          <a:custGeom>
            <a:avLst/>
            <a:gdLst>
              <a:gd name="T0" fmla="*/ 0 w 2328"/>
              <a:gd name="T1" fmla="*/ 2147483647 h 1432"/>
              <a:gd name="T2" fmla="*/ 2147483647 w 2328"/>
              <a:gd name="T3" fmla="*/ 2147483647 h 1432"/>
              <a:gd name="T4" fmla="*/ 2147483647 w 2328"/>
              <a:gd name="T5" fmla="*/ 2147483647 h 1432"/>
              <a:gd name="T6" fmla="*/ 2147483647 w 2328"/>
              <a:gd name="T7" fmla="*/ 2147483647 h 1432"/>
              <a:gd name="T8" fmla="*/ 2147483647 w 2328"/>
              <a:gd name="T9" fmla="*/ 2147483647 h 1432"/>
              <a:gd name="T10" fmla="*/ 2147483647 w 2328"/>
              <a:gd name="T11" fmla="*/ 2147483647 h 1432"/>
              <a:gd name="T12" fmla="*/ 0 60000 65536"/>
              <a:gd name="T13" fmla="*/ 0 60000 65536"/>
              <a:gd name="T14" fmla="*/ 0 60000 65536"/>
              <a:gd name="T15" fmla="*/ 0 60000 65536"/>
              <a:gd name="T16" fmla="*/ 0 60000 65536"/>
              <a:gd name="T17" fmla="*/ 0 60000 65536"/>
              <a:gd name="T18" fmla="*/ 0 w 2328"/>
              <a:gd name="T19" fmla="*/ 0 h 1432"/>
              <a:gd name="T20" fmla="*/ 2328 w 2328"/>
              <a:gd name="T21" fmla="*/ 1432 h 1432"/>
            </a:gdLst>
            <a:ahLst/>
            <a:cxnLst>
              <a:cxn ang="T12">
                <a:pos x="T0" y="T1"/>
              </a:cxn>
              <a:cxn ang="T13">
                <a:pos x="T2" y="T3"/>
              </a:cxn>
              <a:cxn ang="T14">
                <a:pos x="T4" y="T5"/>
              </a:cxn>
              <a:cxn ang="T15">
                <a:pos x="T6" y="T7"/>
              </a:cxn>
              <a:cxn ang="T16">
                <a:pos x="T8" y="T9"/>
              </a:cxn>
              <a:cxn ang="T17">
                <a:pos x="T10" y="T11"/>
              </a:cxn>
            </a:cxnLst>
            <a:rect l="T18" t="T19" r="T20" b="T21"/>
            <a:pathLst>
              <a:path w="2328" h="1432">
                <a:moveTo>
                  <a:pt x="0" y="1432"/>
                </a:moveTo>
                <a:cubicBezTo>
                  <a:pt x="17" y="1376"/>
                  <a:pt x="63" y="1328"/>
                  <a:pt x="100" y="1097"/>
                </a:cubicBezTo>
                <a:cubicBezTo>
                  <a:pt x="137" y="866"/>
                  <a:pt x="118" y="86"/>
                  <a:pt x="221" y="43"/>
                </a:cubicBezTo>
                <a:cubicBezTo>
                  <a:pt x="324" y="0"/>
                  <a:pt x="452" y="641"/>
                  <a:pt x="717" y="838"/>
                </a:cubicBezTo>
                <a:cubicBezTo>
                  <a:pt x="982" y="1035"/>
                  <a:pt x="1543" y="1147"/>
                  <a:pt x="1811" y="1226"/>
                </a:cubicBezTo>
                <a:cubicBezTo>
                  <a:pt x="2079" y="1305"/>
                  <a:pt x="2220" y="1296"/>
                  <a:pt x="2328" y="1314"/>
                </a:cubicBezTo>
              </a:path>
            </a:pathLst>
          </a:custGeom>
          <a:noFill/>
          <a:ln w="28575" cmpd="sng">
            <a:solidFill>
              <a:srgbClr val="CC0099"/>
            </a:solidFill>
            <a:round/>
            <a:headEnd/>
            <a:tailEnd/>
          </a:ln>
        </p:spPr>
        <p:txBody>
          <a:bodyPr/>
          <a:lstStyle/>
          <a:p>
            <a:endParaRPr lang="en-US"/>
          </a:p>
        </p:txBody>
      </p:sp>
      <p:sp>
        <p:nvSpPr>
          <p:cNvPr id="1040436" name="Rectangle 52"/>
          <p:cNvSpPr>
            <a:spLocks noChangeArrowheads="1"/>
          </p:cNvSpPr>
          <p:nvPr/>
        </p:nvSpPr>
        <p:spPr bwMode="auto">
          <a:xfrm>
            <a:off x="5270500" y="1931988"/>
            <a:ext cx="288925" cy="2994025"/>
          </a:xfrm>
          <a:prstGeom prst="rect">
            <a:avLst/>
          </a:prstGeom>
          <a:solidFill>
            <a:srgbClr val="92D050">
              <a:alpha val="41960"/>
            </a:srgbClr>
          </a:solidFill>
          <a:ln w="9525">
            <a:noFill/>
            <a:miter lim="800000"/>
            <a:headEnd/>
            <a:tailEnd/>
          </a:ln>
        </p:spPr>
        <p:txBody>
          <a:bodyPr wrap="none" anchor="ctr"/>
          <a:lstStyle/>
          <a:p>
            <a:pPr eaLnBrk="1" hangingPunct="1"/>
            <a:endParaRPr lang="en-US" altLang="en-US"/>
          </a:p>
        </p:txBody>
      </p:sp>
      <p:sp>
        <p:nvSpPr>
          <p:cNvPr id="1040437" name="Text Box 53"/>
          <p:cNvSpPr txBox="1">
            <a:spLocks noChangeArrowheads="1"/>
          </p:cNvSpPr>
          <p:nvPr/>
        </p:nvSpPr>
        <p:spPr bwMode="auto">
          <a:xfrm rot="16200000">
            <a:off x="4242594" y="2855119"/>
            <a:ext cx="2309813" cy="460375"/>
          </a:xfrm>
          <a:prstGeom prst="rect">
            <a:avLst/>
          </a:prstGeom>
          <a:noFill/>
          <a:ln w="9525">
            <a:noFill/>
            <a:miter lim="800000"/>
            <a:headEnd/>
            <a:tailEnd/>
          </a:ln>
          <a:effectLst/>
        </p:spPr>
        <p:txBody>
          <a:bodyPr wrap="none">
            <a:spAutoFit/>
          </a:bodyPr>
          <a:lstStyle/>
          <a:p>
            <a:pPr eaLnBrk="1" hangingPunct="1">
              <a:defRPr/>
            </a:pPr>
            <a:r>
              <a:rPr lang="en-US" i="1">
                <a:solidFill>
                  <a:schemeClr val="bg2">
                    <a:lumMod val="75000"/>
                  </a:schemeClr>
                </a:solidFill>
              </a:rPr>
              <a:t>visible radiation</a:t>
            </a:r>
          </a:p>
        </p:txBody>
      </p:sp>
      <p:sp>
        <p:nvSpPr>
          <p:cNvPr id="1040438" name="Text Box 54"/>
          <p:cNvSpPr txBox="1">
            <a:spLocks noChangeArrowheads="1"/>
          </p:cNvSpPr>
          <p:nvPr/>
        </p:nvSpPr>
        <p:spPr bwMode="auto">
          <a:xfrm rot="16200000">
            <a:off x="4185444" y="2978944"/>
            <a:ext cx="1881187" cy="460375"/>
          </a:xfrm>
          <a:prstGeom prst="rect">
            <a:avLst/>
          </a:prstGeom>
          <a:noFill/>
          <a:ln w="9525">
            <a:noFill/>
            <a:miter lim="800000"/>
            <a:headEnd/>
            <a:tailEnd/>
          </a:ln>
          <a:effectLst/>
        </p:spPr>
        <p:txBody>
          <a:bodyPr wrap="none">
            <a:spAutoFit/>
          </a:bodyPr>
          <a:lstStyle/>
          <a:p>
            <a:pPr eaLnBrk="1" hangingPunct="1">
              <a:defRPr/>
            </a:pPr>
            <a:r>
              <a:rPr lang="en-US" i="1" dirty="0">
                <a:solidFill>
                  <a:schemeClr val="bg2">
                    <a:lumMod val="75000"/>
                  </a:schemeClr>
                </a:solidFill>
              </a:rPr>
              <a:t>UV radiation</a:t>
            </a:r>
          </a:p>
        </p:txBody>
      </p:sp>
      <p:sp>
        <p:nvSpPr>
          <p:cNvPr id="1040439" name="Text Box 55"/>
          <p:cNvSpPr txBox="1">
            <a:spLocks noChangeArrowheads="1"/>
          </p:cNvSpPr>
          <p:nvPr/>
        </p:nvSpPr>
        <p:spPr bwMode="auto">
          <a:xfrm rot="16200000">
            <a:off x="4790282" y="3023394"/>
            <a:ext cx="1760537" cy="460375"/>
          </a:xfrm>
          <a:prstGeom prst="rect">
            <a:avLst/>
          </a:prstGeom>
          <a:noFill/>
          <a:ln w="9525">
            <a:noFill/>
            <a:miter lim="800000"/>
            <a:headEnd/>
            <a:tailEnd/>
          </a:ln>
          <a:effectLst/>
        </p:spPr>
        <p:txBody>
          <a:bodyPr wrap="none">
            <a:spAutoFit/>
          </a:bodyPr>
          <a:lstStyle/>
          <a:p>
            <a:pPr eaLnBrk="1" hangingPunct="1">
              <a:defRPr/>
            </a:pPr>
            <a:r>
              <a:rPr lang="en-US" i="1" dirty="0">
                <a:solidFill>
                  <a:schemeClr val="bg2">
                    <a:lumMod val="75000"/>
                  </a:schemeClr>
                </a:solidFill>
              </a:rPr>
              <a:t>IR radiation</a:t>
            </a:r>
          </a:p>
        </p:txBody>
      </p:sp>
      <p:grpSp>
        <p:nvGrpSpPr>
          <p:cNvPr id="12" name="Group 61"/>
          <p:cNvGrpSpPr>
            <a:grpSpLocks/>
          </p:cNvGrpSpPr>
          <p:nvPr/>
        </p:nvGrpSpPr>
        <p:grpSpPr bwMode="auto">
          <a:xfrm>
            <a:off x="809625" y="5561013"/>
            <a:ext cx="7464425" cy="461962"/>
            <a:chOff x="510" y="3539"/>
            <a:chExt cx="4702" cy="291"/>
          </a:xfrm>
        </p:grpSpPr>
        <p:sp>
          <p:nvSpPr>
            <p:cNvPr id="10267" name="Rectangle 58"/>
            <p:cNvSpPr>
              <a:spLocks noChangeArrowheads="1"/>
            </p:cNvSpPr>
            <p:nvPr/>
          </p:nvSpPr>
          <p:spPr bwMode="auto">
            <a:xfrm>
              <a:off x="592" y="3552"/>
              <a:ext cx="3115" cy="202"/>
            </a:xfrm>
            <a:prstGeom prst="rect">
              <a:avLst/>
            </a:prstGeom>
            <a:noFill/>
            <a:ln w="9525">
              <a:noFill/>
              <a:miter lim="800000"/>
              <a:headEnd/>
              <a:tailEnd/>
            </a:ln>
          </p:spPr>
          <p:txBody>
            <a:bodyPr/>
            <a:lstStyle/>
            <a:p>
              <a:pPr eaLnBrk="1" hangingPunct="1">
                <a:lnSpc>
                  <a:spcPct val="90000"/>
                </a:lnSpc>
                <a:spcBef>
                  <a:spcPct val="20000"/>
                </a:spcBef>
              </a:pPr>
              <a:r>
                <a:rPr lang="en-US" altLang="en-US">
                  <a:sym typeface="Symbol" pitchFamily="18" charset="2"/>
                </a:rPr>
                <a:t></a:t>
              </a:r>
              <a:r>
                <a:rPr lang="en-US" altLang="en-US" baseline="-25000">
                  <a:sym typeface="Symbol" pitchFamily="18" charset="2"/>
                </a:rPr>
                <a:t>max</a:t>
              </a:r>
              <a:r>
                <a:rPr lang="en-US" altLang="en-US" i="1">
                  <a:sym typeface="Symbol" pitchFamily="18" charset="2"/>
                </a:rPr>
                <a:t>T</a:t>
              </a:r>
              <a:r>
                <a:rPr lang="en-US" altLang="en-US">
                  <a:sym typeface="Symbol" pitchFamily="18" charset="2"/>
                </a:rPr>
                <a:t> = 2.9010</a:t>
              </a:r>
              <a:r>
                <a:rPr lang="en-US" altLang="en-US" baseline="30000">
                  <a:sym typeface="Symbol" pitchFamily="18" charset="2"/>
                </a:rPr>
                <a:t>-3 </a:t>
              </a:r>
              <a:r>
                <a:rPr lang="en-US" altLang="en-US">
                  <a:sym typeface="Symbol" pitchFamily="18" charset="2"/>
                </a:rPr>
                <a:t>mK</a:t>
              </a:r>
            </a:p>
          </p:txBody>
        </p:sp>
        <p:sp>
          <p:nvSpPr>
            <p:cNvPr id="10268" name="Text Box 59"/>
            <p:cNvSpPr txBox="1">
              <a:spLocks noChangeArrowheads="1"/>
            </p:cNvSpPr>
            <p:nvPr/>
          </p:nvSpPr>
          <p:spPr bwMode="auto">
            <a:xfrm>
              <a:off x="2978" y="3539"/>
              <a:ext cx="2234" cy="291"/>
            </a:xfrm>
            <a:prstGeom prst="rect">
              <a:avLst/>
            </a:prstGeom>
            <a:solidFill>
              <a:srgbClr val="FF0000"/>
            </a:solidFill>
            <a:ln w="9525">
              <a:noFill/>
              <a:miter lim="800000"/>
              <a:headEnd/>
              <a:tailEnd/>
            </a:ln>
          </p:spPr>
          <p:txBody>
            <a:bodyPr>
              <a:spAutoFit/>
            </a:bodyPr>
            <a:lstStyle/>
            <a:p>
              <a:pPr algn="ctr" eaLnBrk="1" hangingPunct="1">
                <a:spcBef>
                  <a:spcPct val="50000"/>
                </a:spcBef>
              </a:pPr>
              <a:r>
                <a:rPr lang="en-US" altLang="en-US">
                  <a:solidFill>
                    <a:schemeClr val="bg1"/>
                  </a:solidFill>
                </a:rPr>
                <a:t>Wien’s displacement law</a:t>
              </a:r>
            </a:p>
          </p:txBody>
        </p:sp>
        <p:sp>
          <p:nvSpPr>
            <p:cNvPr id="10269" name="Rectangle 60"/>
            <p:cNvSpPr>
              <a:spLocks noChangeArrowheads="1"/>
            </p:cNvSpPr>
            <p:nvPr/>
          </p:nvSpPr>
          <p:spPr bwMode="auto">
            <a:xfrm>
              <a:off x="510" y="3541"/>
              <a:ext cx="4701" cy="277"/>
            </a:xfrm>
            <a:prstGeom prst="rect">
              <a:avLst/>
            </a:prstGeom>
            <a:noFill/>
            <a:ln w="12700">
              <a:solidFill>
                <a:schemeClr val="tx1"/>
              </a:solidFill>
              <a:miter lim="800000"/>
              <a:headEnd/>
              <a:tailEnd/>
            </a:ln>
          </p:spPr>
          <p:txBody>
            <a:bodyPr wrap="none" anchor="ctr"/>
            <a:lstStyle/>
            <a:p>
              <a:pPr eaLnBrk="1" hangingPunct="1"/>
              <a:endParaRPr lang="en-US" altLang="en-US"/>
            </a:p>
          </p:txBody>
        </p:sp>
      </p:grpSp>
      <p:sp>
        <p:nvSpPr>
          <p:cNvPr id="10266"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12: Quantum &amp; nuclear physics - AHL</a:t>
            </a:r>
            <a:br>
              <a:rPr lang="en-US" altLang="en-US" sz="2800" b="1" smtClean="0"/>
            </a:br>
            <a:r>
              <a:rPr lang="en-US" altLang="en-US" sz="2800" smtClean="0">
                <a:solidFill>
                  <a:schemeClr val="tx1"/>
                </a:solidFill>
              </a:rPr>
              <a:t>12.1 – The interaction of matter with radiation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40386">
                                            <p:txEl>
                                              <p:pRg st="1" end="1"/>
                                            </p:txEl>
                                          </p:spTgt>
                                        </p:tgtEl>
                                        <p:attrNameLst>
                                          <p:attrName>style.visibility</p:attrName>
                                        </p:attrNameLst>
                                      </p:cBhvr>
                                      <p:to>
                                        <p:strVal val="visible"/>
                                      </p:to>
                                    </p:set>
                                    <p:anim calcmode="lin" valueType="num">
                                      <p:cBhvr additive="base">
                                        <p:cTn id="7" dur="500" fill="hold"/>
                                        <p:tgtEl>
                                          <p:spTgt spid="104038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4038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1040389"/>
                                        </p:tgtEl>
                                        <p:attrNameLst>
                                          <p:attrName>style.visibility</p:attrName>
                                        </p:attrNameLst>
                                      </p:cBhvr>
                                      <p:to>
                                        <p:strVal val="visible"/>
                                      </p:to>
                                    </p:set>
                                    <p:anim calcmode="lin" valueType="num">
                                      <p:cBhvr additive="base">
                                        <p:cTn id="13" dur="500" fill="hold"/>
                                        <p:tgtEl>
                                          <p:spTgt spid="1040389"/>
                                        </p:tgtEl>
                                        <p:attrNameLst>
                                          <p:attrName>ppt_x</p:attrName>
                                        </p:attrNameLst>
                                      </p:cBhvr>
                                      <p:tavLst>
                                        <p:tav tm="0">
                                          <p:val>
                                            <p:strVal val="1+#ppt_w/2"/>
                                          </p:val>
                                        </p:tav>
                                        <p:tav tm="100000">
                                          <p:val>
                                            <p:strVal val="#ppt_x"/>
                                          </p:val>
                                        </p:tav>
                                      </p:tavLst>
                                    </p:anim>
                                    <p:anim calcmode="lin" valueType="num">
                                      <p:cBhvr additive="base">
                                        <p:cTn id="14" dur="500" fill="hold"/>
                                        <p:tgtEl>
                                          <p:spTgt spid="1040389"/>
                                        </p:tgtEl>
                                        <p:attrNameLst>
                                          <p:attrName>ppt_y</p:attrName>
                                        </p:attrNameLst>
                                      </p:cBhvr>
                                      <p:tavLst>
                                        <p:tav tm="0">
                                          <p:val>
                                            <p:strVal val="0-#ppt_h/2"/>
                                          </p:val>
                                        </p:tav>
                                        <p:tav tm="100000">
                                          <p:val>
                                            <p:strVal val="#ppt_y"/>
                                          </p:val>
                                        </p:tav>
                                      </p:tavLst>
                                    </p:anim>
                                  </p:childTnLst>
                                </p:cTn>
                              </p:par>
                              <p:par>
                                <p:cTn id="15" presetID="2" presetClass="entr" presetSubtype="3" fill="hold" grpId="0" nodeType="withEffect">
                                  <p:stCondLst>
                                    <p:cond delay="0"/>
                                  </p:stCondLst>
                                  <p:childTnLst>
                                    <p:set>
                                      <p:cBhvr>
                                        <p:cTn id="16" dur="1" fill="hold">
                                          <p:stCondLst>
                                            <p:cond delay="0"/>
                                          </p:stCondLst>
                                        </p:cTn>
                                        <p:tgtEl>
                                          <p:spTgt spid="1040390"/>
                                        </p:tgtEl>
                                        <p:attrNameLst>
                                          <p:attrName>style.visibility</p:attrName>
                                        </p:attrNameLst>
                                      </p:cBhvr>
                                      <p:to>
                                        <p:strVal val="visible"/>
                                      </p:to>
                                    </p:set>
                                    <p:anim calcmode="lin" valueType="num">
                                      <p:cBhvr additive="base">
                                        <p:cTn id="17" dur="500" fill="hold"/>
                                        <p:tgtEl>
                                          <p:spTgt spid="1040390"/>
                                        </p:tgtEl>
                                        <p:attrNameLst>
                                          <p:attrName>ppt_x</p:attrName>
                                        </p:attrNameLst>
                                      </p:cBhvr>
                                      <p:tavLst>
                                        <p:tav tm="0">
                                          <p:val>
                                            <p:strVal val="1+#ppt_w/2"/>
                                          </p:val>
                                        </p:tav>
                                        <p:tav tm="100000">
                                          <p:val>
                                            <p:strVal val="#ppt_x"/>
                                          </p:val>
                                        </p:tav>
                                      </p:tavLst>
                                    </p:anim>
                                    <p:anim calcmode="lin" valueType="num">
                                      <p:cBhvr additive="base">
                                        <p:cTn id="18" dur="500" fill="hold"/>
                                        <p:tgtEl>
                                          <p:spTgt spid="1040390"/>
                                        </p:tgtEl>
                                        <p:attrNameLst>
                                          <p:attrName>ppt_y</p:attrName>
                                        </p:attrNameLst>
                                      </p:cBhvr>
                                      <p:tavLst>
                                        <p:tav tm="0">
                                          <p:val>
                                            <p:strVal val="0-#ppt_h/2"/>
                                          </p:val>
                                        </p:tav>
                                        <p:tav tm="100000">
                                          <p:val>
                                            <p:strVal val="#ppt_y"/>
                                          </p:val>
                                        </p:tav>
                                      </p:tavLst>
                                    </p:anim>
                                  </p:childTnLst>
                                </p:cTn>
                              </p:par>
                              <p:par>
                                <p:cTn id="19" presetID="2" presetClass="entr" presetSubtype="1"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0-#ppt_h/2"/>
                                          </p:val>
                                        </p:tav>
                                        <p:tav tm="100000">
                                          <p:val>
                                            <p:strVal val="#ppt_y"/>
                                          </p:val>
                                        </p:tav>
                                      </p:tavLst>
                                    </p:anim>
                                  </p:childTnLst>
                                </p:cTn>
                              </p:par>
                              <p:par>
                                <p:cTn id="23" presetID="2" presetClass="entr" presetSubtype="9"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0-#ppt_w/2"/>
                                          </p:val>
                                        </p:tav>
                                        <p:tav tm="100000">
                                          <p:val>
                                            <p:strVal val="#ppt_x"/>
                                          </p:val>
                                        </p:tav>
                                      </p:tavLst>
                                    </p:anim>
                                    <p:anim calcmode="lin" valueType="num">
                                      <p:cBhvr additive="base">
                                        <p:cTn id="26" dur="500" fill="hold"/>
                                        <p:tgtEl>
                                          <p:spTgt spid="4"/>
                                        </p:tgtEl>
                                        <p:attrNameLst>
                                          <p:attrName>ppt_y</p:attrName>
                                        </p:attrNameLst>
                                      </p:cBhvr>
                                      <p:tavLst>
                                        <p:tav tm="0">
                                          <p:val>
                                            <p:strVal val="0-#ppt_h/2"/>
                                          </p:val>
                                        </p:tav>
                                        <p:tav tm="100000">
                                          <p:val>
                                            <p:strVal val="#ppt_y"/>
                                          </p:val>
                                        </p:tav>
                                      </p:tavLst>
                                    </p:anim>
                                  </p:childTnLst>
                                </p:cTn>
                              </p:par>
                              <p:par>
                                <p:cTn id="27" presetID="2" presetClass="entr" presetSubtype="1"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0-#ppt_h/2"/>
                                          </p:val>
                                        </p:tav>
                                        <p:tav tm="100000">
                                          <p:val>
                                            <p:strVal val="#ppt_y"/>
                                          </p:val>
                                        </p:tav>
                                      </p:tavLst>
                                    </p:anim>
                                  </p:childTnLst>
                                </p:cTn>
                              </p:par>
                              <p:par>
                                <p:cTn id="31" presetID="2" presetClass="entr" presetSubtype="3"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0-#ppt_h/2"/>
                                          </p:val>
                                        </p:tav>
                                        <p:tav tm="100000">
                                          <p:val>
                                            <p:strVal val="#ppt_y"/>
                                          </p:val>
                                        </p:tav>
                                      </p:tavLst>
                                    </p:anim>
                                  </p:childTnLst>
                                </p:cTn>
                              </p:par>
                              <p:par>
                                <p:cTn id="35" presetID="2" presetClass="entr" presetSubtype="1"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0-#ppt_h/2"/>
                                          </p:val>
                                        </p:tav>
                                        <p:tav tm="100000">
                                          <p:val>
                                            <p:strVal val="#ppt_y"/>
                                          </p:val>
                                        </p:tav>
                                      </p:tavLst>
                                    </p:anim>
                                  </p:childTnLst>
                                </p:cTn>
                              </p:par>
                              <p:par>
                                <p:cTn id="39" presetID="8" presetClass="emph" presetSubtype="0" fill="hold" grpId="1" nodeType="withEffect">
                                  <p:stCondLst>
                                    <p:cond delay="0"/>
                                  </p:stCondLst>
                                  <p:childTnLst>
                                    <p:animRot by="21600000">
                                      <p:cBhvr>
                                        <p:cTn id="40" dur="2000" fill="hold"/>
                                        <p:tgtEl>
                                          <p:spTgt spid="1040390"/>
                                        </p:tgtEl>
                                        <p:attrNameLst>
                                          <p:attrName>r</p:attrName>
                                        </p:attrNameLst>
                                      </p:cBhvr>
                                    </p:animRot>
                                  </p:childTnLst>
                                  <p:subTnLst>
                                    <p:audio>
                                      <p:cMediaNode>
                                        <p:cTn display="0" masterRel="sameClick">
                                          <p:stCondLst>
                                            <p:cond evt="begin" delay="0">
                                              <p:tn val="39"/>
                                            </p:cond>
                                          </p:stCondLst>
                                          <p:endCondLst>
                                            <p:cond evt="onStopAudio" delay="0">
                                              <p:tgtEl>
                                                <p:sldTgt/>
                                              </p:tgtEl>
                                            </p:cond>
                                          </p:endCondLst>
                                        </p:cTn>
                                        <p:tgtEl>
                                          <p:sndTgt r:embed="rId5" name="drumroll.wav"/>
                                        </p:tgtEl>
                                      </p:cMediaNode>
                                    </p:audio>
                                  </p:subTnLst>
                                </p:cTn>
                              </p:par>
                              <p:par>
                                <p:cTn id="41" presetID="8" presetClass="emph" presetSubtype="0" fill="hold" grpId="1" nodeType="withEffect">
                                  <p:stCondLst>
                                    <p:cond delay="0"/>
                                  </p:stCondLst>
                                  <p:childTnLst>
                                    <p:animRot by="21600000">
                                      <p:cBhvr>
                                        <p:cTn id="42" dur="2000" fill="hold"/>
                                        <p:tgtEl>
                                          <p:spTgt spid="1040389"/>
                                        </p:tgtEl>
                                        <p:attrNameLst>
                                          <p:attrName>r</p:attrName>
                                        </p:attrNameLst>
                                      </p:cBhvr>
                                    </p:animRot>
                                  </p:childTnLst>
                                </p:cTn>
                              </p:par>
                              <p:par>
                                <p:cTn id="43" presetID="2" presetClass="entr" presetSubtype="1" fill="hold" grpId="0" nodeType="withEffect">
                                  <p:stCondLst>
                                    <p:cond delay="0"/>
                                  </p:stCondLst>
                                  <p:childTnLst>
                                    <p:set>
                                      <p:cBhvr>
                                        <p:cTn id="44" dur="1" fill="hold">
                                          <p:stCondLst>
                                            <p:cond delay="0"/>
                                          </p:stCondLst>
                                        </p:cTn>
                                        <p:tgtEl>
                                          <p:spTgt spid="1040426"/>
                                        </p:tgtEl>
                                        <p:attrNameLst>
                                          <p:attrName>style.visibility</p:attrName>
                                        </p:attrNameLst>
                                      </p:cBhvr>
                                      <p:to>
                                        <p:strVal val="visible"/>
                                      </p:to>
                                    </p:set>
                                    <p:anim calcmode="lin" valueType="num">
                                      <p:cBhvr additive="base">
                                        <p:cTn id="45" dur="500" fill="hold"/>
                                        <p:tgtEl>
                                          <p:spTgt spid="1040426"/>
                                        </p:tgtEl>
                                        <p:attrNameLst>
                                          <p:attrName>ppt_x</p:attrName>
                                        </p:attrNameLst>
                                      </p:cBhvr>
                                      <p:tavLst>
                                        <p:tav tm="0">
                                          <p:val>
                                            <p:strVal val="#ppt_x"/>
                                          </p:val>
                                        </p:tav>
                                        <p:tav tm="100000">
                                          <p:val>
                                            <p:strVal val="#ppt_x"/>
                                          </p:val>
                                        </p:tav>
                                      </p:tavLst>
                                    </p:anim>
                                    <p:anim calcmode="lin" valueType="num">
                                      <p:cBhvr additive="base">
                                        <p:cTn id="46" dur="500" fill="hold"/>
                                        <p:tgtEl>
                                          <p:spTgt spid="1040426"/>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6" name="suction.wav"/>
                                        </p:tgtEl>
                                      </p:cMediaNode>
                                    </p:audio>
                                  </p:subTnLst>
                                </p:cTn>
                              </p:par>
                              <p:par>
                                <p:cTn id="47" presetID="2" presetClass="entr" presetSubtype="1" fill="hold" grpId="0" nodeType="withEffect">
                                  <p:stCondLst>
                                    <p:cond delay="0"/>
                                  </p:stCondLst>
                                  <p:childTnLst>
                                    <p:set>
                                      <p:cBhvr>
                                        <p:cTn id="48" dur="1" fill="hold">
                                          <p:stCondLst>
                                            <p:cond delay="0"/>
                                          </p:stCondLst>
                                        </p:cTn>
                                        <p:tgtEl>
                                          <p:spTgt spid="1040427"/>
                                        </p:tgtEl>
                                        <p:attrNameLst>
                                          <p:attrName>style.visibility</p:attrName>
                                        </p:attrNameLst>
                                      </p:cBhvr>
                                      <p:to>
                                        <p:strVal val="visible"/>
                                      </p:to>
                                    </p:set>
                                    <p:anim calcmode="lin" valueType="num">
                                      <p:cBhvr additive="base">
                                        <p:cTn id="49" dur="500" fill="hold"/>
                                        <p:tgtEl>
                                          <p:spTgt spid="1040427"/>
                                        </p:tgtEl>
                                        <p:attrNameLst>
                                          <p:attrName>ppt_x</p:attrName>
                                        </p:attrNameLst>
                                      </p:cBhvr>
                                      <p:tavLst>
                                        <p:tav tm="0">
                                          <p:val>
                                            <p:strVal val="#ppt_x"/>
                                          </p:val>
                                        </p:tav>
                                        <p:tav tm="100000">
                                          <p:val>
                                            <p:strVal val="#ppt_x"/>
                                          </p:val>
                                        </p:tav>
                                      </p:tavLst>
                                    </p:anim>
                                    <p:anim calcmode="lin" valueType="num">
                                      <p:cBhvr additive="base">
                                        <p:cTn id="50" dur="500" fill="hold"/>
                                        <p:tgtEl>
                                          <p:spTgt spid="104042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6" name="suction.wav"/>
                                        </p:tgtEl>
                                      </p:cMediaNode>
                                    </p:audio>
                                  </p:subTnLst>
                                </p:cTn>
                              </p:par>
                            </p:childTnLst>
                          </p:cTn>
                        </p:par>
                        <p:par>
                          <p:cTn id="51" fill="hold" nodeType="afterGroup">
                            <p:stCondLst>
                              <p:cond delay="2000"/>
                            </p:stCondLst>
                            <p:childTnLst>
                              <p:par>
                                <p:cTn id="52" presetID="2" presetClass="entr" presetSubtype="1" fill="hold" grpId="0" nodeType="afterEffect">
                                  <p:stCondLst>
                                    <p:cond delay="0"/>
                                  </p:stCondLst>
                                  <p:childTnLst>
                                    <p:set>
                                      <p:cBhvr>
                                        <p:cTn id="53" dur="1" fill="hold">
                                          <p:stCondLst>
                                            <p:cond delay="0"/>
                                          </p:stCondLst>
                                        </p:cTn>
                                        <p:tgtEl>
                                          <p:spTgt spid="1040428"/>
                                        </p:tgtEl>
                                        <p:attrNameLst>
                                          <p:attrName>style.visibility</p:attrName>
                                        </p:attrNameLst>
                                      </p:cBhvr>
                                      <p:to>
                                        <p:strVal val="visible"/>
                                      </p:to>
                                    </p:set>
                                    <p:anim calcmode="lin" valueType="num">
                                      <p:cBhvr additive="base">
                                        <p:cTn id="54" dur="500" fill="hold"/>
                                        <p:tgtEl>
                                          <p:spTgt spid="1040428"/>
                                        </p:tgtEl>
                                        <p:attrNameLst>
                                          <p:attrName>ppt_x</p:attrName>
                                        </p:attrNameLst>
                                      </p:cBhvr>
                                      <p:tavLst>
                                        <p:tav tm="0">
                                          <p:val>
                                            <p:strVal val="#ppt_x"/>
                                          </p:val>
                                        </p:tav>
                                        <p:tav tm="100000">
                                          <p:val>
                                            <p:strVal val="#ppt_x"/>
                                          </p:val>
                                        </p:tav>
                                      </p:tavLst>
                                    </p:anim>
                                    <p:anim calcmode="lin" valueType="num">
                                      <p:cBhvr additive="base">
                                        <p:cTn id="55" dur="500" fill="hold"/>
                                        <p:tgtEl>
                                          <p:spTgt spid="104042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6" name="suction.wav"/>
                                        </p:tgtEl>
                                      </p:cMediaNode>
                                    </p:audio>
                                  </p:subTnLst>
                                </p:cTn>
                              </p:par>
                            </p:childTnLst>
                          </p:cTn>
                        </p:par>
                        <p:par>
                          <p:cTn id="56" fill="hold" nodeType="afterGroup">
                            <p:stCondLst>
                              <p:cond delay="2500"/>
                            </p:stCondLst>
                            <p:childTnLst>
                              <p:par>
                                <p:cTn id="57" presetID="2" presetClass="entr" presetSubtype="1" fill="hold" grpId="0" nodeType="afterEffect">
                                  <p:stCondLst>
                                    <p:cond delay="0"/>
                                  </p:stCondLst>
                                  <p:childTnLst>
                                    <p:set>
                                      <p:cBhvr>
                                        <p:cTn id="58" dur="1" fill="hold">
                                          <p:stCondLst>
                                            <p:cond delay="0"/>
                                          </p:stCondLst>
                                        </p:cTn>
                                        <p:tgtEl>
                                          <p:spTgt spid="1040429"/>
                                        </p:tgtEl>
                                        <p:attrNameLst>
                                          <p:attrName>style.visibility</p:attrName>
                                        </p:attrNameLst>
                                      </p:cBhvr>
                                      <p:to>
                                        <p:strVal val="visible"/>
                                      </p:to>
                                    </p:set>
                                    <p:anim calcmode="lin" valueType="num">
                                      <p:cBhvr additive="base">
                                        <p:cTn id="59" dur="500" fill="hold"/>
                                        <p:tgtEl>
                                          <p:spTgt spid="1040429"/>
                                        </p:tgtEl>
                                        <p:attrNameLst>
                                          <p:attrName>ppt_x</p:attrName>
                                        </p:attrNameLst>
                                      </p:cBhvr>
                                      <p:tavLst>
                                        <p:tav tm="0">
                                          <p:val>
                                            <p:strVal val="#ppt_x"/>
                                          </p:val>
                                        </p:tav>
                                        <p:tav tm="100000">
                                          <p:val>
                                            <p:strVal val="#ppt_x"/>
                                          </p:val>
                                        </p:tav>
                                      </p:tavLst>
                                    </p:anim>
                                    <p:anim calcmode="lin" valueType="num">
                                      <p:cBhvr additive="base">
                                        <p:cTn id="60" dur="500" fill="hold"/>
                                        <p:tgtEl>
                                          <p:spTgt spid="1040429"/>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6" name="suction.wav"/>
                                        </p:tgtEl>
                                      </p:cMediaNode>
                                    </p:audio>
                                  </p:subTnLst>
                                </p:cTn>
                              </p:par>
                            </p:childTnLst>
                          </p:cTn>
                        </p:par>
                        <p:par>
                          <p:cTn id="61" fill="hold" nodeType="afterGroup">
                            <p:stCondLst>
                              <p:cond delay="3000"/>
                            </p:stCondLst>
                            <p:childTnLst>
                              <p:par>
                                <p:cTn id="62" presetID="2" presetClass="entr" presetSubtype="1" fill="hold" grpId="0" nodeType="afterEffect">
                                  <p:stCondLst>
                                    <p:cond delay="0"/>
                                  </p:stCondLst>
                                  <p:childTnLst>
                                    <p:set>
                                      <p:cBhvr>
                                        <p:cTn id="63" dur="1" fill="hold">
                                          <p:stCondLst>
                                            <p:cond delay="0"/>
                                          </p:stCondLst>
                                        </p:cTn>
                                        <p:tgtEl>
                                          <p:spTgt spid="1040430"/>
                                        </p:tgtEl>
                                        <p:attrNameLst>
                                          <p:attrName>style.visibility</p:attrName>
                                        </p:attrNameLst>
                                      </p:cBhvr>
                                      <p:to>
                                        <p:strVal val="visible"/>
                                      </p:to>
                                    </p:set>
                                    <p:anim calcmode="lin" valueType="num">
                                      <p:cBhvr additive="base">
                                        <p:cTn id="64" dur="500" fill="hold"/>
                                        <p:tgtEl>
                                          <p:spTgt spid="1040430"/>
                                        </p:tgtEl>
                                        <p:attrNameLst>
                                          <p:attrName>ppt_x</p:attrName>
                                        </p:attrNameLst>
                                      </p:cBhvr>
                                      <p:tavLst>
                                        <p:tav tm="0">
                                          <p:val>
                                            <p:strVal val="#ppt_x"/>
                                          </p:val>
                                        </p:tav>
                                        <p:tav tm="100000">
                                          <p:val>
                                            <p:strVal val="#ppt_x"/>
                                          </p:val>
                                        </p:tav>
                                      </p:tavLst>
                                    </p:anim>
                                    <p:anim calcmode="lin" valueType="num">
                                      <p:cBhvr additive="base">
                                        <p:cTn id="65" dur="500" fill="hold"/>
                                        <p:tgtEl>
                                          <p:spTgt spid="1040430"/>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6" name="suction.wav"/>
                                        </p:tgtEl>
                                      </p:cMediaNode>
                                    </p:audio>
                                  </p:subTnLst>
                                </p:cTn>
                              </p:par>
                            </p:childTnLst>
                          </p:cTn>
                        </p:par>
                        <p:par>
                          <p:cTn id="66" fill="hold" nodeType="afterGroup">
                            <p:stCondLst>
                              <p:cond delay="3500"/>
                            </p:stCondLst>
                            <p:childTnLst>
                              <p:par>
                                <p:cTn id="67" presetID="2" presetClass="entr" presetSubtype="1" fill="hold" grpId="0" nodeType="afterEffect">
                                  <p:stCondLst>
                                    <p:cond delay="0"/>
                                  </p:stCondLst>
                                  <p:childTnLst>
                                    <p:set>
                                      <p:cBhvr>
                                        <p:cTn id="68" dur="1" fill="hold">
                                          <p:stCondLst>
                                            <p:cond delay="0"/>
                                          </p:stCondLst>
                                        </p:cTn>
                                        <p:tgtEl>
                                          <p:spTgt spid="1040431"/>
                                        </p:tgtEl>
                                        <p:attrNameLst>
                                          <p:attrName>style.visibility</p:attrName>
                                        </p:attrNameLst>
                                      </p:cBhvr>
                                      <p:to>
                                        <p:strVal val="visible"/>
                                      </p:to>
                                    </p:set>
                                    <p:anim calcmode="lin" valueType="num">
                                      <p:cBhvr additive="base">
                                        <p:cTn id="69" dur="500" fill="hold"/>
                                        <p:tgtEl>
                                          <p:spTgt spid="1040431"/>
                                        </p:tgtEl>
                                        <p:attrNameLst>
                                          <p:attrName>ppt_x</p:attrName>
                                        </p:attrNameLst>
                                      </p:cBhvr>
                                      <p:tavLst>
                                        <p:tav tm="0">
                                          <p:val>
                                            <p:strVal val="#ppt_x"/>
                                          </p:val>
                                        </p:tav>
                                        <p:tav tm="100000">
                                          <p:val>
                                            <p:strVal val="#ppt_x"/>
                                          </p:val>
                                        </p:tav>
                                      </p:tavLst>
                                    </p:anim>
                                    <p:anim calcmode="lin" valueType="num">
                                      <p:cBhvr additive="base">
                                        <p:cTn id="70" dur="500" fill="hold"/>
                                        <p:tgtEl>
                                          <p:spTgt spid="104043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67"/>
                                            </p:cond>
                                          </p:stCondLst>
                                          <p:endCondLst>
                                            <p:cond evt="onStopAudio" delay="0">
                                              <p:tgtEl>
                                                <p:sldTgt/>
                                              </p:tgtEl>
                                            </p:cond>
                                          </p:endCondLst>
                                        </p:cTn>
                                        <p:tgtEl>
                                          <p:sndTgt r:embed="rId6" name="suction.wav"/>
                                        </p:tgtEl>
                                      </p:cMediaNode>
                                    </p:audio>
                                  </p:subTnLst>
                                </p:cTn>
                              </p:par>
                            </p:childTnLst>
                          </p:cTn>
                        </p:par>
                        <p:par>
                          <p:cTn id="71" fill="hold" nodeType="afterGroup">
                            <p:stCondLst>
                              <p:cond delay="4000"/>
                            </p:stCondLst>
                            <p:childTnLst>
                              <p:par>
                                <p:cTn id="72" presetID="2" presetClass="entr" presetSubtype="1" fill="hold" grpId="0" nodeType="afterEffect">
                                  <p:stCondLst>
                                    <p:cond delay="0"/>
                                  </p:stCondLst>
                                  <p:childTnLst>
                                    <p:set>
                                      <p:cBhvr>
                                        <p:cTn id="73" dur="1" fill="hold">
                                          <p:stCondLst>
                                            <p:cond delay="0"/>
                                          </p:stCondLst>
                                        </p:cTn>
                                        <p:tgtEl>
                                          <p:spTgt spid="1040432"/>
                                        </p:tgtEl>
                                        <p:attrNameLst>
                                          <p:attrName>style.visibility</p:attrName>
                                        </p:attrNameLst>
                                      </p:cBhvr>
                                      <p:to>
                                        <p:strVal val="visible"/>
                                      </p:to>
                                    </p:set>
                                    <p:anim calcmode="lin" valueType="num">
                                      <p:cBhvr additive="base">
                                        <p:cTn id="74" dur="500" fill="hold"/>
                                        <p:tgtEl>
                                          <p:spTgt spid="1040432"/>
                                        </p:tgtEl>
                                        <p:attrNameLst>
                                          <p:attrName>ppt_x</p:attrName>
                                        </p:attrNameLst>
                                      </p:cBhvr>
                                      <p:tavLst>
                                        <p:tav tm="0">
                                          <p:val>
                                            <p:strVal val="#ppt_x"/>
                                          </p:val>
                                        </p:tav>
                                        <p:tav tm="100000">
                                          <p:val>
                                            <p:strVal val="#ppt_x"/>
                                          </p:val>
                                        </p:tav>
                                      </p:tavLst>
                                    </p:anim>
                                    <p:anim calcmode="lin" valueType="num">
                                      <p:cBhvr additive="base">
                                        <p:cTn id="75" dur="500" fill="hold"/>
                                        <p:tgtEl>
                                          <p:spTgt spid="104043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72"/>
                                            </p:cond>
                                          </p:stCondLst>
                                          <p:endCondLst>
                                            <p:cond evt="onStopAudio" delay="0">
                                              <p:tgtEl>
                                                <p:sldTgt/>
                                              </p:tgtEl>
                                            </p:cond>
                                          </p:endCondLst>
                                        </p:cTn>
                                        <p:tgtEl>
                                          <p:sndTgt r:embed="rId6" name="suction.wav"/>
                                        </p:tgtEl>
                                      </p:cMediaNode>
                                    </p:audio>
                                  </p:subTnLst>
                                </p:cTn>
                              </p:par>
                            </p:childTnLst>
                          </p:cTn>
                        </p:par>
                        <p:par>
                          <p:cTn id="76" fill="hold" nodeType="afterGroup">
                            <p:stCondLst>
                              <p:cond delay="4500"/>
                            </p:stCondLst>
                            <p:childTnLst>
                              <p:par>
                                <p:cTn id="77" presetID="22" presetClass="entr" presetSubtype="8" fill="hold" grpId="0" nodeType="afterEffect">
                                  <p:stCondLst>
                                    <p:cond delay="0"/>
                                  </p:stCondLst>
                                  <p:childTnLst>
                                    <p:set>
                                      <p:cBhvr>
                                        <p:cTn id="78" dur="1" fill="hold">
                                          <p:stCondLst>
                                            <p:cond delay="0"/>
                                          </p:stCondLst>
                                        </p:cTn>
                                        <p:tgtEl>
                                          <p:spTgt spid="1040433"/>
                                        </p:tgtEl>
                                        <p:attrNameLst>
                                          <p:attrName>style.visibility</p:attrName>
                                        </p:attrNameLst>
                                      </p:cBhvr>
                                      <p:to>
                                        <p:strVal val="visible"/>
                                      </p:to>
                                    </p:set>
                                    <p:animEffect transition="in" filter="wipe(left)">
                                      <p:cBhvr>
                                        <p:cTn id="79" dur="2000"/>
                                        <p:tgtEl>
                                          <p:spTgt spid="1040433"/>
                                        </p:tgtEl>
                                      </p:cBhvr>
                                    </p:animEffect>
                                  </p:childTnLst>
                                  <p:subTnLst>
                                    <p:audio>
                                      <p:cMediaNode>
                                        <p:cTn display="0" masterRel="sameClick">
                                          <p:stCondLst>
                                            <p:cond evt="begin" delay="0">
                                              <p:tn val="77"/>
                                            </p:cond>
                                          </p:stCondLst>
                                          <p:endCondLst>
                                            <p:cond evt="onStopAudio" delay="0">
                                              <p:tgtEl>
                                                <p:sldTgt/>
                                              </p:tgtEl>
                                            </p:cond>
                                          </p:endCondLst>
                                        </p:cTn>
                                        <p:tgtEl>
                                          <p:sndTgt r:embed="rId7" name="chimes.wav"/>
                                        </p:tgtEl>
                                      </p:cMediaNode>
                                    </p:audio>
                                  </p:subTnLst>
                                </p:cTn>
                              </p:par>
                            </p:childTnLst>
                          </p:cTn>
                        </p:par>
                        <p:par>
                          <p:cTn id="80" fill="hold" nodeType="afterGroup">
                            <p:stCondLst>
                              <p:cond delay="6500"/>
                            </p:stCondLst>
                            <p:childTnLst>
                              <p:par>
                                <p:cTn id="81" presetID="22" presetClass="entr" presetSubtype="8" fill="hold" grpId="0" nodeType="afterEffect">
                                  <p:stCondLst>
                                    <p:cond delay="0"/>
                                  </p:stCondLst>
                                  <p:childTnLst>
                                    <p:set>
                                      <p:cBhvr>
                                        <p:cTn id="82" dur="1" fill="hold">
                                          <p:stCondLst>
                                            <p:cond delay="0"/>
                                          </p:stCondLst>
                                        </p:cTn>
                                        <p:tgtEl>
                                          <p:spTgt spid="1040434"/>
                                        </p:tgtEl>
                                        <p:attrNameLst>
                                          <p:attrName>style.visibility</p:attrName>
                                        </p:attrNameLst>
                                      </p:cBhvr>
                                      <p:to>
                                        <p:strVal val="visible"/>
                                      </p:to>
                                    </p:set>
                                    <p:animEffect transition="in" filter="wipe(left)">
                                      <p:cBhvr>
                                        <p:cTn id="83" dur="2000"/>
                                        <p:tgtEl>
                                          <p:spTgt spid="1040434"/>
                                        </p:tgtEl>
                                      </p:cBhvr>
                                    </p:animEffect>
                                  </p:childTnLst>
                                  <p:subTnLst>
                                    <p:audio>
                                      <p:cMediaNode>
                                        <p:cTn display="0" masterRel="sameClick">
                                          <p:stCondLst>
                                            <p:cond evt="begin" delay="0">
                                              <p:tn val="81"/>
                                            </p:cond>
                                          </p:stCondLst>
                                          <p:endCondLst>
                                            <p:cond evt="onStopAudio" delay="0">
                                              <p:tgtEl>
                                                <p:sldTgt/>
                                              </p:tgtEl>
                                            </p:cond>
                                          </p:endCondLst>
                                        </p:cTn>
                                        <p:tgtEl>
                                          <p:sndTgt r:embed="rId7" name="chimes.wav"/>
                                        </p:tgtEl>
                                      </p:cMediaNode>
                                    </p:audio>
                                  </p:subTnLst>
                                </p:cTn>
                              </p:par>
                            </p:childTnLst>
                          </p:cTn>
                        </p:par>
                        <p:par>
                          <p:cTn id="84" fill="hold" nodeType="afterGroup">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040435"/>
                                        </p:tgtEl>
                                        <p:attrNameLst>
                                          <p:attrName>style.visibility</p:attrName>
                                        </p:attrNameLst>
                                      </p:cBhvr>
                                      <p:to>
                                        <p:strVal val="visible"/>
                                      </p:to>
                                    </p:set>
                                    <p:animEffect transition="in" filter="wipe(left)">
                                      <p:cBhvr>
                                        <p:cTn id="87" dur="2000"/>
                                        <p:tgtEl>
                                          <p:spTgt spid="1040435"/>
                                        </p:tgtEl>
                                      </p:cBhvr>
                                    </p:animEffect>
                                  </p:childTnLst>
                                  <p:subTnLst>
                                    <p:audio>
                                      <p:cMediaNode>
                                        <p:cTn display="0" masterRel="sameClick">
                                          <p:stCondLst>
                                            <p:cond evt="begin" delay="0">
                                              <p:tn val="85"/>
                                            </p:cond>
                                          </p:stCondLst>
                                          <p:endCondLst>
                                            <p:cond evt="onStopAudio" delay="0">
                                              <p:tgtEl>
                                                <p:sldTgt/>
                                              </p:tgtEl>
                                            </p:cond>
                                          </p:endCondLst>
                                        </p:cTn>
                                        <p:tgtEl>
                                          <p:sndTgt r:embed="rId7" name="chimes.wav"/>
                                        </p:tgtEl>
                                      </p:cMediaNode>
                                    </p:audio>
                                  </p:subTnLst>
                                </p:cTn>
                              </p:par>
                            </p:childTnLst>
                          </p:cTn>
                        </p:par>
                        <p:par>
                          <p:cTn id="88" fill="hold" nodeType="afterGroup">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1040436"/>
                                        </p:tgtEl>
                                        <p:attrNameLst>
                                          <p:attrName>style.visibility</p:attrName>
                                        </p:attrNameLst>
                                      </p:cBhvr>
                                      <p:to>
                                        <p:strVal val="visible"/>
                                      </p:to>
                                    </p:set>
                                    <p:animEffect transition="in" filter="wipe(down)">
                                      <p:cBhvr>
                                        <p:cTn id="91" dur="2000"/>
                                        <p:tgtEl>
                                          <p:spTgt spid="1040436"/>
                                        </p:tgtEl>
                                      </p:cBhvr>
                                    </p:animEffect>
                                  </p:childTnLst>
                                  <p:subTnLst>
                                    <p:audio>
                                      <p:cMediaNode>
                                        <p:cTn display="0" masterRel="sameClick">
                                          <p:stCondLst>
                                            <p:cond evt="begin" delay="0">
                                              <p:tn val="89"/>
                                            </p:cond>
                                          </p:stCondLst>
                                          <p:endCondLst>
                                            <p:cond evt="onStopAudio" delay="0">
                                              <p:tgtEl>
                                                <p:sldTgt/>
                                              </p:tgtEl>
                                            </p:cond>
                                          </p:endCondLst>
                                        </p:cTn>
                                        <p:tgtEl>
                                          <p:sndTgt r:embed="rId8" name="push.wav"/>
                                        </p:tgtEl>
                                      </p:cMediaNode>
                                    </p:audio>
                                  </p:subTnLst>
                                </p:cTn>
                              </p:par>
                            </p:childTnLst>
                          </p:cTn>
                        </p:par>
                        <p:par>
                          <p:cTn id="92" fill="hold" nodeType="afterGroup">
                            <p:stCondLst>
                              <p:cond delay="12500"/>
                            </p:stCondLst>
                            <p:childTnLst>
                              <p:par>
                                <p:cTn id="93" presetID="2" presetClass="entr" presetSubtype="1" fill="hold" grpId="0" nodeType="afterEffect">
                                  <p:stCondLst>
                                    <p:cond delay="0"/>
                                  </p:stCondLst>
                                  <p:childTnLst>
                                    <p:set>
                                      <p:cBhvr>
                                        <p:cTn id="94" dur="1" fill="hold">
                                          <p:stCondLst>
                                            <p:cond delay="0"/>
                                          </p:stCondLst>
                                        </p:cTn>
                                        <p:tgtEl>
                                          <p:spTgt spid="1040437"/>
                                        </p:tgtEl>
                                        <p:attrNameLst>
                                          <p:attrName>style.visibility</p:attrName>
                                        </p:attrNameLst>
                                      </p:cBhvr>
                                      <p:to>
                                        <p:strVal val="visible"/>
                                      </p:to>
                                    </p:set>
                                    <p:anim calcmode="lin" valueType="num">
                                      <p:cBhvr additive="base">
                                        <p:cTn id="95" dur="500" fill="hold"/>
                                        <p:tgtEl>
                                          <p:spTgt spid="1040437"/>
                                        </p:tgtEl>
                                        <p:attrNameLst>
                                          <p:attrName>ppt_x</p:attrName>
                                        </p:attrNameLst>
                                      </p:cBhvr>
                                      <p:tavLst>
                                        <p:tav tm="0">
                                          <p:val>
                                            <p:strVal val="#ppt_x"/>
                                          </p:val>
                                        </p:tav>
                                        <p:tav tm="100000">
                                          <p:val>
                                            <p:strVal val="#ppt_x"/>
                                          </p:val>
                                        </p:tav>
                                      </p:tavLst>
                                    </p:anim>
                                    <p:anim calcmode="lin" valueType="num">
                                      <p:cBhvr additive="base">
                                        <p:cTn id="96" dur="500" fill="hold"/>
                                        <p:tgtEl>
                                          <p:spTgt spid="104043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93"/>
                                            </p:cond>
                                          </p:stCondLst>
                                          <p:endCondLst>
                                            <p:cond evt="onStopAudio" delay="0">
                                              <p:tgtEl>
                                                <p:sldTgt/>
                                              </p:tgtEl>
                                            </p:cond>
                                          </p:endCondLst>
                                        </p:cTn>
                                        <p:tgtEl>
                                          <p:sndTgt r:embed="rId6" name="suction.wav"/>
                                        </p:tgtEl>
                                      </p:cMediaNode>
                                    </p:audio>
                                  </p:subTnLst>
                                </p:cTn>
                              </p:par>
                            </p:childTnLst>
                          </p:cTn>
                        </p:par>
                        <p:par>
                          <p:cTn id="97" fill="hold" nodeType="afterGroup">
                            <p:stCondLst>
                              <p:cond delay="13000"/>
                            </p:stCondLst>
                            <p:childTnLst>
                              <p:par>
                                <p:cTn id="98" presetID="2" presetClass="entr" presetSubtype="1" fill="hold" grpId="0" nodeType="afterEffect">
                                  <p:stCondLst>
                                    <p:cond delay="0"/>
                                  </p:stCondLst>
                                  <p:childTnLst>
                                    <p:set>
                                      <p:cBhvr>
                                        <p:cTn id="99" dur="1" fill="hold">
                                          <p:stCondLst>
                                            <p:cond delay="0"/>
                                          </p:stCondLst>
                                        </p:cTn>
                                        <p:tgtEl>
                                          <p:spTgt spid="1040438"/>
                                        </p:tgtEl>
                                        <p:attrNameLst>
                                          <p:attrName>style.visibility</p:attrName>
                                        </p:attrNameLst>
                                      </p:cBhvr>
                                      <p:to>
                                        <p:strVal val="visible"/>
                                      </p:to>
                                    </p:set>
                                    <p:anim calcmode="lin" valueType="num">
                                      <p:cBhvr additive="base">
                                        <p:cTn id="100" dur="500" fill="hold"/>
                                        <p:tgtEl>
                                          <p:spTgt spid="1040438"/>
                                        </p:tgtEl>
                                        <p:attrNameLst>
                                          <p:attrName>ppt_x</p:attrName>
                                        </p:attrNameLst>
                                      </p:cBhvr>
                                      <p:tavLst>
                                        <p:tav tm="0">
                                          <p:val>
                                            <p:strVal val="#ppt_x"/>
                                          </p:val>
                                        </p:tav>
                                        <p:tav tm="100000">
                                          <p:val>
                                            <p:strVal val="#ppt_x"/>
                                          </p:val>
                                        </p:tav>
                                      </p:tavLst>
                                    </p:anim>
                                    <p:anim calcmode="lin" valueType="num">
                                      <p:cBhvr additive="base">
                                        <p:cTn id="101" dur="500" fill="hold"/>
                                        <p:tgtEl>
                                          <p:spTgt spid="104043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98"/>
                                            </p:cond>
                                          </p:stCondLst>
                                          <p:endCondLst>
                                            <p:cond evt="onStopAudio" delay="0">
                                              <p:tgtEl>
                                                <p:sldTgt/>
                                              </p:tgtEl>
                                            </p:cond>
                                          </p:endCondLst>
                                        </p:cTn>
                                        <p:tgtEl>
                                          <p:sndTgt r:embed="rId6" name="suction.wav"/>
                                        </p:tgtEl>
                                      </p:cMediaNode>
                                    </p:audio>
                                  </p:subTnLst>
                                </p:cTn>
                              </p:par>
                            </p:childTnLst>
                          </p:cTn>
                        </p:par>
                        <p:par>
                          <p:cTn id="102" fill="hold" nodeType="afterGroup">
                            <p:stCondLst>
                              <p:cond delay="13500"/>
                            </p:stCondLst>
                            <p:childTnLst>
                              <p:par>
                                <p:cTn id="103" presetID="2" presetClass="entr" presetSubtype="1" fill="hold" grpId="0" nodeType="afterEffect">
                                  <p:stCondLst>
                                    <p:cond delay="0"/>
                                  </p:stCondLst>
                                  <p:childTnLst>
                                    <p:set>
                                      <p:cBhvr>
                                        <p:cTn id="104" dur="1" fill="hold">
                                          <p:stCondLst>
                                            <p:cond delay="0"/>
                                          </p:stCondLst>
                                        </p:cTn>
                                        <p:tgtEl>
                                          <p:spTgt spid="1040439"/>
                                        </p:tgtEl>
                                        <p:attrNameLst>
                                          <p:attrName>style.visibility</p:attrName>
                                        </p:attrNameLst>
                                      </p:cBhvr>
                                      <p:to>
                                        <p:strVal val="visible"/>
                                      </p:to>
                                    </p:set>
                                    <p:anim calcmode="lin" valueType="num">
                                      <p:cBhvr additive="base">
                                        <p:cTn id="105" dur="500" fill="hold"/>
                                        <p:tgtEl>
                                          <p:spTgt spid="1040439"/>
                                        </p:tgtEl>
                                        <p:attrNameLst>
                                          <p:attrName>ppt_x</p:attrName>
                                        </p:attrNameLst>
                                      </p:cBhvr>
                                      <p:tavLst>
                                        <p:tav tm="0">
                                          <p:val>
                                            <p:strVal val="#ppt_x"/>
                                          </p:val>
                                        </p:tav>
                                        <p:tav tm="100000">
                                          <p:val>
                                            <p:strVal val="#ppt_x"/>
                                          </p:val>
                                        </p:tav>
                                      </p:tavLst>
                                    </p:anim>
                                    <p:anim calcmode="lin" valueType="num">
                                      <p:cBhvr additive="base">
                                        <p:cTn id="106" dur="500" fill="hold"/>
                                        <p:tgtEl>
                                          <p:spTgt spid="1040439"/>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03"/>
                                            </p:cond>
                                          </p:stCondLst>
                                          <p:endCondLst>
                                            <p:cond evt="onStopAudio" delay="0">
                                              <p:tgtEl>
                                                <p:sldTgt/>
                                              </p:tgtEl>
                                            </p:cond>
                                          </p:endCondLst>
                                        </p:cTn>
                                        <p:tgtEl>
                                          <p:sndTgt r:embed="rId6" name="suction.wav"/>
                                        </p:tgtEl>
                                      </p:cMediaNode>
                                    </p:audio>
                                  </p:subTnLst>
                                </p:cTn>
                              </p:par>
                            </p:childTnLst>
                          </p:cTn>
                        </p:par>
                      </p:childTnLst>
                    </p:cTn>
                  </p:par>
                  <p:par>
                    <p:cTn id="107" fill="hold" nodeType="clickPar">
                      <p:stCondLst>
                        <p:cond delay="indefinite"/>
                      </p:stCondLst>
                      <p:childTnLst>
                        <p:par>
                          <p:cTn id="108" fill="hold" nodeType="withGroup">
                            <p:stCondLst>
                              <p:cond delay="0"/>
                            </p:stCondLst>
                            <p:childTnLst>
                              <p:par>
                                <p:cTn id="109" presetID="2" presetClass="entr" presetSubtype="4" fill="hold" nodeType="clickEffect">
                                  <p:stCondLst>
                                    <p:cond delay="0"/>
                                  </p:stCondLst>
                                  <p:childTnLst>
                                    <p:set>
                                      <p:cBhvr>
                                        <p:cTn id="110" dur="1" fill="hold">
                                          <p:stCondLst>
                                            <p:cond delay="0"/>
                                          </p:stCondLst>
                                        </p:cTn>
                                        <p:tgtEl>
                                          <p:spTgt spid="1040386">
                                            <p:txEl>
                                              <p:pRg st="2" end="2"/>
                                            </p:txEl>
                                          </p:spTgt>
                                        </p:tgtEl>
                                        <p:attrNameLst>
                                          <p:attrName>style.visibility</p:attrName>
                                        </p:attrNameLst>
                                      </p:cBhvr>
                                      <p:to>
                                        <p:strVal val="visible"/>
                                      </p:to>
                                    </p:set>
                                    <p:anim calcmode="lin" valueType="num">
                                      <p:cBhvr additive="base">
                                        <p:cTn id="111" dur="500" fill="hold"/>
                                        <p:tgtEl>
                                          <p:spTgt spid="1040386">
                                            <p:txEl>
                                              <p:pRg st="2" end="2"/>
                                            </p:txEl>
                                          </p:spTgt>
                                        </p:tgtEl>
                                        <p:attrNameLst>
                                          <p:attrName>ppt_x</p:attrName>
                                        </p:attrNameLst>
                                      </p:cBhvr>
                                      <p:tavLst>
                                        <p:tav tm="0">
                                          <p:val>
                                            <p:strVal val="#ppt_x"/>
                                          </p:val>
                                        </p:tav>
                                        <p:tav tm="100000">
                                          <p:val>
                                            <p:strVal val="#ppt_x"/>
                                          </p:val>
                                        </p:tav>
                                      </p:tavLst>
                                    </p:anim>
                                    <p:anim calcmode="lin" valueType="num">
                                      <p:cBhvr additive="base">
                                        <p:cTn id="112" dur="500" fill="hold"/>
                                        <p:tgtEl>
                                          <p:spTgt spid="104038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9"/>
                                            </p:cond>
                                          </p:stCondLst>
                                          <p:endCondLst>
                                            <p:cond evt="onStopAudio" delay="0">
                                              <p:tgtEl>
                                                <p:sldTgt/>
                                              </p:tgtEl>
                                            </p:cond>
                                          </p:endCondLst>
                                        </p:cTn>
                                        <p:tgtEl>
                                          <p:sndTgt r:embed="rId4" name="arrow.wav"/>
                                        </p:tgtEl>
                                      </p:cMediaNode>
                                    </p:audio>
                                  </p:subTnLst>
                                </p:cTn>
                              </p:par>
                            </p:childTnLst>
                          </p:cTn>
                        </p:par>
                      </p:childTnLst>
                    </p:cTn>
                  </p:par>
                  <p:par>
                    <p:cTn id="113" fill="hold" nodeType="clickPar">
                      <p:stCondLst>
                        <p:cond delay="indefinite"/>
                      </p:stCondLst>
                      <p:childTnLst>
                        <p:par>
                          <p:cTn id="114" fill="hold" nodeType="withGroup">
                            <p:stCondLst>
                              <p:cond delay="0"/>
                            </p:stCondLst>
                            <p:childTnLst>
                              <p:par>
                                <p:cTn id="115" presetID="53" presetClass="entr" presetSubtype="0" fill="hold" nodeType="clickEffect">
                                  <p:stCondLst>
                                    <p:cond delay="0"/>
                                  </p:stCondLst>
                                  <p:childTnLst>
                                    <p:set>
                                      <p:cBhvr>
                                        <p:cTn id="116" dur="1" fill="hold">
                                          <p:stCondLst>
                                            <p:cond delay="0"/>
                                          </p:stCondLst>
                                        </p:cTn>
                                        <p:tgtEl>
                                          <p:spTgt spid="12"/>
                                        </p:tgtEl>
                                        <p:attrNameLst>
                                          <p:attrName>style.visibility</p:attrName>
                                        </p:attrNameLst>
                                      </p:cBhvr>
                                      <p:to>
                                        <p:strVal val="visible"/>
                                      </p:to>
                                    </p:set>
                                    <p:anim calcmode="lin" valueType="num">
                                      <p:cBhvr>
                                        <p:cTn id="117" dur="500" fill="hold"/>
                                        <p:tgtEl>
                                          <p:spTgt spid="12"/>
                                        </p:tgtEl>
                                        <p:attrNameLst>
                                          <p:attrName>ppt_w</p:attrName>
                                        </p:attrNameLst>
                                      </p:cBhvr>
                                      <p:tavLst>
                                        <p:tav tm="0">
                                          <p:val>
                                            <p:fltVal val="0"/>
                                          </p:val>
                                        </p:tav>
                                        <p:tav tm="100000">
                                          <p:val>
                                            <p:strVal val="#ppt_w"/>
                                          </p:val>
                                        </p:tav>
                                      </p:tavLst>
                                    </p:anim>
                                    <p:anim calcmode="lin" valueType="num">
                                      <p:cBhvr>
                                        <p:cTn id="118" dur="500" fill="hold"/>
                                        <p:tgtEl>
                                          <p:spTgt spid="12"/>
                                        </p:tgtEl>
                                        <p:attrNameLst>
                                          <p:attrName>ppt_h</p:attrName>
                                        </p:attrNameLst>
                                      </p:cBhvr>
                                      <p:tavLst>
                                        <p:tav tm="0">
                                          <p:val>
                                            <p:fltVal val="0"/>
                                          </p:val>
                                        </p:tav>
                                        <p:tav tm="100000">
                                          <p:val>
                                            <p:strVal val="#ppt_h"/>
                                          </p:val>
                                        </p:tav>
                                      </p:tavLst>
                                    </p:anim>
                                    <p:animEffect transition="in" filter="fade">
                                      <p:cBhvr>
                                        <p:cTn id="119" dur="500"/>
                                        <p:tgtEl>
                                          <p:spTgt spid="12"/>
                                        </p:tgtEl>
                                      </p:cBhvr>
                                    </p:animEffect>
                                  </p:childTnLst>
                                  <p:subTnLst>
                                    <p:audio>
                                      <p:cMediaNode>
                                        <p:cTn display="0" masterRel="sameClick">
                                          <p:stCondLst>
                                            <p:cond evt="begin" delay="0">
                                              <p:tn val="115"/>
                                            </p:cond>
                                          </p:stCondLst>
                                          <p:endCondLst>
                                            <p:cond evt="onStopAudio" delay="0">
                                              <p:tgtEl>
                                                <p:sldTgt/>
                                              </p:tgtEl>
                                            </p:cond>
                                          </p:endCondLst>
                                        </p:cTn>
                                        <p:tgtEl>
                                          <p:sndTgt r:embed="rId4" name="arrow.wav"/>
                                        </p:tgtEl>
                                      </p:cMediaNode>
                                    </p:audio>
                                  </p:subTnLst>
                                </p:cTn>
                              </p:par>
                            </p:childTnLst>
                          </p:cTn>
                        </p:par>
                      </p:childTnLst>
                    </p:cTn>
                  </p:par>
                  <p:par>
                    <p:cTn id="120" fill="hold" nodeType="clickPar">
                      <p:stCondLst>
                        <p:cond delay="indefinite"/>
                      </p:stCondLst>
                      <p:childTnLst>
                        <p:par>
                          <p:cTn id="121" fill="hold" nodeType="withGroup">
                            <p:stCondLst>
                              <p:cond delay="0"/>
                            </p:stCondLst>
                            <p:childTnLst>
                              <p:par>
                                <p:cTn id="122" presetID="2" presetClass="entr" presetSubtype="4" fill="hold" nodeType="clickEffect">
                                  <p:stCondLst>
                                    <p:cond delay="0"/>
                                  </p:stCondLst>
                                  <p:childTnLst>
                                    <p:set>
                                      <p:cBhvr>
                                        <p:cTn id="123" dur="1" fill="hold">
                                          <p:stCondLst>
                                            <p:cond delay="0"/>
                                          </p:stCondLst>
                                        </p:cTn>
                                        <p:tgtEl>
                                          <p:spTgt spid="1040446">
                                            <p:txEl>
                                              <p:pRg st="0" end="0"/>
                                            </p:txEl>
                                          </p:spTgt>
                                        </p:tgtEl>
                                        <p:attrNameLst>
                                          <p:attrName>style.visibility</p:attrName>
                                        </p:attrNameLst>
                                      </p:cBhvr>
                                      <p:to>
                                        <p:strVal val="visible"/>
                                      </p:to>
                                    </p:set>
                                    <p:anim calcmode="lin" valueType="num">
                                      <p:cBhvr additive="base">
                                        <p:cTn id="124" dur="500" fill="hold"/>
                                        <p:tgtEl>
                                          <p:spTgt spid="1040446">
                                            <p:txEl>
                                              <p:pRg st="0" end="0"/>
                                            </p:txEl>
                                          </p:spTgt>
                                        </p:tgtEl>
                                        <p:attrNameLst>
                                          <p:attrName>ppt_x</p:attrName>
                                        </p:attrNameLst>
                                      </p:cBhvr>
                                      <p:tavLst>
                                        <p:tav tm="0">
                                          <p:val>
                                            <p:strVal val="#ppt_x"/>
                                          </p:val>
                                        </p:tav>
                                        <p:tav tm="100000">
                                          <p:val>
                                            <p:strVal val="#ppt_x"/>
                                          </p:val>
                                        </p:tav>
                                      </p:tavLst>
                                    </p:anim>
                                    <p:anim calcmode="lin" valueType="num">
                                      <p:cBhvr additive="base">
                                        <p:cTn id="125" dur="500" fill="hold"/>
                                        <p:tgtEl>
                                          <p:spTgt spid="104044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0389" grpId="0" animBg="1"/>
      <p:bldP spid="1040389" grpId="1" animBg="1"/>
      <p:bldP spid="1040390" grpId="0" animBg="1"/>
      <p:bldP spid="1040390" grpId="1" animBg="1"/>
      <p:bldP spid="1040426" grpId="0"/>
      <p:bldP spid="1040427" grpId="0"/>
      <p:bldP spid="1040428" grpId="0"/>
      <p:bldP spid="1040429" grpId="0"/>
      <p:bldP spid="1040430" grpId="0"/>
      <p:bldP spid="1040431" grpId="0"/>
      <p:bldP spid="1040432" grpId="0"/>
      <p:bldP spid="1040433" grpId="0" animBg="1"/>
      <p:bldP spid="1040434" grpId="0" animBg="1"/>
      <p:bldP spid="1040435" grpId="0" animBg="1"/>
      <p:bldP spid="1040436" grpId="0" animBg="1"/>
      <p:bldP spid="1040437" grpId="0"/>
      <p:bldP spid="1040438" grpId="0"/>
      <p:bldP spid="1040439"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14297</TotalTime>
  <Words>7430</Words>
  <Application>Microsoft Office PowerPoint</Application>
  <PresentationFormat>On-screen Show (4:3)</PresentationFormat>
  <Paragraphs>988</Paragraphs>
  <Slides>79</Slides>
  <Notes>79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79</vt:i4>
      </vt:variant>
    </vt:vector>
  </HeadingPairs>
  <TitlesOfParts>
    <vt:vector size="88" baseType="lpstr">
      <vt:lpstr>Arial</vt:lpstr>
      <vt:lpstr>Calibri</vt:lpstr>
      <vt:lpstr>Cambria Math</vt:lpstr>
      <vt:lpstr>Courier New</vt:lpstr>
      <vt:lpstr>Rockwell</vt:lpstr>
      <vt:lpstr>Segoe UI</vt:lpstr>
      <vt:lpstr>Symbol</vt:lpstr>
      <vt:lpstr>Times New Roman</vt:lpstr>
      <vt:lpstr>Default Design</vt:lpstr>
      <vt:lpstr>Topic 12: Quantum &amp; nuclear physics - AHL 12.1 – The interaction of matter with radiation</vt:lpstr>
      <vt:lpstr>Topic 12: Quantum &amp; nuclear physics - AHL 12.1 – The interaction of matter with radiation</vt:lpstr>
      <vt:lpstr>Topic 12: Quantum &amp; nuclear physics - AHL 12.1 – The interaction of matter with radiation</vt:lpstr>
      <vt:lpstr>Topic 12: Quantum &amp; nuclear physics - AHL 12.1 – The interaction of matter with radiation</vt:lpstr>
      <vt:lpstr>Topic 12: Quantum &amp; nuclear physics - AHL 12.1 – The interaction of matter with radiation</vt:lpstr>
      <vt:lpstr>Topic 12: Quantum &amp; nuclear physics - AHL 12.1 – The interaction of matter with radiation</vt:lpstr>
      <vt:lpstr>Topic 12: Quantum &amp; nuclear physics - AHL 12.1 – The interaction of matter with radiation</vt:lpstr>
      <vt:lpstr>Topic 12: Quantum &amp; nuclear physics - AHL 12.1 – The interaction of matter with radiation</vt:lpstr>
      <vt:lpstr>Topic 12: Quantum &amp; nuclear physics - AHL 12.1 – The interaction of matter with radiation</vt:lpstr>
      <vt:lpstr>Topic 12: Quantum &amp; nuclear physics - AHL 12.1 – The interaction of matter with radiation</vt:lpstr>
      <vt:lpstr>Topic 12: Quantum &amp; nuclear physics - AHL 12.1 – The interaction of matter with radiation</vt:lpstr>
      <vt:lpstr>Topic 12: Quantum &amp; nuclear physics - AHL 12.1 – The interaction of matter with radiation</vt:lpstr>
      <vt:lpstr>Topic 12: Quantum &amp; nuclear physics - AHL 12.1 – The interaction of matter with radiation</vt:lpstr>
      <vt:lpstr>Topic 12: Quantum &amp; nuclear physics - AHL 12.1 – The interaction of matter with radiation</vt:lpstr>
      <vt:lpstr>Topic 12: Quantum &amp; nuclear physics - AHL 12.1 – The interaction of matter with radiation</vt:lpstr>
      <vt:lpstr>Topic 12: Quantum &amp; nuclear physics - AHL 12.1 – The interaction of matter with radiation</vt:lpstr>
      <vt:lpstr>Topic 12: Quantum &amp; nuclear physics - AHL 12.1 – The interaction of matter with radiation</vt:lpstr>
      <vt:lpstr>Topic 12: Quantum &amp; nuclear physics - AHL 12.1 – The interaction of matter with radiation</vt:lpstr>
      <vt:lpstr>Topic 12: Quantum &amp; nuclear physics - AHL 12.1 – The interaction of matter with radiation</vt:lpstr>
      <vt:lpstr>Topic 12: Quantum &amp; nuclear physics - AHL 12.1 – The interaction of matter with radiation</vt:lpstr>
      <vt:lpstr>Topic 12: Quantum &amp; nuclear physics - AHL 12.1 – The interaction of matter with radiation</vt:lpstr>
      <vt:lpstr>Topic 12: Quantum &amp; nuclear physics - AHL 12.1 – The interaction of matter with radiation</vt:lpstr>
      <vt:lpstr>Topic 12: Quantum &amp; nuclear physics - AHL 12.1 – The interaction of matter with radiation</vt:lpstr>
      <vt:lpstr>Topic 12: Quantum &amp; nuclear physics - AHL 12.1 – The interaction of matter with radiation</vt:lpstr>
      <vt:lpstr>Topic 12: Quantum &amp; nuclear physics - AHL 12.1 – The interaction of matter with radiation</vt:lpstr>
      <vt:lpstr>Topic 12: Quantum &amp; nuclear physics - AHL 12.1 – The interaction of matter with radiation</vt:lpstr>
      <vt:lpstr>Topic 12: Quantum &amp; nuclear physics - AHL 12.1 – The interaction of matter with radiation</vt:lpstr>
      <vt:lpstr>Topic 12: Quantum &amp; nuclear physics - AHL 12.1 – The interaction of matter with radiation</vt:lpstr>
      <vt:lpstr>Topic 12: Quantum &amp; nuclear physics - AHL 12.1 – The interaction of matter with radiation</vt:lpstr>
      <vt:lpstr>Topic 12: Quantum &amp; nuclear physics - AHL 12.1 – The interaction of matter with radiation</vt:lpstr>
      <vt:lpstr>Topic 12: Quantum &amp; nuclear physics - AHL 12.1 – The interaction of matter with radiation</vt:lpstr>
      <vt:lpstr>Topic 12: Quantum &amp; nuclear physics - AHL 12.1 – The interaction of matter with radiation</vt:lpstr>
      <vt:lpstr>Topic 12: Quantum &amp; nuclear physics - AHL 12.1 – The interaction of matter with radiation</vt:lpstr>
      <vt:lpstr>Topic 12: Quantum &amp; nuclear physics - AHL 12.1 – The interaction of matter with radiation</vt:lpstr>
      <vt:lpstr>Topic 12: Quantum &amp; nuclear physics - AHL 12.1 – The interaction of matter with radiation</vt:lpstr>
      <vt:lpstr>Topic 12: Quantum &amp; nuclear physics - AHL 12.1 – The interaction of matter with radiation</vt:lpstr>
      <vt:lpstr>Topic 12: Quantum &amp; nuclear physics - AHL 12.1 – The interaction of matter with radiation</vt:lpstr>
      <vt:lpstr>Topic 12: Quantum &amp; nuclear physics - AHL 12.1 – The interaction of matter with radiation</vt:lpstr>
      <vt:lpstr>Topic 12: Quantum &amp; nuclear physics - AHL 12.1 – The interaction of matter with radiation</vt:lpstr>
      <vt:lpstr>Topic 12: Quantum &amp; nuclear physics - AHL 12.1 – The interaction of matter with radiation</vt:lpstr>
      <vt:lpstr>Topic 12: Quantum &amp; nuclear physics - AHL 12.1 – The interaction of matter with radiation</vt:lpstr>
      <vt:lpstr>Topic 12: Quantum &amp; nuclear physics - AHL 12.1 – The interaction of matter with radiation</vt:lpstr>
      <vt:lpstr>Topic 12: Quantum &amp; nuclear physics - AHL 12.1 – The interaction of matter with radiation</vt:lpstr>
      <vt:lpstr>Topic 12: Quantum &amp; nuclear physics - AHL 12.1 – The interaction of matter with radiation</vt:lpstr>
      <vt:lpstr>Topic 12: Quantum &amp; nuclear physics - AHL 12.1 – The interaction of matter with radiation</vt:lpstr>
      <vt:lpstr>Topic 12: Quantum &amp; nuclear physics - AHL 12.1 – The interaction of matter with radiation</vt:lpstr>
      <vt:lpstr>Topic 12: Quantum &amp; nuclear physics - AHL 12.1 – The interaction of matter with radiation</vt:lpstr>
      <vt:lpstr>Topic 12: Quantum &amp; nuclear physics - AHL 12.1 – The interaction of matter with radiation</vt:lpstr>
      <vt:lpstr>Topic 12: Quantum &amp; nuclear physics - AHL 12.1 – The interaction of matter with radiation</vt:lpstr>
      <vt:lpstr>Topic 12: Quantum &amp; nuclear physics - AHL 12.1 – The interaction of matter with radiation</vt:lpstr>
      <vt:lpstr>Topic 12: Quantum &amp; nuclear physics - AHL 12.1 – The interaction of matter with radiation</vt:lpstr>
      <vt:lpstr>Topic 12: Quantum &amp; nuclear physics - AHL 12.1 – The interaction of matter with radiation</vt:lpstr>
      <vt:lpstr>Topic 12: Quantum &amp; nuclear physics - AHL 12.1 – The interaction of matter with radiation</vt:lpstr>
      <vt:lpstr>Topic 12: Quantum &amp; nuclear physics - AHL 12.1 – The interaction of matter with radiation</vt:lpstr>
      <vt:lpstr>Topic 12: Quantum &amp; nuclear physics - AHL 12.1 – The interaction of matter with radiation</vt:lpstr>
      <vt:lpstr>Topic 12: Quantum &amp; nuclear physics - AHL 12.1 – The interaction of matter with radiation</vt:lpstr>
      <vt:lpstr>Topic 12: Quantum &amp; nuclear physics- AHL 12.1 – The interaction of matter with radiation</vt:lpstr>
      <vt:lpstr>Topic 12: Quantum &amp; nuclear physics- AHL 12.1 – The interaction of matter with radiation</vt:lpstr>
      <vt:lpstr>Topic 12: Quantum &amp; nuclear physics- AHL 12.1 – The interaction of matter with radiation</vt:lpstr>
      <vt:lpstr>PowerPoint Presentation</vt:lpstr>
      <vt:lpstr>PowerPoint Presentation</vt:lpstr>
      <vt:lpstr>Topic 12: Quantum &amp; nuclear physics- AHL 12.1 – The interaction of matter with radiation</vt:lpstr>
      <vt:lpstr>Topic 12: Quantum &amp; nuclear physics- AHL 12.1 – The interaction of matter with radiation</vt:lpstr>
      <vt:lpstr>Topic 12: Quantum &amp; nuclear physics- AHL 12.1 – The interaction of matter with radiation</vt:lpstr>
      <vt:lpstr>Topic 12: Quantum &amp; nuclear physics- AHL 12.1 – The interaction of matter with radiation</vt:lpstr>
      <vt:lpstr>PowerPoint Presentation</vt:lpstr>
      <vt:lpstr>Topic 12: Quantum &amp; nuclear physics - AHL 12.1 – The interaction of matter with radiation</vt:lpstr>
      <vt:lpstr>Topic 12: Quantum &amp; nuclear physics - AHL 12.1 – The interaction of matter with radiation</vt:lpstr>
      <vt:lpstr>Topic 12: Quantum &amp; nuclear physics - AHL 12.1 – The interaction of matter with radiation</vt:lpstr>
      <vt:lpstr>Topic 12: Quantum &amp; nuclear physics - AHL 12.1 – The interaction of matter with radiation</vt:lpstr>
      <vt:lpstr>Topic 12: Quantum &amp; nuclear physics - AHL 12.1 – The interaction of matter with radiation</vt:lpstr>
      <vt:lpstr>Topic 12: Quantum &amp; nuclear physics - AHL 12.1 – The interaction of matter with radiation</vt:lpstr>
      <vt:lpstr>Topic 12: Quantum &amp; nuclear physics - AHL 12.1 – The interaction of matter with radiation</vt:lpstr>
      <vt:lpstr>Topic 12: Quantum &amp; nuclear physics - AHL 12.1 – The interaction of matter with radiation</vt:lpstr>
      <vt:lpstr>Topic 12: Quantum &amp; nuclear physics - AHL 12.1 – The interaction of matter with radiation</vt:lpstr>
      <vt:lpstr>Topic 12: Quantum &amp; nuclear physics - AHL 12.1 – The interaction of matter with radiation</vt:lpstr>
      <vt:lpstr>Topic 12: Quantum &amp; nuclear physics - AHL 12.1 – The interaction of matter with radiation</vt:lpstr>
      <vt:lpstr>PowerPoint Presentation</vt:lpstr>
      <vt:lpstr>PowerPoint Presentation</vt:lpstr>
    </vt:vector>
  </TitlesOfParts>
  <Company>Bay View High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Motion Along a Straight Line Position, Displacement, Average Speed</dc:title>
  <dc:creator>Timothy K Lund</dc:creator>
  <cp:lastModifiedBy>Jawad Ahmad</cp:lastModifiedBy>
  <cp:revision>1117</cp:revision>
  <dcterms:created xsi:type="dcterms:W3CDTF">2006-01-31T23:43:34Z</dcterms:created>
  <dcterms:modified xsi:type="dcterms:W3CDTF">2016-06-26T06:23:20Z</dcterms:modified>
</cp:coreProperties>
</file>