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handoutMasterIdLst>
    <p:handoutMasterId r:id="rId52"/>
  </p:handoutMasterIdLst>
  <p:sldIdLst>
    <p:sldId id="444" r:id="rId2"/>
    <p:sldId id="445" r:id="rId3"/>
    <p:sldId id="446" r:id="rId4"/>
    <p:sldId id="447" r:id="rId5"/>
    <p:sldId id="448" r:id="rId6"/>
    <p:sldId id="449" r:id="rId7"/>
    <p:sldId id="396" r:id="rId8"/>
    <p:sldId id="397" r:id="rId9"/>
    <p:sldId id="398" r:id="rId10"/>
    <p:sldId id="399" r:id="rId11"/>
    <p:sldId id="400" r:id="rId12"/>
    <p:sldId id="401" r:id="rId13"/>
    <p:sldId id="402" r:id="rId14"/>
    <p:sldId id="403" r:id="rId15"/>
    <p:sldId id="405" r:id="rId16"/>
    <p:sldId id="406" r:id="rId17"/>
    <p:sldId id="407" r:id="rId18"/>
    <p:sldId id="408" r:id="rId19"/>
    <p:sldId id="409" r:id="rId20"/>
    <p:sldId id="410" r:id="rId21"/>
    <p:sldId id="411" r:id="rId22"/>
    <p:sldId id="412" r:id="rId23"/>
    <p:sldId id="413" r:id="rId24"/>
    <p:sldId id="414" r:id="rId25"/>
    <p:sldId id="415" r:id="rId26"/>
    <p:sldId id="416" r:id="rId27"/>
    <p:sldId id="417" r:id="rId28"/>
    <p:sldId id="418" r:id="rId29"/>
    <p:sldId id="420" r:id="rId30"/>
    <p:sldId id="450" r:id="rId31"/>
    <p:sldId id="422" r:id="rId32"/>
    <p:sldId id="436" r:id="rId33"/>
    <p:sldId id="423" r:id="rId34"/>
    <p:sldId id="424" r:id="rId35"/>
    <p:sldId id="426" r:id="rId36"/>
    <p:sldId id="427" r:id="rId37"/>
    <p:sldId id="437" r:id="rId38"/>
    <p:sldId id="430" r:id="rId39"/>
    <p:sldId id="431" r:id="rId40"/>
    <p:sldId id="432" r:id="rId41"/>
    <p:sldId id="451" r:id="rId42"/>
    <p:sldId id="433" r:id="rId43"/>
    <p:sldId id="434" r:id="rId44"/>
    <p:sldId id="435" r:id="rId45"/>
    <p:sldId id="439" r:id="rId46"/>
    <p:sldId id="440" r:id="rId47"/>
    <p:sldId id="441" r:id="rId48"/>
    <p:sldId id="442" r:id="rId49"/>
    <p:sldId id="443" r:id="rId50"/>
  </p:sldIdLst>
  <p:sldSz cx="9144000" cy="6858000" type="screen4x3"/>
  <p:notesSz cx="7019925" cy="9305925"/>
  <p:defaultTextStyle>
    <a:defPPr>
      <a:defRPr lang="en-US"/>
    </a:defPPr>
    <a:lvl1pPr algn="l" rtl="0" fontAlgn="base">
      <a:spcBef>
        <a:spcPct val="0"/>
      </a:spcBef>
      <a:spcAft>
        <a:spcPct val="0"/>
      </a:spcAft>
      <a:defRPr sz="24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sz="2400"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2400"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2400"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2400" kern="1200">
        <a:solidFill>
          <a:schemeClr val="tx1"/>
        </a:solidFill>
        <a:latin typeface="Arial" pitchFamily="34" charset="0"/>
        <a:ea typeface="+mn-ea"/>
        <a:cs typeface="Arial" pitchFamily="34" charset="0"/>
      </a:defRPr>
    </a:lvl5pPr>
    <a:lvl6pPr marL="2286000" algn="l" defTabSz="914400" rtl="0" eaLnBrk="1" latinLnBrk="0" hangingPunct="1">
      <a:defRPr sz="2400" kern="1200">
        <a:solidFill>
          <a:schemeClr val="tx1"/>
        </a:solidFill>
        <a:latin typeface="Arial" pitchFamily="34" charset="0"/>
        <a:ea typeface="+mn-ea"/>
        <a:cs typeface="Arial" pitchFamily="34" charset="0"/>
      </a:defRPr>
    </a:lvl6pPr>
    <a:lvl7pPr marL="2743200" algn="l" defTabSz="914400" rtl="0" eaLnBrk="1" latinLnBrk="0" hangingPunct="1">
      <a:defRPr sz="2400" kern="1200">
        <a:solidFill>
          <a:schemeClr val="tx1"/>
        </a:solidFill>
        <a:latin typeface="Arial" pitchFamily="34" charset="0"/>
        <a:ea typeface="+mn-ea"/>
        <a:cs typeface="Arial" pitchFamily="34" charset="0"/>
      </a:defRPr>
    </a:lvl7pPr>
    <a:lvl8pPr marL="3200400" algn="l" defTabSz="914400" rtl="0" eaLnBrk="1" latinLnBrk="0" hangingPunct="1">
      <a:defRPr sz="2400" kern="1200">
        <a:solidFill>
          <a:schemeClr val="tx1"/>
        </a:solidFill>
        <a:latin typeface="Arial" pitchFamily="34" charset="0"/>
        <a:ea typeface="+mn-ea"/>
        <a:cs typeface="Arial" pitchFamily="34" charset="0"/>
      </a:defRPr>
    </a:lvl8pPr>
    <a:lvl9pPr marL="3657600" algn="l" defTabSz="914400" rtl="0" eaLnBrk="1" latinLnBrk="0" hangingPunct="1">
      <a:defRPr sz="2400"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1" userDrawn="1">
          <p15:clr>
            <a:srgbClr val="A4A3A4"/>
          </p15:clr>
        </p15:guide>
        <p15:guide id="2" pos="221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99"/>
    <a:srgbClr val="008000"/>
    <a:srgbClr val="009999"/>
    <a:srgbClr val="FFC000"/>
    <a:srgbClr val="4D4D4D"/>
    <a:srgbClr val="333333"/>
    <a:srgbClr val="FFCC99"/>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856" autoAdjust="0"/>
  </p:normalViewPr>
  <p:slideViewPr>
    <p:cSldViewPr snapToGrid="0">
      <p:cViewPr varScale="1">
        <p:scale>
          <a:sx n="57" d="100"/>
          <a:sy n="57" d="100"/>
        </p:scale>
        <p:origin x="40" y="8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2" d="100"/>
          <a:sy n="82" d="100"/>
        </p:scale>
        <p:origin x="-1926" y="-90"/>
      </p:cViewPr>
      <p:guideLst>
        <p:guide orient="horz" pos="2931"/>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1968" cy="46691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6333" y="1"/>
            <a:ext cx="3041968" cy="466912"/>
          </a:xfrm>
          <a:prstGeom prst="rect">
            <a:avLst/>
          </a:prstGeom>
        </p:spPr>
        <p:txBody>
          <a:bodyPr vert="horz" lIns="91440" tIns="45720" rIns="91440" bIns="45720" rtlCol="0"/>
          <a:lstStyle>
            <a:lvl1pPr algn="r">
              <a:defRPr sz="1200"/>
            </a:lvl1pPr>
          </a:lstStyle>
          <a:p>
            <a:fld id="{A593AE5F-5282-468D-A1F5-245444B97B44}" type="datetimeFigureOut">
              <a:rPr lang="en-US" smtClean="0"/>
              <a:t>8/18/2017</a:t>
            </a:fld>
            <a:endParaRPr lang="en-US"/>
          </a:p>
        </p:txBody>
      </p:sp>
      <p:sp>
        <p:nvSpPr>
          <p:cNvPr id="4" name="Footer Placeholder 3"/>
          <p:cNvSpPr>
            <a:spLocks noGrp="1"/>
          </p:cNvSpPr>
          <p:nvPr>
            <p:ph type="ftr" sz="quarter" idx="2"/>
          </p:nvPr>
        </p:nvSpPr>
        <p:spPr>
          <a:xfrm>
            <a:off x="0" y="8839015"/>
            <a:ext cx="3041968" cy="466911"/>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6333" y="8839015"/>
            <a:ext cx="3041968" cy="466911"/>
          </a:xfrm>
          <a:prstGeom prst="rect">
            <a:avLst/>
          </a:prstGeom>
        </p:spPr>
        <p:txBody>
          <a:bodyPr vert="horz" lIns="91440" tIns="45720" rIns="91440" bIns="45720" rtlCol="0" anchor="b"/>
          <a:lstStyle>
            <a:lvl1pPr algn="r">
              <a:defRPr sz="1200"/>
            </a:lvl1pPr>
          </a:lstStyle>
          <a:p>
            <a:fld id="{67055456-8FCE-48CA-A7AA-61C28967A68D}" type="slidenum">
              <a:rPr lang="en-US" smtClean="0"/>
              <a:t>‹#›</a:t>
            </a:fld>
            <a:endParaRPr lang="en-US"/>
          </a:p>
        </p:txBody>
      </p:sp>
    </p:spTree>
    <p:extLst>
      <p:ext uri="{BB962C8B-B14F-4D97-AF65-F5344CB8AC3E}">
        <p14:creationId xmlns:p14="http://schemas.microsoft.com/office/powerpoint/2010/main" val="29219061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1"/>
            <a:ext cx="3041968" cy="465296"/>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atin typeface="Arial" charset="0"/>
                <a:cs typeface="+mn-cs"/>
              </a:defRPr>
            </a:lvl1pPr>
          </a:lstStyle>
          <a:p>
            <a:pPr>
              <a:defRPr/>
            </a:pPr>
            <a:endParaRPr lang="en-US" altLang="en-US"/>
          </a:p>
        </p:txBody>
      </p:sp>
      <p:sp>
        <p:nvSpPr>
          <p:cNvPr id="3075" name="Rectangle 3"/>
          <p:cNvSpPr>
            <a:spLocks noGrp="1" noChangeArrowheads="1"/>
          </p:cNvSpPr>
          <p:nvPr>
            <p:ph type="dt" idx="1"/>
          </p:nvPr>
        </p:nvSpPr>
        <p:spPr bwMode="auto">
          <a:xfrm>
            <a:off x="3976333" y="1"/>
            <a:ext cx="3041968" cy="465296"/>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Arial" charset="0"/>
                <a:cs typeface="+mn-cs"/>
              </a:defRPr>
            </a:lvl1pPr>
          </a:lstStyle>
          <a:p>
            <a:pPr>
              <a:defRPr/>
            </a:pPr>
            <a:endParaRPr lang="en-US" altLang="en-US"/>
          </a:p>
        </p:txBody>
      </p:sp>
      <p:sp>
        <p:nvSpPr>
          <p:cNvPr id="43012" name="Rectangle 4"/>
          <p:cNvSpPr>
            <a:spLocks noGrp="1" noRot="1" noChangeAspect="1" noChangeArrowheads="1" noTextEdit="1"/>
          </p:cNvSpPr>
          <p:nvPr>
            <p:ph type="sldImg" idx="2"/>
          </p:nvPr>
        </p:nvSpPr>
        <p:spPr bwMode="auto">
          <a:xfrm>
            <a:off x="1185863" y="698500"/>
            <a:ext cx="4649787" cy="3487738"/>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701993" y="4420315"/>
            <a:ext cx="5615940" cy="4187666"/>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3078" name="Rectangle 6"/>
          <p:cNvSpPr>
            <a:spLocks noGrp="1" noChangeArrowheads="1"/>
          </p:cNvSpPr>
          <p:nvPr>
            <p:ph type="ftr" sz="quarter" idx="4"/>
          </p:nvPr>
        </p:nvSpPr>
        <p:spPr bwMode="auto">
          <a:xfrm>
            <a:off x="0" y="8839014"/>
            <a:ext cx="3041968" cy="465296"/>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atin typeface="Arial" charset="0"/>
                <a:cs typeface="+mn-cs"/>
              </a:defRPr>
            </a:lvl1pPr>
          </a:lstStyle>
          <a:p>
            <a:pPr>
              <a:defRPr/>
            </a:pPr>
            <a:endParaRPr lang="en-US" altLang="en-US"/>
          </a:p>
        </p:txBody>
      </p:sp>
      <p:sp>
        <p:nvSpPr>
          <p:cNvPr id="3079" name="Rectangle 7"/>
          <p:cNvSpPr>
            <a:spLocks noGrp="1" noChangeArrowheads="1"/>
          </p:cNvSpPr>
          <p:nvPr>
            <p:ph type="sldNum" sz="quarter" idx="5"/>
          </p:nvPr>
        </p:nvSpPr>
        <p:spPr bwMode="auto">
          <a:xfrm>
            <a:off x="3976333" y="8839014"/>
            <a:ext cx="3041968" cy="465296"/>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atin typeface="Arial" charset="0"/>
                <a:cs typeface="+mn-cs"/>
              </a:defRPr>
            </a:lvl1pPr>
          </a:lstStyle>
          <a:p>
            <a:pPr>
              <a:defRPr/>
            </a:pPr>
            <a:fld id="{C69D6DA4-CA4F-4E88-BE08-45C0080ACB34}" type="slidenum">
              <a:rPr lang="en-US" altLang="en-US"/>
              <a:pPr>
                <a:defRPr/>
              </a:pPr>
              <a:t>‹#›</a:t>
            </a:fld>
            <a:endParaRPr lang="en-US" altLang="en-US"/>
          </a:p>
        </p:txBody>
      </p:sp>
    </p:spTree>
    <p:extLst>
      <p:ext uri="{BB962C8B-B14F-4D97-AF65-F5344CB8AC3E}">
        <p14:creationId xmlns:p14="http://schemas.microsoft.com/office/powerpoint/2010/main" val="17044402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ln>
            <a:miter lim="800000"/>
            <a:headEnd/>
            <a:tailEnd/>
          </a:ln>
        </p:spPr>
        <p:txBody>
          <a:bodyPr/>
          <a:lstStyle/>
          <a:p>
            <a:pPr>
              <a:defRPr/>
            </a:pPr>
            <a:fld id="{D106DEE1-CA58-4932-8855-E9A112128B7C}" type="slidenum">
              <a:rPr lang="en-US" altLang="en-US" smtClean="0"/>
              <a:pPr>
                <a:defRPr/>
              </a:pPr>
              <a:t>1</a:t>
            </a:fld>
            <a:endParaRPr lang="en-US" altLang="en-US"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pPr eaLnBrk="1" hangingPunct="1"/>
            <a:r>
              <a:rPr lang="en-US" altLang="en-US" smtClean="0">
                <a:latin typeface="Arial" pitchFamily="34" charset="0"/>
              </a:rPr>
              <a:t>© 2015 by Timothy K. Lund</a:t>
            </a:r>
          </a:p>
        </p:txBody>
      </p:sp>
    </p:spTree>
    <p:extLst>
      <p:ext uri="{BB962C8B-B14F-4D97-AF65-F5344CB8AC3E}">
        <p14:creationId xmlns:p14="http://schemas.microsoft.com/office/powerpoint/2010/main" val="37146897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a:noFill/>
        </p:spPr>
        <p:txBody>
          <a:bodyPr/>
          <a:lstStyle/>
          <a:p>
            <a:r>
              <a:rPr lang="en-US" smtClean="0">
                <a:latin typeface="Arial" pitchFamily="34" charset="0"/>
              </a:rPr>
              <a:t>© 2015 by Timothy K. Lund</a:t>
            </a:r>
          </a:p>
        </p:txBody>
      </p:sp>
    </p:spTree>
    <p:extLst>
      <p:ext uri="{BB962C8B-B14F-4D97-AF65-F5344CB8AC3E}">
        <p14:creationId xmlns:p14="http://schemas.microsoft.com/office/powerpoint/2010/main" val="31147008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a:noFill/>
        </p:spPr>
        <p:txBody>
          <a:bodyPr/>
          <a:lstStyle/>
          <a:p>
            <a:r>
              <a:rPr lang="en-US" smtClean="0">
                <a:latin typeface="Arial" pitchFamily="34" charset="0"/>
              </a:rPr>
              <a:t>© 2015 by Timothy K. Lund</a:t>
            </a:r>
          </a:p>
        </p:txBody>
      </p:sp>
    </p:spTree>
    <p:extLst>
      <p:ext uri="{BB962C8B-B14F-4D97-AF65-F5344CB8AC3E}">
        <p14:creationId xmlns:p14="http://schemas.microsoft.com/office/powerpoint/2010/main" val="11534645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a:noFill/>
        </p:spPr>
        <p:txBody>
          <a:bodyPr/>
          <a:lstStyle/>
          <a:p>
            <a:r>
              <a:rPr lang="en-US" smtClean="0">
                <a:latin typeface="Arial" pitchFamily="34" charset="0"/>
              </a:rPr>
              <a:t>© 2015 by Timothy K. Lund</a:t>
            </a:r>
          </a:p>
        </p:txBody>
      </p:sp>
    </p:spTree>
    <p:extLst>
      <p:ext uri="{BB962C8B-B14F-4D97-AF65-F5344CB8AC3E}">
        <p14:creationId xmlns:p14="http://schemas.microsoft.com/office/powerpoint/2010/main" val="38180694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noFill/>
        </p:spPr>
        <p:txBody>
          <a:bodyPr/>
          <a:lstStyle/>
          <a:p>
            <a:r>
              <a:rPr lang="en-US" smtClean="0">
                <a:latin typeface="Arial" pitchFamily="34" charset="0"/>
              </a:rPr>
              <a:t>© 2015 by Timothy K. Lund</a:t>
            </a:r>
          </a:p>
        </p:txBody>
      </p:sp>
    </p:spTree>
    <p:extLst>
      <p:ext uri="{BB962C8B-B14F-4D97-AF65-F5344CB8AC3E}">
        <p14:creationId xmlns:p14="http://schemas.microsoft.com/office/powerpoint/2010/main" val="1877045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a:noFill/>
        </p:spPr>
        <p:txBody>
          <a:bodyPr/>
          <a:lstStyle/>
          <a:p>
            <a:r>
              <a:rPr lang="en-US" smtClean="0">
                <a:latin typeface="Arial" pitchFamily="34" charset="0"/>
              </a:rPr>
              <a:t>© 2015 by Timothy K. Lund</a:t>
            </a:r>
          </a:p>
        </p:txBody>
      </p:sp>
    </p:spTree>
    <p:extLst>
      <p:ext uri="{BB962C8B-B14F-4D97-AF65-F5344CB8AC3E}">
        <p14:creationId xmlns:p14="http://schemas.microsoft.com/office/powerpoint/2010/main" val="24018357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a:noFill/>
        </p:spPr>
        <p:txBody>
          <a:bodyPr/>
          <a:lstStyle/>
          <a:p>
            <a:r>
              <a:rPr lang="en-US" smtClean="0">
                <a:latin typeface="Arial" pitchFamily="34" charset="0"/>
              </a:rPr>
              <a:t>© 2015 by Timothy K. Lund</a:t>
            </a:r>
          </a:p>
        </p:txBody>
      </p:sp>
    </p:spTree>
    <p:extLst>
      <p:ext uri="{BB962C8B-B14F-4D97-AF65-F5344CB8AC3E}">
        <p14:creationId xmlns:p14="http://schemas.microsoft.com/office/powerpoint/2010/main" val="11815575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a:noFill/>
        </p:spPr>
        <p:txBody>
          <a:bodyPr/>
          <a:lstStyle/>
          <a:p>
            <a:r>
              <a:rPr lang="en-US" smtClean="0">
                <a:latin typeface="Arial" pitchFamily="34" charset="0"/>
              </a:rPr>
              <a:t>© 2015 by Timothy K. Lund</a:t>
            </a:r>
          </a:p>
        </p:txBody>
      </p:sp>
    </p:spTree>
    <p:extLst>
      <p:ext uri="{BB962C8B-B14F-4D97-AF65-F5344CB8AC3E}">
        <p14:creationId xmlns:p14="http://schemas.microsoft.com/office/powerpoint/2010/main" val="15199722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a:noFill/>
        </p:spPr>
        <p:txBody>
          <a:bodyPr/>
          <a:lstStyle/>
          <a:p>
            <a:r>
              <a:rPr lang="en-US" smtClean="0">
                <a:latin typeface="Arial" pitchFamily="34" charset="0"/>
              </a:rPr>
              <a:t>© 2015 by Timothy K. Lund</a:t>
            </a:r>
          </a:p>
        </p:txBody>
      </p:sp>
    </p:spTree>
    <p:extLst>
      <p:ext uri="{BB962C8B-B14F-4D97-AF65-F5344CB8AC3E}">
        <p14:creationId xmlns:p14="http://schemas.microsoft.com/office/powerpoint/2010/main" val="12010930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a:noFill/>
        </p:spPr>
        <p:txBody>
          <a:bodyPr/>
          <a:lstStyle/>
          <a:p>
            <a:r>
              <a:rPr lang="en-US" smtClean="0">
                <a:latin typeface="Arial" pitchFamily="34" charset="0"/>
              </a:rPr>
              <a:t>© 2015 by Timothy K. Lund</a:t>
            </a:r>
          </a:p>
        </p:txBody>
      </p:sp>
    </p:spTree>
    <p:extLst>
      <p:ext uri="{BB962C8B-B14F-4D97-AF65-F5344CB8AC3E}">
        <p14:creationId xmlns:p14="http://schemas.microsoft.com/office/powerpoint/2010/main" val="26141134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a:noFill/>
        </p:spPr>
        <p:txBody>
          <a:bodyPr/>
          <a:lstStyle/>
          <a:p>
            <a:r>
              <a:rPr lang="en-US" smtClean="0">
                <a:latin typeface="Arial" pitchFamily="34" charset="0"/>
              </a:rPr>
              <a:t>© 2015 by Timothy K. Lund</a:t>
            </a:r>
          </a:p>
        </p:txBody>
      </p:sp>
    </p:spTree>
    <p:extLst>
      <p:ext uri="{BB962C8B-B14F-4D97-AF65-F5344CB8AC3E}">
        <p14:creationId xmlns:p14="http://schemas.microsoft.com/office/powerpoint/2010/main" val="793120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4006942" y="8131723"/>
            <a:ext cx="3065383" cy="428064"/>
          </a:xfrm>
          <a:prstGeom prst="rect">
            <a:avLst/>
          </a:prstGeom>
          <a:noFill/>
          <a:ln>
            <a:miter lim="800000"/>
            <a:headEnd/>
            <a:tailEnd/>
          </a:ln>
          <a:extLst/>
        </p:spPr>
        <p:txBody>
          <a:bodyPr anchor="b"/>
          <a:lstStyle/>
          <a:p>
            <a:pPr algn="r">
              <a:defRPr/>
            </a:pPr>
            <a:fld id="{C542D9C0-0366-41BE-8138-8463126286B1}" type="slidenum">
              <a:rPr lang="en-US" altLang="en-US" sz="1200">
                <a:latin typeface="Arial" charset="0"/>
                <a:cs typeface="+mn-cs"/>
              </a:rPr>
              <a:pPr algn="r">
                <a:defRPr/>
              </a:pPr>
              <a:t>2</a:t>
            </a:fld>
            <a:endParaRPr lang="en-US" altLang="en-US" sz="1200">
              <a:latin typeface="Arial" charset="0"/>
              <a:cs typeface="+mn-cs"/>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p:spPr>
        <p:txBody>
          <a:bodyPr/>
          <a:lstStyle/>
          <a:p>
            <a:pPr eaLnBrk="1" hangingPunct="1"/>
            <a:r>
              <a:rPr lang="en-US" altLang="en-US" smtClean="0">
                <a:latin typeface="Arial" pitchFamily="34" charset="0"/>
              </a:rPr>
              <a:t>© 2015 by Timothy K. Lund</a:t>
            </a:r>
          </a:p>
        </p:txBody>
      </p:sp>
    </p:spTree>
    <p:extLst>
      <p:ext uri="{BB962C8B-B14F-4D97-AF65-F5344CB8AC3E}">
        <p14:creationId xmlns:p14="http://schemas.microsoft.com/office/powerpoint/2010/main" val="24636836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a:noFill/>
        </p:spPr>
        <p:txBody>
          <a:bodyPr/>
          <a:lstStyle/>
          <a:p>
            <a:r>
              <a:rPr lang="en-US" smtClean="0">
                <a:latin typeface="Arial" pitchFamily="34" charset="0"/>
              </a:rPr>
              <a:t>© 2015 by Timothy K. Lund</a:t>
            </a:r>
          </a:p>
        </p:txBody>
      </p:sp>
    </p:spTree>
    <p:extLst>
      <p:ext uri="{BB962C8B-B14F-4D97-AF65-F5344CB8AC3E}">
        <p14:creationId xmlns:p14="http://schemas.microsoft.com/office/powerpoint/2010/main" val="3464180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p:spPr>
        <p:txBody>
          <a:bodyPr/>
          <a:lstStyle/>
          <a:p>
            <a:r>
              <a:rPr lang="en-US" smtClean="0">
                <a:latin typeface="Arial" pitchFamily="34" charset="0"/>
              </a:rPr>
              <a:t>© 2015 by Timothy K. Lund</a:t>
            </a:r>
          </a:p>
        </p:txBody>
      </p:sp>
    </p:spTree>
    <p:extLst>
      <p:ext uri="{BB962C8B-B14F-4D97-AF65-F5344CB8AC3E}">
        <p14:creationId xmlns:p14="http://schemas.microsoft.com/office/powerpoint/2010/main" val="21100097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a:noFill/>
        </p:spPr>
        <p:txBody>
          <a:bodyPr/>
          <a:lstStyle/>
          <a:p>
            <a:r>
              <a:rPr lang="en-US" smtClean="0">
                <a:latin typeface="Arial" pitchFamily="34" charset="0"/>
              </a:rPr>
              <a:t>© 2015 by Timothy K. Lund</a:t>
            </a:r>
          </a:p>
        </p:txBody>
      </p:sp>
    </p:spTree>
    <p:extLst>
      <p:ext uri="{BB962C8B-B14F-4D97-AF65-F5344CB8AC3E}">
        <p14:creationId xmlns:p14="http://schemas.microsoft.com/office/powerpoint/2010/main" val="8814741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a:noFill/>
        </p:spPr>
        <p:txBody>
          <a:bodyPr/>
          <a:lstStyle/>
          <a:p>
            <a:r>
              <a:rPr lang="en-US" smtClean="0">
                <a:latin typeface="Arial" pitchFamily="34" charset="0"/>
              </a:rPr>
              <a:t>© 2015 by Timothy K. Lund</a:t>
            </a:r>
          </a:p>
        </p:txBody>
      </p:sp>
    </p:spTree>
    <p:extLst>
      <p:ext uri="{BB962C8B-B14F-4D97-AF65-F5344CB8AC3E}">
        <p14:creationId xmlns:p14="http://schemas.microsoft.com/office/powerpoint/2010/main" val="16670646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a:noFill/>
        </p:spPr>
        <p:txBody>
          <a:bodyPr/>
          <a:lstStyle/>
          <a:p>
            <a:r>
              <a:rPr lang="en-US" smtClean="0">
                <a:latin typeface="Arial" pitchFamily="34" charset="0"/>
              </a:rPr>
              <a:t>© 2015 by Timothy K. Lund</a:t>
            </a:r>
          </a:p>
        </p:txBody>
      </p:sp>
    </p:spTree>
    <p:extLst>
      <p:ext uri="{BB962C8B-B14F-4D97-AF65-F5344CB8AC3E}">
        <p14:creationId xmlns:p14="http://schemas.microsoft.com/office/powerpoint/2010/main" val="37268248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a:noFill/>
        </p:spPr>
        <p:txBody>
          <a:bodyPr/>
          <a:lstStyle/>
          <a:p>
            <a:r>
              <a:rPr lang="en-US" smtClean="0">
                <a:latin typeface="Arial" pitchFamily="34" charset="0"/>
              </a:rPr>
              <a:t>© 2015 by Timothy K. Lund</a:t>
            </a:r>
          </a:p>
        </p:txBody>
      </p:sp>
    </p:spTree>
    <p:extLst>
      <p:ext uri="{BB962C8B-B14F-4D97-AF65-F5344CB8AC3E}">
        <p14:creationId xmlns:p14="http://schemas.microsoft.com/office/powerpoint/2010/main" val="3637866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a:noFill/>
        </p:spPr>
        <p:txBody>
          <a:bodyPr/>
          <a:lstStyle/>
          <a:p>
            <a:r>
              <a:rPr lang="en-US" smtClean="0">
                <a:latin typeface="Arial" pitchFamily="34" charset="0"/>
              </a:rPr>
              <a:t>© 2015 by Timothy K. Lund</a:t>
            </a:r>
          </a:p>
        </p:txBody>
      </p:sp>
    </p:spTree>
    <p:extLst>
      <p:ext uri="{BB962C8B-B14F-4D97-AF65-F5344CB8AC3E}">
        <p14:creationId xmlns:p14="http://schemas.microsoft.com/office/powerpoint/2010/main" val="545090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a:noFill/>
        </p:spPr>
        <p:txBody>
          <a:bodyPr/>
          <a:lstStyle/>
          <a:p>
            <a:r>
              <a:rPr lang="en-US" smtClean="0">
                <a:latin typeface="Arial" pitchFamily="34" charset="0"/>
              </a:rPr>
              <a:t>© 2015 by Timothy K. Lund</a:t>
            </a:r>
          </a:p>
        </p:txBody>
      </p:sp>
    </p:spTree>
    <p:extLst>
      <p:ext uri="{BB962C8B-B14F-4D97-AF65-F5344CB8AC3E}">
        <p14:creationId xmlns:p14="http://schemas.microsoft.com/office/powerpoint/2010/main" val="41522620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a:noFill/>
        </p:spPr>
        <p:txBody>
          <a:bodyPr/>
          <a:lstStyle/>
          <a:p>
            <a:r>
              <a:rPr lang="en-US" smtClean="0">
                <a:latin typeface="Arial" pitchFamily="34" charset="0"/>
              </a:rPr>
              <a:t>© 2015 by Timothy K. Lund</a:t>
            </a:r>
          </a:p>
        </p:txBody>
      </p:sp>
    </p:spTree>
    <p:extLst>
      <p:ext uri="{BB962C8B-B14F-4D97-AF65-F5344CB8AC3E}">
        <p14:creationId xmlns:p14="http://schemas.microsoft.com/office/powerpoint/2010/main" val="39794157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Rot="1" noChangeAspect="1" noChangeArrowheads="1" noTextEdit="1"/>
          </p:cNvSpPr>
          <p:nvPr>
            <p:ph type="sldImg"/>
          </p:nvPr>
        </p:nvSpPr>
        <p:spPr>
          <a:ln/>
        </p:spPr>
      </p:sp>
      <p:sp>
        <p:nvSpPr>
          <p:cNvPr id="158723" name="Rectangle 3"/>
          <p:cNvSpPr>
            <a:spLocks noGrp="1" noChangeArrowheads="1"/>
          </p:cNvSpPr>
          <p:nvPr>
            <p:ph type="body" idx="1"/>
          </p:nvPr>
        </p:nvSpPr>
        <p:spPr>
          <a:noFill/>
        </p:spPr>
        <p:txBody>
          <a:bodyPr/>
          <a:lstStyle/>
          <a:p>
            <a:r>
              <a:rPr lang="en-US" smtClean="0">
                <a:latin typeface="Arial" pitchFamily="34" charset="0"/>
              </a:rPr>
              <a:t>© 2015 by Timothy K. Lund</a:t>
            </a:r>
          </a:p>
        </p:txBody>
      </p:sp>
    </p:spTree>
    <p:extLst>
      <p:ext uri="{BB962C8B-B14F-4D97-AF65-F5344CB8AC3E}">
        <p14:creationId xmlns:p14="http://schemas.microsoft.com/office/powerpoint/2010/main" val="2421988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4006942" y="8131723"/>
            <a:ext cx="3065383" cy="428064"/>
          </a:xfrm>
          <a:prstGeom prst="rect">
            <a:avLst/>
          </a:prstGeom>
          <a:noFill/>
          <a:ln>
            <a:miter lim="800000"/>
            <a:headEnd/>
            <a:tailEnd/>
          </a:ln>
          <a:extLst/>
        </p:spPr>
        <p:txBody>
          <a:bodyPr anchor="b"/>
          <a:lstStyle/>
          <a:p>
            <a:pPr algn="r">
              <a:defRPr/>
            </a:pPr>
            <a:fld id="{555D303E-FBB2-4AFE-9351-4DE9CA183A01}" type="slidenum">
              <a:rPr lang="en-US" altLang="en-US" sz="1200">
                <a:latin typeface="Arial" charset="0"/>
                <a:cs typeface="+mn-cs"/>
              </a:rPr>
              <a:pPr algn="r">
                <a:defRPr/>
              </a:pPr>
              <a:t>3</a:t>
            </a:fld>
            <a:endParaRPr lang="en-US" altLang="en-US" sz="1200">
              <a:latin typeface="Arial" charset="0"/>
              <a:cs typeface="+mn-cs"/>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p:spPr>
        <p:txBody>
          <a:bodyPr/>
          <a:lstStyle/>
          <a:p>
            <a:pPr eaLnBrk="1" hangingPunct="1"/>
            <a:r>
              <a:rPr lang="en-US" altLang="en-US" smtClean="0">
                <a:latin typeface="Arial" pitchFamily="34" charset="0"/>
              </a:rPr>
              <a:t>© 2015 by Timothy K. Lund</a:t>
            </a:r>
          </a:p>
        </p:txBody>
      </p:sp>
    </p:spTree>
    <p:extLst>
      <p:ext uri="{BB962C8B-B14F-4D97-AF65-F5344CB8AC3E}">
        <p14:creationId xmlns:p14="http://schemas.microsoft.com/office/powerpoint/2010/main" val="17180947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a:noFill/>
        </p:spPr>
        <p:txBody>
          <a:bodyPr/>
          <a:lstStyle/>
          <a:p>
            <a:r>
              <a:rPr lang="en-US">
                <a:latin typeface="Arial" pitchFamily="34" charset="0"/>
              </a:rPr>
              <a:t>© 2015 by Timothy K. Lund</a:t>
            </a:r>
          </a:p>
        </p:txBody>
      </p:sp>
    </p:spTree>
    <p:extLst>
      <p:ext uri="{BB962C8B-B14F-4D97-AF65-F5344CB8AC3E}">
        <p14:creationId xmlns:p14="http://schemas.microsoft.com/office/powerpoint/2010/main" val="1638495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Rot="1" noChangeAspect="1" noChangeArrowheads="1" noTextEdit="1"/>
          </p:cNvSpPr>
          <p:nvPr>
            <p:ph type="sldImg"/>
          </p:nvPr>
        </p:nvSpPr>
        <p:spPr>
          <a:ln/>
        </p:spPr>
      </p:sp>
      <p:sp>
        <p:nvSpPr>
          <p:cNvPr id="162819" name="Rectangle 3"/>
          <p:cNvSpPr>
            <a:spLocks noGrp="1" noChangeArrowheads="1"/>
          </p:cNvSpPr>
          <p:nvPr>
            <p:ph type="body" idx="1"/>
          </p:nvPr>
        </p:nvSpPr>
        <p:spPr>
          <a:noFill/>
        </p:spPr>
        <p:txBody>
          <a:bodyPr/>
          <a:lstStyle/>
          <a:p>
            <a:r>
              <a:rPr lang="en-US" smtClean="0">
                <a:latin typeface="Arial" pitchFamily="34" charset="0"/>
              </a:rPr>
              <a:t>© 2015 by Timothy K. Lund</a:t>
            </a:r>
          </a:p>
        </p:txBody>
      </p:sp>
    </p:spTree>
    <p:extLst>
      <p:ext uri="{BB962C8B-B14F-4D97-AF65-F5344CB8AC3E}">
        <p14:creationId xmlns:p14="http://schemas.microsoft.com/office/powerpoint/2010/main" val="4127928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Rot="1" noChangeAspect="1" noChangeArrowheads="1" noTextEdit="1"/>
          </p:cNvSpPr>
          <p:nvPr>
            <p:ph type="sldImg"/>
          </p:nvPr>
        </p:nvSpPr>
        <p:spPr>
          <a:ln/>
        </p:spPr>
      </p:sp>
      <p:sp>
        <p:nvSpPr>
          <p:cNvPr id="191491" name="Rectangle 3"/>
          <p:cNvSpPr>
            <a:spLocks noGrp="1" noChangeArrowheads="1"/>
          </p:cNvSpPr>
          <p:nvPr>
            <p:ph type="body" idx="1"/>
          </p:nvPr>
        </p:nvSpPr>
        <p:spPr>
          <a:noFill/>
        </p:spPr>
        <p:txBody>
          <a:bodyPr/>
          <a:lstStyle/>
          <a:p>
            <a:r>
              <a:rPr lang="en-US" smtClean="0">
                <a:latin typeface="Arial" pitchFamily="34" charset="0"/>
              </a:rPr>
              <a:t>© 2015 by Timothy K. Lund</a:t>
            </a:r>
          </a:p>
        </p:txBody>
      </p:sp>
    </p:spTree>
    <p:extLst>
      <p:ext uri="{BB962C8B-B14F-4D97-AF65-F5344CB8AC3E}">
        <p14:creationId xmlns:p14="http://schemas.microsoft.com/office/powerpoint/2010/main" val="8085062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a:noFill/>
        </p:spPr>
        <p:txBody>
          <a:bodyPr/>
          <a:lstStyle/>
          <a:p>
            <a:r>
              <a:rPr lang="en-US" smtClean="0">
                <a:latin typeface="Arial" pitchFamily="34" charset="0"/>
              </a:rPr>
              <a:t>© 2015 by Timothy K. Lund</a:t>
            </a:r>
          </a:p>
        </p:txBody>
      </p:sp>
    </p:spTree>
    <p:extLst>
      <p:ext uri="{BB962C8B-B14F-4D97-AF65-F5344CB8AC3E}">
        <p14:creationId xmlns:p14="http://schemas.microsoft.com/office/powerpoint/2010/main" val="6212137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p:spPr>
        <p:txBody>
          <a:bodyPr/>
          <a:lstStyle/>
          <a:p>
            <a:r>
              <a:rPr lang="en-US" smtClean="0">
                <a:latin typeface="Arial" pitchFamily="34" charset="0"/>
              </a:rPr>
              <a:t>© 2015 by Timothy K. Lund</a:t>
            </a:r>
          </a:p>
        </p:txBody>
      </p:sp>
    </p:spTree>
    <p:extLst>
      <p:ext uri="{BB962C8B-B14F-4D97-AF65-F5344CB8AC3E}">
        <p14:creationId xmlns:p14="http://schemas.microsoft.com/office/powerpoint/2010/main" val="15180245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Rot="1" noChangeAspect="1" noChangeArrowheads="1" noTextEdit="1"/>
          </p:cNvSpPr>
          <p:nvPr>
            <p:ph type="sldImg"/>
          </p:nvPr>
        </p:nvSpPr>
        <p:spPr>
          <a:ln/>
        </p:spPr>
      </p:sp>
      <p:sp>
        <p:nvSpPr>
          <p:cNvPr id="171011" name="Rectangle 3"/>
          <p:cNvSpPr>
            <a:spLocks noGrp="1" noChangeArrowheads="1"/>
          </p:cNvSpPr>
          <p:nvPr>
            <p:ph type="body" idx="1"/>
          </p:nvPr>
        </p:nvSpPr>
        <p:spPr>
          <a:noFill/>
        </p:spPr>
        <p:txBody>
          <a:bodyPr/>
          <a:lstStyle/>
          <a:p>
            <a:r>
              <a:rPr lang="en-US" smtClean="0">
                <a:latin typeface="Arial" pitchFamily="34" charset="0"/>
              </a:rPr>
              <a:t>© 2015 by Timothy K. Lund</a:t>
            </a:r>
          </a:p>
        </p:txBody>
      </p:sp>
    </p:spTree>
    <p:extLst>
      <p:ext uri="{BB962C8B-B14F-4D97-AF65-F5344CB8AC3E}">
        <p14:creationId xmlns:p14="http://schemas.microsoft.com/office/powerpoint/2010/main" val="31651935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a:noFill/>
        </p:spPr>
        <p:txBody>
          <a:bodyPr/>
          <a:lstStyle/>
          <a:p>
            <a:r>
              <a:rPr lang="en-US" smtClean="0">
                <a:latin typeface="Arial" pitchFamily="34" charset="0"/>
              </a:rPr>
              <a:t>© 2015 by Timothy K. Lund</a:t>
            </a:r>
          </a:p>
        </p:txBody>
      </p:sp>
    </p:spTree>
    <p:extLst>
      <p:ext uri="{BB962C8B-B14F-4D97-AF65-F5344CB8AC3E}">
        <p14:creationId xmlns:p14="http://schemas.microsoft.com/office/powerpoint/2010/main" val="301266752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Rot="1" noChangeAspect="1" noChangeArrowheads="1" noTextEdit="1"/>
          </p:cNvSpPr>
          <p:nvPr>
            <p:ph type="sldImg"/>
          </p:nvPr>
        </p:nvSpPr>
        <p:spPr>
          <a:ln/>
        </p:spPr>
      </p:sp>
      <p:sp>
        <p:nvSpPr>
          <p:cNvPr id="195587" name="Rectangle 3"/>
          <p:cNvSpPr>
            <a:spLocks noGrp="1" noChangeArrowheads="1"/>
          </p:cNvSpPr>
          <p:nvPr>
            <p:ph type="body" idx="1"/>
          </p:nvPr>
        </p:nvSpPr>
        <p:spPr>
          <a:noFill/>
        </p:spPr>
        <p:txBody>
          <a:bodyPr/>
          <a:lstStyle/>
          <a:p>
            <a:r>
              <a:rPr lang="en-US" smtClean="0">
                <a:latin typeface="Arial" pitchFamily="34" charset="0"/>
              </a:rPr>
              <a:t>© 2015 by Timothy K. Lund</a:t>
            </a:r>
          </a:p>
        </p:txBody>
      </p:sp>
    </p:spTree>
    <p:extLst>
      <p:ext uri="{BB962C8B-B14F-4D97-AF65-F5344CB8AC3E}">
        <p14:creationId xmlns:p14="http://schemas.microsoft.com/office/powerpoint/2010/main" val="41631529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Rot="1" noChangeAspect="1" noChangeArrowheads="1" noTextEdit="1"/>
          </p:cNvSpPr>
          <p:nvPr>
            <p:ph type="sldImg"/>
          </p:nvPr>
        </p:nvSpPr>
        <p:spPr>
          <a:ln/>
        </p:spPr>
      </p:sp>
      <p:sp>
        <p:nvSpPr>
          <p:cNvPr id="179203" name="Rectangle 3"/>
          <p:cNvSpPr>
            <a:spLocks noGrp="1" noChangeArrowheads="1"/>
          </p:cNvSpPr>
          <p:nvPr>
            <p:ph type="body" idx="1"/>
          </p:nvPr>
        </p:nvSpPr>
        <p:spPr>
          <a:noFill/>
        </p:spPr>
        <p:txBody>
          <a:bodyPr/>
          <a:lstStyle/>
          <a:p>
            <a:r>
              <a:rPr lang="en-US" smtClean="0">
                <a:latin typeface="Arial" pitchFamily="34" charset="0"/>
              </a:rPr>
              <a:t>© 2015 by Timothy K. Lund</a:t>
            </a:r>
          </a:p>
        </p:txBody>
      </p:sp>
    </p:spTree>
    <p:extLst>
      <p:ext uri="{BB962C8B-B14F-4D97-AF65-F5344CB8AC3E}">
        <p14:creationId xmlns:p14="http://schemas.microsoft.com/office/powerpoint/2010/main" val="141768307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Rot="1" noChangeAspect="1" noChangeArrowheads="1" noTextEdit="1"/>
          </p:cNvSpPr>
          <p:nvPr>
            <p:ph type="sldImg"/>
          </p:nvPr>
        </p:nvSpPr>
        <p:spPr>
          <a:ln/>
        </p:spPr>
      </p:sp>
      <p:sp>
        <p:nvSpPr>
          <p:cNvPr id="181251" name="Rectangle 3"/>
          <p:cNvSpPr>
            <a:spLocks noGrp="1" noChangeArrowheads="1"/>
          </p:cNvSpPr>
          <p:nvPr>
            <p:ph type="body" idx="1"/>
          </p:nvPr>
        </p:nvSpPr>
        <p:spPr>
          <a:noFill/>
        </p:spPr>
        <p:txBody>
          <a:bodyPr/>
          <a:lstStyle/>
          <a:p>
            <a:r>
              <a:rPr lang="en-US" smtClean="0">
                <a:latin typeface="Arial" pitchFamily="34" charset="0"/>
              </a:rPr>
              <a:t>© 2015 by Timothy K. Lund</a:t>
            </a:r>
          </a:p>
        </p:txBody>
      </p:sp>
    </p:spTree>
    <p:extLst>
      <p:ext uri="{BB962C8B-B14F-4D97-AF65-F5344CB8AC3E}">
        <p14:creationId xmlns:p14="http://schemas.microsoft.com/office/powerpoint/2010/main" val="33201695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4006942" y="8131723"/>
            <a:ext cx="3065383" cy="428064"/>
          </a:xfrm>
          <a:prstGeom prst="rect">
            <a:avLst/>
          </a:prstGeom>
          <a:noFill/>
          <a:ln>
            <a:miter lim="800000"/>
            <a:headEnd/>
            <a:tailEnd/>
          </a:ln>
          <a:extLst/>
        </p:spPr>
        <p:txBody>
          <a:bodyPr anchor="b"/>
          <a:lstStyle/>
          <a:p>
            <a:pPr algn="r">
              <a:defRPr/>
            </a:pPr>
            <a:fld id="{07613FD8-CE10-446C-8B9C-A8CE0E7E6FC4}" type="slidenum">
              <a:rPr lang="en-US" altLang="en-US" sz="1200">
                <a:latin typeface="Arial" charset="0"/>
                <a:cs typeface="+mn-cs"/>
              </a:rPr>
              <a:pPr algn="r">
                <a:defRPr/>
              </a:pPr>
              <a:t>4</a:t>
            </a:fld>
            <a:endParaRPr lang="en-US" altLang="en-US" sz="1200">
              <a:latin typeface="Arial" charset="0"/>
              <a:cs typeface="+mn-cs"/>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p:spPr>
        <p:txBody>
          <a:bodyPr/>
          <a:lstStyle/>
          <a:p>
            <a:pPr eaLnBrk="1" hangingPunct="1"/>
            <a:r>
              <a:rPr lang="en-US" altLang="en-US" smtClean="0">
                <a:latin typeface="Arial" pitchFamily="34" charset="0"/>
              </a:rPr>
              <a:t>© 2015 by Timothy K. Lund</a:t>
            </a:r>
          </a:p>
        </p:txBody>
      </p:sp>
    </p:spTree>
    <p:extLst>
      <p:ext uri="{BB962C8B-B14F-4D97-AF65-F5344CB8AC3E}">
        <p14:creationId xmlns:p14="http://schemas.microsoft.com/office/powerpoint/2010/main" val="147151234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Rot="1" noChangeAspect="1" noChangeArrowheads="1" noTextEdit="1"/>
          </p:cNvSpPr>
          <p:nvPr>
            <p:ph type="sldImg"/>
          </p:nvPr>
        </p:nvSpPr>
        <p:spPr>
          <a:ln/>
        </p:spPr>
      </p:sp>
      <p:sp>
        <p:nvSpPr>
          <p:cNvPr id="183299" name="Rectangle 3"/>
          <p:cNvSpPr>
            <a:spLocks noGrp="1" noChangeArrowheads="1"/>
          </p:cNvSpPr>
          <p:nvPr>
            <p:ph type="body" idx="1"/>
          </p:nvPr>
        </p:nvSpPr>
        <p:spPr>
          <a:noFill/>
        </p:spPr>
        <p:txBody>
          <a:bodyPr/>
          <a:lstStyle/>
          <a:p>
            <a:r>
              <a:rPr lang="en-US" smtClean="0">
                <a:latin typeface="Arial" pitchFamily="34" charset="0"/>
              </a:rPr>
              <a:t>© 2015 by Timothy K. Lund</a:t>
            </a:r>
          </a:p>
        </p:txBody>
      </p:sp>
    </p:spTree>
    <p:extLst>
      <p:ext uri="{BB962C8B-B14F-4D97-AF65-F5344CB8AC3E}">
        <p14:creationId xmlns:p14="http://schemas.microsoft.com/office/powerpoint/2010/main" val="386997727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Rot="1" noChangeAspect="1" noChangeArrowheads="1" noTextEdit="1"/>
          </p:cNvSpPr>
          <p:nvPr>
            <p:ph type="sldImg"/>
          </p:nvPr>
        </p:nvSpPr>
        <p:spPr>
          <a:ln/>
        </p:spPr>
      </p:sp>
      <p:sp>
        <p:nvSpPr>
          <p:cNvPr id="197635" name="Rectangle 3"/>
          <p:cNvSpPr>
            <a:spLocks noGrp="1" noChangeArrowheads="1"/>
          </p:cNvSpPr>
          <p:nvPr>
            <p:ph type="body" idx="1"/>
          </p:nvPr>
        </p:nvSpPr>
        <p:spPr>
          <a:noFill/>
        </p:spPr>
        <p:txBody>
          <a:bodyPr/>
          <a:lstStyle/>
          <a:p>
            <a:r>
              <a:rPr lang="en-US">
                <a:latin typeface="Arial" pitchFamily="34" charset="0"/>
              </a:rPr>
              <a:t>© 2015 by Timothy K. Lund</a:t>
            </a:r>
          </a:p>
        </p:txBody>
      </p:sp>
    </p:spTree>
    <p:extLst>
      <p:ext uri="{BB962C8B-B14F-4D97-AF65-F5344CB8AC3E}">
        <p14:creationId xmlns:p14="http://schemas.microsoft.com/office/powerpoint/2010/main" val="125615626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Rot="1" noChangeAspect="1" noChangeArrowheads="1" noTextEdit="1"/>
          </p:cNvSpPr>
          <p:nvPr>
            <p:ph type="sldImg"/>
          </p:nvPr>
        </p:nvSpPr>
        <p:spPr>
          <a:ln/>
        </p:spPr>
      </p:sp>
      <p:sp>
        <p:nvSpPr>
          <p:cNvPr id="185347" name="Rectangle 3"/>
          <p:cNvSpPr>
            <a:spLocks noGrp="1" noChangeArrowheads="1"/>
          </p:cNvSpPr>
          <p:nvPr>
            <p:ph type="body" idx="1"/>
          </p:nvPr>
        </p:nvSpPr>
        <p:spPr>
          <a:noFill/>
        </p:spPr>
        <p:txBody>
          <a:bodyPr/>
          <a:lstStyle/>
          <a:p>
            <a:r>
              <a:rPr lang="en-US" smtClean="0">
                <a:latin typeface="Arial" pitchFamily="34" charset="0"/>
              </a:rPr>
              <a:t>© 2015 by Timothy K. Lund</a:t>
            </a:r>
          </a:p>
        </p:txBody>
      </p:sp>
    </p:spTree>
    <p:extLst>
      <p:ext uri="{BB962C8B-B14F-4D97-AF65-F5344CB8AC3E}">
        <p14:creationId xmlns:p14="http://schemas.microsoft.com/office/powerpoint/2010/main" val="300989121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Rot="1" noChangeAspect="1" noChangeArrowheads="1" noTextEdit="1"/>
          </p:cNvSpPr>
          <p:nvPr>
            <p:ph type="sldImg"/>
          </p:nvPr>
        </p:nvSpPr>
        <p:spPr>
          <a:ln/>
        </p:spPr>
      </p:sp>
      <p:sp>
        <p:nvSpPr>
          <p:cNvPr id="187395" name="Rectangle 3"/>
          <p:cNvSpPr>
            <a:spLocks noGrp="1" noChangeArrowheads="1"/>
          </p:cNvSpPr>
          <p:nvPr>
            <p:ph type="body" idx="1"/>
          </p:nvPr>
        </p:nvSpPr>
        <p:spPr>
          <a:noFill/>
        </p:spPr>
        <p:txBody>
          <a:bodyPr/>
          <a:lstStyle/>
          <a:p>
            <a:r>
              <a:rPr lang="en-US" smtClean="0">
                <a:latin typeface="Arial" pitchFamily="34" charset="0"/>
              </a:rPr>
              <a:t>© 2015 by Timothy K. Lund</a:t>
            </a:r>
          </a:p>
        </p:txBody>
      </p:sp>
    </p:spTree>
    <p:extLst>
      <p:ext uri="{BB962C8B-B14F-4D97-AF65-F5344CB8AC3E}">
        <p14:creationId xmlns:p14="http://schemas.microsoft.com/office/powerpoint/2010/main" val="388778439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Rot="1" noChangeAspect="1" noChangeArrowheads="1" noTextEdit="1"/>
          </p:cNvSpPr>
          <p:nvPr>
            <p:ph type="sldImg"/>
          </p:nvPr>
        </p:nvSpPr>
        <p:spPr>
          <a:ln/>
        </p:spPr>
      </p:sp>
      <p:sp>
        <p:nvSpPr>
          <p:cNvPr id="189443" name="Rectangle 3"/>
          <p:cNvSpPr>
            <a:spLocks noGrp="1" noChangeArrowheads="1"/>
          </p:cNvSpPr>
          <p:nvPr>
            <p:ph type="body" idx="1"/>
          </p:nvPr>
        </p:nvSpPr>
        <p:spPr>
          <a:noFill/>
        </p:spPr>
        <p:txBody>
          <a:bodyPr/>
          <a:lstStyle/>
          <a:p>
            <a:r>
              <a:rPr lang="en-US" smtClean="0">
                <a:latin typeface="Arial" pitchFamily="34" charset="0"/>
              </a:rPr>
              <a:t>© 2015 by Timothy K. Lund</a:t>
            </a:r>
          </a:p>
        </p:txBody>
      </p:sp>
    </p:spTree>
    <p:extLst>
      <p:ext uri="{BB962C8B-B14F-4D97-AF65-F5344CB8AC3E}">
        <p14:creationId xmlns:p14="http://schemas.microsoft.com/office/powerpoint/2010/main" val="278368803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Rot="1" noChangeAspect="1" noChangeArrowheads="1" noTextEdit="1"/>
          </p:cNvSpPr>
          <p:nvPr>
            <p:ph type="sldImg"/>
          </p:nvPr>
        </p:nvSpPr>
        <p:spPr>
          <a:ln/>
        </p:spPr>
      </p:sp>
      <p:sp>
        <p:nvSpPr>
          <p:cNvPr id="200707" name="Rectangle 3"/>
          <p:cNvSpPr>
            <a:spLocks noGrp="1" noChangeArrowheads="1"/>
          </p:cNvSpPr>
          <p:nvPr>
            <p:ph type="body" idx="1"/>
          </p:nvPr>
        </p:nvSpPr>
        <p:spPr>
          <a:noFill/>
        </p:spPr>
        <p:txBody>
          <a:bodyPr/>
          <a:lstStyle/>
          <a:p>
            <a:r>
              <a:rPr lang="en-US" smtClean="0">
                <a:latin typeface="Arial" pitchFamily="34" charset="0"/>
              </a:rPr>
              <a:t>© 2015 by Timothy K. Lund</a:t>
            </a:r>
          </a:p>
        </p:txBody>
      </p:sp>
    </p:spTree>
    <p:extLst>
      <p:ext uri="{BB962C8B-B14F-4D97-AF65-F5344CB8AC3E}">
        <p14:creationId xmlns:p14="http://schemas.microsoft.com/office/powerpoint/2010/main" val="129590425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ln/>
        </p:spPr>
      </p:sp>
      <p:sp>
        <p:nvSpPr>
          <p:cNvPr id="202755" name="Rectangle 3"/>
          <p:cNvSpPr>
            <a:spLocks noGrp="1" noChangeArrowheads="1"/>
          </p:cNvSpPr>
          <p:nvPr>
            <p:ph type="body" idx="1"/>
          </p:nvPr>
        </p:nvSpPr>
        <p:spPr>
          <a:noFill/>
        </p:spPr>
        <p:txBody>
          <a:bodyPr/>
          <a:lstStyle/>
          <a:p>
            <a:r>
              <a:rPr lang="en-US" smtClean="0">
                <a:latin typeface="Arial" pitchFamily="34" charset="0"/>
              </a:rPr>
              <a:t>© 2015 by Timothy K. Lund</a:t>
            </a:r>
          </a:p>
        </p:txBody>
      </p:sp>
    </p:spTree>
    <p:extLst>
      <p:ext uri="{BB962C8B-B14F-4D97-AF65-F5344CB8AC3E}">
        <p14:creationId xmlns:p14="http://schemas.microsoft.com/office/powerpoint/2010/main" val="365216715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Rot="1" noChangeAspect="1" noChangeArrowheads="1" noTextEdit="1"/>
          </p:cNvSpPr>
          <p:nvPr>
            <p:ph type="sldImg"/>
          </p:nvPr>
        </p:nvSpPr>
        <p:spPr>
          <a:ln/>
        </p:spPr>
      </p:sp>
      <p:sp>
        <p:nvSpPr>
          <p:cNvPr id="206851" name="Rectangle 3"/>
          <p:cNvSpPr>
            <a:spLocks noGrp="1" noChangeArrowheads="1"/>
          </p:cNvSpPr>
          <p:nvPr>
            <p:ph type="body" idx="1"/>
          </p:nvPr>
        </p:nvSpPr>
        <p:spPr>
          <a:noFill/>
        </p:spPr>
        <p:txBody>
          <a:bodyPr/>
          <a:lstStyle/>
          <a:p>
            <a:r>
              <a:rPr lang="en-US" smtClean="0">
                <a:latin typeface="Arial" pitchFamily="34" charset="0"/>
              </a:rPr>
              <a:t>© 2015 by Timothy K. Lund</a:t>
            </a:r>
          </a:p>
        </p:txBody>
      </p:sp>
    </p:spTree>
    <p:extLst>
      <p:ext uri="{BB962C8B-B14F-4D97-AF65-F5344CB8AC3E}">
        <p14:creationId xmlns:p14="http://schemas.microsoft.com/office/powerpoint/2010/main" val="280769319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Rot="1" noChangeAspect="1" noChangeArrowheads="1" noTextEdit="1"/>
          </p:cNvSpPr>
          <p:nvPr>
            <p:ph type="sldImg"/>
          </p:nvPr>
        </p:nvSpPr>
        <p:spPr>
          <a:ln/>
        </p:spPr>
      </p:sp>
      <p:sp>
        <p:nvSpPr>
          <p:cNvPr id="208899" name="Rectangle 3"/>
          <p:cNvSpPr>
            <a:spLocks noGrp="1" noChangeArrowheads="1"/>
          </p:cNvSpPr>
          <p:nvPr>
            <p:ph type="body" idx="1"/>
          </p:nvPr>
        </p:nvSpPr>
        <p:spPr>
          <a:noFill/>
        </p:spPr>
        <p:txBody>
          <a:bodyPr/>
          <a:lstStyle/>
          <a:p>
            <a:r>
              <a:rPr lang="en-US" smtClean="0">
                <a:latin typeface="Arial" pitchFamily="34" charset="0"/>
              </a:rPr>
              <a:t>© 2015 by Timothy K. Lund</a:t>
            </a:r>
          </a:p>
        </p:txBody>
      </p:sp>
    </p:spTree>
    <p:extLst>
      <p:ext uri="{BB962C8B-B14F-4D97-AF65-F5344CB8AC3E}">
        <p14:creationId xmlns:p14="http://schemas.microsoft.com/office/powerpoint/2010/main" val="262641577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Rot="1" noChangeAspect="1" noChangeArrowheads="1" noTextEdit="1"/>
          </p:cNvSpPr>
          <p:nvPr>
            <p:ph type="sldImg"/>
          </p:nvPr>
        </p:nvSpPr>
        <p:spPr>
          <a:ln/>
        </p:spPr>
      </p:sp>
      <p:sp>
        <p:nvSpPr>
          <p:cNvPr id="210947" name="Rectangle 3"/>
          <p:cNvSpPr>
            <a:spLocks noGrp="1" noChangeArrowheads="1"/>
          </p:cNvSpPr>
          <p:nvPr>
            <p:ph type="body" idx="1"/>
          </p:nvPr>
        </p:nvSpPr>
        <p:spPr>
          <a:noFill/>
        </p:spPr>
        <p:txBody>
          <a:bodyPr/>
          <a:lstStyle/>
          <a:p>
            <a:r>
              <a:rPr lang="en-US" smtClean="0">
                <a:latin typeface="Arial" pitchFamily="34" charset="0"/>
              </a:rPr>
              <a:t>© 2015 by Timothy K. Lund</a:t>
            </a:r>
          </a:p>
        </p:txBody>
      </p:sp>
    </p:spTree>
    <p:extLst>
      <p:ext uri="{BB962C8B-B14F-4D97-AF65-F5344CB8AC3E}">
        <p14:creationId xmlns:p14="http://schemas.microsoft.com/office/powerpoint/2010/main" val="8432717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4006942" y="8131723"/>
            <a:ext cx="3065383" cy="428064"/>
          </a:xfrm>
          <a:prstGeom prst="rect">
            <a:avLst/>
          </a:prstGeom>
          <a:noFill/>
          <a:ln>
            <a:miter lim="800000"/>
            <a:headEnd/>
            <a:tailEnd/>
          </a:ln>
          <a:extLst/>
        </p:spPr>
        <p:txBody>
          <a:bodyPr anchor="b"/>
          <a:lstStyle/>
          <a:p>
            <a:pPr algn="r">
              <a:defRPr/>
            </a:pPr>
            <a:fld id="{CF3B9CDA-C9EE-451F-9373-1A935A1469ED}" type="slidenum">
              <a:rPr lang="en-US" altLang="en-US" sz="1200">
                <a:latin typeface="Arial" charset="0"/>
                <a:cs typeface="+mn-cs"/>
              </a:rPr>
              <a:pPr algn="r">
                <a:defRPr/>
              </a:pPr>
              <a:t>5</a:t>
            </a:fld>
            <a:endParaRPr lang="en-US" altLang="en-US" sz="1200">
              <a:latin typeface="Arial" charset="0"/>
              <a:cs typeface="+mn-cs"/>
            </a:endParaRP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p:spPr>
        <p:txBody>
          <a:bodyPr/>
          <a:lstStyle/>
          <a:p>
            <a:pPr eaLnBrk="1" hangingPunct="1"/>
            <a:r>
              <a:rPr lang="en-US" altLang="en-US" smtClean="0">
                <a:latin typeface="Arial" pitchFamily="34" charset="0"/>
              </a:rPr>
              <a:t>© 2015 by Timothy K. Lund</a:t>
            </a:r>
          </a:p>
        </p:txBody>
      </p:sp>
    </p:spTree>
    <p:extLst>
      <p:ext uri="{BB962C8B-B14F-4D97-AF65-F5344CB8AC3E}">
        <p14:creationId xmlns:p14="http://schemas.microsoft.com/office/powerpoint/2010/main" val="23807289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4006942" y="8131723"/>
            <a:ext cx="3065383" cy="428064"/>
          </a:xfrm>
          <a:prstGeom prst="rect">
            <a:avLst/>
          </a:prstGeom>
          <a:noFill/>
          <a:ln>
            <a:miter lim="800000"/>
            <a:headEnd/>
            <a:tailEnd/>
          </a:ln>
          <a:extLst/>
        </p:spPr>
        <p:txBody>
          <a:bodyPr anchor="b"/>
          <a:lstStyle/>
          <a:p>
            <a:pPr algn="r">
              <a:defRPr/>
            </a:pPr>
            <a:fld id="{1C6015DE-FD46-4C5B-89E9-4FDC22C70AD2}" type="slidenum">
              <a:rPr lang="en-US" altLang="en-US" sz="1200">
                <a:latin typeface="Arial" charset="0"/>
                <a:cs typeface="+mn-cs"/>
              </a:rPr>
              <a:pPr algn="r">
                <a:defRPr/>
              </a:pPr>
              <a:t>6</a:t>
            </a:fld>
            <a:endParaRPr lang="en-US" altLang="en-US" sz="1200">
              <a:latin typeface="Arial" charset="0"/>
              <a:cs typeface="+mn-cs"/>
            </a:endParaRPr>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p:spPr>
        <p:txBody>
          <a:bodyPr/>
          <a:lstStyle/>
          <a:p>
            <a:pPr eaLnBrk="1" hangingPunct="1"/>
            <a:r>
              <a:rPr lang="en-US" altLang="en-US" smtClean="0">
                <a:latin typeface="Arial" pitchFamily="34" charset="0"/>
              </a:rPr>
              <a:t>© 2015 by Timothy K. Lund</a:t>
            </a:r>
          </a:p>
        </p:txBody>
      </p:sp>
    </p:spTree>
    <p:extLst>
      <p:ext uri="{BB962C8B-B14F-4D97-AF65-F5344CB8AC3E}">
        <p14:creationId xmlns:p14="http://schemas.microsoft.com/office/powerpoint/2010/main" val="6541788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p:spPr>
        <p:txBody>
          <a:bodyPr/>
          <a:lstStyle/>
          <a:p>
            <a:r>
              <a:rPr lang="en-US" smtClean="0">
                <a:latin typeface="Arial" pitchFamily="34" charset="0"/>
              </a:rPr>
              <a:t>© 2015 by Timothy K. Lund</a:t>
            </a:r>
          </a:p>
        </p:txBody>
      </p:sp>
    </p:spTree>
    <p:extLst>
      <p:ext uri="{BB962C8B-B14F-4D97-AF65-F5344CB8AC3E}">
        <p14:creationId xmlns:p14="http://schemas.microsoft.com/office/powerpoint/2010/main" val="13232351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a:noFill/>
        </p:spPr>
        <p:txBody>
          <a:bodyPr/>
          <a:lstStyle/>
          <a:p>
            <a:r>
              <a:rPr lang="en-US" smtClean="0">
                <a:latin typeface="Arial" pitchFamily="34" charset="0"/>
              </a:rPr>
              <a:t>© 2015 by Timothy K. Lund</a:t>
            </a:r>
          </a:p>
        </p:txBody>
      </p:sp>
    </p:spTree>
    <p:extLst>
      <p:ext uri="{BB962C8B-B14F-4D97-AF65-F5344CB8AC3E}">
        <p14:creationId xmlns:p14="http://schemas.microsoft.com/office/powerpoint/2010/main" val="34319275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p:spPr>
        <p:txBody>
          <a:bodyPr/>
          <a:lstStyle/>
          <a:p>
            <a:r>
              <a:rPr lang="en-US" smtClean="0">
                <a:latin typeface="Arial" pitchFamily="34" charset="0"/>
              </a:rPr>
              <a:t>© 2015 by Timothy K. Lund</a:t>
            </a:r>
          </a:p>
        </p:txBody>
      </p:sp>
    </p:spTree>
    <p:extLst>
      <p:ext uri="{BB962C8B-B14F-4D97-AF65-F5344CB8AC3E}">
        <p14:creationId xmlns:p14="http://schemas.microsoft.com/office/powerpoint/2010/main" val="1191757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A3BC363E-68F0-4E78-BE1A-3B71874078E2}"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DCED0C53-3FFC-4D90-AE7C-1FF315550C69}"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ED59D60F-497E-4A8D-9125-32C133D52258}"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06785CDA-4BEB-4C8A-A9F6-CECD2120E4F7}"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A5B7BD2D-0A6F-43C2-8EDD-80037AF4A4D3}"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E1B49023-68E3-48AF-B9E5-9A2A8883A319}"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86E67F60-9579-4E86-ABF1-F65B0E7991E4}"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182F98BF-3FB4-48CF-960E-85AACE8D59F6}"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7BE6C3AC-BA54-4C97-B953-E3019BDEB62C}"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45365E94-47B4-4550-A7E8-A74B0C6F58BF}"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6B700A08-BD70-46FD-9187-9BC1FE2062DB}"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mn-lt"/>
                <a:cs typeface="+mn-cs"/>
              </a:defRPr>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mn-lt"/>
                <a:cs typeface="+mn-cs"/>
              </a:defRPr>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atin typeface="+mn-lt"/>
                <a:cs typeface="+mn-cs"/>
              </a:defRPr>
            </a:lvl1pPr>
          </a:lstStyle>
          <a:p>
            <a:pPr>
              <a:defRPr/>
            </a:pPr>
            <a:fld id="{FEF93D79-B6C9-45FE-ADE9-117C7702061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sndAc>
      <p:stSnd>
        <p:snd r:embed="rId13" name="camera.wav"/>
      </p:stSnd>
    </p:sndAc>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audio" Target="../media/audio5.wav"/><Relationship Id="rId4" Type="http://schemas.openxmlformats.org/officeDocument/2006/relationships/audio" Target="../media/audio2.wav"/></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audio" Target="../media/audio3.wav"/><Relationship Id="rId4" Type="http://schemas.openxmlformats.org/officeDocument/2006/relationships/audio" Target="../media/audio2.wav"/></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audio" Target="../media/audio2.wav"/></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audio" Target="../media/audio5.wav"/><Relationship Id="rId4" Type="http://schemas.openxmlformats.org/officeDocument/2006/relationships/audio" Target="../media/audio2.wav"/></Relationships>
</file>

<file path=ppt/slides/_rels/slide1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audio" Target="../media/audio1.wav"/><Relationship Id="rId7" Type="http://schemas.openxmlformats.org/officeDocument/2006/relationships/audio" Target="../media/audio3.wav"/><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audio" Target="../media/audio4.wav"/><Relationship Id="rId5" Type="http://schemas.openxmlformats.org/officeDocument/2006/relationships/audio" Target="../media/audio5.wav"/><Relationship Id="rId4" Type="http://schemas.openxmlformats.org/officeDocument/2006/relationships/audio" Target="../media/audio2.wav"/></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audio" Target="../media/audio2.wav"/></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2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2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audio" Target="../media/audio2.wav"/></Relationships>
</file>

<file path=ppt/slides/_rels/slide2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audio" Target="../media/audio2.wav"/></Relationships>
</file>

<file path=ppt/slides/_rels/slide2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audio" Target="../media/audio2.wav"/></Relationships>
</file>

<file path=ppt/slides/_rels/slide2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audio" Target="../media/audio2.wav"/></Relationships>
</file>

<file path=ppt/slides/_rels/slide2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audio" Target="../media/audio1.wav"/><Relationship Id="rId7" Type="http://schemas.openxmlformats.org/officeDocument/2006/relationships/image" Target="../media/image11.jpe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hyperlink" Target="http://www.prlog.org/11939805-pfc-inductor.jpg" TargetMode="External"/><Relationship Id="rId5" Type="http://schemas.openxmlformats.org/officeDocument/2006/relationships/audio" Target="../media/audio4.wav"/><Relationship Id="rId10" Type="http://schemas.openxmlformats.org/officeDocument/2006/relationships/image" Target="../media/image14.png"/><Relationship Id="rId4" Type="http://schemas.openxmlformats.org/officeDocument/2006/relationships/audio" Target="../media/audio2.wav"/><Relationship Id="rId9" Type="http://schemas.openxmlformats.org/officeDocument/2006/relationships/image" Target="../media/image13.jpeg"/></Relationships>
</file>

<file path=ppt/slides/_rels/slide2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audio" Target="../media/audio2.wav"/></Relationships>
</file>

<file path=ppt/slides/_rels/slide2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audio" Target="../media/audio2.wav"/></Relationships>
</file>

<file path=ppt/slides/_rels/slide2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audio" Target="../media/audio2.wav"/></Relationships>
</file>

<file path=ppt/slides/_rels/slide2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audio" Target="../media/audio6.wav"/><Relationship Id="rId5" Type="http://schemas.openxmlformats.org/officeDocument/2006/relationships/audio" Target="../media/audio4.wav"/><Relationship Id="rId4" Type="http://schemas.openxmlformats.org/officeDocument/2006/relationships/audio" Target="../media/audio2.wav"/></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3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audio" Target="../media/audio2.wav"/></Relationships>
</file>

<file path=ppt/slides/_rels/slide3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audio" Target="../media/audio1.wav"/><Relationship Id="rId7" Type="http://schemas.openxmlformats.org/officeDocument/2006/relationships/image" Target="../media/image22.jpe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hyperlink" Target="//upload.wikimedia.org/wikipedia/commons/7/7a/Transformer-hightolow_smaller.jpg" TargetMode="External"/><Relationship Id="rId5" Type="http://schemas.openxmlformats.org/officeDocument/2006/relationships/audio" Target="../media/audio7.wav"/><Relationship Id="rId4" Type="http://schemas.openxmlformats.org/officeDocument/2006/relationships/audio" Target="../media/audio2.wav"/></Relationships>
</file>

<file path=ppt/slides/_rels/slide32.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audio" Target="../media/audio8.wav"/><Relationship Id="rId5" Type="http://schemas.openxmlformats.org/officeDocument/2006/relationships/audio" Target="../media/audio6.wav"/><Relationship Id="rId4" Type="http://schemas.openxmlformats.org/officeDocument/2006/relationships/audio" Target="../media/audio2.wav"/></Relationships>
</file>

<file path=ppt/slides/_rels/slide3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audio" Target="../media/audio2.wav"/></Relationships>
</file>

<file path=ppt/slides/_rels/slide3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audio" Target="../media/audio2.wav"/></Relationships>
</file>

<file path=ppt/slides/_rels/slide35.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18" Type="http://schemas.openxmlformats.org/officeDocument/2006/relationships/image" Target="../media/image37.png"/><Relationship Id="rId3" Type="http://schemas.openxmlformats.org/officeDocument/2006/relationships/audio" Target="../media/audio1.wav"/><Relationship Id="rId7" Type="http://schemas.openxmlformats.org/officeDocument/2006/relationships/audio" Target="../media/audio9.wav"/><Relationship Id="rId12" Type="http://schemas.openxmlformats.org/officeDocument/2006/relationships/image" Target="../media/image31.png"/><Relationship Id="rId17" Type="http://schemas.openxmlformats.org/officeDocument/2006/relationships/image" Target="../media/image36.png"/><Relationship Id="rId2" Type="http://schemas.openxmlformats.org/officeDocument/2006/relationships/notesSlide" Target="../notesSlides/notesSlide35.xml"/><Relationship Id="rId16" Type="http://schemas.openxmlformats.org/officeDocument/2006/relationships/image" Target="../media/image35.png"/><Relationship Id="rId1" Type="http://schemas.openxmlformats.org/officeDocument/2006/relationships/slideLayout" Target="../slideLayouts/slideLayout1.xml"/><Relationship Id="rId6" Type="http://schemas.openxmlformats.org/officeDocument/2006/relationships/audio" Target="../media/audio3.wav"/><Relationship Id="rId11" Type="http://schemas.openxmlformats.org/officeDocument/2006/relationships/image" Target="../media/image30.png"/><Relationship Id="rId5" Type="http://schemas.openxmlformats.org/officeDocument/2006/relationships/audio" Target="../media/audio5.wav"/><Relationship Id="rId15" Type="http://schemas.openxmlformats.org/officeDocument/2006/relationships/image" Target="../media/image34.png"/><Relationship Id="rId10" Type="http://schemas.openxmlformats.org/officeDocument/2006/relationships/image" Target="../media/image29.png"/><Relationship Id="rId4" Type="http://schemas.openxmlformats.org/officeDocument/2006/relationships/audio" Target="../media/audio2.wav"/><Relationship Id="rId9" Type="http://schemas.openxmlformats.org/officeDocument/2006/relationships/image" Target="../media/image28.png"/><Relationship Id="rId14" Type="http://schemas.openxmlformats.org/officeDocument/2006/relationships/image" Target="../media/image33.png"/></Relationships>
</file>

<file path=ppt/slides/_rels/slide36.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audio" Target="../media/audio1.wav"/><Relationship Id="rId7" Type="http://schemas.openxmlformats.org/officeDocument/2006/relationships/hyperlink" Target="https://en.wikipedia.org/wiki/File:Sample_cross-section_of_high_tension_power_(pylon)_line.jpg" TargetMode="External"/><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audio" Target="../media/audio7.wav"/><Relationship Id="rId4" Type="http://schemas.openxmlformats.org/officeDocument/2006/relationships/audio" Target="../media/audio2.wav"/></Relationships>
</file>

<file path=ppt/slides/_rels/slide37.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39.jpeg"/><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hyperlink" Target="https://en.wikipedia.org/wiki/File:Sample_cross-section_of_high_tension_power_(pylon)_line.jpg" TargetMode="External"/><Relationship Id="rId5" Type="http://schemas.openxmlformats.org/officeDocument/2006/relationships/image" Target="../media/image40.png"/><Relationship Id="rId4" Type="http://schemas.openxmlformats.org/officeDocument/2006/relationships/audio" Target="../media/audio2.wav"/></Relationships>
</file>

<file path=ppt/slides/_rels/slide3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audio" Target="../media/audio1.wav"/><Relationship Id="rId7" Type="http://schemas.openxmlformats.org/officeDocument/2006/relationships/image" Target="../media/image28.png"/><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image" Target="../media/image41.png"/><Relationship Id="rId5" Type="http://schemas.openxmlformats.org/officeDocument/2006/relationships/audio" Target="../media/audio5.wav"/><Relationship Id="rId4" Type="http://schemas.openxmlformats.org/officeDocument/2006/relationships/audio" Target="../media/audio2.wav"/><Relationship Id="rId9" Type="http://schemas.openxmlformats.org/officeDocument/2006/relationships/image" Target="../media/image31.png"/></Relationships>
</file>

<file path=ppt/slides/_rels/slide39.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5.png"/><Relationship Id="rId3" Type="http://schemas.openxmlformats.org/officeDocument/2006/relationships/audio" Target="../media/audio1.wav"/><Relationship Id="rId7" Type="http://schemas.openxmlformats.org/officeDocument/2006/relationships/image" Target="../media/image28.png"/><Relationship Id="rId12" Type="http://schemas.openxmlformats.org/officeDocument/2006/relationships/image" Target="../media/image34.png"/><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image" Target="../media/image42.png"/><Relationship Id="rId11" Type="http://schemas.openxmlformats.org/officeDocument/2006/relationships/image" Target="../media/image36.png"/><Relationship Id="rId5" Type="http://schemas.openxmlformats.org/officeDocument/2006/relationships/audio" Target="../media/audio5.wav"/><Relationship Id="rId10" Type="http://schemas.openxmlformats.org/officeDocument/2006/relationships/image" Target="../media/image32.png"/><Relationship Id="rId4" Type="http://schemas.openxmlformats.org/officeDocument/2006/relationships/audio" Target="../media/audio2.wav"/><Relationship Id="rId9" Type="http://schemas.openxmlformats.org/officeDocument/2006/relationships/image" Target="../media/image31.png"/></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audio" Target="../media/audio2.wav"/></Relationships>
</file>

<file path=ppt/slides/_rels/slide40.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41.png"/><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audio" Target="../media/audio5.wav"/><Relationship Id="rId4" Type="http://schemas.openxmlformats.org/officeDocument/2006/relationships/audio" Target="../media/audio2.wav"/></Relationships>
</file>

<file path=ppt/slides/_rels/slide4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image" Target="../media/image41.png"/><Relationship Id="rId5" Type="http://schemas.openxmlformats.org/officeDocument/2006/relationships/image" Target="../media/image44.png"/><Relationship Id="rId4" Type="http://schemas.openxmlformats.org/officeDocument/2006/relationships/audio" Target="../media/audio2.wav"/></Relationships>
</file>

<file path=ppt/slides/_rels/slide4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2.xml"/><Relationship Id="rId1" Type="http://schemas.openxmlformats.org/officeDocument/2006/relationships/slideLayout" Target="../slideLayouts/slideLayout1.xml"/><Relationship Id="rId5" Type="http://schemas.openxmlformats.org/officeDocument/2006/relationships/image" Target="../media/image45.png"/><Relationship Id="rId4" Type="http://schemas.openxmlformats.org/officeDocument/2006/relationships/audio" Target="../media/audio2.wav"/></Relationships>
</file>

<file path=ppt/slides/_rels/slide4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4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4.xml"/><Relationship Id="rId1" Type="http://schemas.openxmlformats.org/officeDocument/2006/relationships/slideLayout" Target="../slideLayouts/slideLayout1.xml"/><Relationship Id="rId6" Type="http://schemas.openxmlformats.org/officeDocument/2006/relationships/image" Target="../media/image46.png"/><Relationship Id="rId5" Type="http://schemas.openxmlformats.org/officeDocument/2006/relationships/hyperlink" Target="http://www.standard.co.uk/news/power-lines-link-to-cancer-in-new-alert-7195947.html" TargetMode="External"/><Relationship Id="rId4" Type="http://schemas.openxmlformats.org/officeDocument/2006/relationships/audio" Target="../media/audio2.wav"/></Relationships>
</file>

<file path=ppt/slides/_rels/slide4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5.xml"/><Relationship Id="rId1" Type="http://schemas.openxmlformats.org/officeDocument/2006/relationships/slideLayout" Target="../slideLayouts/slideLayout1.xml"/><Relationship Id="rId6" Type="http://schemas.openxmlformats.org/officeDocument/2006/relationships/image" Target="../media/image48.png"/><Relationship Id="rId5" Type="http://schemas.openxmlformats.org/officeDocument/2006/relationships/image" Target="../media/image47.jpeg"/><Relationship Id="rId4" Type="http://schemas.openxmlformats.org/officeDocument/2006/relationships/audio" Target="../media/audio2.wav"/></Relationships>
</file>

<file path=ppt/slides/_rels/slide46.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50.png"/><Relationship Id="rId2" Type="http://schemas.openxmlformats.org/officeDocument/2006/relationships/notesSlide" Target="../notesSlides/notesSlide46.xml"/><Relationship Id="rId1" Type="http://schemas.openxmlformats.org/officeDocument/2006/relationships/slideLayout" Target="../slideLayouts/slideLayout1.xml"/><Relationship Id="rId6" Type="http://schemas.openxmlformats.org/officeDocument/2006/relationships/image" Target="../media/image49.png"/><Relationship Id="rId5" Type="http://schemas.openxmlformats.org/officeDocument/2006/relationships/audio" Target="../media/audio3.wav"/><Relationship Id="rId4" Type="http://schemas.openxmlformats.org/officeDocument/2006/relationships/audio" Target="../media/audio2.wav"/></Relationships>
</file>

<file path=ppt/slides/_rels/slide47.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audio" Target="../media/audio1.wav"/><Relationship Id="rId7" Type="http://schemas.openxmlformats.org/officeDocument/2006/relationships/image" Target="../media/image3.png"/><Relationship Id="rId2" Type="http://schemas.openxmlformats.org/officeDocument/2006/relationships/notesSlide" Target="../notesSlides/notesSlide47.xml"/><Relationship Id="rId1" Type="http://schemas.openxmlformats.org/officeDocument/2006/relationships/slideLayout" Target="../slideLayouts/slideLayout1.xml"/><Relationship Id="rId6" Type="http://schemas.openxmlformats.org/officeDocument/2006/relationships/image" Target="../media/image51.png"/><Relationship Id="rId5" Type="http://schemas.openxmlformats.org/officeDocument/2006/relationships/audio" Target="../media/audio3.wav"/><Relationship Id="rId4" Type="http://schemas.openxmlformats.org/officeDocument/2006/relationships/audio" Target="../media/audio2.wav"/></Relationships>
</file>

<file path=ppt/slides/_rels/slide48.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audio" Target="../media/audio1.wav"/><Relationship Id="rId7" Type="http://schemas.openxmlformats.org/officeDocument/2006/relationships/image" Target="../media/image3.png"/><Relationship Id="rId2" Type="http://schemas.openxmlformats.org/officeDocument/2006/relationships/notesSlide" Target="../notesSlides/notesSlide48.xml"/><Relationship Id="rId1" Type="http://schemas.openxmlformats.org/officeDocument/2006/relationships/slideLayout" Target="../slideLayouts/slideLayout1.xml"/><Relationship Id="rId6" Type="http://schemas.openxmlformats.org/officeDocument/2006/relationships/audio" Target="../media/audio9.wav"/><Relationship Id="rId5" Type="http://schemas.openxmlformats.org/officeDocument/2006/relationships/audio" Target="../media/audio4.wav"/><Relationship Id="rId4" Type="http://schemas.openxmlformats.org/officeDocument/2006/relationships/audio" Target="../media/audio2.wav"/></Relationships>
</file>

<file path=ppt/slides/_rels/slide4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audio" Target="../media/audio1.wav"/><Relationship Id="rId7" Type="http://schemas.openxmlformats.org/officeDocument/2006/relationships/audio" Target="../media/audio5.wav"/><Relationship Id="rId2" Type="http://schemas.openxmlformats.org/officeDocument/2006/relationships/notesSlide" Target="../notesSlides/notesSlide49.xml"/><Relationship Id="rId1" Type="http://schemas.openxmlformats.org/officeDocument/2006/relationships/slideLayout" Target="../slideLayouts/slideLayout1.xml"/><Relationship Id="rId6" Type="http://schemas.openxmlformats.org/officeDocument/2006/relationships/audio" Target="../media/audio6.wav"/><Relationship Id="rId11" Type="http://schemas.openxmlformats.org/officeDocument/2006/relationships/image" Target="../media/image53.png"/><Relationship Id="rId5" Type="http://schemas.openxmlformats.org/officeDocument/2006/relationships/audio" Target="../media/audio3.wav"/><Relationship Id="rId10" Type="http://schemas.openxmlformats.org/officeDocument/2006/relationships/image" Target="../media/image52.png"/><Relationship Id="rId4" Type="http://schemas.openxmlformats.org/officeDocument/2006/relationships/audio" Target="../media/audio2.wav"/><Relationship Id="rId9" Type="http://schemas.openxmlformats.org/officeDocument/2006/relationships/image" Target="../media/image49.png"/></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5.wav"/><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audio" Target="../media/audio4.wav"/><Relationship Id="rId5" Type="http://schemas.openxmlformats.org/officeDocument/2006/relationships/audio" Target="../media/audio3.wav"/><Relationship Id="rId4" Type="http://schemas.openxmlformats.org/officeDocument/2006/relationships/audio" Target="../media/audio2.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339850"/>
            <a:ext cx="7772400" cy="4108450"/>
          </a:xfrm>
          <a:prstGeom prst="rect">
            <a:avLst/>
          </a:prstGeom>
          <a:solidFill>
            <a:srgbClr val="EAEAEA"/>
          </a:solidFill>
          <a:ln w="9525">
            <a:noFill/>
            <a:miter lim="800000"/>
            <a:headEnd/>
            <a:tailEnd/>
          </a:ln>
        </p:spPr>
        <p:txBody>
          <a:bodyPr/>
          <a:lstStyle/>
          <a:p>
            <a:pPr marL="633413" indent="-633413"/>
            <a:r>
              <a:rPr lang="en-US" altLang="en-US" b="1">
                <a:solidFill>
                  <a:srgbClr val="7030A0"/>
                </a:solidFill>
              </a:rPr>
              <a:t>Topic 11.2 </a:t>
            </a:r>
            <a:r>
              <a:rPr lang="en-US" altLang="en-US">
                <a:solidFill>
                  <a:srgbClr val="7030A0"/>
                </a:solidFill>
              </a:rPr>
              <a:t>is an extension of Topics 5.1, 5.4, 8.1 and 10.2.</a:t>
            </a:r>
          </a:p>
          <a:p>
            <a:pPr marL="633413" indent="-633413"/>
            <a:r>
              <a:rPr lang="en-US" altLang="en-US" b="1">
                <a:solidFill>
                  <a:srgbClr val="000000"/>
                </a:solidFill>
              </a:rPr>
              <a:t>Essential idea:</a:t>
            </a:r>
            <a:r>
              <a:rPr lang="en-US" altLang="en-US">
                <a:solidFill>
                  <a:srgbClr val="000000"/>
                </a:solidFill>
              </a:rPr>
              <a:t> Generation and transmission of alternating current (ac) electricity has transformed the world.</a:t>
            </a:r>
          </a:p>
          <a:p>
            <a:pPr marL="633413" indent="-633413"/>
            <a:r>
              <a:rPr lang="en-US" altLang="en-US" b="1">
                <a:solidFill>
                  <a:srgbClr val="000000"/>
                </a:solidFill>
              </a:rPr>
              <a:t>Nature of science:</a:t>
            </a:r>
            <a:r>
              <a:rPr lang="en-US" altLang="en-US">
                <a:solidFill>
                  <a:srgbClr val="000000"/>
                </a:solidFill>
              </a:rPr>
              <a:t> Bias: In the late 19th century Edison was a proponent of direct current electrical energy transmission while Westinghouse and Tesla favored alternating current transmission. The so called “battle of currents” had a significant impact on today’s society.</a:t>
            </a:r>
          </a:p>
        </p:txBody>
      </p:sp>
      <p:sp>
        <p:nvSpPr>
          <p:cNvPr id="2051"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11: Electromagnetic induction - AHL</a:t>
            </a:r>
            <a:br>
              <a:rPr lang="en-US" altLang="en-US" sz="2800" b="1" smtClean="0"/>
            </a:br>
            <a:r>
              <a:rPr lang="en-US" altLang="en-US" sz="2800" smtClean="0">
                <a:solidFill>
                  <a:schemeClr val="tx1"/>
                </a:solidFill>
              </a:rPr>
              <a:t>11.2 – Power generation and transmission</a:t>
            </a:r>
          </a:p>
        </p:txBody>
      </p:sp>
    </p:spTree>
    <p:extLst>
      <p:ext uri="{BB962C8B-B14F-4D97-AF65-F5344CB8AC3E}">
        <p14:creationId xmlns:p14="http://schemas.microsoft.com/office/powerpoint/2010/main" val="4224061367"/>
      </p:ext>
    </p:extLst>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14690" name="Rectangle 2"/>
              <p:cNvSpPr>
                <a:spLocks noChangeArrowheads="1"/>
              </p:cNvSpPr>
              <p:nvPr/>
            </p:nvSpPr>
            <p:spPr bwMode="auto">
              <a:xfrm>
                <a:off x="685800" y="1338263"/>
                <a:ext cx="7772400" cy="5519737"/>
              </a:xfrm>
              <a:prstGeom prst="rect">
                <a:avLst/>
              </a:prstGeom>
              <a:solidFill>
                <a:srgbClr val="EAEAEA"/>
              </a:solidFill>
              <a:ln w="9525">
                <a:noFill/>
                <a:miter lim="800000"/>
                <a:headEnd/>
                <a:tailEnd/>
              </a:ln>
              <a:effectLst/>
            </p:spPr>
            <p:txBody>
              <a:bodyPr/>
              <a:lstStyle/>
              <a:p>
                <a:pPr eaLnBrk="0" hangingPunct="0">
                  <a:spcBef>
                    <a:spcPct val="20000"/>
                  </a:spcBef>
                </a:pPr>
                <a:r>
                  <a:rPr lang="en-US" altLang="en-US" i="1" dirty="0">
                    <a:solidFill>
                      <a:schemeClr val="accent2"/>
                    </a:solidFill>
                    <a:ea typeface="Segoe UI" pitchFamily="34" charset="0"/>
                  </a:rPr>
                  <a:t>Alternating current (ac) generators</a:t>
                </a:r>
                <a:r>
                  <a:rPr lang="en-US" dirty="0">
                    <a:solidFill>
                      <a:srgbClr val="000000"/>
                    </a:solidFill>
                    <a:ea typeface="Segoe UI" pitchFamily="34" charset="0"/>
                    <a:cs typeface="Times New Roman" pitchFamily="18" charset="0"/>
                  </a:rPr>
                  <a:t> 	</a:t>
                </a:r>
              </a:p>
              <a:p>
                <a:pPr eaLnBrk="0" hangingPunct="0">
                  <a:spcBef>
                    <a:spcPts val="0"/>
                  </a:spcBef>
                </a:pPr>
                <a:r>
                  <a:rPr lang="en-US" dirty="0">
                    <a:solidFill>
                      <a:srgbClr val="000000"/>
                    </a:solidFill>
                    <a:ea typeface="Segoe UI" pitchFamily="34" charset="0"/>
                    <a:cs typeface="Times New Roman" pitchFamily="18" charset="0"/>
                    <a:sym typeface="Symbol" pitchFamily="18" charset="2"/>
                  </a:rPr>
                  <a:t></a:t>
                </a:r>
                <a:r>
                  <a:rPr lang="en-US" dirty="0">
                    <a:ea typeface="Segoe UI" pitchFamily="34" charset="0"/>
                    <a:cs typeface="Times New Roman" pitchFamily="18" charset="0"/>
                  </a:rPr>
                  <a:t>Since </a:t>
                </a:r>
                <a14:m>
                  <m:oMath xmlns:m="http://schemas.openxmlformats.org/officeDocument/2006/math">
                    <m:r>
                      <m:rPr>
                        <m:sty m:val="p"/>
                      </m:rPr>
                      <a:rPr lang="el-GR" sz="1800" i="1" dirty="0" smtClean="0">
                        <a:solidFill>
                          <a:srgbClr val="000000"/>
                        </a:solidFill>
                        <a:latin typeface="Cambria Math" panose="02040503050406030204" pitchFamily="18" charset="0"/>
                        <a:ea typeface="Cambria Math" panose="02040503050406030204" pitchFamily="18" charset="0"/>
                        <a:cs typeface="Times New Roman" pitchFamily="18" charset="0"/>
                        <a:sym typeface="Symbol" pitchFamily="18" charset="2"/>
                      </a:rPr>
                      <m:t>ε</m:t>
                    </m:r>
                    <m:r>
                      <a:rPr lang="en-US" sz="1800" i="1" dirty="0">
                        <a:solidFill>
                          <a:srgbClr val="000000"/>
                        </a:solidFill>
                        <a:latin typeface="Cambria Math" panose="02040503050406030204" pitchFamily="18" charset="0"/>
                        <a:ea typeface="Segoe UI" pitchFamily="34" charset="0"/>
                        <a:cs typeface="Times New Roman" pitchFamily="18" charset="0"/>
                        <a:sym typeface="Symbol" pitchFamily="18" charset="2"/>
                      </a:rPr>
                      <m:t>=−</m:t>
                    </m:r>
                    <m:f>
                      <m:fPr>
                        <m:ctrlPr>
                          <a:rPr lang="en-US" sz="1800" i="1" dirty="0">
                            <a:solidFill>
                              <a:srgbClr val="000000"/>
                            </a:solidFill>
                            <a:latin typeface="Cambria Math" panose="02040503050406030204" pitchFamily="18" charset="0"/>
                            <a:ea typeface="Segoe UI" pitchFamily="34" charset="0"/>
                            <a:cs typeface="Courier New" pitchFamily="49" charset="0"/>
                            <a:sym typeface="Symbol" pitchFamily="18" charset="2"/>
                          </a:rPr>
                        </m:ctrlPr>
                      </m:fPr>
                      <m:num>
                        <m:r>
                          <m:rPr>
                            <m:sty m:val="p"/>
                          </m:rPr>
                          <a:rPr lang="el-GR" sz="1800" i="1" dirty="0" smtClean="0">
                            <a:solidFill>
                              <a:srgbClr val="000000"/>
                            </a:solidFill>
                            <a:latin typeface="Cambria Math" panose="02040503050406030204" pitchFamily="18" charset="0"/>
                            <a:ea typeface="Cambria Math" panose="02040503050406030204" pitchFamily="18" charset="0"/>
                            <a:cs typeface="Courier New" pitchFamily="49" charset="0"/>
                            <a:sym typeface="Symbol" pitchFamily="18" charset="2"/>
                          </a:rPr>
                          <m:t>ΔΦ</m:t>
                        </m:r>
                      </m:num>
                      <m:den>
                        <m:r>
                          <m:rPr>
                            <m:sty m:val="p"/>
                          </m:rPr>
                          <a:rPr lang="el-GR" sz="1800" i="1" dirty="0" smtClean="0">
                            <a:solidFill>
                              <a:srgbClr val="000000"/>
                            </a:solidFill>
                            <a:latin typeface="Cambria Math" panose="02040503050406030204" pitchFamily="18" charset="0"/>
                            <a:ea typeface="Cambria Math" panose="02040503050406030204" pitchFamily="18" charset="0"/>
                            <a:cs typeface="Courier New" pitchFamily="49" charset="0"/>
                            <a:sym typeface="Symbol" pitchFamily="18" charset="2"/>
                          </a:rPr>
                          <m:t>Δ</m:t>
                        </m:r>
                        <m:r>
                          <a:rPr lang="en-US" sz="1800" i="1" dirty="0">
                            <a:solidFill>
                              <a:srgbClr val="000000"/>
                            </a:solidFill>
                            <a:latin typeface="Cambria Math" panose="02040503050406030204" pitchFamily="18" charset="0"/>
                            <a:ea typeface="Segoe UI" pitchFamily="34" charset="0"/>
                            <a:cs typeface="Courier New" pitchFamily="49" charset="0"/>
                            <a:sym typeface="Symbol" pitchFamily="18" charset="2"/>
                          </a:rPr>
                          <m:t>𝑡</m:t>
                        </m:r>
                      </m:den>
                    </m:f>
                  </m:oMath>
                </a14:m>
                <a:r>
                  <a:rPr lang="en-US" dirty="0" smtClean="0">
                    <a:ea typeface="Segoe UI" pitchFamily="34" charset="0"/>
                    <a:cs typeface="Courier New" pitchFamily="49" charset="0"/>
                    <a:sym typeface="Symbol" pitchFamily="18" charset="2"/>
                  </a:rPr>
                  <a:t> we </a:t>
                </a:r>
                <a:r>
                  <a:rPr lang="en-US" dirty="0">
                    <a:ea typeface="Segoe UI" pitchFamily="34" charset="0"/>
                    <a:cs typeface="Courier New" pitchFamily="49" charset="0"/>
                    <a:sym typeface="Symbol" pitchFamily="18" charset="2"/>
                  </a:rPr>
                  <a:t>see that                                           the induced </a:t>
                </a:r>
                <a:r>
                  <a:rPr lang="en-US" dirty="0" err="1">
                    <a:ea typeface="Segoe UI" pitchFamily="34" charset="0"/>
                    <a:cs typeface="Courier New" pitchFamily="49" charset="0"/>
                    <a:sym typeface="Symbol" pitchFamily="18" charset="2"/>
                  </a:rPr>
                  <a:t>emf</a:t>
                </a:r>
                <a:r>
                  <a:rPr lang="en-US" dirty="0">
                    <a:ea typeface="Segoe UI" pitchFamily="34" charset="0"/>
                    <a:cs typeface="Courier New" pitchFamily="49" charset="0"/>
                    <a:sym typeface="Symbol" pitchFamily="18" charset="2"/>
                  </a:rPr>
                  <a:t> </a:t>
                </a:r>
                <a:r>
                  <a:rPr lang="en-US" dirty="0">
                    <a:solidFill>
                      <a:srgbClr val="000000"/>
                    </a:solidFill>
                    <a:ea typeface="Segoe UI" pitchFamily="34" charset="0"/>
                    <a:cs typeface="Courier New" pitchFamily="49" charset="0"/>
                    <a:sym typeface="Symbol" pitchFamily="18" charset="2"/>
                  </a:rPr>
                  <a:t></a:t>
                </a:r>
                <a:r>
                  <a:rPr lang="en-US" dirty="0">
                    <a:ea typeface="Segoe UI" pitchFamily="34" charset="0"/>
                    <a:cs typeface="Courier New" pitchFamily="49" charset="0"/>
                    <a:sym typeface="Symbol" pitchFamily="18" charset="2"/>
                  </a:rPr>
                  <a:t> is the                                                </a:t>
                </a:r>
                <a:r>
                  <a:rPr lang="en-US" dirty="0" smtClean="0">
                    <a:ea typeface="Segoe UI" pitchFamily="34" charset="0"/>
                    <a:cs typeface="Courier New" pitchFamily="49" charset="0"/>
                    <a:sym typeface="Symbol" pitchFamily="18" charset="2"/>
                  </a:rPr>
                  <a:t>________________________.</a:t>
                </a:r>
                <a:r>
                  <a:rPr lang="en-US" dirty="0">
                    <a:solidFill>
                      <a:srgbClr val="000000"/>
                    </a:solidFill>
                    <a:ea typeface="Segoe UI" pitchFamily="34" charset="0"/>
                    <a:cs typeface="Times New Roman" pitchFamily="18" charset="0"/>
                  </a:rPr>
                  <a:t>	</a:t>
                </a:r>
              </a:p>
              <a:p>
                <a:pPr eaLnBrk="0" hangingPunct="0">
                  <a:spcBef>
                    <a:spcPct val="20000"/>
                  </a:spcBef>
                </a:pPr>
                <a:r>
                  <a:rPr lang="en-US" dirty="0">
                    <a:solidFill>
                      <a:srgbClr val="000000"/>
                    </a:solidFill>
                    <a:ea typeface="Segoe UI" pitchFamily="34" charset="0"/>
                    <a:cs typeface="Times New Roman" pitchFamily="18" charset="0"/>
                    <a:sym typeface="Symbol" pitchFamily="18" charset="2"/>
                  </a:rPr>
                  <a:t></a:t>
                </a:r>
                <a:r>
                  <a:rPr lang="en-US" dirty="0">
                    <a:solidFill>
                      <a:srgbClr val="000000"/>
                    </a:solidFill>
                    <a:ea typeface="Segoe UI" pitchFamily="34" charset="0"/>
                    <a:cs typeface="Times New Roman" pitchFamily="18" charset="0"/>
                  </a:rPr>
                  <a:t>Since the slope of the                                                   cosine plot is proportional                                                      to the sine graph we see                                                   that </a:t>
                </a:r>
                <a:r>
                  <a:rPr lang="en-US" dirty="0" smtClean="0">
                    <a:solidFill>
                      <a:srgbClr val="000000"/>
                    </a:solidFill>
                    <a:ea typeface="Segoe UI" pitchFamily="34" charset="0"/>
                    <a:cs typeface="Times New Roman" pitchFamily="18" charset="0"/>
                    <a:sym typeface="Symbol" pitchFamily="18" charset="2"/>
                  </a:rPr>
                  <a:t>_________________.</a:t>
                </a:r>
                <a:endParaRPr lang="en-US" dirty="0">
                  <a:solidFill>
                    <a:srgbClr val="000000"/>
                  </a:solidFill>
                  <a:ea typeface="Segoe UI" pitchFamily="34" charset="0"/>
                  <a:cs typeface="Times New Roman" pitchFamily="18" charset="0"/>
                  <a:sym typeface="Symbol" pitchFamily="18" charset="2"/>
                </a:endParaRPr>
              </a:p>
              <a:p>
                <a:pPr eaLnBrk="0" hangingPunct="0">
                  <a:spcBef>
                    <a:spcPct val="20000"/>
                  </a:spcBef>
                </a:pPr>
                <a:r>
                  <a:rPr lang="en-US" dirty="0">
                    <a:solidFill>
                      <a:srgbClr val="000000"/>
                    </a:solidFill>
                    <a:ea typeface="Segoe UI" pitchFamily="34" charset="0"/>
                    <a:cs typeface="Times New Roman" pitchFamily="18" charset="0"/>
                    <a:sym typeface="Symbol" pitchFamily="18" charset="2"/>
                  </a:rPr>
                  <a:t>In Topic 9.1 we learned that the constant of proportionality is the </a:t>
                </a:r>
                <a:r>
                  <a:rPr lang="en-US" b="1" dirty="0" smtClean="0">
                    <a:solidFill>
                      <a:srgbClr val="000000"/>
                    </a:solidFill>
                    <a:ea typeface="Segoe UI" pitchFamily="34" charset="0"/>
                    <a:cs typeface="Times New Roman" pitchFamily="18" charset="0"/>
                    <a:sym typeface="Symbol" pitchFamily="18" charset="2"/>
                  </a:rPr>
                  <a:t>_________________ </a:t>
                </a:r>
                <a:r>
                  <a:rPr lang="en-US" dirty="0" smtClean="0">
                    <a:solidFill>
                      <a:srgbClr val="000000"/>
                    </a:solidFill>
                    <a:ea typeface="Segoe UI" pitchFamily="34" charset="0"/>
                    <a:cs typeface="Times New Roman" pitchFamily="18" charset="0"/>
                    <a:sym typeface="Symbol" pitchFamily="18" charset="2"/>
                  </a:rPr>
                  <a:t> </a:t>
                </a:r>
                <a:r>
                  <a:rPr lang="en-US" dirty="0">
                    <a:solidFill>
                      <a:srgbClr val="000000"/>
                    </a:solidFill>
                    <a:ea typeface="Segoe UI" pitchFamily="34" charset="0"/>
                    <a:cs typeface="Times New Roman" pitchFamily="18" charset="0"/>
                    <a:sym typeface="Symbol" pitchFamily="18" charset="2"/>
                  </a:rPr>
                  <a:t>(measured in radians per second).</a:t>
                </a:r>
                <a:r>
                  <a:rPr lang="en-US" dirty="0">
                    <a:solidFill>
                      <a:srgbClr val="000000"/>
                    </a:solidFill>
                    <a:ea typeface="Segoe UI" pitchFamily="34" charset="0"/>
                    <a:cs typeface="Times New Roman" pitchFamily="18" charset="0"/>
                  </a:rPr>
                  <a:t> For a coil of </a:t>
                </a:r>
                <a:r>
                  <a:rPr lang="en-US" i="1" dirty="0">
                    <a:solidFill>
                      <a:srgbClr val="000000"/>
                    </a:solidFill>
                    <a:ea typeface="Segoe UI" pitchFamily="34" charset="0"/>
                    <a:cs typeface="Times New Roman" pitchFamily="18" charset="0"/>
                  </a:rPr>
                  <a:t>N </a:t>
                </a:r>
                <a:r>
                  <a:rPr lang="en-US" dirty="0">
                    <a:solidFill>
                      <a:srgbClr val="000000"/>
                    </a:solidFill>
                    <a:ea typeface="Segoe UI" pitchFamily="34" charset="0"/>
                    <a:cs typeface="Times New Roman" pitchFamily="18" charset="0"/>
                  </a:rPr>
                  <a:t>loops rotating in a constant magnetic field we thus have the induced </a:t>
                </a:r>
                <a:r>
                  <a:rPr lang="en-US" dirty="0" err="1">
                    <a:solidFill>
                      <a:srgbClr val="000000"/>
                    </a:solidFill>
                    <a:ea typeface="Segoe UI" pitchFamily="34" charset="0"/>
                    <a:cs typeface="Times New Roman" pitchFamily="18" charset="0"/>
                  </a:rPr>
                  <a:t>emf</a:t>
                </a:r>
                <a:endParaRPr lang="en-US" dirty="0">
                  <a:solidFill>
                    <a:srgbClr val="000000"/>
                  </a:solidFill>
                  <a:ea typeface="Segoe UI" pitchFamily="34" charset="0"/>
                  <a:cs typeface="Times New Roman" pitchFamily="18" charset="0"/>
                </a:endParaRPr>
              </a:p>
            </p:txBody>
          </p:sp>
        </mc:Choice>
        <mc:Fallback>
          <p:sp>
            <p:nvSpPr>
              <p:cNvPr id="114690" name="Rectangle 2"/>
              <p:cNvSpPr>
                <a:spLocks noRot="1" noChangeAspect="1" noMove="1" noResize="1" noEditPoints="1" noAdjustHandles="1" noChangeArrowheads="1" noChangeShapeType="1" noTextEdit="1"/>
              </p:cNvSpPr>
              <p:nvPr/>
            </p:nvSpPr>
            <p:spPr bwMode="auto">
              <a:xfrm>
                <a:off x="685800" y="1338263"/>
                <a:ext cx="7772400" cy="5519737"/>
              </a:xfrm>
              <a:prstGeom prst="rect">
                <a:avLst/>
              </a:prstGeom>
              <a:blipFill>
                <a:blip r:embed="rId6"/>
                <a:stretch>
                  <a:fillRect l="-1255" t="-773" r="-6510"/>
                </a:stretch>
              </a:blipFill>
              <a:ln w="9525">
                <a:noFill/>
                <a:miter lim="800000"/>
                <a:headEnd/>
                <a:tailEnd/>
              </a:ln>
              <a:effectLst/>
            </p:spPr>
            <p:txBody>
              <a:bodyPr/>
              <a:lstStyle/>
              <a:p>
                <a:r>
                  <a:rPr lang="en-US">
                    <a:noFill/>
                  </a:rPr>
                  <a:t> </a:t>
                </a:r>
              </a:p>
            </p:txBody>
          </p:sp>
        </mc:Fallback>
      </mc:AlternateContent>
      <p:grpSp>
        <p:nvGrpSpPr>
          <p:cNvPr id="114745" name="Group 57"/>
          <p:cNvGrpSpPr>
            <a:grpSpLocks/>
          </p:cNvGrpSpPr>
          <p:nvPr/>
        </p:nvGrpSpPr>
        <p:grpSpPr bwMode="auto">
          <a:xfrm>
            <a:off x="5081588" y="3078163"/>
            <a:ext cx="4175125" cy="1349375"/>
            <a:chOff x="3201" y="1939"/>
            <a:chExt cx="2630" cy="850"/>
          </a:xfrm>
        </p:grpSpPr>
        <p:sp>
          <p:nvSpPr>
            <p:cNvPr id="114711" name="Rectangle 23"/>
            <p:cNvSpPr>
              <a:spLocks noChangeArrowheads="1"/>
            </p:cNvSpPr>
            <p:nvPr/>
          </p:nvSpPr>
          <p:spPr bwMode="auto">
            <a:xfrm>
              <a:off x="3521" y="2073"/>
              <a:ext cx="1824" cy="635"/>
            </a:xfrm>
            <a:prstGeom prst="rect">
              <a:avLst/>
            </a:prstGeom>
            <a:solidFill>
              <a:schemeClr val="accent1"/>
            </a:solidFill>
            <a:ln w="9525">
              <a:solidFill>
                <a:schemeClr val="hlink"/>
              </a:solidFill>
              <a:miter lim="800000"/>
              <a:headEnd/>
              <a:tailEnd/>
            </a:ln>
            <a:effectLst/>
          </p:spPr>
          <p:txBody>
            <a:bodyPr wrap="none" anchor="ctr"/>
            <a:lstStyle/>
            <a:p>
              <a:endParaRPr lang="en-US"/>
            </a:p>
          </p:txBody>
        </p:sp>
        <p:sp>
          <p:nvSpPr>
            <p:cNvPr id="114712" name="Line 24"/>
            <p:cNvSpPr>
              <a:spLocks noChangeShapeType="1"/>
            </p:cNvSpPr>
            <p:nvPr/>
          </p:nvSpPr>
          <p:spPr bwMode="auto">
            <a:xfrm>
              <a:off x="3513" y="2388"/>
              <a:ext cx="1907" cy="0"/>
            </a:xfrm>
            <a:prstGeom prst="line">
              <a:avLst/>
            </a:prstGeom>
            <a:noFill/>
            <a:ln w="9525">
              <a:solidFill>
                <a:schemeClr val="tx1"/>
              </a:solidFill>
              <a:round/>
              <a:headEnd/>
              <a:tailEnd type="triangle" w="med" len="med"/>
            </a:ln>
            <a:effectLst/>
          </p:spPr>
          <p:txBody>
            <a:bodyPr/>
            <a:lstStyle/>
            <a:p>
              <a:endParaRPr lang="en-US"/>
            </a:p>
          </p:txBody>
        </p:sp>
        <p:sp>
          <p:nvSpPr>
            <p:cNvPr id="114713" name="Text Box 25"/>
            <p:cNvSpPr txBox="1">
              <a:spLocks noChangeArrowheads="1"/>
            </p:cNvSpPr>
            <p:nvPr/>
          </p:nvSpPr>
          <p:spPr bwMode="auto">
            <a:xfrm>
              <a:off x="3251" y="1939"/>
              <a:ext cx="390" cy="231"/>
            </a:xfrm>
            <a:prstGeom prst="rect">
              <a:avLst/>
            </a:prstGeom>
            <a:noFill/>
            <a:ln w="9525">
              <a:noFill/>
              <a:miter lim="800000"/>
              <a:headEnd/>
              <a:tailEnd/>
            </a:ln>
            <a:effectLst/>
          </p:spPr>
          <p:txBody>
            <a:bodyPr>
              <a:spAutoFit/>
            </a:bodyPr>
            <a:lstStyle/>
            <a:p>
              <a:pPr>
                <a:spcBef>
                  <a:spcPct val="50000"/>
                </a:spcBef>
              </a:pPr>
              <a:r>
                <a:rPr lang="en-US" sz="1800">
                  <a:solidFill>
                    <a:srgbClr val="CC0099"/>
                  </a:solidFill>
                  <a:sym typeface="Symbol" pitchFamily="18" charset="2"/>
                </a:rPr>
                <a:t></a:t>
              </a:r>
              <a:r>
                <a:rPr lang="en-US" sz="1800" baseline="-25000">
                  <a:solidFill>
                    <a:srgbClr val="CC0099"/>
                  </a:solidFill>
                  <a:sym typeface="Symbol" pitchFamily="18" charset="2"/>
                </a:rPr>
                <a:t>0</a:t>
              </a:r>
              <a:endParaRPr lang="en-US" sz="1800">
                <a:solidFill>
                  <a:srgbClr val="CC0099"/>
                </a:solidFill>
                <a:sym typeface="Symbol" pitchFamily="18" charset="2"/>
              </a:endParaRPr>
            </a:p>
          </p:txBody>
        </p:sp>
        <p:sp>
          <p:nvSpPr>
            <p:cNvPr id="114714" name="Rectangle 26"/>
            <p:cNvSpPr>
              <a:spLocks noChangeArrowheads="1"/>
            </p:cNvSpPr>
            <p:nvPr/>
          </p:nvSpPr>
          <p:spPr bwMode="auto">
            <a:xfrm rot="16200000">
              <a:off x="3093" y="2242"/>
              <a:ext cx="464" cy="247"/>
            </a:xfrm>
            <a:prstGeom prst="rect">
              <a:avLst/>
            </a:prstGeom>
            <a:noFill/>
            <a:ln w="9525">
              <a:noFill/>
              <a:miter lim="800000"/>
              <a:headEnd/>
              <a:tailEnd/>
            </a:ln>
            <a:effectLst/>
          </p:spPr>
          <p:txBody>
            <a:bodyPr/>
            <a:lstStyle/>
            <a:p>
              <a:pPr algn="ctr" eaLnBrk="0" hangingPunct="0">
                <a:lnSpc>
                  <a:spcPct val="90000"/>
                </a:lnSpc>
                <a:spcBef>
                  <a:spcPct val="20000"/>
                </a:spcBef>
              </a:pPr>
              <a:r>
                <a:rPr lang="en-US" sz="1800">
                  <a:sym typeface="Symbol" pitchFamily="18" charset="2"/>
                </a:rPr>
                <a:t> / V</a:t>
              </a:r>
              <a:endParaRPr lang="en-US" sz="1800" baseline="30000">
                <a:sym typeface="Symbol" pitchFamily="18" charset="2"/>
              </a:endParaRPr>
            </a:p>
          </p:txBody>
        </p:sp>
        <p:sp>
          <p:nvSpPr>
            <p:cNvPr id="114715" name="Rectangle 27"/>
            <p:cNvSpPr>
              <a:spLocks noChangeArrowheads="1"/>
            </p:cNvSpPr>
            <p:nvPr/>
          </p:nvSpPr>
          <p:spPr bwMode="auto">
            <a:xfrm>
              <a:off x="5352" y="2266"/>
              <a:ext cx="479" cy="239"/>
            </a:xfrm>
            <a:prstGeom prst="rect">
              <a:avLst/>
            </a:prstGeom>
            <a:noFill/>
            <a:ln w="9525">
              <a:noFill/>
              <a:miter lim="800000"/>
              <a:headEnd/>
              <a:tailEnd/>
            </a:ln>
            <a:effectLst/>
          </p:spPr>
          <p:txBody>
            <a:bodyPr/>
            <a:lstStyle/>
            <a:p>
              <a:pPr eaLnBrk="0" hangingPunct="0">
                <a:lnSpc>
                  <a:spcPct val="90000"/>
                </a:lnSpc>
                <a:spcBef>
                  <a:spcPct val="20000"/>
                </a:spcBef>
              </a:pPr>
              <a:r>
                <a:rPr lang="en-US" sz="2000" i="1">
                  <a:sym typeface="Symbol" pitchFamily="18" charset="2"/>
                </a:rPr>
                <a:t>t </a:t>
              </a:r>
              <a:r>
                <a:rPr lang="en-US" sz="2000">
                  <a:sym typeface="Symbol" pitchFamily="18" charset="2"/>
                </a:rPr>
                <a:t>/ s</a:t>
              </a:r>
              <a:endParaRPr lang="en-US" sz="2000">
                <a:cs typeface="Courier New" pitchFamily="49" charset="0"/>
              </a:endParaRPr>
            </a:p>
          </p:txBody>
        </p:sp>
        <p:sp>
          <p:nvSpPr>
            <p:cNvPr id="114716" name="Text Box 28"/>
            <p:cNvSpPr txBox="1">
              <a:spLocks noChangeArrowheads="1"/>
            </p:cNvSpPr>
            <p:nvPr/>
          </p:nvSpPr>
          <p:spPr bwMode="auto">
            <a:xfrm>
              <a:off x="3235" y="2558"/>
              <a:ext cx="390" cy="231"/>
            </a:xfrm>
            <a:prstGeom prst="rect">
              <a:avLst/>
            </a:prstGeom>
            <a:noFill/>
            <a:ln w="9525">
              <a:noFill/>
              <a:miter lim="800000"/>
              <a:headEnd/>
              <a:tailEnd/>
            </a:ln>
            <a:effectLst/>
          </p:spPr>
          <p:txBody>
            <a:bodyPr>
              <a:spAutoFit/>
            </a:bodyPr>
            <a:lstStyle/>
            <a:p>
              <a:pPr>
                <a:spcBef>
                  <a:spcPct val="50000"/>
                </a:spcBef>
              </a:pPr>
              <a:r>
                <a:rPr lang="en-US" sz="1800" baseline="30000">
                  <a:solidFill>
                    <a:srgbClr val="CC0099"/>
                  </a:solidFill>
                </a:rPr>
                <a:t>-</a:t>
              </a:r>
              <a:r>
                <a:rPr lang="en-US" sz="1800">
                  <a:solidFill>
                    <a:srgbClr val="CC0099"/>
                  </a:solidFill>
                  <a:sym typeface="Symbol" pitchFamily="18" charset="2"/>
                </a:rPr>
                <a:t></a:t>
              </a:r>
              <a:r>
                <a:rPr lang="en-US" sz="1800" baseline="-25000">
                  <a:solidFill>
                    <a:srgbClr val="CC0099"/>
                  </a:solidFill>
                  <a:sym typeface="Symbol" pitchFamily="18" charset="2"/>
                </a:rPr>
                <a:t>0</a:t>
              </a:r>
            </a:p>
          </p:txBody>
        </p:sp>
        <p:sp>
          <p:nvSpPr>
            <p:cNvPr id="114717" name="Line 29"/>
            <p:cNvSpPr>
              <a:spLocks noChangeShapeType="1"/>
            </p:cNvSpPr>
            <p:nvPr/>
          </p:nvSpPr>
          <p:spPr bwMode="auto">
            <a:xfrm flipV="1">
              <a:off x="3516" y="2072"/>
              <a:ext cx="0" cy="629"/>
            </a:xfrm>
            <a:prstGeom prst="line">
              <a:avLst/>
            </a:prstGeom>
            <a:noFill/>
            <a:ln w="9525">
              <a:solidFill>
                <a:schemeClr val="tx1"/>
              </a:solidFill>
              <a:round/>
              <a:headEnd/>
              <a:tailEnd type="triangle" w="med" len="med"/>
            </a:ln>
            <a:effectLst/>
          </p:spPr>
          <p:txBody>
            <a:bodyPr/>
            <a:lstStyle/>
            <a:p>
              <a:endParaRPr lang="en-US"/>
            </a:p>
          </p:txBody>
        </p:sp>
      </p:grpSp>
      <p:sp>
        <p:nvSpPr>
          <p:cNvPr id="114718" name="Freeform 30"/>
          <p:cNvSpPr>
            <a:spLocks/>
          </p:cNvSpPr>
          <p:nvPr/>
        </p:nvSpPr>
        <p:spPr bwMode="auto">
          <a:xfrm rot="10800000">
            <a:off x="5583238" y="3294063"/>
            <a:ext cx="2890837" cy="1022350"/>
          </a:xfrm>
          <a:custGeom>
            <a:avLst/>
            <a:gdLst/>
            <a:ahLst/>
            <a:cxnLst>
              <a:cxn ang="0">
                <a:pos x="0" y="0"/>
              </a:cxn>
              <a:cxn ang="0">
                <a:pos x="189" y="205"/>
              </a:cxn>
              <a:cxn ang="0">
                <a:pos x="394" y="394"/>
              </a:cxn>
              <a:cxn ang="0">
                <a:pos x="591" y="205"/>
              </a:cxn>
              <a:cxn ang="0">
                <a:pos x="789" y="8"/>
              </a:cxn>
              <a:cxn ang="0">
                <a:pos x="986" y="205"/>
              </a:cxn>
              <a:cxn ang="0">
                <a:pos x="1175" y="394"/>
              </a:cxn>
              <a:cxn ang="0">
                <a:pos x="1373" y="205"/>
              </a:cxn>
              <a:cxn ang="0">
                <a:pos x="1570" y="8"/>
              </a:cxn>
              <a:cxn ang="0">
                <a:pos x="1767" y="205"/>
              </a:cxn>
              <a:cxn ang="0">
                <a:pos x="1964" y="394"/>
              </a:cxn>
              <a:cxn ang="0">
                <a:pos x="2162" y="197"/>
              </a:cxn>
            </a:cxnLst>
            <a:rect l="0" t="0" r="r" b="b"/>
            <a:pathLst>
              <a:path w="2162" h="395">
                <a:moveTo>
                  <a:pt x="0" y="0"/>
                </a:moveTo>
                <a:cubicBezTo>
                  <a:pt x="61" y="69"/>
                  <a:pt x="123" y="139"/>
                  <a:pt x="189" y="205"/>
                </a:cubicBezTo>
                <a:cubicBezTo>
                  <a:pt x="255" y="271"/>
                  <a:pt x="327" y="394"/>
                  <a:pt x="394" y="394"/>
                </a:cubicBezTo>
                <a:cubicBezTo>
                  <a:pt x="461" y="394"/>
                  <a:pt x="525" y="269"/>
                  <a:pt x="591" y="205"/>
                </a:cubicBezTo>
                <a:cubicBezTo>
                  <a:pt x="657" y="141"/>
                  <a:pt x="723" y="8"/>
                  <a:pt x="789" y="8"/>
                </a:cubicBezTo>
                <a:cubicBezTo>
                  <a:pt x="855" y="8"/>
                  <a:pt x="922" y="141"/>
                  <a:pt x="986" y="205"/>
                </a:cubicBezTo>
                <a:cubicBezTo>
                  <a:pt x="1050" y="269"/>
                  <a:pt x="1111" y="394"/>
                  <a:pt x="1175" y="394"/>
                </a:cubicBezTo>
                <a:cubicBezTo>
                  <a:pt x="1239" y="394"/>
                  <a:pt x="1307" y="269"/>
                  <a:pt x="1373" y="205"/>
                </a:cubicBezTo>
                <a:cubicBezTo>
                  <a:pt x="1439" y="141"/>
                  <a:pt x="1504" y="8"/>
                  <a:pt x="1570" y="8"/>
                </a:cubicBezTo>
                <a:cubicBezTo>
                  <a:pt x="1636" y="8"/>
                  <a:pt x="1701" y="141"/>
                  <a:pt x="1767" y="205"/>
                </a:cubicBezTo>
                <a:cubicBezTo>
                  <a:pt x="1833" y="269"/>
                  <a:pt x="1898" y="395"/>
                  <a:pt x="1964" y="394"/>
                </a:cubicBezTo>
                <a:cubicBezTo>
                  <a:pt x="2030" y="393"/>
                  <a:pt x="2096" y="295"/>
                  <a:pt x="2162" y="197"/>
                </a:cubicBezTo>
              </a:path>
            </a:pathLst>
          </a:custGeom>
          <a:noFill/>
          <a:ln w="19050" cap="flat" cmpd="sng">
            <a:solidFill>
              <a:srgbClr val="FF00FF"/>
            </a:solidFill>
            <a:prstDash val="dash"/>
            <a:round/>
            <a:headEnd/>
            <a:tailEnd/>
          </a:ln>
          <a:effectLst/>
        </p:spPr>
        <p:txBody>
          <a:bodyPr/>
          <a:lstStyle/>
          <a:p>
            <a:endParaRPr lang="en-US"/>
          </a:p>
        </p:txBody>
      </p:sp>
      <p:grpSp>
        <p:nvGrpSpPr>
          <p:cNvPr id="114727" name="Group 39"/>
          <p:cNvGrpSpPr>
            <a:grpSpLocks/>
          </p:cNvGrpSpPr>
          <p:nvPr/>
        </p:nvGrpSpPr>
        <p:grpSpPr bwMode="auto">
          <a:xfrm>
            <a:off x="842963" y="5975350"/>
            <a:ext cx="7464425" cy="847725"/>
            <a:chOff x="515" y="3692"/>
            <a:chExt cx="4702" cy="534"/>
          </a:xfrm>
        </p:grpSpPr>
        <p:sp>
          <p:nvSpPr>
            <p:cNvPr id="114720" name="Text Box 32"/>
            <p:cNvSpPr txBox="1">
              <a:spLocks noChangeArrowheads="1"/>
            </p:cNvSpPr>
            <p:nvPr/>
          </p:nvSpPr>
          <p:spPr bwMode="auto">
            <a:xfrm>
              <a:off x="2735" y="3707"/>
              <a:ext cx="2482" cy="518"/>
            </a:xfrm>
            <a:prstGeom prst="rect">
              <a:avLst/>
            </a:prstGeom>
            <a:solidFill>
              <a:srgbClr val="FF0000"/>
            </a:solidFill>
            <a:ln w="9525">
              <a:noFill/>
              <a:miter lim="800000"/>
              <a:headEnd/>
              <a:tailEnd/>
            </a:ln>
            <a:effectLst/>
          </p:spPr>
          <p:txBody>
            <a:bodyPr>
              <a:spAutoFit/>
            </a:bodyPr>
            <a:lstStyle/>
            <a:p>
              <a:pPr algn="ctr">
                <a:spcBef>
                  <a:spcPct val="50000"/>
                </a:spcBef>
              </a:pPr>
              <a:r>
                <a:rPr lang="en-US">
                  <a:solidFill>
                    <a:schemeClr val="bg1"/>
                  </a:solidFill>
                </a:rPr>
                <a:t>induced emf (rotating coil, N loops, constant B-field)</a:t>
              </a:r>
            </a:p>
          </p:txBody>
        </p:sp>
        <p:sp>
          <p:nvSpPr>
            <p:cNvPr id="114721" name="Rectangle 33"/>
            <p:cNvSpPr>
              <a:spLocks noChangeArrowheads="1"/>
            </p:cNvSpPr>
            <p:nvPr/>
          </p:nvSpPr>
          <p:spPr bwMode="auto">
            <a:xfrm>
              <a:off x="515" y="3709"/>
              <a:ext cx="4701" cy="517"/>
            </a:xfrm>
            <a:prstGeom prst="rect">
              <a:avLst/>
            </a:prstGeom>
            <a:noFill/>
            <a:ln w="12700">
              <a:solidFill>
                <a:schemeClr val="tx1"/>
              </a:solidFill>
              <a:miter lim="800000"/>
              <a:headEnd/>
              <a:tailEnd/>
            </a:ln>
            <a:effectLst/>
          </p:spPr>
          <p:txBody>
            <a:bodyPr wrap="none" anchor="ctr"/>
            <a:lstStyle/>
            <a:p>
              <a:endParaRPr lang="en-US"/>
            </a:p>
          </p:txBody>
        </p:sp>
        <p:sp>
          <p:nvSpPr>
            <p:cNvPr id="114722" name="Text Box 34"/>
            <p:cNvSpPr txBox="1">
              <a:spLocks noChangeArrowheads="1"/>
            </p:cNvSpPr>
            <p:nvPr/>
          </p:nvSpPr>
          <p:spPr bwMode="auto">
            <a:xfrm>
              <a:off x="655" y="3692"/>
              <a:ext cx="3586" cy="288"/>
            </a:xfrm>
            <a:prstGeom prst="rect">
              <a:avLst/>
            </a:prstGeom>
            <a:noFill/>
            <a:ln w="9525">
              <a:noFill/>
              <a:miter lim="800000"/>
              <a:headEnd/>
              <a:tailEnd/>
            </a:ln>
            <a:effectLst/>
          </p:spPr>
          <p:txBody>
            <a:bodyPr>
              <a:spAutoFit/>
            </a:bodyPr>
            <a:lstStyle/>
            <a:p>
              <a:pPr>
                <a:spcBef>
                  <a:spcPct val="50000"/>
                </a:spcBef>
              </a:pPr>
              <a:r>
                <a:rPr lang="en-US">
                  <a:solidFill>
                    <a:srgbClr val="000000"/>
                  </a:solidFill>
                  <a:sym typeface="Symbol" pitchFamily="18" charset="2"/>
                </a:rPr>
                <a:t> = </a:t>
              </a:r>
              <a:r>
                <a:rPr lang="en-US" i="1">
                  <a:solidFill>
                    <a:srgbClr val="000000"/>
                  </a:solidFill>
                  <a:sym typeface="Symbol" pitchFamily="18" charset="2"/>
                </a:rPr>
                <a:t>NBA</a:t>
              </a:r>
              <a:r>
                <a:rPr lang="en-US">
                  <a:solidFill>
                    <a:srgbClr val="000000"/>
                  </a:solidFill>
                  <a:sym typeface="Symbol" pitchFamily="18" charset="2"/>
                </a:rPr>
                <a:t></a:t>
              </a:r>
              <a:r>
                <a:rPr lang="en-US" baseline="-25000">
                  <a:solidFill>
                    <a:srgbClr val="000000"/>
                  </a:solidFill>
                  <a:sym typeface="Symbol" pitchFamily="18" charset="2"/>
                </a:rPr>
                <a:t> </a:t>
              </a:r>
              <a:r>
                <a:rPr lang="en-US">
                  <a:solidFill>
                    <a:srgbClr val="000000"/>
                  </a:solidFill>
                  <a:sym typeface="Symbol" pitchFamily="18" charset="2"/>
                </a:rPr>
                <a:t>sin</a:t>
              </a:r>
              <a:r>
                <a:rPr lang="en-US" baseline="-25000">
                  <a:solidFill>
                    <a:srgbClr val="000000"/>
                  </a:solidFill>
                  <a:sym typeface="Symbol" pitchFamily="18" charset="2"/>
                </a:rPr>
                <a:t> </a:t>
              </a:r>
              <a:r>
                <a:rPr lang="en-US">
                  <a:solidFill>
                    <a:srgbClr val="000000"/>
                  </a:solidFill>
                  <a:sym typeface="Symbol" pitchFamily="18" charset="2"/>
                </a:rPr>
                <a:t></a:t>
              </a:r>
              <a:r>
                <a:rPr lang="en-US" i="1">
                  <a:solidFill>
                    <a:srgbClr val="000000"/>
                  </a:solidFill>
                  <a:sym typeface="Symbol" pitchFamily="18" charset="2"/>
                </a:rPr>
                <a:t>t</a:t>
              </a:r>
              <a:r>
                <a:rPr lang="en-US">
                  <a:sym typeface="Symbol" pitchFamily="18" charset="2"/>
                </a:rPr>
                <a:t> </a:t>
              </a:r>
            </a:p>
          </p:txBody>
        </p:sp>
        <p:sp>
          <p:nvSpPr>
            <p:cNvPr id="114723" name="Text Box 35"/>
            <p:cNvSpPr txBox="1">
              <a:spLocks noChangeArrowheads="1"/>
            </p:cNvSpPr>
            <p:nvPr/>
          </p:nvSpPr>
          <p:spPr bwMode="auto">
            <a:xfrm>
              <a:off x="957" y="3932"/>
              <a:ext cx="2338" cy="250"/>
            </a:xfrm>
            <a:prstGeom prst="rect">
              <a:avLst/>
            </a:prstGeom>
            <a:noFill/>
            <a:ln w="9525">
              <a:noFill/>
              <a:miter lim="800000"/>
              <a:headEnd/>
              <a:tailEnd/>
            </a:ln>
            <a:effectLst/>
          </p:spPr>
          <p:txBody>
            <a:bodyPr>
              <a:spAutoFit/>
            </a:bodyPr>
            <a:lstStyle/>
            <a:p>
              <a:r>
                <a:rPr lang="en-US" sz="2000">
                  <a:solidFill>
                    <a:schemeClr val="hlink"/>
                  </a:solidFill>
                  <a:sym typeface="Symbol" pitchFamily="18" charset="2"/>
                </a:rPr>
                <a:t>( = angular frequency)</a:t>
              </a:r>
            </a:p>
          </p:txBody>
        </p:sp>
      </p:grpSp>
      <p:sp>
        <p:nvSpPr>
          <p:cNvPr id="114725"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11: Electromagnetic induction - AHL</a:t>
            </a:r>
            <a:br>
              <a:rPr lang="en-US" altLang="en-US" sz="2800" b="1">
                <a:solidFill>
                  <a:schemeClr val="tx2"/>
                </a:solidFill>
              </a:rPr>
            </a:br>
            <a:r>
              <a:rPr lang="en-US" altLang="en-US" sz="2800"/>
              <a:t>11.2 – Power generation and transmission</a:t>
            </a:r>
          </a:p>
        </p:txBody>
      </p:sp>
      <p:grpSp>
        <p:nvGrpSpPr>
          <p:cNvPr id="114744" name="Group 56"/>
          <p:cNvGrpSpPr>
            <a:grpSpLocks/>
          </p:cNvGrpSpPr>
          <p:nvPr/>
        </p:nvGrpSpPr>
        <p:grpSpPr bwMode="auto">
          <a:xfrm>
            <a:off x="5070475" y="1846263"/>
            <a:ext cx="4178300" cy="1377950"/>
            <a:chOff x="3296" y="3557"/>
            <a:chExt cx="2632" cy="868"/>
          </a:xfrm>
        </p:grpSpPr>
        <p:grpSp>
          <p:nvGrpSpPr>
            <p:cNvPr id="114728" name="Group 40"/>
            <p:cNvGrpSpPr>
              <a:grpSpLocks/>
            </p:cNvGrpSpPr>
            <p:nvPr/>
          </p:nvGrpSpPr>
          <p:grpSpPr bwMode="auto">
            <a:xfrm>
              <a:off x="3296" y="3557"/>
              <a:ext cx="2632" cy="868"/>
              <a:chOff x="3200" y="3461"/>
              <a:chExt cx="2632" cy="868"/>
            </a:xfrm>
          </p:grpSpPr>
          <p:sp>
            <p:nvSpPr>
              <p:cNvPr id="114729" name="Rectangle 41"/>
              <p:cNvSpPr>
                <a:spLocks noChangeArrowheads="1"/>
              </p:cNvSpPr>
              <p:nvPr/>
            </p:nvSpPr>
            <p:spPr bwMode="auto">
              <a:xfrm>
                <a:off x="3522" y="3593"/>
                <a:ext cx="1824" cy="635"/>
              </a:xfrm>
              <a:prstGeom prst="rect">
                <a:avLst/>
              </a:prstGeom>
              <a:solidFill>
                <a:schemeClr val="accent1"/>
              </a:solidFill>
              <a:ln w="9525">
                <a:solidFill>
                  <a:schemeClr val="hlink"/>
                </a:solidFill>
                <a:miter lim="800000"/>
                <a:headEnd/>
                <a:tailEnd/>
              </a:ln>
              <a:effectLst/>
            </p:spPr>
            <p:txBody>
              <a:bodyPr wrap="none" anchor="ctr"/>
              <a:lstStyle/>
              <a:p>
                <a:endParaRPr lang="en-US"/>
              </a:p>
            </p:txBody>
          </p:sp>
          <p:sp>
            <p:nvSpPr>
              <p:cNvPr id="114730" name="Line 42"/>
              <p:cNvSpPr>
                <a:spLocks noChangeShapeType="1"/>
              </p:cNvSpPr>
              <p:nvPr/>
            </p:nvSpPr>
            <p:spPr bwMode="auto">
              <a:xfrm>
                <a:off x="3514" y="3908"/>
                <a:ext cx="1907" cy="0"/>
              </a:xfrm>
              <a:prstGeom prst="line">
                <a:avLst/>
              </a:prstGeom>
              <a:noFill/>
              <a:ln w="9525">
                <a:solidFill>
                  <a:schemeClr val="tx1"/>
                </a:solidFill>
                <a:round/>
                <a:headEnd/>
                <a:tailEnd type="triangle" w="med" len="med"/>
              </a:ln>
              <a:effectLst/>
            </p:spPr>
            <p:txBody>
              <a:bodyPr/>
              <a:lstStyle/>
              <a:p>
                <a:endParaRPr lang="en-US"/>
              </a:p>
            </p:txBody>
          </p:sp>
          <p:sp>
            <p:nvSpPr>
              <p:cNvPr id="114731" name="Text Box 43"/>
              <p:cNvSpPr txBox="1">
                <a:spLocks noChangeArrowheads="1"/>
              </p:cNvSpPr>
              <p:nvPr/>
            </p:nvSpPr>
            <p:spPr bwMode="auto">
              <a:xfrm>
                <a:off x="3220" y="3461"/>
                <a:ext cx="390" cy="231"/>
              </a:xfrm>
              <a:prstGeom prst="rect">
                <a:avLst/>
              </a:prstGeom>
              <a:noFill/>
              <a:ln w="9525">
                <a:noFill/>
                <a:miter lim="800000"/>
                <a:headEnd/>
                <a:tailEnd/>
              </a:ln>
              <a:effectLst/>
            </p:spPr>
            <p:txBody>
              <a:bodyPr>
                <a:spAutoFit/>
              </a:bodyPr>
              <a:lstStyle/>
              <a:p>
                <a:pPr>
                  <a:spcBef>
                    <a:spcPct val="50000"/>
                  </a:spcBef>
                </a:pPr>
                <a:r>
                  <a:rPr lang="en-US" sz="1800">
                    <a:solidFill>
                      <a:schemeClr val="accent2"/>
                    </a:solidFill>
                  </a:rPr>
                  <a:t>BA</a:t>
                </a:r>
              </a:p>
            </p:txBody>
          </p:sp>
          <p:sp>
            <p:nvSpPr>
              <p:cNvPr id="114732" name="Rectangle 44"/>
              <p:cNvSpPr>
                <a:spLocks noChangeArrowheads="1"/>
              </p:cNvSpPr>
              <p:nvPr/>
            </p:nvSpPr>
            <p:spPr bwMode="auto">
              <a:xfrm rot="16200000">
                <a:off x="2927" y="3801"/>
                <a:ext cx="764" cy="213"/>
              </a:xfrm>
              <a:prstGeom prst="rect">
                <a:avLst/>
              </a:prstGeom>
              <a:noFill/>
              <a:ln w="9525">
                <a:noFill/>
                <a:miter lim="800000"/>
                <a:headEnd/>
                <a:tailEnd/>
              </a:ln>
              <a:effectLst/>
            </p:spPr>
            <p:txBody>
              <a:bodyPr/>
              <a:lstStyle/>
              <a:p>
                <a:pPr algn="ctr" eaLnBrk="0" hangingPunct="0">
                  <a:lnSpc>
                    <a:spcPct val="90000"/>
                  </a:lnSpc>
                  <a:spcBef>
                    <a:spcPct val="20000"/>
                  </a:spcBef>
                </a:pPr>
                <a:r>
                  <a:rPr lang="en-US" sz="1800">
                    <a:sym typeface="Symbol" pitchFamily="18" charset="2"/>
                  </a:rPr>
                  <a:t>/ Wb</a:t>
                </a:r>
                <a:endParaRPr lang="en-US" sz="1800">
                  <a:cs typeface="Courier New" pitchFamily="49" charset="0"/>
                </a:endParaRPr>
              </a:p>
            </p:txBody>
          </p:sp>
          <p:sp>
            <p:nvSpPr>
              <p:cNvPr id="114733" name="Rectangle 45"/>
              <p:cNvSpPr>
                <a:spLocks noChangeArrowheads="1"/>
              </p:cNvSpPr>
              <p:nvPr/>
            </p:nvSpPr>
            <p:spPr bwMode="auto">
              <a:xfrm>
                <a:off x="5353" y="3786"/>
                <a:ext cx="479" cy="239"/>
              </a:xfrm>
              <a:prstGeom prst="rect">
                <a:avLst/>
              </a:prstGeom>
              <a:noFill/>
              <a:ln w="9525">
                <a:noFill/>
                <a:miter lim="800000"/>
                <a:headEnd/>
                <a:tailEnd/>
              </a:ln>
              <a:effectLst/>
            </p:spPr>
            <p:txBody>
              <a:bodyPr/>
              <a:lstStyle/>
              <a:p>
                <a:pPr eaLnBrk="0" hangingPunct="0">
                  <a:lnSpc>
                    <a:spcPct val="90000"/>
                  </a:lnSpc>
                  <a:spcBef>
                    <a:spcPct val="20000"/>
                  </a:spcBef>
                </a:pPr>
                <a:r>
                  <a:rPr lang="en-US" sz="2000" i="1">
                    <a:sym typeface="Symbol" pitchFamily="18" charset="2"/>
                  </a:rPr>
                  <a:t>t </a:t>
                </a:r>
                <a:r>
                  <a:rPr lang="en-US" sz="2000">
                    <a:sym typeface="Symbol" pitchFamily="18" charset="2"/>
                  </a:rPr>
                  <a:t>/ s</a:t>
                </a:r>
                <a:endParaRPr lang="en-US" sz="2000">
                  <a:cs typeface="Courier New" pitchFamily="49" charset="0"/>
                </a:endParaRPr>
              </a:p>
            </p:txBody>
          </p:sp>
          <p:sp>
            <p:nvSpPr>
              <p:cNvPr id="114734" name="Text Box 46"/>
              <p:cNvSpPr txBox="1">
                <a:spLocks noChangeArrowheads="1"/>
              </p:cNvSpPr>
              <p:nvPr/>
            </p:nvSpPr>
            <p:spPr bwMode="auto">
              <a:xfrm>
                <a:off x="3200" y="4098"/>
                <a:ext cx="390" cy="231"/>
              </a:xfrm>
              <a:prstGeom prst="rect">
                <a:avLst/>
              </a:prstGeom>
              <a:noFill/>
              <a:ln w="9525">
                <a:noFill/>
                <a:miter lim="800000"/>
                <a:headEnd/>
                <a:tailEnd/>
              </a:ln>
              <a:effectLst/>
            </p:spPr>
            <p:txBody>
              <a:bodyPr>
                <a:spAutoFit/>
              </a:bodyPr>
              <a:lstStyle/>
              <a:p>
                <a:pPr>
                  <a:spcBef>
                    <a:spcPct val="50000"/>
                  </a:spcBef>
                </a:pPr>
                <a:r>
                  <a:rPr lang="en-US" sz="1800" baseline="30000">
                    <a:solidFill>
                      <a:schemeClr val="accent2"/>
                    </a:solidFill>
                  </a:rPr>
                  <a:t>-</a:t>
                </a:r>
                <a:r>
                  <a:rPr lang="en-US" sz="1800">
                    <a:solidFill>
                      <a:schemeClr val="accent2"/>
                    </a:solidFill>
                  </a:rPr>
                  <a:t>BA</a:t>
                </a:r>
              </a:p>
            </p:txBody>
          </p:sp>
          <p:sp>
            <p:nvSpPr>
              <p:cNvPr id="114735" name="Line 47"/>
              <p:cNvSpPr>
                <a:spLocks noChangeShapeType="1"/>
              </p:cNvSpPr>
              <p:nvPr/>
            </p:nvSpPr>
            <p:spPr bwMode="auto">
              <a:xfrm flipV="1">
                <a:off x="3517" y="3592"/>
                <a:ext cx="0" cy="629"/>
              </a:xfrm>
              <a:prstGeom prst="line">
                <a:avLst/>
              </a:prstGeom>
              <a:noFill/>
              <a:ln w="9525">
                <a:solidFill>
                  <a:schemeClr val="tx1"/>
                </a:solidFill>
                <a:round/>
                <a:headEnd/>
                <a:tailEnd type="triangle" w="med" len="med"/>
              </a:ln>
              <a:effectLst/>
            </p:spPr>
            <p:txBody>
              <a:bodyPr/>
              <a:lstStyle/>
              <a:p>
                <a:endParaRPr lang="en-US"/>
              </a:p>
            </p:txBody>
          </p:sp>
        </p:grpSp>
        <p:sp>
          <p:nvSpPr>
            <p:cNvPr id="114736" name="Freeform 48"/>
            <p:cNvSpPr>
              <a:spLocks/>
            </p:cNvSpPr>
            <p:nvPr/>
          </p:nvSpPr>
          <p:spPr bwMode="auto">
            <a:xfrm>
              <a:off x="3630" y="3680"/>
              <a:ext cx="1821" cy="644"/>
            </a:xfrm>
            <a:custGeom>
              <a:avLst/>
              <a:gdLst/>
              <a:ahLst/>
              <a:cxnLst>
                <a:cxn ang="0">
                  <a:pos x="0" y="0"/>
                </a:cxn>
                <a:cxn ang="0">
                  <a:pos x="189" y="205"/>
                </a:cxn>
                <a:cxn ang="0">
                  <a:pos x="394" y="394"/>
                </a:cxn>
                <a:cxn ang="0">
                  <a:pos x="591" y="205"/>
                </a:cxn>
                <a:cxn ang="0">
                  <a:pos x="789" y="8"/>
                </a:cxn>
                <a:cxn ang="0">
                  <a:pos x="986" y="205"/>
                </a:cxn>
                <a:cxn ang="0">
                  <a:pos x="1175" y="394"/>
                </a:cxn>
                <a:cxn ang="0">
                  <a:pos x="1373" y="205"/>
                </a:cxn>
                <a:cxn ang="0">
                  <a:pos x="1570" y="8"/>
                </a:cxn>
                <a:cxn ang="0">
                  <a:pos x="1767" y="205"/>
                </a:cxn>
                <a:cxn ang="0">
                  <a:pos x="1964" y="394"/>
                </a:cxn>
                <a:cxn ang="0">
                  <a:pos x="2162" y="197"/>
                </a:cxn>
              </a:cxnLst>
              <a:rect l="0" t="0" r="r" b="b"/>
              <a:pathLst>
                <a:path w="2162" h="395">
                  <a:moveTo>
                    <a:pt x="0" y="0"/>
                  </a:moveTo>
                  <a:cubicBezTo>
                    <a:pt x="61" y="69"/>
                    <a:pt x="123" y="139"/>
                    <a:pt x="189" y="205"/>
                  </a:cubicBezTo>
                  <a:cubicBezTo>
                    <a:pt x="255" y="271"/>
                    <a:pt x="327" y="394"/>
                    <a:pt x="394" y="394"/>
                  </a:cubicBezTo>
                  <a:cubicBezTo>
                    <a:pt x="461" y="394"/>
                    <a:pt x="525" y="269"/>
                    <a:pt x="591" y="205"/>
                  </a:cubicBezTo>
                  <a:cubicBezTo>
                    <a:pt x="657" y="141"/>
                    <a:pt x="723" y="8"/>
                    <a:pt x="789" y="8"/>
                  </a:cubicBezTo>
                  <a:cubicBezTo>
                    <a:pt x="855" y="8"/>
                    <a:pt x="922" y="141"/>
                    <a:pt x="986" y="205"/>
                  </a:cubicBezTo>
                  <a:cubicBezTo>
                    <a:pt x="1050" y="269"/>
                    <a:pt x="1111" y="394"/>
                    <a:pt x="1175" y="394"/>
                  </a:cubicBezTo>
                  <a:cubicBezTo>
                    <a:pt x="1239" y="394"/>
                    <a:pt x="1307" y="269"/>
                    <a:pt x="1373" y="205"/>
                  </a:cubicBezTo>
                  <a:cubicBezTo>
                    <a:pt x="1439" y="141"/>
                    <a:pt x="1504" y="8"/>
                    <a:pt x="1570" y="8"/>
                  </a:cubicBezTo>
                  <a:cubicBezTo>
                    <a:pt x="1636" y="8"/>
                    <a:pt x="1701" y="141"/>
                    <a:pt x="1767" y="205"/>
                  </a:cubicBezTo>
                  <a:cubicBezTo>
                    <a:pt x="1833" y="269"/>
                    <a:pt x="1898" y="395"/>
                    <a:pt x="1964" y="394"/>
                  </a:cubicBezTo>
                  <a:cubicBezTo>
                    <a:pt x="2030" y="393"/>
                    <a:pt x="2096" y="295"/>
                    <a:pt x="2162" y="197"/>
                  </a:cubicBezTo>
                </a:path>
              </a:pathLst>
            </a:custGeom>
            <a:noFill/>
            <a:ln w="19050" cap="flat" cmpd="sng">
              <a:solidFill>
                <a:schemeClr val="accent2"/>
              </a:solidFill>
              <a:prstDash val="dash"/>
              <a:round/>
              <a:headEnd/>
              <a:tailEnd/>
            </a:ln>
            <a:effectLst/>
          </p:spPr>
          <p:txBody>
            <a:bodyPr/>
            <a:lstStyle/>
            <a:p>
              <a:endParaRPr lang="en-US"/>
            </a:p>
          </p:txBody>
        </p:sp>
        <p:sp>
          <p:nvSpPr>
            <p:cNvPr id="114737" name="Oval 49"/>
            <p:cNvSpPr>
              <a:spLocks noChangeArrowheads="1"/>
            </p:cNvSpPr>
            <p:nvPr/>
          </p:nvSpPr>
          <p:spPr bwMode="auto">
            <a:xfrm>
              <a:off x="3586" y="3659"/>
              <a:ext cx="56" cy="56"/>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114738" name="Oval 50"/>
            <p:cNvSpPr>
              <a:spLocks noChangeArrowheads="1"/>
            </p:cNvSpPr>
            <p:nvPr/>
          </p:nvSpPr>
          <p:spPr bwMode="auto">
            <a:xfrm>
              <a:off x="3675" y="3782"/>
              <a:ext cx="56" cy="56"/>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114739" name="Oval 51"/>
            <p:cNvSpPr>
              <a:spLocks noChangeArrowheads="1"/>
            </p:cNvSpPr>
            <p:nvPr/>
          </p:nvSpPr>
          <p:spPr bwMode="auto">
            <a:xfrm>
              <a:off x="3750" y="3969"/>
              <a:ext cx="56" cy="56"/>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114740" name="Oval 52"/>
            <p:cNvSpPr>
              <a:spLocks noChangeArrowheads="1"/>
            </p:cNvSpPr>
            <p:nvPr/>
          </p:nvSpPr>
          <p:spPr bwMode="auto">
            <a:xfrm>
              <a:off x="3841" y="4180"/>
              <a:ext cx="56" cy="56"/>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114741" name="Oval 53"/>
            <p:cNvSpPr>
              <a:spLocks noChangeArrowheads="1"/>
            </p:cNvSpPr>
            <p:nvPr/>
          </p:nvSpPr>
          <p:spPr bwMode="auto">
            <a:xfrm>
              <a:off x="3934" y="4295"/>
              <a:ext cx="56" cy="56"/>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114742" name="Oval 54"/>
            <p:cNvSpPr>
              <a:spLocks noChangeArrowheads="1"/>
            </p:cNvSpPr>
            <p:nvPr/>
          </p:nvSpPr>
          <p:spPr bwMode="auto">
            <a:xfrm>
              <a:off x="4015" y="4181"/>
              <a:ext cx="56" cy="56"/>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114743" name="Oval 55"/>
            <p:cNvSpPr>
              <a:spLocks noChangeArrowheads="1"/>
            </p:cNvSpPr>
            <p:nvPr/>
          </p:nvSpPr>
          <p:spPr bwMode="auto">
            <a:xfrm>
              <a:off x="4112" y="3972"/>
              <a:ext cx="56" cy="56"/>
            </a:xfrm>
            <a:prstGeom prst="ellipse">
              <a:avLst/>
            </a:prstGeom>
            <a:solidFill>
              <a:srgbClr val="FF0000"/>
            </a:solidFill>
            <a:ln w="9525">
              <a:solidFill>
                <a:schemeClr val="tx1"/>
              </a:solidFill>
              <a:round/>
              <a:headEnd/>
              <a:tailEnd/>
            </a:ln>
            <a:effectLst/>
          </p:spPr>
          <p:txBody>
            <a:bodyPr wrap="none" anchor="ctr"/>
            <a:lstStyle/>
            <a:p>
              <a:endParaRPr lang="en-US"/>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4690">
                                            <p:txEl>
                                              <p:pRg st="1" end="1"/>
                                            </p:txEl>
                                          </p:spTgt>
                                        </p:tgtEl>
                                        <p:attrNameLst>
                                          <p:attrName>style.visibility</p:attrName>
                                        </p:attrNameLst>
                                      </p:cBhvr>
                                      <p:to>
                                        <p:strVal val="visible"/>
                                      </p:to>
                                    </p:set>
                                    <p:anim calcmode="lin" valueType="num">
                                      <p:cBhvr additive="base">
                                        <p:cTn id="7" dur="500" fill="hold"/>
                                        <p:tgtEl>
                                          <p:spTgt spid="11469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469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10" presetClass="entr" presetSubtype="0" fill="hold" nodeType="withEffect">
                                  <p:stCondLst>
                                    <p:cond delay="0"/>
                                  </p:stCondLst>
                                  <p:childTnLst>
                                    <p:set>
                                      <p:cBhvr>
                                        <p:cTn id="10" dur="1" fill="hold">
                                          <p:stCondLst>
                                            <p:cond delay="0"/>
                                          </p:stCondLst>
                                        </p:cTn>
                                        <p:tgtEl>
                                          <p:spTgt spid="114744"/>
                                        </p:tgtEl>
                                        <p:attrNameLst>
                                          <p:attrName>style.visibility</p:attrName>
                                        </p:attrNameLst>
                                      </p:cBhvr>
                                      <p:to>
                                        <p:strVal val="visible"/>
                                      </p:to>
                                    </p:set>
                                    <p:animEffect transition="in" filter="fade">
                                      <p:cBhvr>
                                        <p:cTn id="11" dur="2000"/>
                                        <p:tgtEl>
                                          <p:spTgt spid="114744"/>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114690">
                                            <p:txEl>
                                              <p:pRg st="2" end="2"/>
                                            </p:txEl>
                                          </p:spTgt>
                                        </p:tgtEl>
                                        <p:attrNameLst>
                                          <p:attrName>style.visibility</p:attrName>
                                        </p:attrNameLst>
                                      </p:cBhvr>
                                      <p:to>
                                        <p:strVal val="visible"/>
                                      </p:to>
                                    </p:set>
                                    <p:anim calcmode="lin" valueType="num">
                                      <p:cBhvr additive="base">
                                        <p:cTn id="16" dur="500" fill="hold"/>
                                        <p:tgtEl>
                                          <p:spTgt spid="114690">
                                            <p:txEl>
                                              <p:pRg st="2" end="2"/>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11469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4"/>
                                            </p:cond>
                                          </p:stCondLst>
                                          <p:endCondLst>
                                            <p:cond evt="onStopAudio" delay="0">
                                              <p:tgtEl>
                                                <p:sldTgt/>
                                              </p:tgtEl>
                                            </p:cond>
                                          </p:endCondLst>
                                        </p:cTn>
                                        <p:tgtEl>
                                          <p:sndTgt r:embed="rId4" name="arrow.wav"/>
                                        </p:tgtEl>
                                      </p:cMediaNode>
                                    </p:audio>
                                  </p:subTnLst>
                                </p:cTn>
                              </p:par>
                              <p:par>
                                <p:cTn id="18" presetID="8" presetClass="entr" presetSubtype="16" fill="hold" nodeType="withEffect">
                                  <p:stCondLst>
                                    <p:cond delay="0"/>
                                  </p:stCondLst>
                                  <p:childTnLst>
                                    <p:set>
                                      <p:cBhvr>
                                        <p:cTn id="19" dur="1" fill="hold">
                                          <p:stCondLst>
                                            <p:cond delay="0"/>
                                          </p:stCondLst>
                                        </p:cTn>
                                        <p:tgtEl>
                                          <p:spTgt spid="114745"/>
                                        </p:tgtEl>
                                        <p:attrNameLst>
                                          <p:attrName>style.visibility</p:attrName>
                                        </p:attrNameLst>
                                      </p:cBhvr>
                                      <p:to>
                                        <p:strVal val="visible"/>
                                      </p:to>
                                    </p:set>
                                    <p:animEffect transition="in" filter="diamond(in)">
                                      <p:cBhvr>
                                        <p:cTn id="20" dur="2000"/>
                                        <p:tgtEl>
                                          <p:spTgt spid="11474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14718"/>
                                        </p:tgtEl>
                                        <p:attrNameLst>
                                          <p:attrName>style.visibility</p:attrName>
                                        </p:attrNameLst>
                                      </p:cBhvr>
                                      <p:to>
                                        <p:strVal val="visible"/>
                                      </p:to>
                                    </p:set>
                                    <p:animEffect transition="in" filter="wipe(left)">
                                      <p:cBhvr>
                                        <p:cTn id="25" dur="2000"/>
                                        <p:tgtEl>
                                          <p:spTgt spid="114718"/>
                                        </p:tgtEl>
                                      </p:cBhvr>
                                    </p:animEffect>
                                  </p:childTnLst>
                                  <p:subTnLst>
                                    <p:audio>
                                      <p:cMediaNode>
                                        <p:cTn display="0" masterRel="sameClick">
                                          <p:stCondLst>
                                            <p:cond evt="begin" delay="0">
                                              <p:tn val="23"/>
                                            </p:cond>
                                          </p:stCondLst>
                                          <p:endCondLst>
                                            <p:cond evt="onStopAudio" delay="0">
                                              <p:tgtEl>
                                                <p:sldTgt/>
                                              </p:tgtEl>
                                            </p:cond>
                                          </p:endCondLst>
                                        </p:cTn>
                                        <p:tgtEl>
                                          <p:sndTgt r:embed="rId5" name="drumroll.wav"/>
                                        </p:tgtEl>
                                      </p:cMediaNode>
                                    </p:audio>
                                  </p:sub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14690">
                                            <p:txEl>
                                              <p:pRg st="3" end="3"/>
                                            </p:txEl>
                                          </p:spTgt>
                                        </p:tgtEl>
                                        <p:attrNameLst>
                                          <p:attrName>style.visibility</p:attrName>
                                        </p:attrNameLst>
                                      </p:cBhvr>
                                      <p:to>
                                        <p:strVal val="visible"/>
                                      </p:to>
                                    </p:set>
                                    <p:anim calcmode="lin" valueType="num">
                                      <p:cBhvr additive="base">
                                        <p:cTn id="30" dur="500" fill="hold"/>
                                        <p:tgtEl>
                                          <p:spTgt spid="114690">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1469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par>
                    <p:cTn id="32" fill="hold">
                      <p:stCondLst>
                        <p:cond delay="indefinite"/>
                      </p:stCondLst>
                      <p:childTnLst>
                        <p:par>
                          <p:cTn id="33" fill="hold">
                            <p:stCondLst>
                              <p:cond delay="0"/>
                            </p:stCondLst>
                            <p:childTnLst>
                              <p:par>
                                <p:cTn id="34" presetID="53" presetClass="entr" presetSubtype="0" fill="hold" nodeType="clickEffect">
                                  <p:stCondLst>
                                    <p:cond delay="0"/>
                                  </p:stCondLst>
                                  <p:childTnLst>
                                    <p:set>
                                      <p:cBhvr>
                                        <p:cTn id="35" dur="1" fill="hold">
                                          <p:stCondLst>
                                            <p:cond delay="0"/>
                                          </p:stCondLst>
                                        </p:cTn>
                                        <p:tgtEl>
                                          <p:spTgt spid="114727"/>
                                        </p:tgtEl>
                                        <p:attrNameLst>
                                          <p:attrName>style.visibility</p:attrName>
                                        </p:attrNameLst>
                                      </p:cBhvr>
                                      <p:to>
                                        <p:strVal val="visible"/>
                                      </p:to>
                                    </p:set>
                                    <p:anim calcmode="lin" valueType="num">
                                      <p:cBhvr>
                                        <p:cTn id="36" dur="500" fill="hold"/>
                                        <p:tgtEl>
                                          <p:spTgt spid="114727"/>
                                        </p:tgtEl>
                                        <p:attrNameLst>
                                          <p:attrName>ppt_w</p:attrName>
                                        </p:attrNameLst>
                                      </p:cBhvr>
                                      <p:tavLst>
                                        <p:tav tm="0">
                                          <p:val>
                                            <p:fltVal val="0"/>
                                          </p:val>
                                        </p:tav>
                                        <p:tav tm="100000">
                                          <p:val>
                                            <p:strVal val="#ppt_w"/>
                                          </p:val>
                                        </p:tav>
                                      </p:tavLst>
                                    </p:anim>
                                    <p:anim calcmode="lin" valueType="num">
                                      <p:cBhvr>
                                        <p:cTn id="37" dur="500" fill="hold"/>
                                        <p:tgtEl>
                                          <p:spTgt spid="114727"/>
                                        </p:tgtEl>
                                        <p:attrNameLst>
                                          <p:attrName>ppt_h</p:attrName>
                                        </p:attrNameLst>
                                      </p:cBhvr>
                                      <p:tavLst>
                                        <p:tav tm="0">
                                          <p:val>
                                            <p:fltVal val="0"/>
                                          </p:val>
                                        </p:tav>
                                        <p:tav tm="100000">
                                          <p:val>
                                            <p:strVal val="#ppt_h"/>
                                          </p:val>
                                        </p:tav>
                                      </p:tavLst>
                                    </p:anim>
                                    <p:animEffect transition="in" filter="fade">
                                      <p:cBhvr>
                                        <p:cTn id="38" dur="500"/>
                                        <p:tgtEl>
                                          <p:spTgt spid="114727"/>
                                        </p:tgtEl>
                                      </p:cBhvr>
                                    </p:animEffect>
                                  </p:childTnLst>
                                  <p:subTnLst>
                                    <p:audio>
                                      <p:cMediaNode>
                                        <p:cTn display="0" masterRel="sameClick">
                                          <p:stCondLst>
                                            <p:cond evt="begin" delay="0">
                                              <p:tn val="34"/>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7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45" name="Rectangle 9"/>
          <p:cNvSpPr>
            <a:spLocks noChangeArrowheads="1"/>
          </p:cNvSpPr>
          <p:nvPr/>
        </p:nvSpPr>
        <p:spPr bwMode="auto">
          <a:xfrm>
            <a:off x="687388" y="2674938"/>
            <a:ext cx="7753350" cy="4183062"/>
          </a:xfrm>
          <a:prstGeom prst="rect">
            <a:avLst/>
          </a:prstGeom>
          <a:solidFill>
            <a:srgbClr val="FFFFCC"/>
          </a:solidFill>
          <a:ln w="9525">
            <a:noFill/>
            <a:miter lim="800000"/>
            <a:headEnd/>
            <a:tailEnd/>
          </a:ln>
          <a:effectLst/>
        </p:spPr>
        <p:txBody>
          <a:bodyPr/>
          <a:lstStyle/>
          <a:p>
            <a:pPr eaLnBrk="0" hangingPunct="0">
              <a:spcBef>
                <a:spcPct val="20000"/>
              </a:spcBef>
            </a:pPr>
            <a:r>
              <a:rPr lang="en-US" dirty="0">
                <a:sym typeface="Symbol" pitchFamily="18" charset="2"/>
              </a:rPr>
              <a:t>EXAMPLE: A 250-turn coil of wire has dimensions 2.5 cm by 3.2 cm. It is rotating at a frequency of 60 Hz in a constant magnetic field having a strength of 1.5 T. </a:t>
            </a:r>
          </a:p>
          <a:p>
            <a:pPr eaLnBrk="0" hangingPunct="0">
              <a:spcBef>
                <a:spcPct val="20000"/>
              </a:spcBef>
            </a:pPr>
            <a:r>
              <a:rPr lang="en-US" dirty="0">
                <a:sym typeface="Symbol" pitchFamily="18" charset="2"/>
              </a:rPr>
              <a:t>(a) What is its peak voltage </a:t>
            </a:r>
            <a:r>
              <a:rPr lang="en-US" baseline="-25000" dirty="0">
                <a:sym typeface="Symbol" pitchFamily="18" charset="2"/>
              </a:rPr>
              <a:t>0</a:t>
            </a:r>
            <a:r>
              <a:rPr lang="en-US" dirty="0">
                <a:sym typeface="Symbol" pitchFamily="18" charset="2"/>
              </a:rPr>
              <a:t>? </a:t>
            </a:r>
          </a:p>
          <a:p>
            <a:pPr eaLnBrk="0" hangingPunct="0">
              <a:spcBef>
                <a:spcPct val="20000"/>
              </a:spcBef>
            </a:pPr>
            <a:r>
              <a:rPr lang="en-US" dirty="0">
                <a:sym typeface="Symbol" pitchFamily="18" charset="2"/>
              </a:rPr>
              <a:t>(b) What is the time dependence of its </a:t>
            </a:r>
            <a:r>
              <a:rPr lang="en-US" dirty="0" err="1">
                <a:sym typeface="Symbol" pitchFamily="18" charset="2"/>
              </a:rPr>
              <a:t>emf</a:t>
            </a:r>
            <a:r>
              <a:rPr lang="en-US" dirty="0">
                <a:sym typeface="Symbol" pitchFamily="18" charset="2"/>
              </a:rPr>
              <a:t>?</a:t>
            </a:r>
          </a:p>
          <a:p>
            <a:pPr eaLnBrk="0" hangingPunct="0">
              <a:spcBef>
                <a:spcPct val="20000"/>
              </a:spcBef>
            </a:pPr>
            <a:r>
              <a:rPr lang="en-US" dirty="0">
                <a:sym typeface="Symbol" pitchFamily="18" charset="2"/>
              </a:rPr>
              <a:t>SOLUTION:  Recall that  = 2</a:t>
            </a:r>
            <a:r>
              <a:rPr lang="en-US" i="1" dirty="0">
                <a:sym typeface="Symbol" pitchFamily="18" charset="2"/>
              </a:rPr>
              <a:t>f</a:t>
            </a:r>
            <a:r>
              <a:rPr lang="en-US" dirty="0">
                <a:sym typeface="Symbol" pitchFamily="18" charset="2"/>
              </a:rPr>
              <a:t> = 2(60) = 120. </a:t>
            </a:r>
          </a:p>
          <a:p>
            <a:pPr eaLnBrk="0" hangingPunct="0">
              <a:spcBef>
                <a:spcPct val="20000"/>
              </a:spcBef>
            </a:pPr>
            <a:r>
              <a:rPr lang="en-US" dirty="0">
                <a:sym typeface="Symbol" pitchFamily="18" charset="2"/>
              </a:rPr>
              <a:t>(a) </a:t>
            </a:r>
            <a:r>
              <a:rPr lang="en-US" i="1" dirty="0">
                <a:sym typeface="Symbol" pitchFamily="18" charset="2"/>
              </a:rPr>
              <a:t>A</a:t>
            </a:r>
            <a:r>
              <a:rPr lang="en-US" dirty="0">
                <a:sym typeface="Symbol" pitchFamily="18" charset="2"/>
              </a:rPr>
              <a:t> </a:t>
            </a:r>
            <a:r>
              <a:rPr lang="en-US" dirty="0" smtClean="0">
                <a:sym typeface="Symbol" pitchFamily="18" charset="2"/>
              </a:rPr>
              <a:t>=</a:t>
            </a:r>
            <a:endParaRPr lang="en-US" dirty="0">
              <a:sym typeface="Symbol" pitchFamily="18" charset="2"/>
            </a:endParaRPr>
          </a:p>
          <a:p>
            <a:pPr eaLnBrk="0" hangingPunct="0">
              <a:spcBef>
                <a:spcPct val="20000"/>
              </a:spcBef>
            </a:pPr>
            <a:r>
              <a:rPr lang="en-US" dirty="0" smtClean="0">
                <a:sym typeface="Symbol" pitchFamily="18" charset="2"/>
              </a:rPr>
              <a:t>        </a:t>
            </a:r>
            <a:r>
              <a:rPr lang="en-US" baseline="-25000" dirty="0">
                <a:sym typeface="Symbol" pitchFamily="18" charset="2"/>
              </a:rPr>
              <a:t>0</a:t>
            </a:r>
            <a:r>
              <a:rPr lang="en-US" dirty="0">
                <a:sym typeface="Symbol" pitchFamily="18" charset="2"/>
              </a:rPr>
              <a:t> </a:t>
            </a:r>
            <a:r>
              <a:rPr lang="en-US" dirty="0" smtClean="0">
                <a:sym typeface="Symbol" pitchFamily="18" charset="2"/>
              </a:rPr>
              <a:t>=</a:t>
            </a:r>
          </a:p>
          <a:p>
            <a:pPr eaLnBrk="0" hangingPunct="0">
              <a:spcBef>
                <a:spcPct val="20000"/>
              </a:spcBef>
            </a:pPr>
            <a:r>
              <a:rPr lang="en-US" dirty="0" smtClean="0">
                <a:sym typeface="Symbol" pitchFamily="18" charset="2"/>
              </a:rPr>
              <a:t>(b) </a:t>
            </a:r>
            <a:r>
              <a:rPr lang="en-US" dirty="0" smtClean="0">
                <a:solidFill>
                  <a:srgbClr val="000000"/>
                </a:solidFill>
                <a:sym typeface="Symbol" pitchFamily="18" charset="2"/>
              </a:rPr>
              <a:t> =</a:t>
            </a:r>
            <a:endParaRPr lang="en-US" dirty="0">
              <a:sym typeface="Symbol" pitchFamily="18" charset="2"/>
            </a:endParaRPr>
          </a:p>
        </p:txBody>
      </p:sp>
      <p:sp>
        <p:nvSpPr>
          <p:cNvPr id="116738" name="Rectangle 2"/>
          <p:cNvSpPr>
            <a:spLocks noChangeArrowheads="1"/>
          </p:cNvSpPr>
          <p:nvPr/>
        </p:nvSpPr>
        <p:spPr bwMode="auto">
          <a:xfrm>
            <a:off x="685800" y="1338263"/>
            <a:ext cx="7772400" cy="1354137"/>
          </a:xfrm>
          <a:prstGeom prst="rect">
            <a:avLst/>
          </a:prstGeom>
          <a:solidFill>
            <a:srgbClr val="EAEAEA"/>
          </a:solidFill>
          <a:ln w="9525">
            <a:noFill/>
            <a:miter lim="800000"/>
            <a:headEnd/>
            <a:tailEnd/>
          </a:ln>
          <a:effectLst/>
        </p:spPr>
        <p:txBody>
          <a:bodyPr/>
          <a:lstStyle/>
          <a:p>
            <a:pPr eaLnBrk="0" hangingPunct="0">
              <a:spcBef>
                <a:spcPct val="20000"/>
              </a:spcBef>
            </a:pPr>
            <a:r>
              <a:rPr lang="en-US" altLang="en-US" i="1">
                <a:solidFill>
                  <a:schemeClr val="accent2"/>
                </a:solidFill>
                <a:ea typeface="Segoe UI" pitchFamily="34" charset="0"/>
              </a:rPr>
              <a:t>Alternating current (ac) generators</a:t>
            </a:r>
            <a:endParaRPr lang="en-US" i="1">
              <a:solidFill>
                <a:schemeClr val="accent2"/>
              </a:solidFill>
              <a:ea typeface="Segoe UI" pitchFamily="34" charset="0"/>
            </a:endParaRPr>
          </a:p>
        </p:txBody>
      </p:sp>
      <p:sp>
        <p:nvSpPr>
          <p:cNvPr id="116747"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11: Electromagnetic induction - AHL</a:t>
            </a:r>
            <a:br>
              <a:rPr lang="en-US" altLang="en-US" sz="2800" b="1">
                <a:solidFill>
                  <a:schemeClr val="tx2"/>
                </a:solidFill>
              </a:rPr>
            </a:br>
            <a:r>
              <a:rPr lang="en-US" altLang="en-US" sz="2800"/>
              <a:t>11.2 – Power generation and transmission</a:t>
            </a:r>
          </a:p>
        </p:txBody>
      </p:sp>
      <p:grpSp>
        <p:nvGrpSpPr>
          <p:cNvPr id="116748" name="Group 12"/>
          <p:cNvGrpSpPr>
            <a:grpSpLocks/>
          </p:cNvGrpSpPr>
          <p:nvPr/>
        </p:nvGrpSpPr>
        <p:grpSpPr bwMode="auto">
          <a:xfrm>
            <a:off x="842963" y="1763713"/>
            <a:ext cx="7464425" cy="847725"/>
            <a:chOff x="515" y="3692"/>
            <a:chExt cx="4702" cy="534"/>
          </a:xfrm>
        </p:grpSpPr>
        <p:sp>
          <p:nvSpPr>
            <p:cNvPr id="116749" name="Text Box 13"/>
            <p:cNvSpPr txBox="1">
              <a:spLocks noChangeArrowheads="1"/>
            </p:cNvSpPr>
            <p:nvPr/>
          </p:nvSpPr>
          <p:spPr bwMode="auto">
            <a:xfrm>
              <a:off x="2735" y="3707"/>
              <a:ext cx="2482" cy="518"/>
            </a:xfrm>
            <a:prstGeom prst="rect">
              <a:avLst/>
            </a:prstGeom>
            <a:solidFill>
              <a:srgbClr val="FF0000"/>
            </a:solidFill>
            <a:ln w="9525">
              <a:noFill/>
              <a:miter lim="800000"/>
              <a:headEnd/>
              <a:tailEnd/>
            </a:ln>
            <a:effectLst/>
          </p:spPr>
          <p:txBody>
            <a:bodyPr>
              <a:spAutoFit/>
            </a:bodyPr>
            <a:lstStyle/>
            <a:p>
              <a:pPr algn="ctr">
                <a:spcBef>
                  <a:spcPct val="50000"/>
                </a:spcBef>
              </a:pPr>
              <a:r>
                <a:rPr lang="en-US">
                  <a:solidFill>
                    <a:schemeClr val="bg1"/>
                  </a:solidFill>
                </a:rPr>
                <a:t>induced emf (rotating coil, N loops, constant B-field)</a:t>
              </a:r>
            </a:p>
          </p:txBody>
        </p:sp>
        <p:sp>
          <p:nvSpPr>
            <p:cNvPr id="116750" name="Rectangle 14"/>
            <p:cNvSpPr>
              <a:spLocks noChangeArrowheads="1"/>
            </p:cNvSpPr>
            <p:nvPr/>
          </p:nvSpPr>
          <p:spPr bwMode="auto">
            <a:xfrm>
              <a:off x="515" y="3709"/>
              <a:ext cx="4701" cy="517"/>
            </a:xfrm>
            <a:prstGeom prst="rect">
              <a:avLst/>
            </a:prstGeom>
            <a:noFill/>
            <a:ln w="12700">
              <a:solidFill>
                <a:schemeClr val="tx1"/>
              </a:solidFill>
              <a:miter lim="800000"/>
              <a:headEnd/>
              <a:tailEnd/>
            </a:ln>
            <a:effectLst/>
          </p:spPr>
          <p:txBody>
            <a:bodyPr wrap="none" anchor="ctr"/>
            <a:lstStyle/>
            <a:p>
              <a:endParaRPr lang="en-US"/>
            </a:p>
          </p:txBody>
        </p:sp>
        <p:sp>
          <p:nvSpPr>
            <p:cNvPr id="116751" name="Text Box 15"/>
            <p:cNvSpPr txBox="1">
              <a:spLocks noChangeArrowheads="1"/>
            </p:cNvSpPr>
            <p:nvPr/>
          </p:nvSpPr>
          <p:spPr bwMode="auto">
            <a:xfrm>
              <a:off x="655" y="3692"/>
              <a:ext cx="3586" cy="288"/>
            </a:xfrm>
            <a:prstGeom prst="rect">
              <a:avLst/>
            </a:prstGeom>
            <a:noFill/>
            <a:ln w="9525">
              <a:noFill/>
              <a:miter lim="800000"/>
              <a:headEnd/>
              <a:tailEnd/>
            </a:ln>
            <a:effectLst/>
          </p:spPr>
          <p:txBody>
            <a:bodyPr>
              <a:spAutoFit/>
            </a:bodyPr>
            <a:lstStyle/>
            <a:p>
              <a:pPr>
                <a:spcBef>
                  <a:spcPct val="50000"/>
                </a:spcBef>
              </a:pPr>
              <a:r>
                <a:rPr lang="en-US">
                  <a:solidFill>
                    <a:srgbClr val="000000"/>
                  </a:solidFill>
                  <a:sym typeface="Symbol" pitchFamily="18" charset="2"/>
                </a:rPr>
                <a:t> = </a:t>
              </a:r>
              <a:r>
                <a:rPr lang="en-US" i="1">
                  <a:solidFill>
                    <a:srgbClr val="000000"/>
                  </a:solidFill>
                  <a:sym typeface="Symbol" pitchFamily="18" charset="2"/>
                </a:rPr>
                <a:t>NBA</a:t>
              </a:r>
              <a:r>
                <a:rPr lang="en-US">
                  <a:solidFill>
                    <a:srgbClr val="000000"/>
                  </a:solidFill>
                  <a:sym typeface="Symbol" pitchFamily="18" charset="2"/>
                </a:rPr>
                <a:t></a:t>
              </a:r>
              <a:r>
                <a:rPr lang="en-US" baseline="-25000">
                  <a:solidFill>
                    <a:srgbClr val="000000"/>
                  </a:solidFill>
                  <a:sym typeface="Symbol" pitchFamily="18" charset="2"/>
                </a:rPr>
                <a:t> </a:t>
              </a:r>
              <a:r>
                <a:rPr lang="en-US">
                  <a:solidFill>
                    <a:srgbClr val="000000"/>
                  </a:solidFill>
                  <a:sym typeface="Symbol" pitchFamily="18" charset="2"/>
                </a:rPr>
                <a:t>sin</a:t>
              </a:r>
              <a:r>
                <a:rPr lang="en-US" baseline="-25000">
                  <a:solidFill>
                    <a:srgbClr val="000000"/>
                  </a:solidFill>
                  <a:sym typeface="Symbol" pitchFamily="18" charset="2"/>
                </a:rPr>
                <a:t> </a:t>
              </a:r>
              <a:r>
                <a:rPr lang="en-US">
                  <a:solidFill>
                    <a:srgbClr val="000000"/>
                  </a:solidFill>
                  <a:sym typeface="Symbol" pitchFamily="18" charset="2"/>
                </a:rPr>
                <a:t></a:t>
              </a:r>
              <a:r>
                <a:rPr lang="en-US" i="1">
                  <a:solidFill>
                    <a:srgbClr val="000000"/>
                  </a:solidFill>
                  <a:sym typeface="Symbol" pitchFamily="18" charset="2"/>
                </a:rPr>
                <a:t>t</a:t>
              </a:r>
              <a:r>
                <a:rPr lang="en-US">
                  <a:sym typeface="Symbol" pitchFamily="18" charset="2"/>
                </a:rPr>
                <a:t> </a:t>
              </a:r>
            </a:p>
          </p:txBody>
        </p:sp>
        <p:sp>
          <p:nvSpPr>
            <p:cNvPr id="116752" name="Text Box 16"/>
            <p:cNvSpPr txBox="1">
              <a:spLocks noChangeArrowheads="1"/>
            </p:cNvSpPr>
            <p:nvPr/>
          </p:nvSpPr>
          <p:spPr bwMode="auto">
            <a:xfrm>
              <a:off x="957" y="3932"/>
              <a:ext cx="2338" cy="250"/>
            </a:xfrm>
            <a:prstGeom prst="rect">
              <a:avLst/>
            </a:prstGeom>
            <a:noFill/>
            <a:ln w="9525">
              <a:noFill/>
              <a:miter lim="800000"/>
              <a:headEnd/>
              <a:tailEnd/>
            </a:ln>
            <a:effectLst/>
          </p:spPr>
          <p:txBody>
            <a:bodyPr>
              <a:spAutoFit/>
            </a:bodyPr>
            <a:lstStyle/>
            <a:p>
              <a:r>
                <a:rPr lang="en-US" sz="2000">
                  <a:solidFill>
                    <a:schemeClr val="hlink"/>
                  </a:solidFill>
                  <a:sym typeface="Symbol" pitchFamily="18" charset="2"/>
                </a:rPr>
                <a:t>( = angular frequency)</a:t>
              </a: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16748"/>
                                        </p:tgtEl>
                                        <p:attrNameLst>
                                          <p:attrName>style.visibility</p:attrName>
                                        </p:attrNameLst>
                                      </p:cBhvr>
                                      <p:to>
                                        <p:strVal val="visible"/>
                                      </p:to>
                                    </p:set>
                                    <p:anim calcmode="lin" valueType="num">
                                      <p:cBhvr>
                                        <p:cTn id="7" dur="500" fill="hold"/>
                                        <p:tgtEl>
                                          <p:spTgt spid="116748"/>
                                        </p:tgtEl>
                                        <p:attrNameLst>
                                          <p:attrName>ppt_w</p:attrName>
                                        </p:attrNameLst>
                                      </p:cBhvr>
                                      <p:tavLst>
                                        <p:tav tm="0">
                                          <p:val>
                                            <p:fltVal val="0"/>
                                          </p:val>
                                        </p:tav>
                                        <p:tav tm="100000">
                                          <p:val>
                                            <p:strVal val="#ppt_w"/>
                                          </p:val>
                                        </p:tav>
                                      </p:tavLst>
                                    </p:anim>
                                    <p:anim calcmode="lin" valueType="num">
                                      <p:cBhvr>
                                        <p:cTn id="8" dur="500" fill="hold"/>
                                        <p:tgtEl>
                                          <p:spTgt spid="116748"/>
                                        </p:tgtEl>
                                        <p:attrNameLst>
                                          <p:attrName>ppt_h</p:attrName>
                                        </p:attrNameLst>
                                      </p:cBhvr>
                                      <p:tavLst>
                                        <p:tav tm="0">
                                          <p:val>
                                            <p:fltVal val="0"/>
                                          </p:val>
                                        </p:tav>
                                        <p:tav tm="100000">
                                          <p:val>
                                            <p:strVal val="#ppt_h"/>
                                          </p:val>
                                        </p:tav>
                                      </p:tavLst>
                                    </p:anim>
                                    <p:animEffect transition="in" filter="fade">
                                      <p:cBhvr>
                                        <p:cTn id="9" dur="500"/>
                                        <p:tgtEl>
                                          <p:spTgt spid="116748"/>
                                        </p:tgtEl>
                                      </p:cBhvr>
                                    </p:animEffect>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16745">
                                            <p:txEl>
                                              <p:pRg st="0" end="0"/>
                                            </p:txEl>
                                          </p:spTgt>
                                        </p:tgtEl>
                                        <p:attrNameLst>
                                          <p:attrName>style.visibility</p:attrName>
                                        </p:attrNameLst>
                                      </p:cBhvr>
                                      <p:to>
                                        <p:strVal val="visible"/>
                                      </p:to>
                                    </p:set>
                                    <p:anim calcmode="lin" valueType="num">
                                      <p:cBhvr additive="base">
                                        <p:cTn id="14" dur="500" fill="hold"/>
                                        <p:tgtEl>
                                          <p:spTgt spid="116745">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11674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4" name="arrow.wav"/>
                                        </p:tgtEl>
                                      </p:cMediaNode>
                                    </p:audio>
                                  </p:sub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16745">
                                            <p:txEl>
                                              <p:pRg st="1" end="1"/>
                                            </p:txEl>
                                          </p:spTgt>
                                        </p:tgtEl>
                                        <p:attrNameLst>
                                          <p:attrName>style.visibility</p:attrName>
                                        </p:attrNameLst>
                                      </p:cBhvr>
                                      <p:to>
                                        <p:strVal val="visible"/>
                                      </p:to>
                                    </p:set>
                                    <p:anim calcmode="lin" valueType="num">
                                      <p:cBhvr additive="base">
                                        <p:cTn id="20" dur="500" fill="hold"/>
                                        <p:tgtEl>
                                          <p:spTgt spid="116745">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16745">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arrow.wav"/>
                                        </p:tgtEl>
                                      </p:cMediaNode>
                                    </p:audio>
                                  </p:sub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16745">
                                            <p:txEl>
                                              <p:pRg st="2" end="2"/>
                                            </p:txEl>
                                          </p:spTgt>
                                        </p:tgtEl>
                                        <p:attrNameLst>
                                          <p:attrName>style.visibility</p:attrName>
                                        </p:attrNameLst>
                                      </p:cBhvr>
                                      <p:to>
                                        <p:strVal val="visible"/>
                                      </p:to>
                                    </p:set>
                                    <p:anim calcmode="lin" valueType="num">
                                      <p:cBhvr additive="base">
                                        <p:cTn id="26" dur="500" fill="hold"/>
                                        <p:tgtEl>
                                          <p:spTgt spid="116745">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16745">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16745">
                                            <p:txEl>
                                              <p:pRg st="3" end="3"/>
                                            </p:txEl>
                                          </p:spTgt>
                                        </p:tgtEl>
                                        <p:attrNameLst>
                                          <p:attrName>style.visibility</p:attrName>
                                        </p:attrNameLst>
                                      </p:cBhvr>
                                      <p:to>
                                        <p:strVal val="visible"/>
                                      </p:to>
                                    </p:set>
                                    <p:anim calcmode="lin" valueType="num">
                                      <p:cBhvr additive="base">
                                        <p:cTn id="32" dur="500" fill="hold"/>
                                        <p:tgtEl>
                                          <p:spTgt spid="116745">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16745">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116745">
                                            <p:txEl>
                                              <p:pRg st="4" end="4"/>
                                            </p:txEl>
                                          </p:spTgt>
                                        </p:tgtEl>
                                        <p:attrNameLst>
                                          <p:attrName>style.visibility</p:attrName>
                                        </p:attrNameLst>
                                      </p:cBhvr>
                                      <p:to>
                                        <p:strVal val="visible"/>
                                      </p:to>
                                    </p:set>
                                    <p:anim calcmode="lin" valueType="num">
                                      <p:cBhvr additive="base">
                                        <p:cTn id="38" dur="500" fill="hold"/>
                                        <p:tgtEl>
                                          <p:spTgt spid="116745">
                                            <p:txEl>
                                              <p:pRg st="4" end="4"/>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16745">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116745">
                                            <p:txEl>
                                              <p:pRg st="5" end="5"/>
                                            </p:txEl>
                                          </p:spTgt>
                                        </p:tgtEl>
                                        <p:attrNameLst>
                                          <p:attrName>style.visibility</p:attrName>
                                        </p:attrNameLst>
                                      </p:cBhvr>
                                      <p:to>
                                        <p:strVal val="visible"/>
                                      </p:to>
                                    </p:set>
                                    <p:anim calcmode="lin" valueType="num">
                                      <p:cBhvr additive="base">
                                        <p:cTn id="44" dur="500" fill="hold"/>
                                        <p:tgtEl>
                                          <p:spTgt spid="116745">
                                            <p:txEl>
                                              <p:pRg st="5" end="5"/>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16745">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116745">
                                            <p:txEl>
                                              <p:pRg st="6" end="6"/>
                                            </p:txEl>
                                          </p:spTgt>
                                        </p:tgtEl>
                                        <p:attrNameLst>
                                          <p:attrName>style.visibility</p:attrName>
                                        </p:attrNameLst>
                                      </p:cBhvr>
                                      <p:to>
                                        <p:strVal val="visible"/>
                                      </p:to>
                                    </p:set>
                                    <p:anim calcmode="lin" valueType="num">
                                      <p:cBhvr additive="base">
                                        <p:cTn id="50" dur="500" fill="hold"/>
                                        <p:tgtEl>
                                          <p:spTgt spid="116745">
                                            <p:txEl>
                                              <p:pRg st="6" end="6"/>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116745">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96" name="Rectangle 12"/>
          <p:cNvSpPr>
            <a:spLocks noChangeArrowheads="1"/>
          </p:cNvSpPr>
          <p:nvPr/>
        </p:nvSpPr>
        <p:spPr bwMode="auto">
          <a:xfrm>
            <a:off x="682625" y="5664200"/>
            <a:ext cx="7764463" cy="1193800"/>
          </a:xfrm>
          <a:prstGeom prst="rect">
            <a:avLst/>
          </a:prstGeom>
          <a:solidFill>
            <a:srgbClr val="FFCCCC"/>
          </a:solidFill>
          <a:ln w="9525">
            <a:noFill/>
            <a:miter lim="800000"/>
            <a:headEnd/>
            <a:tailEnd/>
          </a:ln>
          <a:effectLst/>
        </p:spPr>
        <p:txBody>
          <a:bodyPr/>
          <a:lstStyle/>
          <a:p>
            <a:pPr eaLnBrk="0" hangingPunct="0"/>
            <a:r>
              <a:rPr lang="en-US" b="1" i="1" dirty="0"/>
              <a:t>FYI</a:t>
            </a:r>
          </a:p>
          <a:p>
            <a:pPr eaLnBrk="0" hangingPunct="0"/>
            <a:r>
              <a:rPr lang="en-US" b="1" dirty="0">
                <a:sym typeface="Symbol" pitchFamily="18" charset="2"/>
              </a:rPr>
              <a:t></a:t>
            </a:r>
            <a:r>
              <a:rPr lang="en-US" dirty="0">
                <a:sym typeface="Symbol" pitchFamily="18" charset="2"/>
              </a:rPr>
              <a:t></a:t>
            </a:r>
            <a:r>
              <a:rPr lang="en-US" baseline="-25000" dirty="0">
                <a:sym typeface="Symbol" pitchFamily="18" charset="2"/>
              </a:rPr>
              <a:t>0</a:t>
            </a:r>
            <a:r>
              <a:rPr lang="en-US" dirty="0">
                <a:sym typeface="Symbol" pitchFamily="18" charset="2"/>
              </a:rPr>
              <a:t> =</a:t>
            </a:r>
            <a:r>
              <a:rPr lang="en-US" baseline="-25000" dirty="0">
                <a:sym typeface="Symbol" pitchFamily="18" charset="2"/>
              </a:rPr>
              <a:t> </a:t>
            </a:r>
            <a:r>
              <a:rPr lang="en-US" dirty="0" smtClean="0">
                <a:sym typeface="Symbol" pitchFamily="18" charset="2"/>
              </a:rPr>
              <a:t>_________ clearly </a:t>
            </a:r>
            <a:r>
              <a:rPr lang="en-US" dirty="0">
                <a:sym typeface="Symbol" pitchFamily="18" charset="2"/>
              </a:rPr>
              <a:t>shows that increasing the frequency increases the induced </a:t>
            </a:r>
            <a:r>
              <a:rPr lang="en-US" dirty="0" err="1">
                <a:sym typeface="Symbol" pitchFamily="18" charset="2"/>
              </a:rPr>
              <a:t>emf</a:t>
            </a:r>
            <a:r>
              <a:rPr lang="en-US" dirty="0">
                <a:sym typeface="Symbol" pitchFamily="18" charset="2"/>
              </a:rPr>
              <a:t> of the coil.</a:t>
            </a:r>
          </a:p>
        </p:txBody>
      </p:sp>
      <p:sp>
        <p:nvSpPr>
          <p:cNvPr id="118788" name="Rectangle 4"/>
          <p:cNvSpPr>
            <a:spLocks noChangeArrowheads="1"/>
          </p:cNvSpPr>
          <p:nvPr/>
        </p:nvSpPr>
        <p:spPr bwMode="auto">
          <a:xfrm>
            <a:off x="684213" y="1762125"/>
            <a:ext cx="7764462" cy="3949700"/>
          </a:xfrm>
          <a:prstGeom prst="rect">
            <a:avLst/>
          </a:prstGeom>
          <a:solidFill>
            <a:srgbClr val="FFFFCC"/>
          </a:solidFill>
          <a:ln w="9525">
            <a:noFill/>
            <a:miter lim="800000"/>
            <a:headEnd/>
            <a:tailEnd/>
          </a:ln>
          <a:effectLst/>
        </p:spPr>
        <p:txBody>
          <a:bodyPr/>
          <a:lstStyle/>
          <a:p>
            <a:pPr eaLnBrk="0" hangingPunct="0">
              <a:spcBef>
                <a:spcPct val="20000"/>
              </a:spcBef>
            </a:pPr>
            <a:r>
              <a:rPr lang="en-US">
                <a:sym typeface="Symbol" pitchFamily="18" charset="2"/>
              </a:rPr>
              <a:t>EXAMPLE: Rewrite the generator induced emf formula in terms of frequency </a:t>
            </a:r>
            <a:r>
              <a:rPr lang="en-US" i="1">
                <a:sym typeface="Symbol" pitchFamily="18" charset="2"/>
              </a:rPr>
              <a:t>f</a:t>
            </a:r>
            <a:r>
              <a:rPr lang="en-US">
                <a:sym typeface="Symbol" pitchFamily="18" charset="2"/>
              </a:rPr>
              <a:t>, rather than angular frequency .</a:t>
            </a:r>
          </a:p>
          <a:p>
            <a:pPr eaLnBrk="0" hangingPunct="0">
              <a:spcBef>
                <a:spcPct val="20000"/>
              </a:spcBef>
            </a:pPr>
            <a:r>
              <a:rPr lang="en-US">
                <a:sym typeface="Symbol" pitchFamily="18" charset="2"/>
              </a:rPr>
              <a:t>SOLUTION: Since  = 2</a:t>
            </a:r>
            <a:r>
              <a:rPr lang="en-US" i="1">
                <a:sym typeface="Symbol" pitchFamily="18" charset="2"/>
              </a:rPr>
              <a:t>f</a:t>
            </a:r>
            <a:r>
              <a:rPr lang="en-US">
                <a:sym typeface="Symbol" pitchFamily="18" charset="2"/>
              </a:rPr>
              <a:t> we have </a:t>
            </a:r>
          </a:p>
          <a:p>
            <a:pPr eaLnBrk="0" hangingPunct="0">
              <a:spcBef>
                <a:spcPct val="20000"/>
              </a:spcBef>
              <a:buFont typeface="Symbol" pitchFamily="18" charset="2"/>
              <a:buNone/>
            </a:pPr>
            <a:r>
              <a:rPr lang="en-US">
                <a:solidFill>
                  <a:srgbClr val="000000"/>
                </a:solidFill>
                <a:sym typeface="Symbol" pitchFamily="18" charset="2"/>
              </a:rPr>
              <a:t>                  = </a:t>
            </a:r>
            <a:r>
              <a:rPr lang="en-US" i="1">
                <a:solidFill>
                  <a:srgbClr val="000000"/>
                </a:solidFill>
                <a:sym typeface="Symbol" pitchFamily="18" charset="2"/>
              </a:rPr>
              <a:t>NBA</a:t>
            </a:r>
            <a:r>
              <a:rPr lang="en-US">
                <a:solidFill>
                  <a:srgbClr val="000000"/>
                </a:solidFill>
                <a:sym typeface="Symbol" pitchFamily="18" charset="2"/>
              </a:rPr>
              <a:t></a:t>
            </a:r>
            <a:r>
              <a:rPr lang="en-US" baseline="-25000">
                <a:solidFill>
                  <a:srgbClr val="000000"/>
                </a:solidFill>
                <a:sym typeface="Symbol" pitchFamily="18" charset="2"/>
              </a:rPr>
              <a:t> </a:t>
            </a:r>
            <a:r>
              <a:rPr lang="en-US">
                <a:solidFill>
                  <a:srgbClr val="000000"/>
                </a:solidFill>
                <a:sym typeface="Symbol" pitchFamily="18" charset="2"/>
              </a:rPr>
              <a:t>sin</a:t>
            </a:r>
            <a:r>
              <a:rPr lang="en-US" baseline="-25000">
                <a:solidFill>
                  <a:srgbClr val="000000"/>
                </a:solidFill>
                <a:sym typeface="Symbol" pitchFamily="18" charset="2"/>
              </a:rPr>
              <a:t> </a:t>
            </a:r>
            <a:r>
              <a:rPr lang="en-US">
                <a:solidFill>
                  <a:srgbClr val="000000"/>
                </a:solidFill>
                <a:sym typeface="Symbol" pitchFamily="18" charset="2"/>
              </a:rPr>
              <a:t></a:t>
            </a:r>
            <a:r>
              <a:rPr lang="en-US" i="1">
                <a:solidFill>
                  <a:srgbClr val="000000"/>
                </a:solidFill>
                <a:sym typeface="Symbol" pitchFamily="18" charset="2"/>
              </a:rPr>
              <a:t>t</a:t>
            </a:r>
          </a:p>
          <a:p>
            <a:pPr eaLnBrk="0" hangingPunct="0">
              <a:spcBef>
                <a:spcPct val="20000"/>
              </a:spcBef>
              <a:buFont typeface="Symbol" pitchFamily="18" charset="2"/>
              <a:buNone/>
            </a:pPr>
            <a:r>
              <a:rPr lang="en-US">
                <a:solidFill>
                  <a:srgbClr val="000000"/>
                </a:solidFill>
                <a:sym typeface="Symbol" pitchFamily="18" charset="2"/>
              </a:rPr>
              <a:t>                  = </a:t>
            </a:r>
            <a:r>
              <a:rPr lang="en-US">
                <a:sym typeface="Symbol" pitchFamily="18" charset="2"/>
              </a:rPr>
              <a:t>2</a:t>
            </a:r>
            <a:r>
              <a:rPr lang="en-US" i="1">
                <a:sym typeface="Symbol" pitchFamily="18" charset="2"/>
              </a:rPr>
              <a:t>f</a:t>
            </a:r>
            <a:r>
              <a:rPr lang="en-US" i="1">
                <a:solidFill>
                  <a:srgbClr val="000000"/>
                </a:solidFill>
                <a:sym typeface="Symbol" pitchFamily="18" charset="2"/>
              </a:rPr>
              <a:t>NBA</a:t>
            </a:r>
            <a:r>
              <a:rPr lang="en-US" i="1" baseline="-25000">
                <a:solidFill>
                  <a:srgbClr val="000000"/>
                </a:solidFill>
                <a:sym typeface="Symbol" pitchFamily="18" charset="2"/>
              </a:rPr>
              <a:t> </a:t>
            </a:r>
            <a:r>
              <a:rPr lang="en-US">
                <a:solidFill>
                  <a:srgbClr val="000000"/>
                </a:solidFill>
                <a:sym typeface="Symbol" pitchFamily="18" charset="2"/>
              </a:rPr>
              <a:t>sin</a:t>
            </a:r>
            <a:r>
              <a:rPr lang="en-US" baseline="-25000">
                <a:solidFill>
                  <a:srgbClr val="000000"/>
                </a:solidFill>
                <a:sym typeface="Symbol" pitchFamily="18" charset="2"/>
              </a:rPr>
              <a:t> </a:t>
            </a:r>
            <a:r>
              <a:rPr lang="en-US">
                <a:sym typeface="Symbol" pitchFamily="18" charset="2"/>
              </a:rPr>
              <a:t>2</a:t>
            </a:r>
            <a:r>
              <a:rPr lang="en-US" i="1">
                <a:sym typeface="Symbol" pitchFamily="18" charset="2"/>
              </a:rPr>
              <a:t>f</a:t>
            </a:r>
            <a:r>
              <a:rPr lang="en-US" i="1">
                <a:solidFill>
                  <a:srgbClr val="000000"/>
                </a:solidFill>
                <a:sym typeface="Symbol" pitchFamily="18" charset="2"/>
              </a:rPr>
              <a:t>t</a:t>
            </a:r>
          </a:p>
          <a:p>
            <a:pPr eaLnBrk="0" hangingPunct="0">
              <a:spcBef>
                <a:spcPct val="20000"/>
              </a:spcBef>
              <a:buFont typeface="Symbol" pitchFamily="18" charset="2"/>
              <a:buNone/>
            </a:pPr>
            <a:r>
              <a:rPr lang="en-US">
                <a:solidFill>
                  <a:srgbClr val="000000"/>
                </a:solidFill>
                <a:sym typeface="Symbol" pitchFamily="18" charset="2"/>
              </a:rPr>
              <a:t>                  = </a:t>
            </a:r>
            <a:r>
              <a:rPr lang="en-US" baseline="-25000">
                <a:solidFill>
                  <a:srgbClr val="000000"/>
                </a:solidFill>
                <a:sym typeface="Symbol" pitchFamily="18" charset="2"/>
              </a:rPr>
              <a:t>0</a:t>
            </a:r>
            <a:r>
              <a:rPr lang="en-US">
                <a:solidFill>
                  <a:srgbClr val="000000"/>
                </a:solidFill>
                <a:sym typeface="Symbol" pitchFamily="18" charset="2"/>
              </a:rPr>
              <a:t> sin</a:t>
            </a:r>
            <a:r>
              <a:rPr lang="en-US" baseline="-25000">
                <a:solidFill>
                  <a:srgbClr val="000000"/>
                </a:solidFill>
                <a:sym typeface="Symbol" pitchFamily="18" charset="2"/>
              </a:rPr>
              <a:t> </a:t>
            </a:r>
            <a:r>
              <a:rPr lang="en-US">
                <a:sym typeface="Symbol" pitchFamily="18" charset="2"/>
              </a:rPr>
              <a:t>2</a:t>
            </a:r>
            <a:r>
              <a:rPr lang="en-US" i="1">
                <a:sym typeface="Symbol" pitchFamily="18" charset="2"/>
              </a:rPr>
              <a:t>f</a:t>
            </a:r>
            <a:r>
              <a:rPr lang="en-US" i="1">
                <a:solidFill>
                  <a:srgbClr val="000000"/>
                </a:solidFill>
                <a:sym typeface="Symbol" pitchFamily="18" charset="2"/>
              </a:rPr>
              <a:t>t</a:t>
            </a:r>
          </a:p>
        </p:txBody>
      </p:sp>
      <p:grpSp>
        <p:nvGrpSpPr>
          <p:cNvPr id="118800" name="Group 16"/>
          <p:cNvGrpSpPr>
            <a:grpSpLocks/>
          </p:cNvGrpSpPr>
          <p:nvPr/>
        </p:nvGrpSpPr>
        <p:grpSpPr bwMode="auto">
          <a:xfrm>
            <a:off x="817563" y="4438650"/>
            <a:ext cx="7464425" cy="1211263"/>
            <a:chOff x="515" y="2796"/>
            <a:chExt cx="4702" cy="763"/>
          </a:xfrm>
        </p:grpSpPr>
        <p:sp>
          <p:nvSpPr>
            <p:cNvPr id="118790" name="Text Box 6"/>
            <p:cNvSpPr txBox="1">
              <a:spLocks noChangeArrowheads="1"/>
            </p:cNvSpPr>
            <p:nvPr/>
          </p:nvSpPr>
          <p:spPr bwMode="auto">
            <a:xfrm>
              <a:off x="3173" y="2811"/>
              <a:ext cx="2044" cy="748"/>
            </a:xfrm>
            <a:prstGeom prst="rect">
              <a:avLst/>
            </a:prstGeom>
            <a:solidFill>
              <a:srgbClr val="FF0000"/>
            </a:solidFill>
            <a:ln w="9525">
              <a:noFill/>
              <a:miter lim="800000"/>
              <a:headEnd/>
              <a:tailEnd/>
            </a:ln>
            <a:effectLst/>
          </p:spPr>
          <p:txBody>
            <a:bodyPr>
              <a:spAutoFit/>
            </a:bodyPr>
            <a:lstStyle/>
            <a:p>
              <a:pPr algn="ctr">
                <a:spcBef>
                  <a:spcPct val="50000"/>
                </a:spcBef>
              </a:pPr>
              <a:r>
                <a:rPr lang="en-US">
                  <a:solidFill>
                    <a:schemeClr val="bg1"/>
                  </a:solidFill>
                </a:rPr>
                <a:t>induced emf (rotating coil, N loops, constant B-field)</a:t>
              </a:r>
            </a:p>
          </p:txBody>
        </p:sp>
        <p:sp>
          <p:nvSpPr>
            <p:cNvPr id="118791" name="Rectangle 7"/>
            <p:cNvSpPr>
              <a:spLocks noChangeArrowheads="1"/>
            </p:cNvSpPr>
            <p:nvPr/>
          </p:nvSpPr>
          <p:spPr bwMode="auto">
            <a:xfrm>
              <a:off x="515" y="2813"/>
              <a:ext cx="4701" cy="744"/>
            </a:xfrm>
            <a:prstGeom prst="rect">
              <a:avLst/>
            </a:prstGeom>
            <a:noFill/>
            <a:ln w="12700">
              <a:solidFill>
                <a:schemeClr val="tx1"/>
              </a:solidFill>
              <a:miter lim="800000"/>
              <a:headEnd/>
              <a:tailEnd/>
            </a:ln>
            <a:effectLst/>
          </p:spPr>
          <p:txBody>
            <a:bodyPr wrap="none" anchor="ctr"/>
            <a:lstStyle/>
            <a:p>
              <a:endParaRPr lang="en-US"/>
            </a:p>
          </p:txBody>
        </p:sp>
        <p:sp>
          <p:nvSpPr>
            <p:cNvPr id="118792" name="Text Box 8"/>
            <p:cNvSpPr txBox="1">
              <a:spLocks noChangeArrowheads="1"/>
            </p:cNvSpPr>
            <p:nvPr/>
          </p:nvSpPr>
          <p:spPr bwMode="auto">
            <a:xfrm>
              <a:off x="655" y="2796"/>
              <a:ext cx="2290" cy="288"/>
            </a:xfrm>
            <a:prstGeom prst="rect">
              <a:avLst/>
            </a:prstGeom>
            <a:noFill/>
            <a:ln w="9525">
              <a:noFill/>
              <a:miter lim="800000"/>
              <a:headEnd/>
              <a:tailEnd/>
            </a:ln>
            <a:effectLst/>
          </p:spPr>
          <p:txBody>
            <a:bodyPr>
              <a:spAutoFit/>
            </a:bodyPr>
            <a:lstStyle/>
            <a:p>
              <a:pPr>
                <a:spcBef>
                  <a:spcPct val="50000"/>
                </a:spcBef>
              </a:pPr>
              <a:r>
                <a:rPr lang="en-US">
                  <a:solidFill>
                    <a:srgbClr val="000000"/>
                  </a:solidFill>
                  <a:sym typeface="Symbol" pitchFamily="18" charset="2"/>
                </a:rPr>
                <a:t> = </a:t>
              </a:r>
              <a:r>
                <a:rPr lang="en-US" i="1">
                  <a:solidFill>
                    <a:srgbClr val="000000"/>
                  </a:solidFill>
                  <a:sym typeface="Symbol" pitchFamily="18" charset="2"/>
                </a:rPr>
                <a:t>NBA</a:t>
              </a:r>
              <a:r>
                <a:rPr lang="en-US">
                  <a:solidFill>
                    <a:srgbClr val="000000"/>
                  </a:solidFill>
                  <a:sym typeface="Symbol" pitchFamily="18" charset="2"/>
                </a:rPr>
                <a:t></a:t>
              </a:r>
              <a:r>
                <a:rPr lang="en-US" baseline="-25000">
                  <a:solidFill>
                    <a:srgbClr val="000000"/>
                  </a:solidFill>
                  <a:sym typeface="Symbol" pitchFamily="18" charset="2"/>
                </a:rPr>
                <a:t> </a:t>
              </a:r>
              <a:r>
                <a:rPr lang="en-US">
                  <a:solidFill>
                    <a:srgbClr val="000000"/>
                  </a:solidFill>
                  <a:sym typeface="Symbol" pitchFamily="18" charset="2"/>
                </a:rPr>
                <a:t>sin</a:t>
              </a:r>
              <a:r>
                <a:rPr lang="en-US" baseline="-25000">
                  <a:solidFill>
                    <a:srgbClr val="000000"/>
                  </a:solidFill>
                  <a:sym typeface="Symbol" pitchFamily="18" charset="2"/>
                </a:rPr>
                <a:t> </a:t>
              </a:r>
              <a:r>
                <a:rPr lang="en-US">
                  <a:solidFill>
                    <a:srgbClr val="000000"/>
                  </a:solidFill>
                  <a:sym typeface="Symbol" pitchFamily="18" charset="2"/>
                </a:rPr>
                <a:t></a:t>
              </a:r>
              <a:r>
                <a:rPr lang="en-US" i="1">
                  <a:solidFill>
                    <a:srgbClr val="000000"/>
                  </a:solidFill>
                  <a:sym typeface="Symbol" pitchFamily="18" charset="2"/>
                </a:rPr>
                <a:t>t</a:t>
              </a:r>
              <a:r>
                <a:rPr lang="en-US">
                  <a:sym typeface="Symbol" pitchFamily="18" charset="2"/>
                </a:rPr>
                <a:t> </a:t>
              </a:r>
            </a:p>
          </p:txBody>
        </p:sp>
        <p:sp>
          <p:nvSpPr>
            <p:cNvPr id="118793" name="Text Box 9"/>
            <p:cNvSpPr txBox="1">
              <a:spLocks noChangeArrowheads="1"/>
            </p:cNvSpPr>
            <p:nvPr/>
          </p:nvSpPr>
          <p:spPr bwMode="auto">
            <a:xfrm>
              <a:off x="656" y="3018"/>
              <a:ext cx="2290" cy="288"/>
            </a:xfrm>
            <a:prstGeom prst="rect">
              <a:avLst/>
            </a:prstGeom>
            <a:noFill/>
            <a:ln w="9525">
              <a:noFill/>
              <a:miter lim="800000"/>
              <a:headEnd/>
              <a:tailEnd/>
            </a:ln>
            <a:effectLst/>
          </p:spPr>
          <p:txBody>
            <a:bodyPr>
              <a:spAutoFit/>
            </a:bodyPr>
            <a:lstStyle/>
            <a:p>
              <a:pPr>
                <a:spcBef>
                  <a:spcPct val="50000"/>
                </a:spcBef>
              </a:pPr>
              <a:r>
                <a:rPr lang="en-US">
                  <a:solidFill>
                    <a:srgbClr val="000000"/>
                  </a:solidFill>
                  <a:sym typeface="Symbol" pitchFamily="18" charset="2"/>
                </a:rPr>
                <a:t> = </a:t>
              </a:r>
              <a:r>
                <a:rPr lang="en-US">
                  <a:sym typeface="Symbol" pitchFamily="18" charset="2"/>
                </a:rPr>
                <a:t>2</a:t>
              </a:r>
              <a:r>
                <a:rPr lang="en-US" i="1">
                  <a:sym typeface="Symbol" pitchFamily="18" charset="2"/>
                </a:rPr>
                <a:t>f</a:t>
              </a:r>
              <a:r>
                <a:rPr lang="en-US" i="1">
                  <a:solidFill>
                    <a:srgbClr val="000000"/>
                  </a:solidFill>
                  <a:sym typeface="Symbol" pitchFamily="18" charset="2"/>
                </a:rPr>
                <a:t>NBA</a:t>
              </a:r>
              <a:r>
                <a:rPr lang="en-US" i="1" baseline="-25000">
                  <a:solidFill>
                    <a:srgbClr val="000000"/>
                  </a:solidFill>
                  <a:sym typeface="Symbol" pitchFamily="18" charset="2"/>
                </a:rPr>
                <a:t> </a:t>
              </a:r>
              <a:r>
                <a:rPr lang="en-US">
                  <a:solidFill>
                    <a:srgbClr val="000000"/>
                  </a:solidFill>
                  <a:sym typeface="Symbol" pitchFamily="18" charset="2"/>
                </a:rPr>
                <a:t>sin</a:t>
              </a:r>
              <a:r>
                <a:rPr lang="en-US" baseline="-25000">
                  <a:solidFill>
                    <a:srgbClr val="000000"/>
                  </a:solidFill>
                  <a:sym typeface="Symbol" pitchFamily="18" charset="2"/>
                </a:rPr>
                <a:t> </a:t>
              </a:r>
              <a:r>
                <a:rPr lang="en-US">
                  <a:sym typeface="Symbol" pitchFamily="18" charset="2"/>
                </a:rPr>
                <a:t>2</a:t>
              </a:r>
              <a:r>
                <a:rPr lang="en-US" i="1">
                  <a:sym typeface="Symbol" pitchFamily="18" charset="2"/>
                </a:rPr>
                <a:t>f</a:t>
              </a:r>
              <a:r>
                <a:rPr lang="en-US" i="1">
                  <a:solidFill>
                    <a:srgbClr val="000000"/>
                  </a:solidFill>
                  <a:sym typeface="Symbol" pitchFamily="18" charset="2"/>
                </a:rPr>
                <a:t>t</a:t>
              </a:r>
            </a:p>
          </p:txBody>
        </p:sp>
        <p:sp>
          <p:nvSpPr>
            <p:cNvPr id="118794" name="Rectangle 10"/>
            <p:cNvSpPr>
              <a:spLocks noChangeArrowheads="1"/>
            </p:cNvSpPr>
            <p:nvPr/>
          </p:nvSpPr>
          <p:spPr bwMode="auto">
            <a:xfrm>
              <a:off x="653" y="3246"/>
              <a:ext cx="1226" cy="288"/>
            </a:xfrm>
            <a:prstGeom prst="rect">
              <a:avLst/>
            </a:prstGeom>
            <a:noFill/>
            <a:ln w="9525">
              <a:noFill/>
              <a:miter lim="800000"/>
              <a:headEnd/>
              <a:tailEnd/>
            </a:ln>
            <a:effectLst/>
          </p:spPr>
          <p:txBody>
            <a:bodyPr wrap="none">
              <a:spAutoFit/>
            </a:bodyPr>
            <a:lstStyle/>
            <a:p>
              <a:r>
                <a:rPr lang="en-US">
                  <a:solidFill>
                    <a:srgbClr val="000000"/>
                  </a:solidFill>
                  <a:sym typeface="Symbol" pitchFamily="18" charset="2"/>
                </a:rPr>
                <a:t> = </a:t>
              </a:r>
              <a:r>
                <a:rPr lang="en-US" baseline="-25000">
                  <a:solidFill>
                    <a:srgbClr val="000000"/>
                  </a:solidFill>
                  <a:sym typeface="Symbol" pitchFamily="18" charset="2"/>
                </a:rPr>
                <a:t>0</a:t>
              </a:r>
              <a:r>
                <a:rPr lang="en-US">
                  <a:solidFill>
                    <a:srgbClr val="000000"/>
                  </a:solidFill>
                  <a:sym typeface="Symbol" pitchFamily="18" charset="2"/>
                </a:rPr>
                <a:t> sin</a:t>
              </a:r>
              <a:r>
                <a:rPr lang="en-US" baseline="-25000">
                  <a:solidFill>
                    <a:srgbClr val="000000"/>
                  </a:solidFill>
                  <a:sym typeface="Symbol" pitchFamily="18" charset="2"/>
                </a:rPr>
                <a:t> </a:t>
              </a:r>
              <a:r>
                <a:rPr lang="en-US">
                  <a:sym typeface="Symbol" pitchFamily="18" charset="2"/>
                </a:rPr>
                <a:t>2</a:t>
              </a:r>
              <a:r>
                <a:rPr lang="en-US" i="1">
                  <a:sym typeface="Symbol" pitchFamily="18" charset="2"/>
                </a:rPr>
                <a:t>f</a:t>
              </a:r>
              <a:r>
                <a:rPr lang="en-US" i="1">
                  <a:solidFill>
                    <a:srgbClr val="000000"/>
                  </a:solidFill>
                  <a:sym typeface="Symbol" pitchFamily="18" charset="2"/>
                </a:rPr>
                <a:t>t</a:t>
              </a:r>
            </a:p>
          </p:txBody>
        </p:sp>
        <p:sp>
          <p:nvSpPr>
            <p:cNvPr id="118795" name="Rectangle 11"/>
            <p:cNvSpPr>
              <a:spLocks noChangeArrowheads="1"/>
            </p:cNvSpPr>
            <p:nvPr/>
          </p:nvSpPr>
          <p:spPr bwMode="auto">
            <a:xfrm>
              <a:off x="1741" y="3237"/>
              <a:ext cx="1457" cy="288"/>
            </a:xfrm>
            <a:prstGeom prst="rect">
              <a:avLst/>
            </a:prstGeom>
            <a:noFill/>
            <a:ln w="9525">
              <a:noFill/>
              <a:miter lim="800000"/>
              <a:headEnd/>
              <a:tailEnd/>
            </a:ln>
            <a:effectLst/>
          </p:spPr>
          <p:txBody>
            <a:bodyPr>
              <a:spAutoFit/>
            </a:bodyPr>
            <a:lstStyle/>
            <a:p>
              <a:pPr algn="r"/>
              <a:r>
                <a:rPr lang="en-US" dirty="0">
                  <a:sym typeface="Symbol" pitchFamily="18" charset="2"/>
                </a:rPr>
                <a:t></a:t>
              </a:r>
              <a:r>
                <a:rPr lang="en-US" baseline="-25000" dirty="0">
                  <a:sym typeface="Symbol" pitchFamily="18" charset="2"/>
                </a:rPr>
                <a:t>0</a:t>
              </a:r>
              <a:r>
                <a:rPr lang="en-US" dirty="0">
                  <a:sym typeface="Symbol" pitchFamily="18" charset="2"/>
                </a:rPr>
                <a:t> =</a:t>
              </a:r>
              <a:r>
                <a:rPr lang="en-US" baseline="-25000" dirty="0">
                  <a:sym typeface="Symbol" pitchFamily="18" charset="2"/>
                </a:rPr>
                <a:t> </a:t>
              </a:r>
              <a:r>
                <a:rPr lang="en-US" dirty="0" smtClean="0">
                  <a:sym typeface="Symbol" pitchFamily="18" charset="2"/>
                </a:rPr>
                <a:t>_______</a:t>
              </a:r>
              <a:endParaRPr lang="en-US" dirty="0">
                <a:sym typeface="Symbol" pitchFamily="18" charset="2"/>
              </a:endParaRPr>
            </a:p>
          </p:txBody>
        </p:sp>
      </p:grpSp>
      <p:sp>
        <p:nvSpPr>
          <p:cNvPr id="118798"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11: Electromagnetic induction - AHL</a:t>
            </a:r>
            <a:br>
              <a:rPr lang="en-US" altLang="en-US" sz="2800" b="1">
                <a:solidFill>
                  <a:schemeClr val="tx2"/>
                </a:solidFill>
              </a:rPr>
            </a:br>
            <a:r>
              <a:rPr lang="en-US" altLang="en-US" sz="2800"/>
              <a:t>11.2 – Power generation and transmission</a:t>
            </a:r>
          </a:p>
        </p:txBody>
      </p:sp>
      <p:sp>
        <p:nvSpPr>
          <p:cNvPr id="118799" name="Rectangle 15"/>
          <p:cNvSpPr>
            <a:spLocks noChangeArrowheads="1"/>
          </p:cNvSpPr>
          <p:nvPr/>
        </p:nvSpPr>
        <p:spPr bwMode="auto">
          <a:xfrm>
            <a:off x="685800" y="1338263"/>
            <a:ext cx="7772400" cy="439737"/>
          </a:xfrm>
          <a:prstGeom prst="rect">
            <a:avLst/>
          </a:prstGeom>
          <a:solidFill>
            <a:srgbClr val="EAEAEA"/>
          </a:solidFill>
          <a:ln w="9525">
            <a:noFill/>
            <a:miter lim="800000"/>
            <a:headEnd/>
            <a:tailEnd/>
          </a:ln>
          <a:effectLst/>
        </p:spPr>
        <p:txBody>
          <a:bodyPr/>
          <a:lstStyle/>
          <a:p>
            <a:pPr eaLnBrk="0" hangingPunct="0">
              <a:spcBef>
                <a:spcPct val="20000"/>
              </a:spcBef>
            </a:pPr>
            <a:r>
              <a:rPr lang="en-US" altLang="en-US" i="1">
                <a:solidFill>
                  <a:schemeClr val="accent2"/>
                </a:solidFill>
                <a:ea typeface="Segoe UI" pitchFamily="34" charset="0"/>
              </a:rPr>
              <a:t>Alternating current (ac) generators</a:t>
            </a:r>
            <a:endParaRPr lang="en-US" i="1">
              <a:solidFill>
                <a:schemeClr val="accent2"/>
              </a:solidFill>
              <a:ea typeface="Segoe UI" pitchFamily="34"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8788">
                                            <p:txEl>
                                              <p:pRg st="0" end="0"/>
                                            </p:txEl>
                                          </p:spTgt>
                                        </p:tgtEl>
                                        <p:attrNameLst>
                                          <p:attrName>style.visibility</p:attrName>
                                        </p:attrNameLst>
                                      </p:cBhvr>
                                      <p:to>
                                        <p:strVal val="visible"/>
                                      </p:to>
                                    </p:set>
                                    <p:anim calcmode="lin" valueType="num">
                                      <p:cBhvr additive="base">
                                        <p:cTn id="7" dur="500" fill="hold"/>
                                        <p:tgtEl>
                                          <p:spTgt spid="11878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878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8788">
                                            <p:txEl>
                                              <p:pRg st="1" end="1"/>
                                            </p:txEl>
                                          </p:spTgt>
                                        </p:tgtEl>
                                        <p:attrNameLst>
                                          <p:attrName>style.visibility</p:attrName>
                                        </p:attrNameLst>
                                      </p:cBhvr>
                                      <p:to>
                                        <p:strVal val="visible"/>
                                      </p:to>
                                    </p:set>
                                    <p:anim calcmode="lin" valueType="num">
                                      <p:cBhvr additive="base">
                                        <p:cTn id="13" dur="500" fill="hold"/>
                                        <p:tgtEl>
                                          <p:spTgt spid="11878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878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8788">
                                            <p:txEl>
                                              <p:pRg st="2" end="2"/>
                                            </p:txEl>
                                          </p:spTgt>
                                        </p:tgtEl>
                                        <p:attrNameLst>
                                          <p:attrName>style.visibility</p:attrName>
                                        </p:attrNameLst>
                                      </p:cBhvr>
                                      <p:to>
                                        <p:strVal val="visible"/>
                                      </p:to>
                                    </p:set>
                                    <p:anim calcmode="lin" valueType="num">
                                      <p:cBhvr additive="base">
                                        <p:cTn id="19" dur="500" fill="hold"/>
                                        <p:tgtEl>
                                          <p:spTgt spid="11878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878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8788">
                                            <p:txEl>
                                              <p:pRg st="3" end="3"/>
                                            </p:txEl>
                                          </p:spTgt>
                                        </p:tgtEl>
                                        <p:attrNameLst>
                                          <p:attrName>style.visibility</p:attrName>
                                        </p:attrNameLst>
                                      </p:cBhvr>
                                      <p:to>
                                        <p:strVal val="visible"/>
                                      </p:to>
                                    </p:set>
                                    <p:anim calcmode="lin" valueType="num">
                                      <p:cBhvr additive="base">
                                        <p:cTn id="25" dur="500" fill="hold"/>
                                        <p:tgtEl>
                                          <p:spTgt spid="11878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878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8788">
                                            <p:txEl>
                                              <p:pRg st="4" end="4"/>
                                            </p:txEl>
                                          </p:spTgt>
                                        </p:tgtEl>
                                        <p:attrNameLst>
                                          <p:attrName>style.visibility</p:attrName>
                                        </p:attrNameLst>
                                      </p:cBhvr>
                                      <p:to>
                                        <p:strVal val="visible"/>
                                      </p:to>
                                    </p:set>
                                    <p:anim calcmode="lin" valueType="num">
                                      <p:cBhvr additive="base">
                                        <p:cTn id="31" dur="500" fill="hold"/>
                                        <p:tgtEl>
                                          <p:spTgt spid="11878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878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53" presetClass="entr" presetSubtype="0" fill="hold" nodeType="clickEffect">
                                  <p:stCondLst>
                                    <p:cond delay="0"/>
                                  </p:stCondLst>
                                  <p:childTnLst>
                                    <p:set>
                                      <p:cBhvr>
                                        <p:cTn id="36" dur="1" fill="hold">
                                          <p:stCondLst>
                                            <p:cond delay="0"/>
                                          </p:stCondLst>
                                        </p:cTn>
                                        <p:tgtEl>
                                          <p:spTgt spid="118800"/>
                                        </p:tgtEl>
                                        <p:attrNameLst>
                                          <p:attrName>style.visibility</p:attrName>
                                        </p:attrNameLst>
                                      </p:cBhvr>
                                      <p:to>
                                        <p:strVal val="visible"/>
                                      </p:to>
                                    </p:set>
                                    <p:anim calcmode="lin" valueType="num">
                                      <p:cBhvr>
                                        <p:cTn id="37" dur="500" fill="hold"/>
                                        <p:tgtEl>
                                          <p:spTgt spid="118800"/>
                                        </p:tgtEl>
                                        <p:attrNameLst>
                                          <p:attrName>ppt_w</p:attrName>
                                        </p:attrNameLst>
                                      </p:cBhvr>
                                      <p:tavLst>
                                        <p:tav tm="0">
                                          <p:val>
                                            <p:fltVal val="0"/>
                                          </p:val>
                                        </p:tav>
                                        <p:tav tm="100000">
                                          <p:val>
                                            <p:strVal val="#ppt_w"/>
                                          </p:val>
                                        </p:tav>
                                      </p:tavLst>
                                    </p:anim>
                                    <p:anim calcmode="lin" valueType="num">
                                      <p:cBhvr>
                                        <p:cTn id="38" dur="500" fill="hold"/>
                                        <p:tgtEl>
                                          <p:spTgt spid="118800"/>
                                        </p:tgtEl>
                                        <p:attrNameLst>
                                          <p:attrName>ppt_h</p:attrName>
                                        </p:attrNameLst>
                                      </p:cBhvr>
                                      <p:tavLst>
                                        <p:tav tm="0">
                                          <p:val>
                                            <p:fltVal val="0"/>
                                          </p:val>
                                        </p:tav>
                                        <p:tav tm="100000">
                                          <p:val>
                                            <p:strVal val="#ppt_h"/>
                                          </p:val>
                                        </p:tav>
                                      </p:tavLst>
                                    </p:anim>
                                    <p:animEffect transition="in" filter="fade">
                                      <p:cBhvr>
                                        <p:cTn id="39" dur="500"/>
                                        <p:tgtEl>
                                          <p:spTgt spid="118800"/>
                                        </p:tgtEl>
                                      </p:cBhvr>
                                    </p:animEffect>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118796">
                                            <p:txEl>
                                              <p:pRg st="1" end="1"/>
                                            </p:txEl>
                                          </p:spTgt>
                                        </p:tgtEl>
                                        <p:attrNameLst>
                                          <p:attrName>style.visibility</p:attrName>
                                        </p:attrNameLst>
                                      </p:cBhvr>
                                      <p:to>
                                        <p:strVal val="visible"/>
                                      </p:to>
                                    </p:set>
                                    <p:anim calcmode="lin" valueType="num">
                                      <p:cBhvr additive="base">
                                        <p:cTn id="44" dur="500" fill="hold"/>
                                        <p:tgtEl>
                                          <p:spTgt spid="118796">
                                            <p:txEl>
                                              <p:pRg st="1" end="1"/>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1879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70" name="Rectangle 38"/>
          <p:cNvSpPr>
            <a:spLocks noChangeArrowheads="1"/>
          </p:cNvSpPr>
          <p:nvPr/>
        </p:nvSpPr>
        <p:spPr bwMode="auto">
          <a:xfrm>
            <a:off x="682625" y="6034088"/>
            <a:ext cx="7764463" cy="823912"/>
          </a:xfrm>
          <a:prstGeom prst="rect">
            <a:avLst/>
          </a:prstGeom>
          <a:solidFill>
            <a:srgbClr val="FFCCCC"/>
          </a:solidFill>
          <a:ln w="9525">
            <a:noFill/>
            <a:miter lim="800000"/>
            <a:headEnd/>
            <a:tailEnd/>
          </a:ln>
          <a:effectLst/>
        </p:spPr>
        <p:txBody>
          <a:bodyPr/>
          <a:lstStyle/>
          <a:p>
            <a:pPr eaLnBrk="0" hangingPunct="0"/>
            <a:r>
              <a:rPr lang="en-US" b="1" i="1"/>
              <a:t>FYI     </a:t>
            </a:r>
            <a:r>
              <a:rPr lang="en-US" b="1">
                <a:sym typeface="Symbol" pitchFamily="18" charset="2"/>
              </a:rPr>
              <a:t></a:t>
            </a:r>
            <a:r>
              <a:rPr lang="en-US">
                <a:sym typeface="Symbol" pitchFamily="18" charset="2"/>
              </a:rPr>
              <a:t>The schematic representation of an AC voltage supply or generator is                             .</a:t>
            </a:r>
          </a:p>
        </p:txBody>
      </p:sp>
      <p:sp>
        <p:nvSpPr>
          <p:cNvPr id="120836" name="Rectangle 4"/>
          <p:cNvSpPr>
            <a:spLocks noChangeArrowheads="1"/>
          </p:cNvSpPr>
          <p:nvPr/>
        </p:nvSpPr>
        <p:spPr bwMode="auto">
          <a:xfrm>
            <a:off x="674688" y="1762125"/>
            <a:ext cx="7764462" cy="4275138"/>
          </a:xfrm>
          <a:prstGeom prst="rect">
            <a:avLst/>
          </a:prstGeom>
          <a:solidFill>
            <a:srgbClr val="FFFFCC"/>
          </a:solidFill>
          <a:ln w="9525">
            <a:noFill/>
            <a:miter lim="800000"/>
            <a:headEnd/>
            <a:tailEnd/>
          </a:ln>
          <a:effectLst/>
        </p:spPr>
        <p:txBody>
          <a:bodyPr/>
          <a:lstStyle/>
          <a:p>
            <a:pPr eaLnBrk="0" hangingPunct="0">
              <a:spcBef>
                <a:spcPct val="20000"/>
              </a:spcBef>
            </a:pPr>
            <a:r>
              <a:rPr lang="en-US">
                <a:sym typeface="Symbol" pitchFamily="18" charset="2"/>
              </a:rPr>
              <a:t>EXAMPLE: Here is a simplified one-loop generator:</a:t>
            </a:r>
          </a:p>
          <a:p>
            <a:pPr eaLnBrk="0" hangingPunct="0">
              <a:spcBef>
                <a:spcPct val="20000"/>
              </a:spcBef>
            </a:pPr>
            <a:endParaRPr lang="en-US">
              <a:sym typeface="Symbol" pitchFamily="18" charset="2"/>
            </a:endParaRPr>
          </a:p>
          <a:p>
            <a:pPr eaLnBrk="0" hangingPunct="0">
              <a:spcBef>
                <a:spcPct val="20000"/>
              </a:spcBef>
            </a:pPr>
            <a:endParaRPr lang="en-US">
              <a:sym typeface="Symbol" pitchFamily="18" charset="2"/>
            </a:endParaRPr>
          </a:p>
          <a:p>
            <a:pPr eaLnBrk="0" hangingPunct="0">
              <a:spcBef>
                <a:spcPct val="20000"/>
              </a:spcBef>
            </a:pPr>
            <a:endParaRPr lang="en-US">
              <a:sym typeface="Symbol" pitchFamily="18" charset="2"/>
            </a:endParaRPr>
          </a:p>
          <a:p>
            <a:pPr eaLnBrk="0" hangingPunct="0">
              <a:spcBef>
                <a:spcPct val="20000"/>
              </a:spcBef>
            </a:pPr>
            <a:endParaRPr lang="en-US">
              <a:sym typeface="Symbol" pitchFamily="18" charset="2"/>
            </a:endParaRPr>
          </a:p>
          <a:p>
            <a:pPr eaLnBrk="0" hangingPunct="0">
              <a:spcBef>
                <a:spcPct val="60000"/>
              </a:spcBef>
            </a:pPr>
            <a:r>
              <a:rPr lang="en-US">
                <a:sym typeface="Symbol" pitchFamily="18" charset="2"/>
              </a:rPr>
              <a:t>Some mechanical means makes the coil rotate (say a steam turbine or paddle wheels).  </a:t>
            </a:r>
          </a:p>
          <a:p>
            <a:pPr eaLnBrk="0" hangingPunct="0">
              <a:spcBef>
                <a:spcPct val="20000"/>
              </a:spcBef>
            </a:pPr>
            <a:r>
              <a:rPr lang="en-US">
                <a:sym typeface="Symbol" pitchFamily="18" charset="2"/>
              </a:rPr>
              <a:t>The alternating current is picked up by brushes riding on two conducting rings that each touch only one end of the coil, as shown.</a:t>
            </a:r>
          </a:p>
        </p:txBody>
      </p:sp>
      <p:grpSp>
        <p:nvGrpSpPr>
          <p:cNvPr id="120837" name="Group 5"/>
          <p:cNvGrpSpPr>
            <a:grpSpLocks/>
          </p:cNvGrpSpPr>
          <p:nvPr/>
        </p:nvGrpSpPr>
        <p:grpSpPr bwMode="auto">
          <a:xfrm>
            <a:off x="661988" y="2260600"/>
            <a:ext cx="7673975" cy="1881188"/>
            <a:chOff x="377" y="1735"/>
            <a:chExt cx="4834" cy="1185"/>
          </a:xfrm>
        </p:grpSpPr>
        <p:sp>
          <p:nvSpPr>
            <p:cNvPr id="120838" name="Line 6"/>
            <p:cNvSpPr>
              <a:spLocks noChangeShapeType="1"/>
            </p:cNvSpPr>
            <p:nvPr/>
          </p:nvSpPr>
          <p:spPr bwMode="auto">
            <a:xfrm flipH="1">
              <a:off x="1045" y="2128"/>
              <a:ext cx="1756" cy="0"/>
            </a:xfrm>
            <a:prstGeom prst="line">
              <a:avLst/>
            </a:prstGeom>
            <a:noFill/>
            <a:ln w="57150">
              <a:solidFill>
                <a:srgbClr val="FF9900"/>
              </a:solidFill>
              <a:round/>
              <a:headEnd/>
              <a:tailEnd/>
            </a:ln>
            <a:effectLst/>
          </p:spPr>
          <p:txBody>
            <a:bodyPr/>
            <a:lstStyle/>
            <a:p>
              <a:endParaRPr lang="en-US"/>
            </a:p>
          </p:txBody>
        </p:sp>
        <p:sp>
          <p:nvSpPr>
            <p:cNvPr id="120839" name="Line 7"/>
            <p:cNvSpPr>
              <a:spLocks noChangeShapeType="1"/>
            </p:cNvSpPr>
            <p:nvPr/>
          </p:nvSpPr>
          <p:spPr bwMode="auto">
            <a:xfrm flipH="1">
              <a:off x="1199" y="2282"/>
              <a:ext cx="1756" cy="0"/>
            </a:xfrm>
            <a:prstGeom prst="line">
              <a:avLst/>
            </a:prstGeom>
            <a:noFill/>
            <a:ln w="57150">
              <a:solidFill>
                <a:srgbClr val="FF9900"/>
              </a:solidFill>
              <a:round/>
              <a:headEnd/>
              <a:tailEnd/>
            </a:ln>
            <a:effectLst/>
          </p:spPr>
          <p:txBody>
            <a:bodyPr/>
            <a:lstStyle/>
            <a:p>
              <a:endParaRPr lang="en-US"/>
            </a:p>
          </p:txBody>
        </p:sp>
        <p:sp>
          <p:nvSpPr>
            <p:cNvPr id="120840" name="Freeform 8"/>
            <p:cNvSpPr>
              <a:spLocks/>
            </p:cNvSpPr>
            <p:nvPr/>
          </p:nvSpPr>
          <p:spPr bwMode="auto">
            <a:xfrm>
              <a:off x="3119" y="2560"/>
              <a:ext cx="2085" cy="356"/>
            </a:xfrm>
            <a:custGeom>
              <a:avLst/>
              <a:gdLst/>
              <a:ahLst/>
              <a:cxnLst>
                <a:cxn ang="0">
                  <a:pos x="1737" y="0"/>
                </a:cxn>
                <a:cxn ang="0">
                  <a:pos x="0" y="0"/>
                </a:cxn>
                <a:cxn ang="0">
                  <a:pos x="348" y="356"/>
                </a:cxn>
                <a:cxn ang="0">
                  <a:pos x="2085" y="356"/>
                </a:cxn>
                <a:cxn ang="0">
                  <a:pos x="1737" y="0"/>
                </a:cxn>
              </a:cxnLst>
              <a:rect l="0" t="0" r="r" b="b"/>
              <a:pathLst>
                <a:path w="2085" h="356">
                  <a:moveTo>
                    <a:pt x="1737" y="0"/>
                  </a:moveTo>
                  <a:lnTo>
                    <a:pt x="0" y="0"/>
                  </a:lnTo>
                  <a:lnTo>
                    <a:pt x="348" y="356"/>
                  </a:lnTo>
                  <a:lnTo>
                    <a:pt x="2085" y="356"/>
                  </a:lnTo>
                  <a:lnTo>
                    <a:pt x="1737" y="0"/>
                  </a:lnTo>
                  <a:close/>
                </a:path>
              </a:pathLst>
            </a:custGeom>
            <a:solidFill>
              <a:srgbClr val="66CCFF"/>
            </a:solidFill>
            <a:ln w="9525">
              <a:solidFill>
                <a:schemeClr val="tx1"/>
              </a:solidFill>
              <a:round/>
              <a:headEnd/>
              <a:tailEnd/>
            </a:ln>
            <a:effectLst/>
          </p:spPr>
          <p:txBody>
            <a:bodyPr/>
            <a:lstStyle/>
            <a:p>
              <a:endParaRPr lang="en-US"/>
            </a:p>
          </p:txBody>
        </p:sp>
        <p:sp>
          <p:nvSpPr>
            <p:cNvPr id="120841" name="Freeform 9"/>
            <p:cNvSpPr>
              <a:spLocks/>
            </p:cNvSpPr>
            <p:nvPr/>
          </p:nvSpPr>
          <p:spPr bwMode="auto">
            <a:xfrm>
              <a:off x="3112" y="1735"/>
              <a:ext cx="1756" cy="823"/>
            </a:xfrm>
            <a:custGeom>
              <a:avLst/>
              <a:gdLst/>
              <a:ahLst/>
              <a:cxnLst>
                <a:cxn ang="0">
                  <a:pos x="1756" y="0"/>
                </a:cxn>
                <a:cxn ang="0">
                  <a:pos x="0" y="0"/>
                </a:cxn>
                <a:cxn ang="0">
                  <a:pos x="174" y="36"/>
                </a:cxn>
                <a:cxn ang="0">
                  <a:pos x="284" y="109"/>
                </a:cxn>
                <a:cxn ang="0">
                  <a:pos x="357" y="210"/>
                </a:cxn>
                <a:cxn ang="0">
                  <a:pos x="393" y="320"/>
                </a:cxn>
                <a:cxn ang="0">
                  <a:pos x="403" y="411"/>
                </a:cxn>
                <a:cxn ang="0">
                  <a:pos x="393" y="503"/>
                </a:cxn>
                <a:cxn ang="0">
                  <a:pos x="357" y="612"/>
                </a:cxn>
                <a:cxn ang="0">
                  <a:pos x="284" y="704"/>
                </a:cxn>
                <a:cxn ang="0">
                  <a:pos x="192" y="768"/>
                </a:cxn>
                <a:cxn ang="0">
                  <a:pos x="110" y="795"/>
                </a:cxn>
                <a:cxn ang="0">
                  <a:pos x="0" y="823"/>
                </a:cxn>
                <a:cxn ang="0">
                  <a:pos x="1756" y="823"/>
                </a:cxn>
                <a:cxn ang="0">
                  <a:pos x="1756" y="0"/>
                </a:cxn>
              </a:cxnLst>
              <a:rect l="0" t="0" r="r" b="b"/>
              <a:pathLst>
                <a:path w="1756" h="823">
                  <a:moveTo>
                    <a:pt x="1756" y="0"/>
                  </a:moveTo>
                  <a:lnTo>
                    <a:pt x="0" y="0"/>
                  </a:lnTo>
                  <a:lnTo>
                    <a:pt x="174" y="36"/>
                  </a:lnTo>
                  <a:lnTo>
                    <a:pt x="284" y="109"/>
                  </a:lnTo>
                  <a:lnTo>
                    <a:pt x="357" y="210"/>
                  </a:lnTo>
                  <a:lnTo>
                    <a:pt x="393" y="320"/>
                  </a:lnTo>
                  <a:lnTo>
                    <a:pt x="403" y="411"/>
                  </a:lnTo>
                  <a:lnTo>
                    <a:pt x="393" y="503"/>
                  </a:lnTo>
                  <a:lnTo>
                    <a:pt x="357" y="612"/>
                  </a:lnTo>
                  <a:lnTo>
                    <a:pt x="284" y="704"/>
                  </a:lnTo>
                  <a:lnTo>
                    <a:pt x="192" y="768"/>
                  </a:lnTo>
                  <a:lnTo>
                    <a:pt x="110" y="795"/>
                  </a:lnTo>
                  <a:lnTo>
                    <a:pt x="0" y="823"/>
                  </a:lnTo>
                  <a:lnTo>
                    <a:pt x="1756" y="823"/>
                  </a:lnTo>
                  <a:lnTo>
                    <a:pt x="1756" y="0"/>
                  </a:lnTo>
                  <a:close/>
                </a:path>
              </a:pathLst>
            </a:custGeom>
            <a:solidFill>
              <a:srgbClr val="66CCFF"/>
            </a:solidFill>
            <a:ln w="9525">
              <a:solidFill>
                <a:schemeClr val="tx1"/>
              </a:solidFill>
              <a:round/>
              <a:headEnd/>
              <a:tailEnd/>
            </a:ln>
            <a:effectLst/>
          </p:spPr>
          <p:txBody>
            <a:bodyPr/>
            <a:lstStyle/>
            <a:p>
              <a:endParaRPr lang="en-US"/>
            </a:p>
          </p:txBody>
        </p:sp>
        <p:sp>
          <p:nvSpPr>
            <p:cNvPr id="120842" name="Freeform 10"/>
            <p:cNvSpPr>
              <a:spLocks/>
            </p:cNvSpPr>
            <p:nvPr/>
          </p:nvSpPr>
          <p:spPr bwMode="auto">
            <a:xfrm>
              <a:off x="3455" y="2088"/>
              <a:ext cx="1756" cy="823"/>
            </a:xfrm>
            <a:custGeom>
              <a:avLst/>
              <a:gdLst/>
              <a:ahLst/>
              <a:cxnLst>
                <a:cxn ang="0">
                  <a:pos x="1756" y="0"/>
                </a:cxn>
                <a:cxn ang="0">
                  <a:pos x="0" y="0"/>
                </a:cxn>
                <a:cxn ang="0">
                  <a:pos x="174" y="36"/>
                </a:cxn>
                <a:cxn ang="0">
                  <a:pos x="284" y="109"/>
                </a:cxn>
                <a:cxn ang="0">
                  <a:pos x="357" y="210"/>
                </a:cxn>
                <a:cxn ang="0">
                  <a:pos x="393" y="320"/>
                </a:cxn>
                <a:cxn ang="0">
                  <a:pos x="403" y="411"/>
                </a:cxn>
                <a:cxn ang="0">
                  <a:pos x="393" y="503"/>
                </a:cxn>
                <a:cxn ang="0">
                  <a:pos x="357" y="612"/>
                </a:cxn>
                <a:cxn ang="0">
                  <a:pos x="284" y="704"/>
                </a:cxn>
                <a:cxn ang="0">
                  <a:pos x="192" y="768"/>
                </a:cxn>
                <a:cxn ang="0">
                  <a:pos x="110" y="795"/>
                </a:cxn>
                <a:cxn ang="0">
                  <a:pos x="0" y="823"/>
                </a:cxn>
                <a:cxn ang="0">
                  <a:pos x="1756" y="823"/>
                </a:cxn>
                <a:cxn ang="0">
                  <a:pos x="1756" y="0"/>
                </a:cxn>
              </a:cxnLst>
              <a:rect l="0" t="0" r="r" b="b"/>
              <a:pathLst>
                <a:path w="1756" h="823">
                  <a:moveTo>
                    <a:pt x="1756" y="0"/>
                  </a:moveTo>
                  <a:lnTo>
                    <a:pt x="0" y="0"/>
                  </a:lnTo>
                  <a:lnTo>
                    <a:pt x="174" y="36"/>
                  </a:lnTo>
                  <a:lnTo>
                    <a:pt x="284" y="109"/>
                  </a:lnTo>
                  <a:lnTo>
                    <a:pt x="357" y="210"/>
                  </a:lnTo>
                  <a:lnTo>
                    <a:pt x="393" y="320"/>
                  </a:lnTo>
                  <a:lnTo>
                    <a:pt x="403" y="411"/>
                  </a:lnTo>
                  <a:lnTo>
                    <a:pt x="393" y="503"/>
                  </a:lnTo>
                  <a:lnTo>
                    <a:pt x="357" y="612"/>
                  </a:lnTo>
                  <a:lnTo>
                    <a:pt x="284" y="704"/>
                  </a:lnTo>
                  <a:lnTo>
                    <a:pt x="192" y="768"/>
                  </a:lnTo>
                  <a:lnTo>
                    <a:pt x="110" y="795"/>
                  </a:lnTo>
                  <a:lnTo>
                    <a:pt x="0" y="823"/>
                  </a:lnTo>
                  <a:lnTo>
                    <a:pt x="1756" y="823"/>
                  </a:lnTo>
                  <a:lnTo>
                    <a:pt x="1756" y="0"/>
                  </a:lnTo>
                  <a:close/>
                </a:path>
              </a:pathLst>
            </a:custGeom>
            <a:solidFill>
              <a:schemeClr val="accent1"/>
            </a:solidFill>
            <a:ln w="9525">
              <a:solidFill>
                <a:schemeClr val="tx1"/>
              </a:solidFill>
              <a:round/>
              <a:headEnd/>
              <a:tailEnd/>
            </a:ln>
            <a:effectLst/>
          </p:spPr>
          <p:txBody>
            <a:bodyPr/>
            <a:lstStyle/>
            <a:p>
              <a:endParaRPr lang="en-US"/>
            </a:p>
          </p:txBody>
        </p:sp>
        <p:sp>
          <p:nvSpPr>
            <p:cNvPr id="120843" name="Freeform 11"/>
            <p:cNvSpPr>
              <a:spLocks/>
            </p:cNvSpPr>
            <p:nvPr/>
          </p:nvSpPr>
          <p:spPr bwMode="auto">
            <a:xfrm>
              <a:off x="3122" y="1735"/>
              <a:ext cx="2085" cy="356"/>
            </a:xfrm>
            <a:custGeom>
              <a:avLst/>
              <a:gdLst/>
              <a:ahLst/>
              <a:cxnLst>
                <a:cxn ang="0">
                  <a:pos x="1737" y="0"/>
                </a:cxn>
                <a:cxn ang="0">
                  <a:pos x="0" y="0"/>
                </a:cxn>
                <a:cxn ang="0">
                  <a:pos x="348" y="356"/>
                </a:cxn>
                <a:cxn ang="0">
                  <a:pos x="2085" y="356"/>
                </a:cxn>
                <a:cxn ang="0">
                  <a:pos x="1737" y="0"/>
                </a:cxn>
              </a:cxnLst>
              <a:rect l="0" t="0" r="r" b="b"/>
              <a:pathLst>
                <a:path w="2085" h="356">
                  <a:moveTo>
                    <a:pt x="1737" y="0"/>
                  </a:moveTo>
                  <a:lnTo>
                    <a:pt x="0" y="0"/>
                  </a:lnTo>
                  <a:lnTo>
                    <a:pt x="348" y="356"/>
                  </a:lnTo>
                  <a:lnTo>
                    <a:pt x="2085" y="356"/>
                  </a:lnTo>
                  <a:lnTo>
                    <a:pt x="1737" y="0"/>
                  </a:lnTo>
                  <a:close/>
                </a:path>
              </a:pathLst>
            </a:custGeom>
            <a:solidFill>
              <a:schemeClr val="accent1"/>
            </a:solidFill>
            <a:ln w="9525">
              <a:solidFill>
                <a:schemeClr val="tx1"/>
              </a:solidFill>
              <a:round/>
              <a:headEnd/>
              <a:tailEnd/>
            </a:ln>
            <a:effectLst/>
          </p:spPr>
          <p:txBody>
            <a:bodyPr/>
            <a:lstStyle/>
            <a:p>
              <a:endParaRPr lang="en-US"/>
            </a:p>
          </p:txBody>
        </p:sp>
        <p:sp>
          <p:nvSpPr>
            <p:cNvPr id="120844" name="Line 12"/>
            <p:cNvSpPr>
              <a:spLocks noChangeShapeType="1"/>
            </p:cNvSpPr>
            <p:nvPr/>
          </p:nvSpPr>
          <p:spPr bwMode="auto">
            <a:xfrm>
              <a:off x="2968" y="2028"/>
              <a:ext cx="621" cy="621"/>
            </a:xfrm>
            <a:prstGeom prst="line">
              <a:avLst/>
            </a:prstGeom>
            <a:noFill/>
            <a:ln w="9525">
              <a:solidFill>
                <a:schemeClr val="tx1"/>
              </a:solidFill>
              <a:prstDash val="dashDot"/>
              <a:round/>
              <a:headEnd/>
              <a:tailEnd/>
            </a:ln>
            <a:effectLst/>
          </p:spPr>
          <p:txBody>
            <a:bodyPr/>
            <a:lstStyle/>
            <a:p>
              <a:endParaRPr lang="en-US"/>
            </a:p>
          </p:txBody>
        </p:sp>
        <p:sp>
          <p:nvSpPr>
            <p:cNvPr id="120845" name="Text Box 13"/>
            <p:cNvSpPr txBox="1">
              <a:spLocks noChangeArrowheads="1"/>
            </p:cNvSpPr>
            <p:nvPr/>
          </p:nvSpPr>
          <p:spPr bwMode="auto">
            <a:xfrm>
              <a:off x="4473" y="2252"/>
              <a:ext cx="479" cy="480"/>
            </a:xfrm>
            <a:prstGeom prst="rect">
              <a:avLst/>
            </a:prstGeom>
            <a:noFill/>
            <a:ln w="9525">
              <a:noFill/>
              <a:miter lim="800000"/>
              <a:headEnd/>
              <a:tailEnd/>
            </a:ln>
            <a:effectLst/>
          </p:spPr>
          <p:txBody>
            <a:bodyPr>
              <a:spAutoFit/>
            </a:bodyPr>
            <a:lstStyle/>
            <a:p>
              <a:pPr>
                <a:spcBef>
                  <a:spcPct val="50000"/>
                </a:spcBef>
              </a:pPr>
              <a:r>
                <a:rPr lang="en-US" sz="4400">
                  <a:effectLst>
                    <a:outerShdw blurRad="38100" dist="38100" dir="2700000" algn="tl">
                      <a:srgbClr val="C0C0C0"/>
                    </a:outerShdw>
                  </a:effectLst>
                </a:rPr>
                <a:t>S</a:t>
              </a:r>
            </a:p>
          </p:txBody>
        </p:sp>
        <p:grpSp>
          <p:nvGrpSpPr>
            <p:cNvPr id="120846" name="Group 14"/>
            <p:cNvGrpSpPr>
              <a:grpSpLocks/>
            </p:cNvGrpSpPr>
            <p:nvPr/>
          </p:nvGrpSpPr>
          <p:grpSpPr bwMode="auto">
            <a:xfrm>
              <a:off x="2801" y="2065"/>
              <a:ext cx="1169" cy="667"/>
              <a:chOff x="3038" y="1956"/>
              <a:chExt cx="1169" cy="667"/>
            </a:xfrm>
          </p:grpSpPr>
          <p:grpSp>
            <p:nvGrpSpPr>
              <p:cNvPr id="120847" name="Group 15"/>
              <p:cNvGrpSpPr>
                <a:grpSpLocks/>
              </p:cNvGrpSpPr>
              <p:nvPr/>
            </p:nvGrpSpPr>
            <p:grpSpPr bwMode="auto">
              <a:xfrm>
                <a:off x="3266" y="1969"/>
                <a:ext cx="215" cy="215"/>
                <a:chOff x="4370" y="1935"/>
                <a:chExt cx="215" cy="215"/>
              </a:xfrm>
            </p:grpSpPr>
            <p:sp>
              <p:nvSpPr>
                <p:cNvPr id="120848" name="Oval 16"/>
                <p:cNvSpPr>
                  <a:spLocks noChangeArrowheads="1"/>
                </p:cNvSpPr>
                <p:nvPr/>
              </p:nvSpPr>
              <p:spPr bwMode="auto">
                <a:xfrm>
                  <a:off x="4370" y="1935"/>
                  <a:ext cx="215" cy="215"/>
                </a:xfrm>
                <a:prstGeom prst="ellipse">
                  <a:avLst/>
                </a:prstGeom>
                <a:solidFill>
                  <a:srgbClr val="CC6600"/>
                </a:solidFill>
                <a:ln w="9525">
                  <a:round/>
                  <a:headEnd/>
                  <a:tailEnd/>
                </a:ln>
                <a:effectLst/>
                <a:scene3d>
                  <a:camera prst="legacyObliqueTopLeft"/>
                  <a:lightRig rig="legacyFlat3" dir="t"/>
                </a:scene3d>
                <a:sp3d extrusionH="430200" prstMaterial="legacyMatte">
                  <a:bevelT w="13500" h="13500" prst="angle"/>
                  <a:bevelB w="13500" h="13500" prst="angle"/>
                  <a:extrusionClr>
                    <a:srgbClr val="CC6600"/>
                  </a:extrusionClr>
                </a:sp3d>
              </p:spPr>
              <p:txBody>
                <a:bodyPr wrap="none" anchor="ctr">
                  <a:flatTx/>
                </a:bodyPr>
                <a:lstStyle/>
                <a:p>
                  <a:endParaRPr lang="en-US"/>
                </a:p>
              </p:txBody>
            </p:sp>
            <p:sp>
              <p:nvSpPr>
                <p:cNvPr id="120849" name="Oval 17"/>
                <p:cNvSpPr>
                  <a:spLocks noChangeArrowheads="1"/>
                </p:cNvSpPr>
                <p:nvPr/>
              </p:nvSpPr>
              <p:spPr bwMode="auto">
                <a:xfrm>
                  <a:off x="4414" y="1978"/>
                  <a:ext cx="132" cy="132"/>
                </a:xfrm>
                <a:prstGeom prst="ellipse">
                  <a:avLst/>
                </a:prstGeom>
                <a:solidFill>
                  <a:schemeClr val="tx1"/>
                </a:solidFill>
                <a:ln w="9525">
                  <a:solidFill>
                    <a:schemeClr val="tx1"/>
                  </a:solidFill>
                  <a:round/>
                  <a:headEnd/>
                  <a:tailEnd/>
                </a:ln>
                <a:effectLst/>
              </p:spPr>
              <p:txBody>
                <a:bodyPr wrap="none" anchor="ctr"/>
                <a:lstStyle/>
                <a:p>
                  <a:endParaRPr lang="en-US"/>
                </a:p>
              </p:txBody>
            </p:sp>
          </p:grpSp>
          <p:grpSp>
            <p:nvGrpSpPr>
              <p:cNvPr id="120850" name="Group 18"/>
              <p:cNvGrpSpPr>
                <a:grpSpLocks/>
              </p:cNvGrpSpPr>
              <p:nvPr/>
            </p:nvGrpSpPr>
            <p:grpSpPr bwMode="auto">
              <a:xfrm>
                <a:off x="3412" y="2108"/>
                <a:ext cx="215" cy="215"/>
                <a:chOff x="4370" y="1935"/>
                <a:chExt cx="215" cy="215"/>
              </a:xfrm>
            </p:grpSpPr>
            <p:sp>
              <p:nvSpPr>
                <p:cNvPr id="120851" name="Oval 19"/>
                <p:cNvSpPr>
                  <a:spLocks noChangeArrowheads="1"/>
                </p:cNvSpPr>
                <p:nvPr/>
              </p:nvSpPr>
              <p:spPr bwMode="auto">
                <a:xfrm>
                  <a:off x="4370" y="1935"/>
                  <a:ext cx="215" cy="215"/>
                </a:xfrm>
                <a:prstGeom prst="ellipse">
                  <a:avLst/>
                </a:prstGeom>
                <a:solidFill>
                  <a:srgbClr val="FF9900"/>
                </a:solidFill>
                <a:ln w="9525">
                  <a:round/>
                  <a:headEnd/>
                  <a:tailEnd/>
                </a:ln>
                <a:effectLst/>
                <a:scene3d>
                  <a:camera prst="legacyObliqueTopLeft"/>
                  <a:lightRig rig="legacyFlat3" dir="t"/>
                </a:scene3d>
                <a:sp3d extrusionH="430200" prstMaterial="legacyMatte">
                  <a:bevelT w="13500" h="13500" prst="angle"/>
                  <a:bevelB w="13500" h="13500" prst="angle"/>
                  <a:extrusionClr>
                    <a:srgbClr val="FF9900"/>
                  </a:extrusionClr>
                </a:sp3d>
              </p:spPr>
              <p:txBody>
                <a:bodyPr wrap="none" anchor="ctr">
                  <a:flatTx/>
                </a:bodyPr>
                <a:lstStyle/>
                <a:p>
                  <a:endParaRPr lang="en-US"/>
                </a:p>
              </p:txBody>
            </p:sp>
            <p:sp>
              <p:nvSpPr>
                <p:cNvPr id="120852" name="Oval 20"/>
                <p:cNvSpPr>
                  <a:spLocks noChangeArrowheads="1"/>
                </p:cNvSpPr>
                <p:nvPr/>
              </p:nvSpPr>
              <p:spPr bwMode="auto">
                <a:xfrm>
                  <a:off x="4414" y="1978"/>
                  <a:ext cx="132" cy="132"/>
                </a:xfrm>
                <a:prstGeom prst="ellipse">
                  <a:avLst/>
                </a:prstGeom>
                <a:solidFill>
                  <a:schemeClr val="tx1"/>
                </a:solidFill>
                <a:ln w="9525">
                  <a:solidFill>
                    <a:schemeClr val="tx1"/>
                  </a:solidFill>
                  <a:round/>
                  <a:headEnd/>
                  <a:tailEnd/>
                </a:ln>
                <a:effectLst/>
              </p:spPr>
              <p:txBody>
                <a:bodyPr wrap="none" anchor="ctr"/>
                <a:lstStyle/>
                <a:p>
                  <a:endParaRPr lang="en-US"/>
                </a:p>
              </p:txBody>
            </p:sp>
          </p:grpSp>
          <p:sp>
            <p:nvSpPr>
              <p:cNvPr id="120853" name="Freeform 21"/>
              <p:cNvSpPr>
                <a:spLocks/>
              </p:cNvSpPr>
              <p:nvPr/>
            </p:nvSpPr>
            <p:spPr bwMode="auto">
              <a:xfrm>
                <a:off x="3319" y="2180"/>
                <a:ext cx="888" cy="443"/>
              </a:xfrm>
              <a:custGeom>
                <a:avLst/>
                <a:gdLst/>
                <a:ahLst/>
                <a:cxnLst>
                  <a:cxn ang="0">
                    <a:pos x="214" y="0"/>
                  </a:cxn>
                  <a:cxn ang="0">
                    <a:pos x="366" y="167"/>
                  </a:cxn>
                  <a:cxn ang="0">
                    <a:pos x="614" y="169"/>
                  </a:cxn>
                  <a:cxn ang="0">
                    <a:pos x="888" y="443"/>
                  </a:cxn>
                  <a:cxn ang="0">
                    <a:pos x="278" y="443"/>
                  </a:cxn>
                  <a:cxn ang="0">
                    <a:pos x="0" y="165"/>
                  </a:cxn>
                  <a:cxn ang="0">
                    <a:pos x="304" y="167"/>
                  </a:cxn>
                  <a:cxn ang="0">
                    <a:pos x="144" y="0"/>
                  </a:cxn>
                </a:cxnLst>
                <a:rect l="0" t="0" r="r" b="b"/>
                <a:pathLst>
                  <a:path w="888" h="443">
                    <a:moveTo>
                      <a:pt x="214" y="0"/>
                    </a:moveTo>
                    <a:lnTo>
                      <a:pt x="366" y="167"/>
                    </a:lnTo>
                    <a:lnTo>
                      <a:pt x="614" y="169"/>
                    </a:lnTo>
                    <a:lnTo>
                      <a:pt x="888" y="443"/>
                    </a:lnTo>
                    <a:lnTo>
                      <a:pt x="278" y="443"/>
                    </a:lnTo>
                    <a:lnTo>
                      <a:pt x="0" y="165"/>
                    </a:lnTo>
                    <a:lnTo>
                      <a:pt x="304" y="167"/>
                    </a:lnTo>
                    <a:lnTo>
                      <a:pt x="144" y="0"/>
                    </a:lnTo>
                  </a:path>
                </a:pathLst>
              </a:custGeom>
              <a:noFill/>
              <a:ln w="57150" cmpd="sng">
                <a:solidFill>
                  <a:srgbClr val="FF9900"/>
                </a:solidFill>
                <a:round/>
                <a:headEnd/>
                <a:tailEnd/>
              </a:ln>
              <a:effectLst/>
            </p:spPr>
            <p:txBody>
              <a:bodyPr/>
              <a:lstStyle/>
              <a:p>
                <a:endParaRPr lang="en-US"/>
              </a:p>
            </p:txBody>
          </p:sp>
          <p:grpSp>
            <p:nvGrpSpPr>
              <p:cNvPr id="120854" name="Group 22"/>
              <p:cNvGrpSpPr>
                <a:grpSpLocks/>
              </p:cNvGrpSpPr>
              <p:nvPr/>
            </p:nvGrpSpPr>
            <p:grpSpPr bwMode="auto">
              <a:xfrm>
                <a:off x="3178" y="2103"/>
                <a:ext cx="237" cy="134"/>
                <a:chOff x="297" y="1839"/>
                <a:chExt cx="2093" cy="1182"/>
              </a:xfrm>
            </p:grpSpPr>
            <p:sp>
              <p:nvSpPr>
                <p:cNvPr id="120855" name="Freeform 23"/>
                <p:cNvSpPr>
                  <a:spLocks/>
                </p:cNvSpPr>
                <p:nvPr/>
              </p:nvSpPr>
              <p:spPr bwMode="auto">
                <a:xfrm>
                  <a:off x="297" y="1839"/>
                  <a:ext cx="338" cy="1179"/>
                </a:xfrm>
                <a:custGeom>
                  <a:avLst/>
                  <a:gdLst/>
                  <a:ahLst/>
                  <a:cxnLst>
                    <a:cxn ang="0">
                      <a:pos x="338" y="356"/>
                    </a:cxn>
                    <a:cxn ang="0">
                      <a:pos x="0" y="0"/>
                    </a:cxn>
                    <a:cxn ang="0">
                      <a:pos x="0" y="822"/>
                    </a:cxn>
                    <a:cxn ang="0">
                      <a:pos x="338" y="1179"/>
                    </a:cxn>
                    <a:cxn ang="0">
                      <a:pos x="338" y="356"/>
                    </a:cxn>
                  </a:cxnLst>
                  <a:rect l="0" t="0" r="r" b="b"/>
                  <a:pathLst>
                    <a:path w="338" h="1179">
                      <a:moveTo>
                        <a:pt x="338" y="356"/>
                      </a:moveTo>
                      <a:lnTo>
                        <a:pt x="0" y="0"/>
                      </a:lnTo>
                      <a:lnTo>
                        <a:pt x="0" y="822"/>
                      </a:lnTo>
                      <a:lnTo>
                        <a:pt x="338" y="1179"/>
                      </a:lnTo>
                      <a:lnTo>
                        <a:pt x="338" y="356"/>
                      </a:lnTo>
                      <a:close/>
                    </a:path>
                  </a:pathLst>
                </a:custGeom>
                <a:solidFill>
                  <a:schemeClr val="tx2"/>
                </a:solidFill>
                <a:ln w="9525">
                  <a:solidFill>
                    <a:schemeClr val="tx1"/>
                  </a:solidFill>
                  <a:round/>
                  <a:headEnd/>
                  <a:tailEnd/>
                </a:ln>
                <a:effectLst/>
              </p:spPr>
              <p:txBody>
                <a:bodyPr/>
                <a:lstStyle/>
                <a:p>
                  <a:endParaRPr lang="en-US"/>
                </a:p>
              </p:txBody>
            </p:sp>
            <p:sp>
              <p:nvSpPr>
                <p:cNvPr id="120856" name="Freeform 24"/>
                <p:cNvSpPr>
                  <a:spLocks/>
                </p:cNvSpPr>
                <p:nvPr/>
              </p:nvSpPr>
              <p:spPr bwMode="auto">
                <a:xfrm flipH="1">
                  <a:off x="634" y="2198"/>
                  <a:ext cx="1756" cy="823"/>
                </a:xfrm>
                <a:custGeom>
                  <a:avLst/>
                  <a:gdLst/>
                  <a:ahLst/>
                  <a:cxnLst>
                    <a:cxn ang="0">
                      <a:pos x="1756" y="0"/>
                    </a:cxn>
                    <a:cxn ang="0">
                      <a:pos x="0" y="0"/>
                    </a:cxn>
                    <a:cxn ang="0">
                      <a:pos x="174" y="36"/>
                    </a:cxn>
                    <a:cxn ang="0">
                      <a:pos x="284" y="109"/>
                    </a:cxn>
                    <a:cxn ang="0">
                      <a:pos x="357" y="210"/>
                    </a:cxn>
                    <a:cxn ang="0">
                      <a:pos x="393" y="320"/>
                    </a:cxn>
                    <a:cxn ang="0">
                      <a:pos x="403" y="411"/>
                    </a:cxn>
                    <a:cxn ang="0">
                      <a:pos x="393" y="503"/>
                    </a:cxn>
                    <a:cxn ang="0">
                      <a:pos x="357" y="612"/>
                    </a:cxn>
                    <a:cxn ang="0">
                      <a:pos x="284" y="704"/>
                    </a:cxn>
                    <a:cxn ang="0">
                      <a:pos x="192" y="768"/>
                    </a:cxn>
                    <a:cxn ang="0">
                      <a:pos x="110" y="795"/>
                    </a:cxn>
                    <a:cxn ang="0">
                      <a:pos x="0" y="823"/>
                    </a:cxn>
                    <a:cxn ang="0">
                      <a:pos x="1756" y="823"/>
                    </a:cxn>
                    <a:cxn ang="0">
                      <a:pos x="1756" y="0"/>
                    </a:cxn>
                  </a:cxnLst>
                  <a:rect l="0" t="0" r="r" b="b"/>
                  <a:pathLst>
                    <a:path w="1756" h="823">
                      <a:moveTo>
                        <a:pt x="1756" y="0"/>
                      </a:moveTo>
                      <a:lnTo>
                        <a:pt x="0" y="0"/>
                      </a:lnTo>
                      <a:lnTo>
                        <a:pt x="174" y="36"/>
                      </a:lnTo>
                      <a:lnTo>
                        <a:pt x="284" y="109"/>
                      </a:lnTo>
                      <a:lnTo>
                        <a:pt x="357" y="210"/>
                      </a:lnTo>
                      <a:lnTo>
                        <a:pt x="393" y="320"/>
                      </a:lnTo>
                      <a:lnTo>
                        <a:pt x="403" y="411"/>
                      </a:lnTo>
                      <a:lnTo>
                        <a:pt x="393" y="503"/>
                      </a:lnTo>
                      <a:lnTo>
                        <a:pt x="357" y="612"/>
                      </a:lnTo>
                      <a:lnTo>
                        <a:pt x="284" y="704"/>
                      </a:lnTo>
                      <a:lnTo>
                        <a:pt x="192" y="768"/>
                      </a:lnTo>
                      <a:lnTo>
                        <a:pt x="110" y="795"/>
                      </a:lnTo>
                      <a:lnTo>
                        <a:pt x="0" y="823"/>
                      </a:lnTo>
                      <a:lnTo>
                        <a:pt x="1756" y="823"/>
                      </a:lnTo>
                      <a:lnTo>
                        <a:pt x="1756" y="0"/>
                      </a:lnTo>
                      <a:close/>
                    </a:path>
                  </a:pathLst>
                </a:custGeom>
                <a:solidFill>
                  <a:schemeClr val="bg2"/>
                </a:solidFill>
                <a:ln w="9525">
                  <a:solidFill>
                    <a:schemeClr val="tx1"/>
                  </a:solidFill>
                  <a:round/>
                  <a:headEnd/>
                  <a:tailEnd/>
                </a:ln>
                <a:effectLst/>
              </p:spPr>
              <p:txBody>
                <a:bodyPr/>
                <a:lstStyle/>
                <a:p>
                  <a:endParaRPr lang="en-US"/>
                </a:p>
              </p:txBody>
            </p:sp>
            <p:sp>
              <p:nvSpPr>
                <p:cNvPr id="120857" name="Freeform 25"/>
                <p:cNvSpPr>
                  <a:spLocks/>
                </p:cNvSpPr>
                <p:nvPr/>
              </p:nvSpPr>
              <p:spPr bwMode="auto">
                <a:xfrm>
                  <a:off x="301" y="1843"/>
                  <a:ext cx="2085" cy="356"/>
                </a:xfrm>
                <a:custGeom>
                  <a:avLst/>
                  <a:gdLst/>
                  <a:ahLst/>
                  <a:cxnLst>
                    <a:cxn ang="0">
                      <a:pos x="1737" y="0"/>
                    </a:cxn>
                    <a:cxn ang="0">
                      <a:pos x="0" y="0"/>
                    </a:cxn>
                    <a:cxn ang="0">
                      <a:pos x="348" y="356"/>
                    </a:cxn>
                    <a:cxn ang="0">
                      <a:pos x="2085" y="356"/>
                    </a:cxn>
                    <a:cxn ang="0">
                      <a:pos x="1737" y="0"/>
                    </a:cxn>
                  </a:cxnLst>
                  <a:rect l="0" t="0" r="r" b="b"/>
                  <a:pathLst>
                    <a:path w="2085" h="356">
                      <a:moveTo>
                        <a:pt x="1737" y="0"/>
                      </a:moveTo>
                      <a:lnTo>
                        <a:pt x="0" y="0"/>
                      </a:lnTo>
                      <a:lnTo>
                        <a:pt x="348" y="356"/>
                      </a:lnTo>
                      <a:lnTo>
                        <a:pt x="2085" y="356"/>
                      </a:lnTo>
                      <a:lnTo>
                        <a:pt x="1737" y="0"/>
                      </a:lnTo>
                      <a:close/>
                    </a:path>
                  </a:pathLst>
                </a:custGeom>
                <a:solidFill>
                  <a:schemeClr val="bg2"/>
                </a:solidFill>
                <a:ln w="9525">
                  <a:solidFill>
                    <a:schemeClr val="tx1"/>
                  </a:solidFill>
                  <a:round/>
                  <a:headEnd/>
                  <a:tailEnd/>
                </a:ln>
                <a:effectLst/>
              </p:spPr>
              <p:txBody>
                <a:bodyPr/>
                <a:lstStyle/>
                <a:p>
                  <a:endParaRPr lang="en-US"/>
                </a:p>
              </p:txBody>
            </p:sp>
          </p:grpSp>
          <p:grpSp>
            <p:nvGrpSpPr>
              <p:cNvPr id="120858" name="Group 26"/>
              <p:cNvGrpSpPr>
                <a:grpSpLocks/>
              </p:cNvGrpSpPr>
              <p:nvPr/>
            </p:nvGrpSpPr>
            <p:grpSpPr bwMode="auto">
              <a:xfrm>
                <a:off x="3038" y="1956"/>
                <a:ext cx="237" cy="134"/>
                <a:chOff x="297" y="1839"/>
                <a:chExt cx="2093" cy="1182"/>
              </a:xfrm>
            </p:grpSpPr>
            <p:sp>
              <p:nvSpPr>
                <p:cNvPr id="120859" name="Freeform 27"/>
                <p:cNvSpPr>
                  <a:spLocks/>
                </p:cNvSpPr>
                <p:nvPr/>
              </p:nvSpPr>
              <p:spPr bwMode="auto">
                <a:xfrm>
                  <a:off x="297" y="1839"/>
                  <a:ext cx="338" cy="1179"/>
                </a:xfrm>
                <a:custGeom>
                  <a:avLst/>
                  <a:gdLst/>
                  <a:ahLst/>
                  <a:cxnLst>
                    <a:cxn ang="0">
                      <a:pos x="338" y="356"/>
                    </a:cxn>
                    <a:cxn ang="0">
                      <a:pos x="0" y="0"/>
                    </a:cxn>
                    <a:cxn ang="0">
                      <a:pos x="0" y="822"/>
                    </a:cxn>
                    <a:cxn ang="0">
                      <a:pos x="338" y="1179"/>
                    </a:cxn>
                    <a:cxn ang="0">
                      <a:pos x="338" y="356"/>
                    </a:cxn>
                  </a:cxnLst>
                  <a:rect l="0" t="0" r="r" b="b"/>
                  <a:pathLst>
                    <a:path w="338" h="1179">
                      <a:moveTo>
                        <a:pt x="338" y="356"/>
                      </a:moveTo>
                      <a:lnTo>
                        <a:pt x="0" y="0"/>
                      </a:lnTo>
                      <a:lnTo>
                        <a:pt x="0" y="822"/>
                      </a:lnTo>
                      <a:lnTo>
                        <a:pt x="338" y="1179"/>
                      </a:lnTo>
                      <a:lnTo>
                        <a:pt x="338" y="356"/>
                      </a:lnTo>
                      <a:close/>
                    </a:path>
                  </a:pathLst>
                </a:custGeom>
                <a:solidFill>
                  <a:schemeClr val="tx2"/>
                </a:solidFill>
                <a:ln w="9525">
                  <a:solidFill>
                    <a:schemeClr val="tx1"/>
                  </a:solidFill>
                  <a:round/>
                  <a:headEnd/>
                  <a:tailEnd/>
                </a:ln>
                <a:effectLst/>
              </p:spPr>
              <p:txBody>
                <a:bodyPr/>
                <a:lstStyle/>
                <a:p>
                  <a:endParaRPr lang="en-US"/>
                </a:p>
              </p:txBody>
            </p:sp>
            <p:sp>
              <p:nvSpPr>
                <p:cNvPr id="120860" name="Freeform 28"/>
                <p:cNvSpPr>
                  <a:spLocks/>
                </p:cNvSpPr>
                <p:nvPr/>
              </p:nvSpPr>
              <p:spPr bwMode="auto">
                <a:xfrm flipH="1">
                  <a:off x="634" y="2198"/>
                  <a:ext cx="1756" cy="823"/>
                </a:xfrm>
                <a:custGeom>
                  <a:avLst/>
                  <a:gdLst/>
                  <a:ahLst/>
                  <a:cxnLst>
                    <a:cxn ang="0">
                      <a:pos x="1756" y="0"/>
                    </a:cxn>
                    <a:cxn ang="0">
                      <a:pos x="0" y="0"/>
                    </a:cxn>
                    <a:cxn ang="0">
                      <a:pos x="174" y="36"/>
                    </a:cxn>
                    <a:cxn ang="0">
                      <a:pos x="284" y="109"/>
                    </a:cxn>
                    <a:cxn ang="0">
                      <a:pos x="357" y="210"/>
                    </a:cxn>
                    <a:cxn ang="0">
                      <a:pos x="393" y="320"/>
                    </a:cxn>
                    <a:cxn ang="0">
                      <a:pos x="403" y="411"/>
                    </a:cxn>
                    <a:cxn ang="0">
                      <a:pos x="393" y="503"/>
                    </a:cxn>
                    <a:cxn ang="0">
                      <a:pos x="357" y="612"/>
                    </a:cxn>
                    <a:cxn ang="0">
                      <a:pos x="284" y="704"/>
                    </a:cxn>
                    <a:cxn ang="0">
                      <a:pos x="192" y="768"/>
                    </a:cxn>
                    <a:cxn ang="0">
                      <a:pos x="110" y="795"/>
                    </a:cxn>
                    <a:cxn ang="0">
                      <a:pos x="0" y="823"/>
                    </a:cxn>
                    <a:cxn ang="0">
                      <a:pos x="1756" y="823"/>
                    </a:cxn>
                    <a:cxn ang="0">
                      <a:pos x="1756" y="0"/>
                    </a:cxn>
                  </a:cxnLst>
                  <a:rect l="0" t="0" r="r" b="b"/>
                  <a:pathLst>
                    <a:path w="1756" h="823">
                      <a:moveTo>
                        <a:pt x="1756" y="0"/>
                      </a:moveTo>
                      <a:lnTo>
                        <a:pt x="0" y="0"/>
                      </a:lnTo>
                      <a:lnTo>
                        <a:pt x="174" y="36"/>
                      </a:lnTo>
                      <a:lnTo>
                        <a:pt x="284" y="109"/>
                      </a:lnTo>
                      <a:lnTo>
                        <a:pt x="357" y="210"/>
                      </a:lnTo>
                      <a:lnTo>
                        <a:pt x="393" y="320"/>
                      </a:lnTo>
                      <a:lnTo>
                        <a:pt x="403" y="411"/>
                      </a:lnTo>
                      <a:lnTo>
                        <a:pt x="393" y="503"/>
                      </a:lnTo>
                      <a:lnTo>
                        <a:pt x="357" y="612"/>
                      </a:lnTo>
                      <a:lnTo>
                        <a:pt x="284" y="704"/>
                      </a:lnTo>
                      <a:lnTo>
                        <a:pt x="192" y="768"/>
                      </a:lnTo>
                      <a:lnTo>
                        <a:pt x="110" y="795"/>
                      </a:lnTo>
                      <a:lnTo>
                        <a:pt x="0" y="823"/>
                      </a:lnTo>
                      <a:lnTo>
                        <a:pt x="1756" y="823"/>
                      </a:lnTo>
                      <a:lnTo>
                        <a:pt x="1756" y="0"/>
                      </a:lnTo>
                      <a:close/>
                    </a:path>
                  </a:pathLst>
                </a:custGeom>
                <a:solidFill>
                  <a:schemeClr val="bg2"/>
                </a:solidFill>
                <a:ln w="9525">
                  <a:solidFill>
                    <a:schemeClr val="tx1"/>
                  </a:solidFill>
                  <a:round/>
                  <a:headEnd/>
                  <a:tailEnd/>
                </a:ln>
                <a:effectLst/>
              </p:spPr>
              <p:txBody>
                <a:bodyPr/>
                <a:lstStyle/>
                <a:p>
                  <a:endParaRPr lang="en-US"/>
                </a:p>
              </p:txBody>
            </p:sp>
            <p:sp>
              <p:nvSpPr>
                <p:cNvPr id="120861" name="Freeform 29"/>
                <p:cNvSpPr>
                  <a:spLocks/>
                </p:cNvSpPr>
                <p:nvPr/>
              </p:nvSpPr>
              <p:spPr bwMode="auto">
                <a:xfrm>
                  <a:off x="301" y="1843"/>
                  <a:ext cx="2085" cy="356"/>
                </a:xfrm>
                <a:custGeom>
                  <a:avLst/>
                  <a:gdLst/>
                  <a:ahLst/>
                  <a:cxnLst>
                    <a:cxn ang="0">
                      <a:pos x="1737" y="0"/>
                    </a:cxn>
                    <a:cxn ang="0">
                      <a:pos x="0" y="0"/>
                    </a:cxn>
                    <a:cxn ang="0">
                      <a:pos x="348" y="356"/>
                    </a:cxn>
                    <a:cxn ang="0">
                      <a:pos x="2085" y="356"/>
                    </a:cxn>
                    <a:cxn ang="0">
                      <a:pos x="1737" y="0"/>
                    </a:cxn>
                  </a:cxnLst>
                  <a:rect l="0" t="0" r="r" b="b"/>
                  <a:pathLst>
                    <a:path w="2085" h="356">
                      <a:moveTo>
                        <a:pt x="1737" y="0"/>
                      </a:moveTo>
                      <a:lnTo>
                        <a:pt x="0" y="0"/>
                      </a:lnTo>
                      <a:lnTo>
                        <a:pt x="348" y="356"/>
                      </a:lnTo>
                      <a:lnTo>
                        <a:pt x="2085" y="356"/>
                      </a:lnTo>
                      <a:lnTo>
                        <a:pt x="1737" y="0"/>
                      </a:lnTo>
                      <a:close/>
                    </a:path>
                  </a:pathLst>
                </a:custGeom>
                <a:solidFill>
                  <a:schemeClr val="bg2"/>
                </a:solidFill>
                <a:ln w="9525">
                  <a:solidFill>
                    <a:schemeClr val="tx1"/>
                  </a:solidFill>
                  <a:round/>
                  <a:headEnd/>
                  <a:tailEnd/>
                </a:ln>
                <a:effectLst/>
              </p:spPr>
              <p:txBody>
                <a:bodyPr/>
                <a:lstStyle/>
                <a:p>
                  <a:endParaRPr lang="en-US"/>
                </a:p>
              </p:txBody>
            </p:sp>
          </p:grpSp>
        </p:grpSp>
        <p:sp>
          <p:nvSpPr>
            <p:cNvPr id="120862" name="Freeform 30"/>
            <p:cNvSpPr>
              <a:spLocks/>
            </p:cNvSpPr>
            <p:nvPr/>
          </p:nvSpPr>
          <p:spPr bwMode="auto">
            <a:xfrm>
              <a:off x="1304" y="2564"/>
              <a:ext cx="2085" cy="356"/>
            </a:xfrm>
            <a:custGeom>
              <a:avLst/>
              <a:gdLst/>
              <a:ahLst/>
              <a:cxnLst>
                <a:cxn ang="0">
                  <a:pos x="1737" y="0"/>
                </a:cxn>
                <a:cxn ang="0">
                  <a:pos x="0" y="0"/>
                </a:cxn>
                <a:cxn ang="0">
                  <a:pos x="348" y="356"/>
                </a:cxn>
                <a:cxn ang="0">
                  <a:pos x="2085" y="356"/>
                </a:cxn>
                <a:cxn ang="0">
                  <a:pos x="1737" y="0"/>
                </a:cxn>
              </a:cxnLst>
              <a:rect l="0" t="0" r="r" b="b"/>
              <a:pathLst>
                <a:path w="2085" h="356">
                  <a:moveTo>
                    <a:pt x="1737" y="0"/>
                  </a:moveTo>
                  <a:lnTo>
                    <a:pt x="0" y="0"/>
                  </a:lnTo>
                  <a:lnTo>
                    <a:pt x="348" y="356"/>
                  </a:lnTo>
                  <a:lnTo>
                    <a:pt x="2085" y="356"/>
                  </a:lnTo>
                  <a:lnTo>
                    <a:pt x="1737" y="0"/>
                  </a:lnTo>
                  <a:close/>
                </a:path>
              </a:pathLst>
            </a:custGeom>
            <a:solidFill>
              <a:srgbClr val="FF0000"/>
            </a:solidFill>
            <a:ln w="9525">
              <a:solidFill>
                <a:schemeClr val="tx1"/>
              </a:solidFill>
              <a:round/>
              <a:headEnd/>
              <a:tailEnd/>
            </a:ln>
            <a:effectLst/>
          </p:spPr>
          <p:txBody>
            <a:bodyPr/>
            <a:lstStyle/>
            <a:p>
              <a:endParaRPr lang="en-US"/>
            </a:p>
          </p:txBody>
        </p:sp>
        <p:sp>
          <p:nvSpPr>
            <p:cNvPr id="120863" name="Freeform 31"/>
            <p:cNvSpPr>
              <a:spLocks/>
            </p:cNvSpPr>
            <p:nvPr/>
          </p:nvSpPr>
          <p:spPr bwMode="auto">
            <a:xfrm flipH="1">
              <a:off x="1297" y="1741"/>
              <a:ext cx="1756" cy="823"/>
            </a:xfrm>
            <a:custGeom>
              <a:avLst/>
              <a:gdLst/>
              <a:ahLst/>
              <a:cxnLst>
                <a:cxn ang="0">
                  <a:pos x="1756" y="0"/>
                </a:cxn>
                <a:cxn ang="0">
                  <a:pos x="0" y="0"/>
                </a:cxn>
                <a:cxn ang="0">
                  <a:pos x="174" y="36"/>
                </a:cxn>
                <a:cxn ang="0">
                  <a:pos x="284" y="109"/>
                </a:cxn>
                <a:cxn ang="0">
                  <a:pos x="357" y="210"/>
                </a:cxn>
                <a:cxn ang="0">
                  <a:pos x="393" y="320"/>
                </a:cxn>
                <a:cxn ang="0">
                  <a:pos x="403" y="411"/>
                </a:cxn>
                <a:cxn ang="0">
                  <a:pos x="393" y="503"/>
                </a:cxn>
                <a:cxn ang="0">
                  <a:pos x="357" y="612"/>
                </a:cxn>
                <a:cxn ang="0">
                  <a:pos x="284" y="704"/>
                </a:cxn>
                <a:cxn ang="0">
                  <a:pos x="192" y="768"/>
                </a:cxn>
                <a:cxn ang="0">
                  <a:pos x="110" y="795"/>
                </a:cxn>
                <a:cxn ang="0">
                  <a:pos x="0" y="823"/>
                </a:cxn>
                <a:cxn ang="0">
                  <a:pos x="1756" y="823"/>
                </a:cxn>
                <a:cxn ang="0">
                  <a:pos x="1756" y="0"/>
                </a:cxn>
              </a:cxnLst>
              <a:rect l="0" t="0" r="r" b="b"/>
              <a:pathLst>
                <a:path w="1756" h="823">
                  <a:moveTo>
                    <a:pt x="1756" y="0"/>
                  </a:moveTo>
                  <a:lnTo>
                    <a:pt x="0" y="0"/>
                  </a:lnTo>
                  <a:lnTo>
                    <a:pt x="174" y="36"/>
                  </a:lnTo>
                  <a:lnTo>
                    <a:pt x="284" y="109"/>
                  </a:lnTo>
                  <a:lnTo>
                    <a:pt x="357" y="210"/>
                  </a:lnTo>
                  <a:lnTo>
                    <a:pt x="393" y="320"/>
                  </a:lnTo>
                  <a:lnTo>
                    <a:pt x="403" y="411"/>
                  </a:lnTo>
                  <a:lnTo>
                    <a:pt x="393" y="503"/>
                  </a:lnTo>
                  <a:lnTo>
                    <a:pt x="357" y="612"/>
                  </a:lnTo>
                  <a:lnTo>
                    <a:pt x="284" y="704"/>
                  </a:lnTo>
                  <a:lnTo>
                    <a:pt x="192" y="768"/>
                  </a:lnTo>
                  <a:lnTo>
                    <a:pt x="110" y="795"/>
                  </a:lnTo>
                  <a:lnTo>
                    <a:pt x="0" y="823"/>
                  </a:lnTo>
                  <a:lnTo>
                    <a:pt x="1756" y="823"/>
                  </a:lnTo>
                  <a:lnTo>
                    <a:pt x="1756" y="0"/>
                  </a:lnTo>
                  <a:close/>
                </a:path>
              </a:pathLst>
            </a:custGeom>
            <a:solidFill>
              <a:srgbClr val="FF0000"/>
            </a:solidFill>
            <a:ln w="9525">
              <a:solidFill>
                <a:schemeClr val="tx1"/>
              </a:solidFill>
              <a:round/>
              <a:headEnd/>
              <a:tailEnd/>
            </a:ln>
            <a:effectLst/>
          </p:spPr>
          <p:txBody>
            <a:bodyPr/>
            <a:lstStyle/>
            <a:p>
              <a:endParaRPr lang="en-US"/>
            </a:p>
          </p:txBody>
        </p:sp>
        <p:sp>
          <p:nvSpPr>
            <p:cNvPr id="120864" name="Freeform 32"/>
            <p:cNvSpPr>
              <a:spLocks/>
            </p:cNvSpPr>
            <p:nvPr/>
          </p:nvSpPr>
          <p:spPr bwMode="auto">
            <a:xfrm>
              <a:off x="1303" y="1735"/>
              <a:ext cx="338" cy="1179"/>
            </a:xfrm>
            <a:custGeom>
              <a:avLst/>
              <a:gdLst/>
              <a:ahLst/>
              <a:cxnLst>
                <a:cxn ang="0">
                  <a:pos x="338" y="356"/>
                </a:cxn>
                <a:cxn ang="0">
                  <a:pos x="0" y="0"/>
                </a:cxn>
                <a:cxn ang="0">
                  <a:pos x="0" y="822"/>
                </a:cxn>
                <a:cxn ang="0">
                  <a:pos x="338" y="1179"/>
                </a:cxn>
                <a:cxn ang="0">
                  <a:pos x="338" y="356"/>
                </a:cxn>
              </a:cxnLst>
              <a:rect l="0" t="0" r="r" b="b"/>
              <a:pathLst>
                <a:path w="338" h="1179">
                  <a:moveTo>
                    <a:pt x="338" y="356"/>
                  </a:moveTo>
                  <a:lnTo>
                    <a:pt x="0" y="0"/>
                  </a:lnTo>
                  <a:lnTo>
                    <a:pt x="0" y="822"/>
                  </a:lnTo>
                  <a:lnTo>
                    <a:pt x="338" y="1179"/>
                  </a:lnTo>
                  <a:lnTo>
                    <a:pt x="338" y="356"/>
                  </a:lnTo>
                  <a:close/>
                </a:path>
              </a:pathLst>
            </a:custGeom>
            <a:solidFill>
              <a:srgbClr val="FF0000"/>
            </a:solidFill>
            <a:ln w="9525">
              <a:solidFill>
                <a:schemeClr val="tx1"/>
              </a:solidFill>
              <a:round/>
              <a:headEnd/>
              <a:tailEnd/>
            </a:ln>
            <a:effectLst/>
          </p:spPr>
          <p:txBody>
            <a:bodyPr/>
            <a:lstStyle/>
            <a:p>
              <a:endParaRPr lang="en-US"/>
            </a:p>
          </p:txBody>
        </p:sp>
        <p:sp>
          <p:nvSpPr>
            <p:cNvPr id="120865" name="Freeform 33"/>
            <p:cNvSpPr>
              <a:spLocks/>
            </p:cNvSpPr>
            <p:nvPr/>
          </p:nvSpPr>
          <p:spPr bwMode="auto">
            <a:xfrm flipH="1">
              <a:off x="1640" y="2094"/>
              <a:ext cx="1756" cy="823"/>
            </a:xfrm>
            <a:custGeom>
              <a:avLst/>
              <a:gdLst/>
              <a:ahLst/>
              <a:cxnLst>
                <a:cxn ang="0">
                  <a:pos x="1756" y="0"/>
                </a:cxn>
                <a:cxn ang="0">
                  <a:pos x="0" y="0"/>
                </a:cxn>
                <a:cxn ang="0">
                  <a:pos x="174" y="36"/>
                </a:cxn>
                <a:cxn ang="0">
                  <a:pos x="284" y="109"/>
                </a:cxn>
                <a:cxn ang="0">
                  <a:pos x="357" y="210"/>
                </a:cxn>
                <a:cxn ang="0">
                  <a:pos x="393" y="320"/>
                </a:cxn>
                <a:cxn ang="0">
                  <a:pos x="403" y="411"/>
                </a:cxn>
                <a:cxn ang="0">
                  <a:pos x="393" y="503"/>
                </a:cxn>
                <a:cxn ang="0">
                  <a:pos x="357" y="612"/>
                </a:cxn>
                <a:cxn ang="0">
                  <a:pos x="284" y="704"/>
                </a:cxn>
                <a:cxn ang="0">
                  <a:pos x="192" y="768"/>
                </a:cxn>
                <a:cxn ang="0">
                  <a:pos x="110" y="795"/>
                </a:cxn>
                <a:cxn ang="0">
                  <a:pos x="0" y="823"/>
                </a:cxn>
                <a:cxn ang="0">
                  <a:pos x="1756" y="823"/>
                </a:cxn>
                <a:cxn ang="0">
                  <a:pos x="1756" y="0"/>
                </a:cxn>
              </a:cxnLst>
              <a:rect l="0" t="0" r="r" b="b"/>
              <a:pathLst>
                <a:path w="1756" h="823">
                  <a:moveTo>
                    <a:pt x="1756" y="0"/>
                  </a:moveTo>
                  <a:lnTo>
                    <a:pt x="0" y="0"/>
                  </a:lnTo>
                  <a:lnTo>
                    <a:pt x="174" y="36"/>
                  </a:lnTo>
                  <a:lnTo>
                    <a:pt x="284" y="109"/>
                  </a:lnTo>
                  <a:lnTo>
                    <a:pt x="357" y="210"/>
                  </a:lnTo>
                  <a:lnTo>
                    <a:pt x="393" y="320"/>
                  </a:lnTo>
                  <a:lnTo>
                    <a:pt x="403" y="411"/>
                  </a:lnTo>
                  <a:lnTo>
                    <a:pt x="393" y="503"/>
                  </a:lnTo>
                  <a:lnTo>
                    <a:pt x="357" y="612"/>
                  </a:lnTo>
                  <a:lnTo>
                    <a:pt x="284" y="704"/>
                  </a:lnTo>
                  <a:lnTo>
                    <a:pt x="192" y="768"/>
                  </a:lnTo>
                  <a:lnTo>
                    <a:pt x="110" y="795"/>
                  </a:lnTo>
                  <a:lnTo>
                    <a:pt x="0" y="823"/>
                  </a:lnTo>
                  <a:lnTo>
                    <a:pt x="1756" y="823"/>
                  </a:lnTo>
                  <a:lnTo>
                    <a:pt x="1756" y="0"/>
                  </a:lnTo>
                  <a:close/>
                </a:path>
              </a:pathLst>
            </a:custGeom>
            <a:solidFill>
              <a:srgbClr val="FF0000">
                <a:alpha val="62000"/>
              </a:srgbClr>
            </a:solidFill>
            <a:ln w="9525">
              <a:solidFill>
                <a:schemeClr val="tx1"/>
              </a:solidFill>
              <a:round/>
              <a:headEnd/>
              <a:tailEnd/>
            </a:ln>
            <a:effectLst/>
          </p:spPr>
          <p:txBody>
            <a:bodyPr/>
            <a:lstStyle/>
            <a:p>
              <a:endParaRPr lang="en-US"/>
            </a:p>
          </p:txBody>
        </p:sp>
        <p:sp>
          <p:nvSpPr>
            <p:cNvPr id="120866" name="Freeform 34"/>
            <p:cNvSpPr>
              <a:spLocks/>
            </p:cNvSpPr>
            <p:nvPr/>
          </p:nvSpPr>
          <p:spPr bwMode="auto">
            <a:xfrm>
              <a:off x="1307" y="1739"/>
              <a:ext cx="2085" cy="356"/>
            </a:xfrm>
            <a:custGeom>
              <a:avLst/>
              <a:gdLst/>
              <a:ahLst/>
              <a:cxnLst>
                <a:cxn ang="0">
                  <a:pos x="1737" y="0"/>
                </a:cxn>
                <a:cxn ang="0">
                  <a:pos x="0" y="0"/>
                </a:cxn>
                <a:cxn ang="0">
                  <a:pos x="348" y="356"/>
                </a:cxn>
                <a:cxn ang="0">
                  <a:pos x="2085" y="356"/>
                </a:cxn>
                <a:cxn ang="0">
                  <a:pos x="1737" y="0"/>
                </a:cxn>
              </a:cxnLst>
              <a:rect l="0" t="0" r="r" b="b"/>
              <a:pathLst>
                <a:path w="2085" h="356">
                  <a:moveTo>
                    <a:pt x="1737" y="0"/>
                  </a:moveTo>
                  <a:lnTo>
                    <a:pt x="0" y="0"/>
                  </a:lnTo>
                  <a:lnTo>
                    <a:pt x="348" y="356"/>
                  </a:lnTo>
                  <a:lnTo>
                    <a:pt x="2085" y="356"/>
                  </a:lnTo>
                  <a:lnTo>
                    <a:pt x="1737" y="0"/>
                  </a:lnTo>
                  <a:close/>
                </a:path>
              </a:pathLst>
            </a:custGeom>
            <a:solidFill>
              <a:srgbClr val="FF0000">
                <a:alpha val="55000"/>
              </a:srgbClr>
            </a:solidFill>
            <a:ln w="9525">
              <a:solidFill>
                <a:schemeClr val="tx1"/>
              </a:solidFill>
              <a:round/>
              <a:headEnd/>
              <a:tailEnd/>
            </a:ln>
            <a:effectLst/>
          </p:spPr>
          <p:txBody>
            <a:bodyPr/>
            <a:lstStyle/>
            <a:p>
              <a:endParaRPr lang="en-US"/>
            </a:p>
          </p:txBody>
        </p:sp>
        <p:sp>
          <p:nvSpPr>
            <p:cNvPr id="120867" name="Text Box 35"/>
            <p:cNvSpPr txBox="1">
              <a:spLocks noChangeArrowheads="1"/>
            </p:cNvSpPr>
            <p:nvPr/>
          </p:nvSpPr>
          <p:spPr bwMode="auto">
            <a:xfrm>
              <a:off x="1893" y="2233"/>
              <a:ext cx="479" cy="480"/>
            </a:xfrm>
            <a:prstGeom prst="rect">
              <a:avLst/>
            </a:prstGeom>
            <a:noFill/>
            <a:ln w="9525">
              <a:noFill/>
              <a:miter lim="800000"/>
              <a:headEnd/>
              <a:tailEnd/>
            </a:ln>
            <a:effectLst/>
          </p:spPr>
          <p:txBody>
            <a:bodyPr>
              <a:spAutoFit/>
            </a:bodyPr>
            <a:lstStyle/>
            <a:p>
              <a:pPr>
                <a:spcBef>
                  <a:spcPct val="50000"/>
                </a:spcBef>
              </a:pPr>
              <a:r>
                <a:rPr lang="en-US" sz="4400">
                  <a:effectLst>
                    <a:outerShdw blurRad="38100" dist="38100" dir="2700000" algn="tl">
                      <a:srgbClr val="C0C0C0"/>
                    </a:outerShdw>
                  </a:effectLst>
                </a:rPr>
                <a:t>N</a:t>
              </a:r>
            </a:p>
          </p:txBody>
        </p:sp>
        <p:sp>
          <p:nvSpPr>
            <p:cNvPr id="120868" name="Arc 36"/>
            <p:cNvSpPr>
              <a:spLocks/>
            </p:cNvSpPr>
            <p:nvPr/>
          </p:nvSpPr>
          <p:spPr bwMode="auto">
            <a:xfrm>
              <a:off x="3188" y="2283"/>
              <a:ext cx="503" cy="496"/>
            </a:xfrm>
            <a:custGeom>
              <a:avLst/>
              <a:gdLst>
                <a:gd name="G0" fmla="+- 20802 0 0"/>
                <a:gd name="G1" fmla="+- 21600 0 0"/>
                <a:gd name="G2" fmla="+- 21600 0 0"/>
                <a:gd name="T0" fmla="*/ 0 w 42402"/>
                <a:gd name="T1" fmla="*/ 15783 h 41856"/>
                <a:gd name="T2" fmla="*/ 28303 w 42402"/>
                <a:gd name="T3" fmla="*/ 41856 h 41856"/>
                <a:gd name="T4" fmla="*/ 20802 w 42402"/>
                <a:gd name="T5" fmla="*/ 21600 h 41856"/>
              </a:gdLst>
              <a:ahLst/>
              <a:cxnLst>
                <a:cxn ang="0">
                  <a:pos x="T0" y="T1"/>
                </a:cxn>
                <a:cxn ang="0">
                  <a:pos x="T2" y="T3"/>
                </a:cxn>
                <a:cxn ang="0">
                  <a:pos x="T4" y="T5"/>
                </a:cxn>
              </a:cxnLst>
              <a:rect l="0" t="0" r="r" b="b"/>
              <a:pathLst>
                <a:path w="42402" h="41856" fill="none" extrusionOk="0">
                  <a:moveTo>
                    <a:pt x="0" y="15783"/>
                  </a:moveTo>
                  <a:cubicBezTo>
                    <a:pt x="2609" y="6451"/>
                    <a:pt x="11112" y="-1"/>
                    <a:pt x="20802" y="0"/>
                  </a:cubicBezTo>
                  <a:cubicBezTo>
                    <a:pt x="32731" y="0"/>
                    <a:pt x="42402" y="9670"/>
                    <a:pt x="42402" y="21600"/>
                  </a:cubicBezTo>
                  <a:cubicBezTo>
                    <a:pt x="42402" y="30636"/>
                    <a:pt x="36776" y="38717"/>
                    <a:pt x="28302" y="41855"/>
                  </a:cubicBezTo>
                </a:path>
                <a:path w="42402" h="41856" stroke="0" extrusionOk="0">
                  <a:moveTo>
                    <a:pt x="0" y="15783"/>
                  </a:moveTo>
                  <a:cubicBezTo>
                    <a:pt x="2609" y="6451"/>
                    <a:pt x="11112" y="-1"/>
                    <a:pt x="20802" y="0"/>
                  </a:cubicBezTo>
                  <a:cubicBezTo>
                    <a:pt x="32731" y="0"/>
                    <a:pt x="42402" y="9670"/>
                    <a:pt x="42402" y="21600"/>
                  </a:cubicBezTo>
                  <a:cubicBezTo>
                    <a:pt x="42402" y="30636"/>
                    <a:pt x="36776" y="38717"/>
                    <a:pt x="28302" y="41855"/>
                  </a:cubicBezTo>
                  <a:lnTo>
                    <a:pt x="20802" y="21600"/>
                  </a:lnTo>
                  <a:close/>
                </a:path>
              </a:pathLst>
            </a:custGeom>
            <a:noFill/>
            <a:ln w="28575">
              <a:solidFill>
                <a:schemeClr val="tx1"/>
              </a:solidFill>
              <a:round/>
              <a:headEnd/>
              <a:tailEnd type="arrow" w="med" len="med"/>
            </a:ln>
            <a:effectLst/>
          </p:spPr>
          <p:txBody>
            <a:bodyPr wrap="none" anchor="ctr"/>
            <a:lstStyle/>
            <a:p>
              <a:endParaRPr lang="en-US"/>
            </a:p>
          </p:txBody>
        </p:sp>
        <p:sp>
          <p:nvSpPr>
            <p:cNvPr id="120869" name="Text Box 37"/>
            <p:cNvSpPr txBox="1">
              <a:spLocks noChangeArrowheads="1"/>
            </p:cNvSpPr>
            <p:nvPr/>
          </p:nvSpPr>
          <p:spPr bwMode="auto">
            <a:xfrm>
              <a:off x="377" y="1988"/>
              <a:ext cx="856" cy="518"/>
            </a:xfrm>
            <a:prstGeom prst="rect">
              <a:avLst/>
            </a:prstGeom>
            <a:noFill/>
            <a:ln w="9525">
              <a:noFill/>
              <a:miter lim="800000"/>
              <a:headEnd/>
              <a:tailEnd/>
            </a:ln>
            <a:effectLst/>
          </p:spPr>
          <p:txBody>
            <a:bodyPr>
              <a:spAutoFit/>
            </a:bodyPr>
            <a:lstStyle/>
            <a:p>
              <a:pPr>
                <a:spcBef>
                  <a:spcPct val="50000"/>
                </a:spcBef>
              </a:pPr>
              <a:r>
                <a:rPr lang="en-US">
                  <a:solidFill>
                    <a:schemeClr val="hlink"/>
                  </a:solidFill>
                </a:rPr>
                <a:t>Output voltage</a:t>
              </a:r>
            </a:p>
          </p:txBody>
        </p:sp>
      </p:grpSp>
      <p:pic>
        <p:nvPicPr>
          <p:cNvPr id="120871" name="Picture 39"/>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3881438" y="6451600"/>
            <a:ext cx="2219325" cy="438150"/>
          </a:xfrm>
          <a:prstGeom prst="rect">
            <a:avLst/>
          </a:prstGeom>
          <a:ln>
            <a:noFill/>
          </a:ln>
          <a:effectLst>
            <a:outerShdw blurRad="292100" dist="139700" dir="2700000" algn="tl" rotWithShape="0">
              <a:srgbClr val="333333">
                <a:alpha val="65000"/>
              </a:srgbClr>
            </a:outerShdw>
          </a:effectLst>
        </p:spPr>
      </p:pic>
      <p:sp>
        <p:nvSpPr>
          <p:cNvPr id="120873"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11: Electromagnetic induction - AHL</a:t>
            </a:r>
            <a:br>
              <a:rPr lang="en-US" altLang="en-US" sz="2800" b="1">
                <a:solidFill>
                  <a:schemeClr val="tx2"/>
                </a:solidFill>
              </a:rPr>
            </a:br>
            <a:r>
              <a:rPr lang="en-US" altLang="en-US" sz="2800"/>
              <a:t>11.2 – Power generation and transmission</a:t>
            </a:r>
          </a:p>
        </p:txBody>
      </p:sp>
      <p:sp>
        <p:nvSpPr>
          <p:cNvPr id="120874" name="Rectangle 42"/>
          <p:cNvSpPr>
            <a:spLocks noChangeArrowheads="1"/>
          </p:cNvSpPr>
          <p:nvPr/>
        </p:nvSpPr>
        <p:spPr bwMode="auto">
          <a:xfrm>
            <a:off x="685800" y="1338263"/>
            <a:ext cx="7772400" cy="439737"/>
          </a:xfrm>
          <a:prstGeom prst="rect">
            <a:avLst/>
          </a:prstGeom>
          <a:solidFill>
            <a:srgbClr val="EAEAEA"/>
          </a:solidFill>
          <a:ln w="9525">
            <a:noFill/>
            <a:miter lim="800000"/>
            <a:headEnd/>
            <a:tailEnd/>
          </a:ln>
          <a:effectLst/>
        </p:spPr>
        <p:txBody>
          <a:bodyPr/>
          <a:lstStyle/>
          <a:p>
            <a:pPr eaLnBrk="0" hangingPunct="0">
              <a:spcBef>
                <a:spcPct val="20000"/>
              </a:spcBef>
            </a:pPr>
            <a:r>
              <a:rPr lang="en-US" altLang="en-US" i="1">
                <a:solidFill>
                  <a:schemeClr val="accent2"/>
                </a:solidFill>
                <a:ea typeface="Segoe UI" pitchFamily="34" charset="0"/>
              </a:rPr>
              <a:t>Alternating current (ac) generators</a:t>
            </a:r>
            <a:endParaRPr lang="en-US" i="1">
              <a:solidFill>
                <a:schemeClr val="accent2"/>
              </a:solidFill>
              <a:ea typeface="Segoe UI" pitchFamily="34"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0836">
                                            <p:txEl>
                                              <p:pRg st="0" end="0"/>
                                            </p:txEl>
                                          </p:spTgt>
                                        </p:tgtEl>
                                        <p:attrNameLst>
                                          <p:attrName>style.visibility</p:attrName>
                                        </p:attrNameLst>
                                      </p:cBhvr>
                                      <p:to>
                                        <p:strVal val="visible"/>
                                      </p:to>
                                    </p:set>
                                    <p:anim calcmode="lin" valueType="num">
                                      <p:cBhvr additive="base">
                                        <p:cTn id="7" dur="500" fill="hold"/>
                                        <p:tgtEl>
                                          <p:spTgt spid="12083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083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20837"/>
                                        </p:tgtEl>
                                        <p:attrNameLst>
                                          <p:attrName>style.visibility</p:attrName>
                                        </p:attrNameLst>
                                      </p:cBhvr>
                                      <p:to>
                                        <p:strVal val="visible"/>
                                      </p:to>
                                    </p:set>
                                    <p:animEffect transition="in" filter="fade">
                                      <p:cBhvr>
                                        <p:cTn id="13" dur="2000"/>
                                        <p:tgtEl>
                                          <p:spTgt spid="120837"/>
                                        </p:tgtEl>
                                      </p:cBhvr>
                                    </p:animEffect>
                                  </p:childTnLst>
                                  <p:subTnLst>
                                    <p:audio>
                                      <p:cMediaNode>
                                        <p:cTn display="0" masterRel="sameClick">
                                          <p:stCondLst>
                                            <p:cond evt="begin" delay="0">
                                              <p:tn val="11"/>
                                            </p:cond>
                                          </p:stCondLst>
                                          <p:endCondLst>
                                            <p:cond evt="onStopAudio" delay="0">
                                              <p:tgtEl>
                                                <p:sldTgt/>
                                              </p:tgtEl>
                                            </p:cond>
                                          </p:endCondLst>
                                        </p:cTn>
                                        <p:tgtEl>
                                          <p:sndTgt r:embed="rId5" name="chimes.wav"/>
                                        </p:tgtEl>
                                      </p:cMediaNode>
                                    </p:audio>
                                  </p:sub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20836">
                                            <p:txEl>
                                              <p:pRg st="5" end="5"/>
                                            </p:txEl>
                                          </p:spTgt>
                                        </p:tgtEl>
                                        <p:attrNameLst>
                                          <p:attrName>style.visibility</p:attrName>
                                        </p:attrNameLst>
                                      </p:cBhvr>
                                      <p:to>
                                        <p:strVal val="visible"/>
                                      </p:to>
                                    </p:set>
                                    <p:anim calcmode="lin" valueType="num">
                                      <p:cBhvr additive="base">
                                        <p:cTn id="18" dur="500" fill="hold"/>
                                        <p:tgtEl>
                                          <p:spTgt spid="120836">
                                            <p:txEl>
                                              <p:pRg st="5" end="5"/>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2083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20836">
                                            <p:txEl>
                                              <p:pRg st="6" end="6"/>
                                            </p:txEl>
                                          </p:spTgt>
                                        </p:tgtEl>
                                        <p:attrNameLst>
                                          <p:attrName>style.visibility</p:attrName>
                                        </p:attrNameLst>
                                      </p:cBhvr>
                                      <p:to>
                                        <p:strVal val="visible"/>
                                      </p:to>
                                    </p:set>
                                    <p:anim calcmode="lin" valueType="num">
                                      <p:cBhvr additive="base">
                                        <p:cTn id="24" dur="500" fill="hold"/>
                                        <p:tgtEl>
                                          <p:spTgt spid="120836">
                                            <p:txEl>
                                              <p:pRg st="6" end="6"/>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20836">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20870">
                                            <p:txEl>
                                              <p:pRg st="0" end="0"/>
                                            </p:txEl>
                                          </p:spTgt>
                                        </p:tgtEl>
                                        <p:attrNameLst>
                                          <p:attrName>style.visibility</p:attrName>
                                        </p:attrNameLst>
                                      </p:cBhvr>
                                      <p:to>
                                        <p:strVal val="visible"/>
                                      </p:to>
                                    </p:set>
                                    <p:anim calcmode="lin" valueType="num">
                                      <p:cBhvr additive="base">
                                        <p:cTn id="30" dur="500" fill="hold"/>
                                        <p:tgtEl>
                                          <p:spTgt spid="120870">
                                            <p:txEl>
                                              <p:pRg st="0" end="0"/>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2087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par>
                                <p:cTn id="32" presetID="2" presetClass="entr" presetSubtype="4" fill="hold" nodeType="withEffect">
                                  <p:stCondLst>
                                    <p:cond delay="0"/>
                                  </p:stCondLst>
                                  <p:childTnLst>
                                    <p:set>
                                      <p:cBhvr>
                                        <p:cTn id="33" dur="1" fill="hold">
                                          <p:stCondLst>
                                            <p:cond delay="0"/>
                                          </p:stCondLst>
                                        </p:cTn>
                                        <p:tgtEl>
                                          <p:spTgt spid="120871"/>
                                        </p:tgtEl>
                                        <p:attrNameLst>
                                          <p:attrName>style.visibility</p:attrName>
                                        </p:attrNameLst>
                                      </p:cBhvr>
                                      <p:to>
                                        <p:strVal val="visible"/>
                                      </p:to>
                                    </p:set>
                                    <p:anim calcmode="lin" valueType="num">
                                      <p:cBhvr additive="base">
                                        <p:cTn id="34" dur="500" fill="hold"/>
                                        <p:tgtEl>
                                          <p:spTgt spid="120871"/>
                                        </p:tgtEl>
                                        <p:attrNameLst>
                                          <p:attrName>ppt_x</p:attrName>
                                        </p:attrNameLst>
                                      </p:cBhvr>
                                      <p:tavLst>
                                        <p:tav tm="0">
                                          <p:val>
                                            <p:strVal val="#ppt_x"/>
                                          </p:val>
                                        </p:tav>
                                        <p:tav tm="100000">
                                          <p:val>
                                            <p:strVal val="#ppt_x"/>
                                          </p:val>
                                        </p:tav>
                                      </p:tavLst>
                                    </p:anim>
                                    <p:anim calcmode="lin" valueType="num">
                                      <p:cBhvr additive="base">
                                        <p:cTn id="35" dur="500" fill="hold"/>
                                        <p:tgtEl>
                                          <p:spTgt spid="12087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2" name="Picture 2" descr="Siemens-007"/>
          <p:cNvPicPr>
            <a:picLocks noChangeAspect="1" noChangeArrowheads="1"/>
          </p:cNvPicPr>
          <p:nvPr/>
        </p:nvPicPr>
        <p:blipFill>
          <a:blip r:embed="rId5" cstate="print"/>
          <a:srcRect r="11235"/>
          <a:stretch>
            <a:fillRect/>
          </a:stretch>
        </p:blipFill>
        <p:spPr bwMode="auto">
          <a:xfrm>
            <a:off x="0" y="0"/>
            <a:ext cx="9144000" cy="6856413"/>
          </a:xfrm>
          <a:prstGeom prst="rect">
            <a:avLst/>
          </a:prstGeom>
          <a:noFill/>
        </p:spPr>
      </p:pic>
      <p:sp>
        <p:nvSpPr>
          <p:cNvPr id="122883" name="Text Box 3"/>
          <p:cNvSpPr txBox="1">
            <a:spLocks noChangeArrowheads="1"/>
          </p:cNvSpPr>
          <p:nvPr/>
        </p:nvSpPr>
        <p:spPr bwMode="auto">
          <a:xfrm>
            <a:off x="833438" y="6400800"/>
            <a:ext cx="7493000" cy="457200"/>
          </a:xfrm>
          <a:prstGeom prst="rect">
            <a:avLst/>
          </a:prstGeom>
          <a:noFill/>
          <a:ln w="9525">
            <a:noFill/>
            <a:miter lim="800000"/>
            <a:headEnd/>
            <a:tailEnd/>
          </a:ln>
          <a:effectLst/>
        </p:spPr>
        <p:txBody>
          <a:bodyPr wrap="none">
            <a:spAutoFit/>
          </a:bodyPr>
          <a:lstStyle/>
          <a:p>
            <a:r>
              <a:rPr lang="en-US">
                <a:solidFill>
                  <a:srgbClr val="FFC000"/>
                </a:solidFill>
              </a:rPr>
              <a:t>Massive windings for a nuclear power plant generator.</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2882"/>
                                        </p:tgtEl>
                                        <p:attrNameLst>
                                          <p:attrName>style.visibility</p:attrName>
                                        </p:attrNameLst>
                                      </p:cBhvr>
                                      <p:to>
                                        <p:strVal val="visible"/>
                                      </p:to>
                                    </p:set>
                                    <p:animEffect transition="in" filter="fade">
                                      <p:cBhvr>
                                        <p:cTn id="7" dur="2000"/>
                                        <p:tgtEl>
                                          <p:spTgt spid="12288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22883">
                                            <p:txEl>
                                              <p:pRg st="0" end="0"/>
                                            </p:txEl>
                                          </p:spTgt>
                                        </p:tgtEl>
                                        <p:attrNameLst>
                                          <p:attrName>style.visibility</p:attrName>
                                        </p:attrNameLst>
                                      </p:cBhvr>
                                      <p:to>
                                        <p:strVal val="visible"/>
                                      </p:to>
                                    </p:set>
                                    <p:anim calcmode="lin" valueType="num">
                                      <p:cBhvr additive="base">
                                        <p:cTn id="12" dur="500" fill="hold"/>
                                        <p:tgtEl>
                                          <p:spTgt spid="12288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22883">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ChangeArrowheads="1"/>
          </p:cNvSpPr>
          <p:nvPr/>
        </p:nvSpPr>
        <p:spPr bwMode="auto">
          <a:xfrm>
            <a:off x="685800" y="1338263"/>
            <a:ext cx="7772400" cy="5519737"/>
          </a:xfrm>
          <a:prstGeom prst="rect">
            <a:avLst/>
          </a:prstGeom>
          <a:solidFill>
            <a:srgbClr val="EAEAEA"/>
          </a:solidFill>
          <a:ln w="9525">
            <a:noFill/>
            <a:miter lim="800000"/>
            <a:headEnd/>
            <a:tailEnd/>
          </a:ln>
          <a:effectLst/>
        </p:spPr>
        <p:txBody>
          <a:bodyPr/>
          <a:lstStyle/>
          <a:p>
            <a:pPr eaLnBrk="0" hangingPunct="0">
              <a:spcBef>
                <a:spcPct val="20000"/>
              </a:spcBef>
            </a:pPr>
            <a:r>
              <a:rPr lang="en-US" altLang="en-US" i="1" dirty="0">
                <a:solidFill>
                  <a:schemeClr val="accent2"/>
                </a:solidFill>
                <a:ea typeface="Segoe UI" pitchFamily="34" charset="0"/>
              </a:rPr>
              <a:t>Root mean square (</a:t>
            </a:r>
            <a:r>
              <a:rPr lang="en-US" altLang="en-US" i="1" dirty="0" err="1">
                <a:solidFill>
                  <a:schemeClr val="accent2"/>
                </a:solidFill>
                <a:ea typeface="Segoe UI" pitchFamily="34" charset="0"/>
              </a:rPr>
              <a:t>rms</a:t>
            </a:r>
            <a:r>
              <a:rPr lang="en-US" altLang="en-US" i="1" dirty="0">
                <a:solidFill>
                  <a:schemeClr val="accent2"/>
                </a:solidFill>
                <a:ea typeface="Segoe UI" pitchFamily="34" charset="0"/>
              </a:rPr>
              <a:t>) values of current and voltage</a:t>
            </a:r>
            <a:endParaRPr lang="en-US" sz="2000" i="1" dirty="0">
              <a:solidFill>
                <a:srgbClr val="000000"/>
              </a:solidFill>
              <a:latin typeface="Courier New" pitchFamily="49" charset="0"/>
              <a:ea typeface="Segoe UI" pitchFamily="34" charset="0"/>
              <a:cs typeface="Times New Roman" pitchFamily="18" charset="0"/>
            </a:endParaRPr>
          </a:p>
          <a:p>
            <a:pPr eaLnBrk="0" hangingPunct="0">
              <a:spcBef>
                <a:spcPct val="20000"/>
              </a:spcBef>
            </a:pPr>
            <a:r>
              <a:rPr lang="en-US" dirty="0">
                <a:solidFill>
                  <a:srgbClr val="000000"/>
                </a:solidFill>
                <a:ea typeface="Segoe UI" pitchFamily="34" charset="0"/>
                <a:cs typeface="Times New Roman" pitchFamily="18" charset="0"/>
                <a:sym typeface="Symbol" pitchFamily="18" charset="2"/>
              </a:rPr>
              <a:t></a:t>
            </a:r>
            <a:r>
              <a:rPr lang="en-US" dirty="0">
                <a:solidFill>
                  <a:srgbClr val="000000"/>
                </a:solidFill>
                <a:ea typeface="Segoe UI" pitchFamily="34" charset="0"/>
                <a:cs typeface="Times New Roman" pitchFamily="18" charset="0"/>
              </a:rPr>
              <a:t>The voltage produced by                                           </a:t>
            </a:r>
            <a:r>
              <a:rPr lang="en-US" dirty="0" smtClean="0">
                <a:solidFill>
                  <a:srgbClr val="000000"/>
                </a:solidFill>
                <a:ea typeface="Segoe UI" pitchFamily="34" charset="0"/>
                <a:cs typeface="Times New Roman" pitchFamily="18" charset="0"/>
              </a:rPr>
              <a:t>North American </a:t>
            </a:r>
            <a:r>
              <a:rPr lang="en-US" dirty="0">
                <a:solidFill>
                  <a:srgbClr val="000000"/>
                </a:solidFill>
                <a:ea typeface="Segoe UI" pitchFamily="34" charset="0"/>
                <a:cs typeface="Times New Roman" pitchFamily="18" charset="0"/>
              </a:rPr>
              <a:t>power </a:t>
            </a:r>
            <a:r>
              <a:rPr lang="en-US" dirty="0" smtClean="0">
                <a:solidFill>
                  <a:srgbClr val="000000"/>
                </a:solidFill>
                <a:ea typeface="Segoe UI" pitchFamily="34" charset="0"/>
                <a:cs typeface="Times New Roman" pitchFamily="18" charset="0"/>
              </a:rPr>
              <a:t>                                                         plants </a:t>
            </a:r>
            <a:r>
              <a:rPr lang="en-US" dirty="0">
                <a:solidFill>
                  <a:srgbClr val="000000"/>
                </a:solidFill>
                <a:ea typeface="Segoe UI" pitchFamily="34" charset="0"/>
                <a:cs typeface="Times New Roman" pitchFamily="18" charset="0"/>
              </a:rPr>
              <a:t>is </a:t>
            </a:r>
            <a:r>
              <a:rPr lang="en-US" dirty="0" smtClean="0">
                <a:solidFill>
                  <a:srgbClr val="000000"/>
                </a:solidFill>
                <a:ea typeface="Segoe UI" pitchFamily="34" charset="0"/>
                <a:cs typeface="Times New Roman" pitchFamily="18" charset="0"/>
              </a:rPr>
              <a:t>marketed as ___                                                   AC</a:t>
            </a:r>
            <a:r>
              <a:rPr lang="en-US" dirty="0">
                <a:solidFill>
                  <a:srgbClr val="000000"/>
                </a:solidFill>
                <a:ea typeface="Segoe UI" pitchFamily="34" charset="0"/>
                <a:cs typeface="Times New Roman" pitchFamily="18" charset="0"/>
              </a:rPr>
              <a:t>, </a:t>
            </a:r>
            <a:r>
              <a:rPr lang="en-US" dirty="0" smtClean="0">
                <a:solidFill>
                  <a:srgbClr val="000000"/>
                </a:solidFill>
                <a:ea typeface="Segoe UI" pitchFamily="34" charset="0"/>
                <a:cs typeface="Times New Roman" pitchFamily="18" charset="0"/>
              </a:rPr>
              <a:t>but </a:t>
            </a:r>
            <a:r>
              <a:rPr lang="en-US" dirty="0">
                <a:solidFill>
                  <a:srgbClr val="000000"/>
                </a:solidFill>
                <a:ea typeface="Segoe UI" pitchFamily="34" charset="0"/>
                <a:cs typeface="Times New Roman" pitchFamily="18" charset="0"/>
              </a:rPr>
              <a:t>if you were to </a:t>
            </a:r>
            <a:r>
              <a:rPr lang="en-US" dirty="0" smtClean="0">
                <a:solidFill>
                  <a:srgbClr val="000000"/>
                </a:solidFill>
                <a:ea typeface="Segoe UI" pitchFamily="34" charset="0"/>
                <a:cs typeface="Times New Roman" pitchFamily="18" charset="0"/>
              </a:rPr>
              <a:t>                                                         record the </a:t>
            </a:r>
            <a:r>
              <a:rPr lang="en-US" dirty="0">
                <a:solidFill>
                  <a:srgbClr val="000000"/>
                </a:solidFill>
                <a:ea typeface="Segoe UI" pitchFamily="34" charset="0"/>
                <a:cs typeface="Times New Roman" pitchFamily="18" charset="0"/>
              </a:rPr>
              <a:t>voltage over </a:t>
            </a:r>
            <a:r>
              <a:rPr lang="en-US" dirty="0" smtClean="0">
                <a:solidFill>
                  <a:srgbClr val="000000"/>
                </a:solidFill>
                <a:ea typeface="Segoe UI" pitchFamily="34" charset="0"/>
                <a:cs typeface="Times New Roman" pitchFamily="18" charset="0"/>
              </a:rPr>
              <a:t>                                                       time </a:t>
            </a:r>
            <a:r>
              <a:rPr lang="en-US" dirty="0">
                <a:solidFill>
                  <a:srgbClr val="000000"/>
                </a:solidFill>
                <a:ea typeface="Segoe UI" pitchFamily="34" charset="0"/>
                <a:cs typeface="Times New Roman" pitchFamily="18" charset="0"/>
              </a:rPr>
              <a:t>you </a:t>
            </a:r>
            <a:r>
              <a:rPr lang="en-US" dirty="0" smtClean="0">
                <a:solidFill>
                  <a:srgbClr val="000000"/>
                </a:solidFill>
                <a:ea typeface="Segoe UI" pitchFamily="34" charset="0"/>
                <a:cs typeface="Times New Roman" pitchFamily="18" charset="0"/>
              </a:rPr>
              <a:t>would </a:t>
            </a:r>
            <a:r>
              <a:rPr lang="en-US" dirty="0">
                <a:solidFill>
                  <a:srgbClr val="000000"/>
                </a:solidFill>
                <a:ea typeface="Segoe UI" pitchFamily="34" charset="0"/>
                <a:cs typeface="Times New Roman" pitchFamily="18" charset="0"/>
              </a:rPr>
              <a:t>discover that it                                                      </a:t>
            </a:r>
            <a:r>
              <a:rPr lang="en-US" dirty="0" smtClean="0">
                <a:solidFill>
                  <a:srgbClr val="000000"/>
                </a:solidFill>
                <a:ea typeface="Segoe UI" pitchFamily="34" charset="0"/>
                <a:cs typeface="Times New Roman" pitchFamily="18" charset="0"/>
              </a:rPr>
              <a:t>_____________________________.</a:t>
            </a:r>
            <a:endParaRPr lang="en-US" dirty="0">
              <a:solidFill>
                <a:srgbClr val="000000"/>
              </a:solidFill>
              <a:ea typeface="Segoe UI" pitchFamily="34" charset="0"/>
              <a:cs typeface="Times New Roman" pitchFamily="18" charset="0"/>
            </a:endParaRPr>
          </a:p>
          <a:p>
            <a:pPr eaLnBrk="0" hangingPunct="0">
              <a:spcBef>
                <a:spcPct val="20000"/>
              </a:spcBef>
            </a:pPr>
            <a:r>
              <a:rPr lang="en-US" dirty="0">
                <a:solidFill>
                  <a:srgbClr val="000000"/>
                </a:solidFill>
                <a:ea typeface="Segoe UI" pitchFamily="34" charset="0"/>
                <a:cs typeface="Times New Roman" pitchFamily="18" charset="0"/>
                <a:sym typeface="Symbol" pitchFamily="18" charset="2"/>
              </a:rPr>
              <a:t></a:t>
            </a:r>
            <a:r>
              <a:rPr lang="en-US" dirty="0">
                <a:solidFill>
                  <a:srgbClr val="000000"/>
                </a:solidFill>
                <a:ea typeface="Segoe UI" pitchFamily="34" charset="0"/>
                <a:cs typeface="Times New Roman" pitchFamily="18" charset="0"/>
              </a:rPr>
              <a:t>The value that is marketed is essentially sort of an “average” voltage value.</a:t>
            </a:r>
          </a:p>
          <a:p>
            <a:pPr eaLnBrk="0" hangingPunct="0">
              <a:spcBef>
                <a:spcPct val="20000"/>
              </a:spcBef>
            </a:pPr>
            <a:r>
              <a:rPr lang="en-US" dirty="0">
                <a:solidFill>
                  <a:srgbClr val="000000"/>
                </a:solidFill>
                <a:ea typeface="Segoe UI" pitchFamily="34" charset="0"/>
                <a:cs typeface="Times New Roman" pitchFamily="18" charset="0"/>
                <a:sym typeface="Symbol" pitchFamily="18" charset="2"/>
              </a:rPr>
              <a:t></a:t>
            </a:r>
            <a:r>
              <a:rPr lang="en-US" dirty="0">
                <a:solidFill>
                  <a:srgbClr val="000000"/>
                </a:solidFill>
                <a:ea typeface="Segoe UI" pitchFamily="34" charset="0"/>
                <a:cs typeface="Times New Roman" pitchFamily="18" charset="0"/>
              </a:rPr>
              <a:t>The problem with finding                                                  the usual average of a                                                    sinusoidal function is that                                                     it is </a:t>
            </a:r>
            <a:r>
              <a:rPr lang="en-US" dirty="0" smtClean="0">
                <a:solidFill>
                  <a:srgbClr val="000000"/>
                </a:solidFill>
                <a:ea typeface="Segoe UI" pitchFamily="34" charset="0"/>
                <a:cs typeface="Times New Roman" pitchFamily="18" charset="0"/>
              </a:rPr>
              <a:t>______!</a:t>
            </a:r>
            <a:endParaRPr lang="en-US" dirty="0">
              <a:solidFill>
                <a:srgbClr val="000000"/>
              </a:solidFill>
              <a:ea typeface="Segoe UI" pitchFamily="34" charset="0"/>
              <a:cs typeface="Times New Roman" pitchFamily="18" charset="0"/>
            </a:endParaRPr>
          </a:p>
        </p:txBody>
      </p:sp>
      <p:grpSp>
        <p:nvGrpSpPr>
          <p:cNvPr id="126980" name="Group 4"/>
          <p:cNvGrpSpPr>
            <a:grpSpLocks/>
          </p:cNvGrpSpPr>
          <p:nvPr/>
        </p:nvGrpSpPr>
        <p:grpSpPr bwMode="auto">
          <a:xfrm>
            <a:off x="4230688" y="2105025"/>
            <a:ext cx="5167312" cy="1725613"/>
            <a:chOff x="2577" y="2109"/>
            <a:chExt cx="3255" cy="1087"/>
          </a:xfrm>
        </p:grpSpPr>
        <p:sp>
          <p:nvSpPr>
            <p:cNvPr id="126981" name="Rectangle 5"/>
            <p:cNvSpPr>
              <a:spLocks noChangeArrowheads="1"/>
            </p:cNvSpPr>
            <p:nvPr/>
          </p:nvSpPr>
          <p:spPr bwMode="auto">
            <a:xfrm>
              <a:off x="3009" y="2260"/>
              <a:ext cx="2229" cy="815"/>
            </a:xfrm>
            <a:prstGeom prst="rect">
              <a:avLst/>
            </a:prstGeom>
            <a:solidFill>
              <a:schemeClr val="accent1"/>
            </a:solidFill>
            <a:ln w="9525">
              <a:solidFill>
                <a:schemeClr val="hlink"/>
              </a:solidFill>
              <a:miter lim="800000"/>
              <a:headEnd/>
              <a:tailEnd/>
            </a:ln>
            <a:effectLst/>
          </p:spPr>
          <p:txBody>
            <a:bodyPr wrap="none" anchor="ctr"/>
            <a:lstStyle/>
            <a:p>
              <a:endParaRPr lang="en-US"/>
            </a:p>
          </p:txBody>
        </p:sp>
        <p:sp>
          <p:nvSpPr>
            <p:cNvPr id="126982" name="Line 6"/>
            <p:cNvSpPr>
              <a:spLocks noChangeShapeType="1"/>
            </p:cNvSpPr>
            <p:nvPr/>
          </p:nvSpPr>
          <p:spPr bwMode="auto">
            <a:xfrm>
              <a:off x="3000" y="2664"/>
              <a:ext cx="2330" cy="0"/>
            </a:xfrm>
            <a:prstGeom prst="line">
              <a:avLst/>
            </a:prstGeom>
            <a:noFill/>
            <a:ln w="9525">
              <a:solidFill>
                <a:schemeClr val="tx1"/>
              </a:solidFill>
              <a:round/>
              <a:headEnd/>
              <a:tailEnd type="triangle" w="med" len="med"/>
            </a:ln>
            <a:effectLst/>
          </p:spPr>
          <p:txBody>
            <a:bodyPr/>
            <a:lstStyle/>
            <a:p>
              <a:endParaRPr lang="en-US"/>
            </a:p>
          </p:txBody>
        </p:sp>
        <p:sp>
          <p:nvSpPr>
            <p:cNvPr id="126983" name="Text Box 7"/>
            <p:cNvSpPr txBox="1">
              <a:spLocks noChangeArrowheads="1"/>
            </p:cNvSpPr>
            <p:nvPr/>
          </p:nvSpPr>
          <p:spPr bwMode="auto">
            <a:xfrm>
              <a:off x="2623" y="2109"/>
              <a:ext cx="476" cy="250"/>
            </a:xfrm>
            <a:prstGeom prst="rect">
              <a:avLst/>
            </a:prstGeom>
            <a:noFill/>
            <a:ln w="9525">
              <a:noFill/>
              <a:miter lim="800000"/>
              <a:headEnd/>
              <a:tailEnd/>
            </a:ln>
            <a:effectLst/>
          </p:spPr>
          <p:txBody>
            <a:bodyPr>
              <a:spAutoFit/>
            </a:bodyPr>
            <a:lstStyle/>
            <a:p>
              <a:pPr>
                <a:spcBef>
                  <a:spcPct val="50000"/>
                </a:spcBef>
              </a:pPr>
              <a:r>
                <a:rPr lang="en-US" sz="2000">
                  <a:solidFill>
                    <a:srgbClr val="CC0099"/>
                  </a:solidFill>
                </a:rPr>
                <a:t>170</a:t>
              </a:r>
            </a:p>
          </p:txBody>
        </p:sp>
        <p:sp>
          <p:nvSpPr>
            <p:cNvPr id="126984" name="Rectangle 8"/>
            <p:cNvSpPr>
              <a:spLocks noChangeArrowheads="1"/>
            </p:cNvSpPr>
            <p:nvPr/>
          </p:nvSpPr>
          <p:spPr bwMode="auto">
            <a:xfrm rot="16200000">
              <a:off x="2397" y="2520"/>
              <a:ext cx="838" cy="250"/>
            </a:xfrm>
            <a:prstGeom prst="rect">
              <a:avLst/>
            </a:prstGeom>
            <a:noFill/>
            <a:ln w="9525">
              <a:noFill/>
              <a:miter lim="800000"/>
              <a:headEnd/>
              <a:tailEnd/>
            </a:ln>
            <a:effectLst/>
          </p:spPr>
          <p:txBody>
            <a:bodyPr/>
            <a:lstStyle/>
            <a:p>
              <a:pPr algn="ctr" eaLnBrk="0" hangingPunct="0">
                <a:lnSpc>
                  <a:spcPct val="90000"/>
                </a:lnSpc>
                <a:spcBef>
                  <a:spcPct val="20000"/>
                </a:spcBef>
              </a:pPr>
              <a:r>
                <a:rPr lang="en-US" sz="2000" i="1">
                  <a:solidFill>
                    <a:srgbClr val="000000"/>
                  </a:solidFill>
                  <a:sym typeface="Symbol" pitchFamily="18" charset="2"/>
                </a:rPr>
                <a:t> </a:t>
              </a:r>
              <a:r>
                <a:rPr lang="en-US" sz="2000">
                  <a:sym typeface="Symbol" pitchFamily="18" charset="2"/>
                </a:rPr>
                <a:t>/ V</a:t>
              </a:r>
              <a:endParaRPr lang="en-US" sz="2000" baseline="30000">
                <a:sym typeface="Symbol" pitchFamily="18" charset="2"/>
              </a:endParaRPr>
            </a:p>
          </p:txBody>
        </p:sp>
        <p:sp>
          <p:nvSpPr>
            <p:cNvPr id="126985" name="Rectangle 9"/>
            <p:cNvSpPr>
              <a:spLocks noChangeArrowheads="1"/>
            </p:cNvSpPr>
            <p:nvPr/>
          </p:nvSpPr>
          <p:spPr bwMode="auto">
            <a:xfrm>
              <a:off x="5247" y="2508"/>
              <a:ext cx="585" cy="306"/>
            </a:xfrm>
            <a:prstGeom prst="rect">
              <a:avLst/>
            </a:prstGeom>
            <a:noFill/>
            <a:ln w="9525">
              <a:noFill/>
              <a:miter lim="800000"/>
              <a:headEnd/>
              <a:tailEnd/>
            </a:ln>
            <a:effectLst/>
          </p:spPr>
          <p:txBody>
            <a:bodyPr/>
            <a:lstStyle/>
            <a:p>
              <a:pPr eaLnBrk="0" hangingPunct="0">
                <a:lnSpc>
                  <a:spcPct val="90000"/>
                </a:lnSpc>
                <a:spcBef>
                  <a:spcPct val="20000"/>
                </a:spcBef>
              </a:pPr>
              <a:r>
                <a:rPr lang="en-US" sz="2000" i="1">
                  <a:sym typeface="Symbol" pitchFamily="18" charset="2"/>
                </a:rPr>
                <a:t> y </a:t>
              </a:r>
              <a:r>
                <a:rPr lang="en-US" sz="2000">
                  <a:sym typeface="Symbol" pitchFamily="18" charset="2"/>
                </a:rPr>
                <a:t>/ s</a:t>
              </a:r>
              <a:endParaRPr lang="en-US" sz="2000">
                <a:cs typeface="Courier New" pitchFamily="49" charset="0"/>
              </a:endParaRPr>
            </a:p>
          </p:txBody>
        </p:sp>
        <p:sp>
          <p:nvSpPr>
            <p:cNvPr id="126986" name="Text Box 10"/>
            <p:cNvSpPr txBox="1">
              <a:spLocks noChangeArrowheads="1"/>
            </p:cNvSpPr>
            <p:nvPr/>
          </p:nvSpPr>
          <p:spPr bwMode="auto">
            <a:xfrm>
              <a:off x="2577" y="2946"/>
              <a:ext cx="477" cy="250"/>
            </a:xfrm>
            <a:prstGeom prst="rect">
              <a:avLst/>
            </a:prstGeom>
            <a:noFill/>
            <a:ln w="9525">
              <a:noFill/>
              <a:miter lim="800000"/>
              <a:headEnd/>
              <a:tailEnd/>
            </a:ln>
            <a:effectLst/>
          </p:spPr>
          <p:txBody>
            <a:bodyPr>
              <a:spAutoFit/>
            </a:bodyPr>
            <a:lstStyle/>
            <a:p>
              <a:pPr>
                <a:spcBef>
                  <a:spcPct val="50000"/>
                </a:spcBef>
              </a:pPr>
              <a:r>
                <a:rPr lang="en-US" sz="2000" baseline="30000">
                  <a:solidFill>
                    <a:srgbClr val="CC0099"/>
                  </a:solidFill>
                </a:rPr>
                <a:t>-</a:t>
              </a:r>
              <a:r>
                <a:rPr lang="en-US" sz="2000">
                  <a:solidFill>
                    <a:srgbClr val="CC0099"/>
                  </a:solidFill>
                </a:rPr>
                <a:t>170</a:t>
              </a:r>
            </a:p>
          </p:txBody>
        </p:sp>
        <p:sp>
          <p:nvSpPr>
            <p:cNvPr id="126987" name="Line 11"/>
            <p:cNvSpPr>
              <a:spLocks noChangeShapeType="1"/>
            </p:cNvSpPr>
            <p:nvPr/>
          </p:nvSpPr>
          <p:spPr bwMode="auto">
            <a:xfrm flipV="1">
              <a:off x="3003" y="2258"/>
              <a:ext cx="0" cy="808"/>
            </a:xfrm>
            <a:prstGeom prst="line">
              <a:avLst/>
            </a:prstGeom>
            <a:noFill/>
            <a:ln w="9525">
              <a:solidFill>
                <a:schemeClr val="tx1"/>
              </a:solidFill>
              <a:round/>
              <a:headEnd/>
              <a:tailEnd type="triangle" w="med" len="med"/>
            </a:ln>
            <a:effectLst/>
          </p:spPr>
          <p:txBody>
            <a:bodyPr/>
            <a:lstStyle/>
            <a:p>
              <a:endParaRPr lang="en-US"/>
            </a:p>
          </p:txBody>
        </p:sp>
        <p:sp>
          <p:nvSpPr>
            <p:cNvPr id="126988" name="Freeform 12"/>
            <p:cNvSpPr>
              <a:spLocks/>
            </p:cNvSpPr>
            <p:nvPr/>
          </p:nvSpPr>
          <p:spPr bwMode="auto">
            <a:xfrm rot="10800000">
              <a:off x="3004" y="2253"/>
              <a:ext cx="2226" cy="827"/>
            </a:xfrm>
            <a:custGeom>
              <a:avLst/>
              <a:gdLst/>
              <a:ahLst/>
              <a:cxnLst>
                <a:cxn ang="0">
                  <a:pos x="0" y="0"/>
                </a:cxn>
                <a:cxn ang="0">
                  <a:pos x="189" y="205"/>
                </a:cxn>
                <a:cxn ang="0">
                  <a:pos x="394" y="394"/>
                </a:cxn>
                <a:cxn ang="0">
                  <a:pos x="591" y="205"/>
                </a:cxn>
                <a:cxn ang="0">
                  <a:pos x="789" y="8"/>
                </a:cxn>
                <a:cxn ang="0">
                  <a:pos x="986" y="205"/>
                </a:cxn>
                <a:cxn ang="0">
                  <a:pos x="1175" y="394"/>
                </a:cxn>
                <a:cxn ang="0">
                  <a:pos x="1373" y="205"/>
                </a:cxn>
                <a:cxn ang="0">
                  <a:pos x="1570" y="8"/>
                </a:cxn>
                <a:cxn ang="0">
                  <a:pos x="1767" y="205"/>
                </a:cxn>
                <a:cxn ang="0">
                  <a:pos x="1964" y="394"/>
                </a:cxn>
                <a:cxn ang="0">
                  <a:pos x="2162" y="197"/>
                </a:cxn>
              </a:cxnLst>
              <a:rect l="0" t="0" r="r" b="b"/>
              <a:pathLst>
                <a:path w="2162" h="395">
                  <a:moveTo>
                    <a:pt x="0" y="0"/>
                  </a:moveTo>
                  <a:cubicBezTo>
                    <a:pt x="61" y="69"/>
                    <a:pt x="123" y="139"/>
                    <a:pt x="189" y="205"/>
                  </a:cubicBezTo>
                  <a:cubicBezTo>
                    <a:pt x="255" y="271"/>
                    <a:pt x="327" y="394"/>
                    <a:pt x="394" y="394"/>
                  </a:cubicBezTo>
                  <a:cubicBezTo>
                    <a:pt x="461" y="394"/>
                    <a:pt x="525" y="269"/>
                    <a:pt x="591" y="205"/>
                  </a:cubicBezTo>
                  <a:cubicBezTo>
                    <a:pt x="657" y="141"/>
                    <a:pt x="723" y="8"/>
                    <a:pt x="789" y="8"/>
                  </a:cubicBezTo>
                  <a:cubicBezTo>
                    <a:pt x="855" y="8"/>
                    <a:pt x="922" y="141"/>
                    <a:pt x="986" y="205"/>
                  </a:cubicBezTo>
                  <a:cubicBezTo>
                    <a:pt x="1050" y="269"/>
                    <a:pt x="1111" y="394"/>
                    <a:pt x="1175" y="394"/>
                  </a:cubicBezTo>
                  <a:cubicBezTo>
                    <a:pt x="1239" y="394"/>
                    <a:pt x="1307" y="269"/>
                    <a:pt x="1373" y="205"/>
                  </a:cubicBezTo>
                  <a:cubicBezTo>
                    <a:pt x="1439" y="141"/>
                    <a:pt x="1504" y="8"/>
                    <a:pt x="1570" y="8"/>
                  </a:cubicBezTo>
                  <a:cubicBezTo>
                    <a:pt x="1636" y="8"/>
                    <a:pt x="1701" y="141"/>
                    <a:pt x="1767" y="205"/>
                  </a:cubicBezTo>
                  <a:cubicBezTo>
                    <a:pt x="1833" y="269"/>
                    <a:pt x="1898" y="395"/>
                    <a:pt x="1964" y="394"/>
                  </a:cubicBezTo>
                  <a:cubicBezTo>
                    <a:pt x="2030" y="393"/>
                    <a:pt x="2096" y="295"/>
                    <a:pt x="2162" y="197"/>
                  </a:cubicBezTo>
                </a:path>
              </a:pathLst>
            </a:custGeom>
            <a:noFill/>
            <a:ln w="19050" cap="flat" cmpd="sng">
              <a:solidFill>
                <a:srgbClr val="FF00FF"/>
              </a:solidFill>
              <a:prstDash val="dash"/>
              <a:round/>
              <a:headEnd/>
              <a:tailEnd/>
            </a:ln>
            <a:effectLst/>
          </p:spPr>
          <p:txBody>
            <a:bodyPr/>
            <a:lstStyle/>
            <a:p>
              <a:endParaRPr lang="en-US"/>
            </a:p>
          </p:txBody>
        </p:sp>
      </p:grpSp>
      <p:sp>
        <p:nvSpPr>
          <p:cNvPr id="126989" name="Rectangle 13"/>
          <p:cNvSpPr>
            <a:spLocks noChangeArrowheads="1"/>
          </p:cNvSpPr>
          <p:nvPr/>
        </p:nvSpPr>
        <p:spPr bwMode="auto">
          <a:xfrm>
            <a:off x="4916488" y="5372100"/>
            <a:ext cx="3538537" cy="1293813"/>
          </a:xfrm>
          <a:prstGeom prst="rect">
            <a:avLst/>
          </a:prstGeom>
          <a:solidFill>
            <a:schemeClr val="accent1"/>
          </a:solidFill>
          <a:ln w="9525">
            <a:solidFill>
              <a:schemeClr val="hlink"/>
            </a:solidFill>
            <a:miter lim="800000"/>
            <a:headEnd/>
            <a:tailEnd/>
          </a:ln>
          <a:effectLst/>
        </p:spPr>
        <p:txBody>
          <a:bodyPr wrap="none" anchor="ctr"/>
          <a:lstStyle/>
          <a:p>
            <a:endParaRPr lang="en-US"/>
          </a:p>
        </p:txBody>
      </p:sp>
      <p:sp>
        <p:nvSpPr>
          <p:cNvPr id="126990" name="Text Box 14"/>
          <p:cNvSpPr txBox="1">
            <a:spLocks noChangeArrowheads="1"/>
          </p:cNvSpPr>
          <p:nvPr/>
        </p:nvSpPr>
        <p:spPr bwMode="auto">
          <a:xfrm>
            <a:off x="4303713" y="5132388"/>
            <a:ext cx="755650" cy="396875"/>
          </a:xfrm>
          <a:prstGeom prst="rect">
            <a:avLst/>
          </a:prstGeom>
          <a:noFill/>
          <a:ln w="9525">
            <a:noFill/>
            <a:miter lim="800000"/>
            <a:headEnd/>
            <a:tailEnd/>
          </a:ln>
          <a:effectLst/>
        </p:spPr>
        <p:txBody>
          <a:bodyPr>
            <a:spAutoFit/>
          </a:bodyPr>
          <a:lstStyle/>
          <a:p>
            <a:pPr>
              <a:spcBef>
                <a:spcPct val="50000"/>
              </a:spcBef>
            </a:pPr>
            <a:r>
              <a:rPr lang="en-US" sz="2000">
                <a:solidFill>
                  <a:srgbClr val="CC0099"/>
                </a:solidFill>
              </a:rPr>
              <a:t>170</a:t>
            </a:r>
          </a:p>
        </p:txBody>
      </p:sp>
      <p:sp>
        <p:nvSpPr>
          <p:cNvPr id="126991" name="Rectangle 15"/>
          <p:cNvSpPr>
            <a:spLocks noChangeArrowheads="1"/>
          </p:cNvSpPr>
          <p:nvPr/>
        </p:nvSpPr>
        <p:spPr bwMode="auto">
          <a:xfrm rot="16200000">
            <a:off x="3944938" y="5784850"/>
            <a:ext cx="1330325" cy="396875"/>
          </a:xfrm>
          <a:prstGeom prst="rect">
            <a:avLst/>
          </a:prstGeom>
          <a:noFill/>
          <a:ln w="9525">
            <a:noFill/>
            <a:miter lim="800000"/>
            <a:headEnd/>
            <a:tailEnd/>
          </a:ln>
          <a:effectLst/>
        </p:spPr>
        <p:txBody>
          <a:bodyPr/>
          <a:lstStyle/>
          <a:p>
            <a:pPr algn="ctr" eaLnBrk="0" hangingPunct="0">
              <a:lnSpc>
                <a:spcPct val="90000"/>
              </a:lnSpc>
              <a:spcBef>
                <a:spcPct val="20000"/>
              </a:spcBef>
            </a:pPr>
            <a:r>
              <a:rPr lang="en-US" sz="2000" i="1">
                <a:solidFill>
                  <a:srgbClr val="000000"/>
                </a:solidFill>
                <a:sym typeface="Symbol" pitchFamily="18" charset="2"/>
              </a:rPr>
              <a:t> </a:t>
            </a:r>
            <a:r>
              <a:rPr lang="en-US" sz="2000">
                <a:sym typeface="Symbol" pitchFamily="18" charset="2"/>
              </a:rPr>
              <a:t>/ V</a:t>
            </a:r>
            <a:endParaRPr lang="en-US" sz="2000" baseline="30000">
              <a:sym typeface="Symbol" pitchFamily="18" charset="2"/>
            </a:endParaRPr>
          </a:p>
        </p:txBody>
      </p:sp>
      <p:sp>
        <p:nvSpPr>
          <p:cNvPr id="126992" name="Rectangle 16"/>
          <p:cNvSpPr>
            <a:spLocks noChangeArrowheads="1"/>
          </p:cNvSpPr>
          <p:nvPr/>
        </p:nvSpPr>
        <p:spPr bwMode="auto">
          <a:xfrm>
            <a:off x="8469313" y="5765800"/>
            <a:ext cx="928687" cy="485775"/>
          </a:xfrm>
          <a:prstGeom prst="rect">
            <a:avLst/>
          </a:prstGeom>
          <a:noFill/>
          <a:ln w="9525">
            <a:noFill/>
            <a:miter lim="800000"/>
            <a:headEnd/>
            <a:tailEnd/>
          </a:ln>
          <a:effectLst/>
        </p:spPr>
        <p:txBody>
          <a:bodyPr/>
          <a:lstStyle/>
          <a:p>
            <a:pPr eaLnBrk="0" hangingPunct="0">
              <a:lnSpc>
                <a:spcPct val="90000"/>
              </a:lnSpc>
              <a:spcBef>
                <a:spcPct val="20000"/>
              </a:spcBef>
            </a:pPr>
            <a:r>
              <a:rPr lang="en-US" sz="2000" i="1">
                <a:sym typeface="Symbol" pitchFamily="18" charset="2"/>
              </a:rPr>
              <a:t> t </a:t>
            </a:r>
            <a:r>
              <a:rPr lang="en-US" sz="2000">
                <a:sym typeface="Symbol" pitchFamily="18" charset="2"/>
              </a:rPr>
              <a:t>/ s</a:t>
            </a:r>
            <a:endParaRPr lang="en-US" sz="2000">
              <a:cs typeface="Courier New" pitchFamily="49" charset="0"/>
            </a:endParaRPr>
          </a:p>
        </p:txBody>
      </p:sp>
      <p:sp>
        <p:nvSpPr>
          <p:cNvPr id="126993" name="Text Box 17"/>
          <p:cNvSpPr txBox="1">
            <a:spLocks noChangeArrowheads="1"/>
          </p:cNvSpPr>
          <p:nvPr/>
        </p:nvSpPr>
        <p:spPr bwMode="auto">
          <a:xfrm>
            <a:off x="4230688" y="6461125"/>
            <a:ext cx="757237" cy="396875"/>
          </a:xfrm>
          <a:prstGeom prst="rect">
            <a:avLst/>
          </a:prstGeom>
          <a:noFill/>
          <a:ln w="9525">
            <a:noFill/>
            <a:miter lim="800000"/>
            <a:headEnd/>
            <a:tailEnd/>
          </a:ln>
          <a:effectLst/>
        </p:spPr>
        <p:txBody>
          <a:bodyPr>
            <a:spAutoFit/>
          </a:bodyPr>
          <a:lstStyle/>
          <a:p>
            <a:pPr>
              <a:spcBef>
                <a:spcPct val="50000"/>
              </a:spcBef>
            </a:pPr>
            <a:r>
              <a:rPr lang="en-US" sz="2000" baseline="30000">
                <a:solidFill>
                  <a:srgbClr val="CC0099"/>
                </a:solidFill>
              </a:rPr>
              <a:t>-</a:t>
            </a:r>
            <a:r>
              <a:rPr lang="en-US" sz="2000">
                <a:solidFill>
                  <a:srgbClr val="CC0099"/>
                </a:solidFill>
              </a:rPr>
              <a:t>170</a:t>
            </a:r>
          </a:p>
        </p:txBody>
      </p:sp>
      <p:sp>
        <p:nvSpPr>
          <p:cNvPr id="126994" name="Freeform 18"/>
          <p:cNvSpPr>
            <a:spLocks/>
          </p:cNvSpPr>
          <p:nvPr/>
        </p:nvSpPr>
        <p:spPr bwMode="auto">
          <a:xfrm>
            <a:off x="4910138" y="5364163"/>
            <a:ext cx="3279775" cy="1285875"/>
          </a:xfrm>
          <a:custGeom>
            <a:avLst/>
            <a:gdLst/>
            <a:ahLst/>
            <a:cxnLst>
              <a:cxn ang="0">
                <a:pos x="2028" y="403"/>
              </a:cxn>
              <a:cxn ang="0">
                <a:pos x="2031" y="398"/>
              </a:cxn>
              <a:cxn ang="0">
                <a:pos x="1820" y="2"/>
              </a:cxn>
              <a:cxn ang="0">
                <a:pos x="1618" y="398"/>
              </a:cxn>
              <a:cxn ang="0">
                <a:pos x="1415" y="810"/>
              </a:cxn>
              <a:cxn ang="0">
                <a:pos x="1211" y="398"/>
              </a:cxn>
              <a:cxn ang="0">
                <a:pos x="1016" y="2"/>
              </a:cxn>
              <a:cxn ang="0">
                <a:pos x="812" y="398"/>
              </a:cxn>
              <a:cxn ang="0">
                <a:pos x="610" y="810"/>
              </a:cxn>
              <a:cxn ang="0">
                <a:pos x="407" y="398"/>
              </a:cxn>
              <a:cxn ang="0">
                <a:pos x="204" y="2"/>
              </a:cxn>
              <a:cxn ang="0">
                <a:pos x="0" y="415"/>
              </a:cxn>
            </a:cxnLst>
            <a:rect l="0" t="0" r="r" b="b"/>
            <a:pathLst>
              <a:path w="2066" h="810">
                <a:moveTo>
                  <a:pt x="2028" y="403"/>
                </a:moveTo>
                <a:cubicBezTo>
                  <a:pt x="2030" y="402"/>
                  <a:pt x="2066" y="465"/>
                  <a:pt x="2031" y="398"/>
                </a:cubicBezTo>
                <a:cubicBezTo>
                  <a:pt x="1996" y="331"/>
                  <a:pt x="1889" y="2"/>
                  <a:pt x="1820" y="2"/>
                </a:cubicBezTo>
                <a:cubicBezTo>
                  <a:pt x="1751" y="2"/>
                  <a:pt x="1685" y="264"/>
                  <a:pt x="1618" y="398"/>
                </a:cubicBezTo>
                <a:cubicBezTo>
                  <a:pt x="1550" y="532"/>
                  <a:pt x="1483" y="810"/>
                  <a:pt x="1415" y="810"/>
                </a:cubicBezTo>
                <a:cubicBezTo>
                  <a:pt x="1347" y="810"/>
                  <a:pt x="1277" y="532"/>
                  <a:pt x="1211" y="398"/>
                </a:cubicBezTo>
                <a:cubicBezTo>
                  <a:pt x="1145" y="264"/>
                  <a:pt x="1082" y="2"/>
                  <a:pt x="1016" y="2"/>
                </a:cubicBezTo>
                <a:cubicBezTo>
                  <a:pt x="950" y="2"/>
                  <a:pt x="880" y="264"/>
                  <a:pt x="812" y="398"/>
                </a:cubicBezTo>
                <a:cubicBezTo>
                  <a:pt x="744" y="532"/>
                  <a:pt x="677" y="810"/>
                  <a:pt x="610" y="810"/>
                </a:cubicBezTo>
                <a:cubicBezTo>
                  <a:pt x="542" y="810"/>
                  <a:pt x="475" y="532"/>
                  <a:pt x="407" y="398"/>
                </a:cubicBezTo>
                <a:cubicBezTo>
                  <a:pt x="339" y="264"/>
                  <a:pt x="272" y="0"/>
                  <a:pt x="204" y="2"/>
                </a:cubicBezTo>
                <a:cubicBezTo>
                  <a:pt x="136" y="4"/>
                  <a:pt x="68" y="209"/>
                  <a:pt x="0" y="415"/>
                </a:cubicBezTo>
              </a:path>
            </a:pathLst>
          </a:custGeom>
          <a:solidFill>
            <a:srgbClr val="FF0000"/>
          </a:solidFill>
          <a:ln w="38100" cap="flat" cmpd="sng">
            <a:noFill/>
            <a:prstDash val="solid"/>
            <a:round/>
            <a:headEnd/>
            <a:tailEnd/>
          </a:ln>
          <a:effectLst/>
        </p:spPr>
        <p:txBody>
          <a:bodyPr/>
          <a:lstStyle/>
          <a:p>
            <a:endParaRPr lang="en-US"/>
          </a:p>
        </p:txBody>
      </p:sp>
      <p:sp>
        <p:nvSpPr>
          <p:cNvPr id="126995" name="Freeform 19"/>
          <p:cNvSpPr>
            <a:spLocks/>
          </p:cNvSpPr>
          <p:nvPr/>
        </p:nvSpPr>
        <p:spPr bwMode="auto">
          <a:xfrm rot="10800000">
            <a:off x="4908550" y="5360988"/>
            <a:ext cx="3533775" cy="1312862"/>
          </a:xfrm>
          <a:custGeom>
            <a:avLst/>
            <a:gdLst/>
            <a:ahLst/>
            <a:cxnLst>
              <a:cxn ang="0">
                <a:pos x="0" y="0"/>
              </a:cxn>
              <a:cxn ang="0">
                <a:pos x="189" y="205"/>
              </a:cxn>
              <a:cxn ang="0">
                <a:pos x="394" y="394"/>
              </a:cxn>
              <a:cxn ang="0">
                <a:pos x="591" y="205"/>
              </a:cxn>
              <a:cxn ang="0">
                <a:pos x="789" y="8"/>
              </a:cxn>
              <a:cxn ang="0">
                <a:pos x="986" y="205"/>
              </a:cxn>
              <a:cxn ang="0">
                <a:pos x="1175" y="394"/>
              </a:cxn>
              <a:cxn ang="0">
                <a:pos x="1373" y="205"/>
              </a:cxn>
              <a:cxn ang="0">
                <a:pos x="1570" y="8"/>
              </a:cxn>
              <a:cxn ang="0">
                <a:pos x="1767" y="205"/>
              </a:cxn>
              <a:cxn ang="0">
                <a:pos x="1964" y="394"/>
              </a:cxn>
              <a:cxn ang="0">
                <a:pos x="2162" y="197"/>
              </a:cxn>
            </a:cxnLst>
            <a:rect l="0" t="0" r="r" b="b"/>
            <a:pathLst>
              <a:path w="2162" h="395">
                <a:moveTo>
                  <a:pt x="0" y="0"/>
                </a:moveTo>
                <a:cubicBezTo>
                  <a:pt x="61" y="69"/>
                  <a:pt x="123" y="139"/>
                  <a:pt x="189" y="205"/>
                </a:cubicBezTo>
                <a:cubicBezTo>
                  <a:pt x="255" y="271"/>
                  <a:pt x="327" y="394"/>
                  <a:pt x="394" y="394"/>
                </a:cubicBezTo>
                <a:cubicBezTo>
                  <a:pt x="461" y="394"/>
                  <a:pt x="525" y="269"/>
                  <a:pt x="591" y="205"/>
                </a:cubicBezTo>
                <a:cubicBezTo>
                  <a:pt x="657" y="141"/>
                  <a:pt x="723" y="8"/>
                  <a:pt x="789" y="8"/>
                </a:cubicBezTo>
                <a:cubicBezTo>
                  <a:pt x="855" y="8"/>
                  <a:pt x="922" y="141"/>
                  <a:pt x="986" y="205"/>
                </a:cubicBezTo>
                <a:cubicBezTo>
                  <a:pt x="1050" y="269"/>
                  <a:pt x="1111" y="394"/>
                  <a:pt x="1175" y="394"/>
                </a:cubicBezTo>
                <a:cubicBezTo>
                  <a:pt x="1239" y="394"/>
                  <a:pt x="1307" y="269"/>
                  <a:pt x="1373" y="205"/>
                </a:cubicBezTo>
                <a:cubicBezTo>
                  <a:pt x="1439" y="141"/>
                  <a:pt x="1504" y="8"/>
                  <a:pt x="1570" y="8"/>
                </a:cubicBezTo>
                <a:cubicBezTo>
                  <a:pt x="1636" y="8"/>
                  <a:pt x="1701" y="141"/>
                  <a:pt x="1767" y="205"/>
                </a:cubicBezTo>
                <a:cubicBezTo>
                  <a:pt x="1833" y="269"/>
                  <a:pt x="1898" y="395"/>
                  <a:pt x="1964" y="394"/>
                </a:cubicBezTo>
                <a:cubicBezTo>
                  <a:pt x="2030" y="393"/>
                  <a:pt x="2096" y="295"/>
                  <a:pt x="2162" y="197"/>
                </a:cubicBezTo>
              </a:path>
            </a:pathLst>
          </a:custGeom>
          <a:noFill/>
          <a:ln w="38100" cap="flat" cmpd="sng">
            <a:solidFill>
              <a:srgbClr val="FF00FF"/>
            </a:solidFill>
            <a:prstDash val="solid"/>
            <a:round/>
            <a:headEnd/>
            <a:tailEnd/>
          </a:ln>
          <a:effectLst/>
        </p:spPr>
        <p:txBody>
          <a:bodyPr/>
          <a:lstStyle/>
          <a:p>
            <a:endParaRPr lang="en-US"/>
          </a:p>
        </p:txBody>
      </p:sp>
      <p:sp>
        <p:nvSpPr>
          <p:cNvPr id="126996" name="Line 20"/>
          <p:cNvSpPr>
            <a:spLocks noChangeShapeType="1"/>
          </p:cNvSpPr>
          <p:nvPr/>
        </p:nvSpPr>
        <p:spPr bwMode="auto">
          <a:xfrm>
            <a:off x="4902200" y="6013450"/>
            <a:ext cx="3698875" cy="0"/>
          </a:xfrm>
          <a:prstGeom prst="line">
            <a:avLst/>
          </a:prstGeom>
          <a:noFill/>
          <a:ln w="9525">
            <a:solidFill>
              <a:schemeClr val="tx1"/>
            </a:solidFill>
            <a:round/>
            <a:headEnd/>
            <a:tailEnd type="triangle" w="med" len="med"/>
          </a:ln>
          <a:effectLst/>
        </p:spPr>
        <p:txBody>
          <a:bodyPr/>
          <a:lstStyle/>
          <a:p>
            <a:endParaRPr lang="en-US"/>
          </a:p>
        </p:txBody>
      </p:sp>
      <p:sp>
        <p:nvSpPr>
          <p:cNvPr id="126997" name="Line 21"/>
          <p:cNvSpPr>
            <a:spLocks noChangeShapeType="1"/>
          </p:cNvSpPr>
          <p:nvPr/>
        </p:nvSpPr>
        <p:spPr bwMode="auto">
          <a:xfrm flipV="1">
            <a:off x="4906963" y="5368925"/>
            <a:ext cx="0" cy="1282700"/>
          </a:xfrm>
          <a:prstGeom prst="line">
            <a:avLst/>
          </a:prstGeom>
          <a:noFill/>
          <a:ln w="9525">
            <a:solidFill>
              <a:schemeClr val="tx1"/>
            </a:solidFill>
            <a:round/>
            <a:headEnd/>
            <a:tailEnd type="triangle" w="med" len="med"/>
          </a:ln>
          <a:effectLst/>
        </p:spPr>
        <p:txBody>
          <a:bodyPr/>
          <a:lstStyle/>
          <a:p>
            <a:endParaRPr lang="en-US"/>
          </a:p>
        </p:txBody>
      </p:sp>
      <p:grpSp>
        <p:nvGrpSpPr>
          <p:cNvPr id="126998" name="Group 22"/>
          <p:cNvGrpSpPr>
            <a:grpSpLocks/>
          </p:cNvGrpSpPr>
          <p:nvPr/>
        </p:nvGrpSpPr>
        <p:grpSpPr bwMode="auto">
          <a:xfrm>
            <a:off x="4895850" y="5580063"/>
            <a:ext cx="2435225" cy="822325"/>
            <a:chOff x="3004" y="3515"/>
            <a:chExt cx="1534" cy="518"/>
          </a:xfrm>
        </p:grpSpPr>
        <p:sp>
          <p:nvSpPr>
            <p:cNvPr id="126999" name="Text Box 23"/>
            <p:cNvSpPr txBox="1">
              <a:spLocks noChangeArrowheads="1"/>
            </p:cNvSpPr>
            <p:nvPr/>
          </p:nvSpPr>
          <p:spPr bwMode="auto">
            <a:xfrm>
              <a:off x="3004" y="3515"/>
              <a:ext cx="359" cy="250"/>
            </a:xfrm>
            <a:prstGeom prst="rect">
              <a:avLst/>
            </a:prstGeom>
            <a:noFill/>
            <a:ln w="9525">
              <a:noFill/>
              <a:miter lim="800000"/>
              <a:headEnd/>
              <a:tailEnd/>
            </a:ln>
            <a:effectLst/>
          </p:spPr>
          <p:txBody>
            <a:bodyPr wrap="none">
              <a:spAutoFit/>
            </a:bodyPr>
            <a:lstStyle/>
            <a:p>
              <a:r>
                <a:rPr lang="en-US" sz="2000" b="1">
                  <a:solidFill>
                    <a:schemeClr val="accent1"/>
                  </a:solidFill>
                </a:rPr>
                <a:t> (+)</a:t>
              </a:r>
            </a:p>
          </p:txBody>
        </p:sp>
        <p:sp>
          <p:nvSpPr>
            <p:cNvPr id="127000" name="Text Box 24"/>
            <p:cNvSpPr txBox="1">
              <a:spLocks noChangeArrowheads="1"/>
            </p:cNvSpPr>
            <p:nvPr/>
          </p:nvSpPr>
          <p:spPr bwMode="auto">
            <a:xfrm>
              <a:off x="3423" y="3772"/>
              <a:ext cx="319" cy="250"/>
            </a:xfrm>
            <a:prstGeom prst="rect">
              <a:avLst/>
            </a:prstGeom>
            <a:noFill/>
            <a:ln w="9525">
              <a:noFill/>
              <a:miter lim="800000"/>
              <a:headEnd/>
              <a:tailEnd/>
            </a:ln>
            <a:effectLst/>
          </p:spPr>
          <p:txBody>
            <a:bodyPr wrap="none">
              <a:spAutoFit/>
            </a:bodyPr>
            <a:lstStyle/>
            <a:p>
              <a:r>
                <a:rPr lang="en-US" sz="2000" b="1">
                  <a:solidFill>
                    <a:schemeClr val="accent1"/>
                  </a:solidFill>
                </a:rPr>
                <a:t> (-)</a:t>
              </a:r>
            </a:p>
          </p:txBody>
        </p:sp>
        <p:sp>
          <p:nvSpPr>
            <p:cNvPr id="127001" name="Text Box 25"/>
            <p:cNvSpPr txBox="1">
              <a:spLocks noChangeArrowheads="1"/>
            </p:cNvSpPr>
            <p:nvPr/>
          </p:nvSpPr>
          <p:spPr bwMode="auto">
            <a:xfrm>
              <a:off x="3816" y="3526"/>
              <a:ext cx="359" cy="250"/>
            </a:xfrm>
            <a:prstGeom prst="rect">
              <a:avLst/>
            </a:prstGeom>
            <a:noFill/>
            <a:ln w="9525">
              <a:noFill/>
              <a:miter lim="800000"/>
              <a:headEnd/>
              <a:tailEnd/>
            </a:ln>
            <a:effectLst/>
          </p:spPr>
          <p:txBody>
            <a:bodyPr wrap="none">
              <a:spAutoFit/>
            </a:bodyPr>
            <a:lstStyle/>
            <a:p>
              <a:r>
                <a:rPr lang="en-US" sz="2000" b="1">
                  <a:solidFill>
                    <a:schemeClr val="accent1"/>
                  </a:solidFill>
                </a:rPr>
                <a:t> (+)</a:t>
              </a:r>
            </a:p>
          </p:txBody>
        </p:sp>
        <p:sp>
          <p:nvSpPr>
            <p:cNvPr id="127002" name="Text Box 26"/>
            <p:cNvSpPr txBox="1">
              <a:spLocks noChangeArrowheads="1"/>
            </p:cNvSpPr>
            <p:nvPr/>
          </p:nvSpPr>
          <p:spPr bwMode="auto">
            <a:xfrm>
              <a:off x="4219" y="3783"/>
              <a:ext cx="319" cy="250"/>
            </a:xfrm>
            <a:prstGeom prst="rect">
              <a:avLst/>
            </a:prstGeom>
            <a:noFill/>
            <a:ln w="9525">
              <a:noFill/>
              <a:miter lim="800000"/>
              <a:headEnd/>
              <a:tailEnd/>
            </a:ln>
            <a:effectLst/>
          </p:spPr>
          <p:txBody>
            <a:bodyPr wrap="none">
              <a:spAutoFit/>
            </a:bodyPr>
            <a:lstStyle/>
            <a:p>
              <a:r>
                <a:rPr lang="en-US" sz="2000" b="1">
                  <a:solidFill>
                    <a:schemeClr val="accent1"/>
                  </a:solidFill>
                </a:rPr>
                <a:t> (-)</a:t>
              </a:r>
            </a:p>
          </p:txBody>
        </p:sp>
      </p:grpSp>
      <p:sp>
        <p:nvSpPr>
          <p:cNvPr id="127003" name="Text Box 27"/>
          <p:cNvSpPr txBox="1">
            <a:spLocks noChangeArrowheads="1"/>
          </p:cNvSpPr>
          <p:nvPr/>
        </p:nvSpPr>
        <p:spPr bwMode="auto">
          <a:xfrm>
            <a:off x="4826000" y="4851400"/>
            <a:ext cx="3446463" cy="457200"/>
          </a:xfrm>
          <a:prstGeom prst="rect">
            <a:avLst/>
          </a:prstGeom>
          <a:noFill/>
          <a:ln w="9525">
            <a:noFill/>
            <a:miter lim="800000"/>
            <a:headEnd/>
            <a:tailEnd/>
          </a:ln>
          <a:effectLst/>
        </p:spPr>
        <p:txBody>
          <a:bodyPr wrap="none">
            <a:spAutoFit/>
          </a:bodyPr>
          <a:lstStyle/>
          <a:p>
            <a:r>
              <a:rPr lang="en-US" dirty="0">
                <a:solidFill>
                  <a:schemeClr val="hlink"/>
                </a:solidFill>
              </a:rPr>
              <a:t>(+) and (-) areas cancel.</a:t>
            </a:r>
          </a:p>
        </p:txBody>
      </p:sp>
      <p:sp>
        <p:nvSpPr>
          <p:cNvPr id="127005"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11: Electromagnetic induction - AHL</a:t>
            </a:r>
            <a:br>
              <a:rPr lang="en-US" altLang="en-US" sz="2800" b="1">
                <a:solidFill>
                  <a:schemeClr val="tx2"/>
                </a:solidFill>
              </a:rPr>
            </a:br>
            <a:r>
              <a:rPr lang="en-US" altLang="en-US" sz="2800"/>
              <a:t>11.2 – Power generation and transmission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6978">
                                            <p:txEl>
                                              <p:pRg st="0" end="0"/>
                                            </p:txEl>
                                          </p:spTgt>
                                        </p:tgtEl>
                                        <p:attrNameLst>
                                          <p:attrName>style.visibility</p:attrName>
                                        </p:attrNameLst>
                                      </p:cBhvr>
                                      <p:to>
                                        <p:strVal val="visible"/>
                                      </p:to>
                                    </p:set>
                                    <p:anim calcmode="lin" valueType="num">
                                      <p:cBhvr additive="base">
                                        <p:cTn id="7" dur="500" fill="hold"/>
                                        <p:tgtEl>
                                          <p:spTgt spid="12697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697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6978">
                                            <p:txEl>
                                              <p:pRg st="1" end="1"/>
                                            </p:txEl>
                                          </p:spTgt>
                                        </p:tgtEl>
                                        <p:attrNameLst>
                                          <p:attrName>style.visibility</p:attrName>
                                        </p:attrNameLst>
                                      </p:cBhvr>
                                      <p:to>
                                        <p:strVal val="visible"/>
                                      </p:to>
                                    </p:set>
                                    <p:anim calcmode="lin" valueType="num">
                                      <p:cBhvr additive="base">
                                        <p:cTn id="13" dur="500" fill="hold"/>
                                        <p:tgtEl>
                                          <p:spTgt spid="12697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697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par>
                          <p:cTn id="15" fill="hold">
                            <p:stCondLst>
                              <p:cond delay="500"/>
                            </p:stCondLst>
                            <p:childTnLst>
                              <p:par>
                                <p:cTn id="16" presetID="53" presetClass="entr" presetSubtype="0" fill="hold" nodeType="afterEffect">
                                  <p:stCondLst>
                                    <p:cond delay="0"/>
                                  </p:stCondLst>
                                  <p:childTnLst>
                                    <p:set>
                                      <p:cBhvr>
                                        <p:cTn id="17" dur="1" fill="hold">
                                          <p:stCondLst>
                                            <p:cond delay="0"/>
                                          </p:stCondLst>
                                        </p:cTn>
                                        <p:tgtEl>
                                          <p:spTgt spid="126980"/>
                                        </p:tgtEl>
                                        <p:attrNameLst>
                                          <p:attrName>style.visibility</p:attrName>
                                        </p:attrNameLst>
                                      </p:cBhvr>
                                      <p:to>
                                        <p:strVal val="visible"/>
                                      </p:to>
                                    </p:set>
                                    <p:anim calcmode="lin" valueType="num">
                                      <p:cBhvr>
                                        <p:cTn id="18" dur="500" fill="hold"/>
                                        <p:tgtEl>
                                          <p:spTgt spid="126980"/>
                                        </p:tgtEl>
                                        <p:attrNameLst>
                                          <p:attrName>ppt_w</p:attrName>
                                        </p:attrNameLst>
                                      </p:cBhvr>
                                      <p:tavLst>
                                        <p:tav tm="0">
                                          <p:val>
                                            <p:fltVal val="0"/>
                                          </p:val>
                                        </p:tav>
                                        <p:tav tm="100000">
                                          <p:val>
                                            <p:strVal val="#ppt_w"/>
                                          </p:val>
                                        </p:tav>
                                      </p:tavLst>
                                    </p:anim>
                                    <p:anim calcmode="lin" valueType="num">
                                      <p:cBhvr>
                                        <p:cTn id="19" dur="500" fill="hold"/>
                                        <p:tgtEl>
                                          <p:spTgt spid="126980"/>
                                        </p:tgtEl>
                                        <p:attrNameLst>
                                          <p:attrName>ppt_h</p:attrName>
                                        </p:attrNameLst>
                                      </p:cBhvr>
                                      <p:tavLst>
                                        <p:tav tm="0">
                                          <p:val>
                                            <p:fltVal val="0"/>
                                          </p:val>
                                        </p:tav>
                                        <p:tav tm="100000">
                                          <p:val>
                                            <p:strVal val="#ppt_h"/>
                                          </p:val>
                                        </p:tav>
                                      </p:tavLst>
                                    </p:anim>
                                    <p:animEffect transition="in" filter="fade">
                                      <p:cBhvr>
                                        <p:cTn id="20" dur="500"/>
                                        <p:tgtEl>
                                          <p:spTgt spid="126980"/>
                                        </p:tgtEl>
                                      </p:cBhvr>
                                    </p:animEffect>
                                  </p:childTnLst>
                                  <p:subTnLst>
                                    <p:audio>
                                      <p:cMediaNode>
                                        <p:cTn display="0" masterRel="sameClick">
                                          <p:stCondLst>
                                            <p:cond evt="begin" delay="0">
                                              <p:tn val="16"/>
                                            </p:cond>
                                          </p:stCondLst>
                                          <p:endCondLst>
                                            <p:cond evt="onStopAudio" delay="0">
                                              <p:tgtEl>
                                                <p:sldTgt/>
                                              </p:tgtEl>
                                            </p:cond>
                                          </p:endCondLst>
                                        </p:cTn>
                                        <p:tgtEl>
                                          <p:sndTgt r:embed="rId3" name="camera.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6978">
                                            <p:txEl>
                                              <p:pRg st="2" end="2"/>
                                            </p:txEl>
                                          </p:spTgt>
                                        </p:tgtEl>
                                        <p:attrNameLst>
                                          <p:attrName>style.visibility</p:attrName>
                                        </p:attrNameLst>
                                      </p:cBhvr>
                                      <p:to>
                                        <p:strVal val="visible"/>
                                      </p:to>
                                    </p:set>
                                    <p:anim calcmode="lin" valueType="num">
                                      <p:cBhvr additive="base">
                                        <p:cTn id="25" dur="500" fill="hold"/>
                                        <p:tgtEl>
                                          <p:spTgt spid="12697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697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26978">
                                            <p:txEl>
                                              <p:pRg st="3" end="3"/>
                                            </p:txEl>
                                          </p:spTgt>
                                        </p:tgtEl>
                                        <p:attrNameLst>
                                          <p:attrName>style.visibility</p:attrName>
                                        </p:attrNameLst>
                                      </p:cBhvr>
                                      <p:to>
                                        <p:strVal val="visible"/>
                                      </p:to>
                                    </p:set>
                                    <p:anim calcmode="lin" valueType="num">
                                      <p:cBhvr additive="base">
                                        <p:cTn id="31" dur="500" fill="hold"/>
                                        <p:tgtEl>
                                          <p:spTgt spid="126978">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697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53" presetClass="entr" presetSubtype="0" fill="hold" grpId="0" nodeType="clickEffect">
                                  <p:stCondLst>
                                    <p:cond delay="0"/>
                                  </p:stCondLst>
                                  <p:childTnLst>
                                    <p:set>
                                      <p:cBhvr>
                                        <p:cTn id="36" dur="1" fill="hold">
                                          <p:stCondLst>
                                            <p:cond delay="0"/>
                                          </p:stCondLst>
                                        </p:cTn>
                                        <p:tgtEl>
                                          <p:spTgt spid="126989"/>
                                        </p:tgtEl>
                                        <p:attrNameLst>
                                          <p:attrName>style.visibility</p:attrName>
                                        </p:attrNameLst>
                                      </p:cBhvr>
                                      <p:to>
                                        <p:strVal val="visible"/>
                                      </p:to>
                                    </p:set>
                                    <p:anim calcmode="lin" valueType="num">
                                      <p:cBhvr>
                                        <p:cTn id="37" dur="500" fill="hold"/>
                                        <p:tgtEl>
                                          <p:spTgt spid="126989"/>
                                        </p:tgtEl>
                                        <p:attrNameLst>
                                          <p:attrName>ppt_w</p:attrName>
                                        </p:attrNameLst>
                                      </p:cBhvr>
                                      <p:tavLst>
                                        <p:tav tm="0">
                                          <p:val>
                                            <p:fltVal val="0"/>
                                          </p:val>
                                        </p:tav>
                                        <p:tav tm="100000">
                                          <p:val>
                                            <p:strVal val="#ppt_w"/>
                                          </p:val>
                                        </p:tav>
                                      </p:tavLst>
                                    </p:anim>
                                    <p:anim calcmode="lin" valueType="num">
                                      <p:cBhvr>
                                        <p:cTn id="38" dur="500" fill="hold"/>
                                        <p:tgtEl>
                                          <p:spTgt spid="126989"/>
                                        </p:tgtEl>
                                        <p:attrNameLst>
                                          <p:attrName>ppt_h</p:attrName>
                                        </p:attrNameLst>
                                      </p:cBhvr>
                                      <p:tavLst>
                                        <p:tav tm="0">
                                          <p:val>
                                            <p:fltVal val="0"/>
                                          </p:val>
                                        </p:tav>
                                        <p:tav tm="100000">
                                          <p:val>
                                            <p:strVal val="#ppt_h"/>
                                          </p:val>
                                        </p:tav>
                                      </p:tavLst>
                                    </p:anim>
                                    <p:animEffect transition="in" filter="fade">
                                      <p:cBhvr>
                                        <p:cTn id="39" dur="500"/>
                                        <p:tgtEl>
                                          <p:spTgt spid="126989"/>
                                        </p:tgtEl>
                                      </p:cBhvr>
                                    </p:animEffect>
                                  </p:childTnLst>
                                </p:cTn>
                              </p:par>
                              <p:par>
                                <p:cTn id="40" presetID="53" presetClass="entr" presetSubtype="0" fill="hold" grpId="0" nodeType="withEffect">
                                  <p:stCondLst>
                                    <p:cond delay="0"/>
                                  </p:stCondLst>
                                  <p:childTnLst>
                                    <p:set>
                                      <p:cBhvr>
                                        <p:cTn id="41" dur="1" fill="hold">
                                          <p:stCondLst>
                                            <p:cond delay="0"/>
                                          </p:stCondLst>
                                        </p:cTn>
                                        <p:tgtEl>
                                          <p:spTgt spid="126990"/>
                                        </p:tgtEl>
                                        <p:attrNameLst>
                                          <p:attrName>style.visibility</p:attrName>
                                        </p:attrNameLst>
                                      </p:cBhvr>
                                      <p:to>
                                        <p:strVal val="visible"/>
                                      </p:to>
                                    </p:set>
                                    <p:anim calcmode="lin" valueType="num">
                                      <p:cBhvr>
                                        <p:cTn id="42" dur="500" fill="hold"/>
                                        <p:tgtEl>
                                          <p:spTgt spid="126990"/>
                                        </p:tgtEl>
                                        <p:attrNameLst>
                                          <p:attrName>ppt_w</p:attrName>
                                        </p:attrNameLst>
                                      </p:cBhvr>
                                      <p:tavLst>
                                        <p:tav tm="0">
                                          <p:val>
                                            <p:fltVal val="0"/>
                                          </p:val>
                                        </p:tav>
                                        <p:tav tm="100000">
                                          <p:val>
                                            <p:strVal val="#ppt_w"/>
                                          </p:val>
                                        </p:tav>
                                      </p:tavLst>
                                    </p:anim>
                                    <p:anim calcmode="lin" valueType="num">
                                      <p:cBhvr>
                                        <p:cTn id="43" dur="500" fill="hold"/>
                                        <p:tgtEl>
                                          <p:spTgt spid="126990"/>
                                        </p:tgtEl>
                                        <p:attrNameLst>
                                          <p:attrName>ppt_h</p:attrName>
                                        </p:attrNameLst>
                                      </p:cBhvr>
                                      <p:tavLst>
                                        <p:tav tm="0">
                                          <p:val>
                                            <p:fltVal val="0"/>
                                          </p:val>
                                        </p:tav>
                                        <p:tav tm="100000">
                                          <p:val>
                                            <p:strVal val="#ppt_h"/>
                                          </p:val>
                                        </p:tav>
                                      </p:tavLst>
                                    </p:anim>
                                    <p:animEffect transition="in" filter="fade">
                                      <p:cBhvr>
                                        <p:cTn id="44" dur="500"/>
                                        <p:tgtEl>
                                          <p:spTgt spid="126990"/>
                                        </p:tgtEl>
                                      </p:cBhvr>
                                    </p:animEffect>
                                  </p:childTnLst>
                                </p:cTn>
                              </p:par>
                              <p:par>
                                <p:cTn id="45" presetID="53" presetClass="entr" presetSubtype="0" fill="hold" grpId="0" nodeType="withEffect">
                                  <p:stCondLst>
                                    <p:cond delay="0"/>
                                  </p:stCondLst>
                                  <p:childTnLst>
                                    <p:set>
                                      <p:cBhvr>
                                        <p:cTn id="46" dur="1" fill="hold">
                                          <p:stCondLst>
                                            <p:cond delay="0"/>
                                          </p:stCondLst>
                                        </p:cTn>
                                        <p:tgtEl>
                                          <p:spTgt spid="126991"/>
                                        </p:tgtEl>
                                        <p:attrNameLst>
                                          <p:attrName>style.visibility</p:attrName>
                                        </p:attrNameLst>
                                      </p:cBhvr>
                                      <p:to>
                                        <p:strVal val="visible"/>
                                      </p:to>
                                    </p:set>
                                    <p:anim calcmode="lin" valueType="num">
                                      <p:cBhvr>
                                        <p:cTn id="47" dur="500" fill="hold"/>
                                        <p:tgtEl>
                                          <p:spTgt spid="126991"/>
                                        </p:tgtEl>
                                        <p:attrNameLst>
                                          <p:attrName>ppt_w</p:attrName>
                                        </p:attrNameLst>
                                      </p:cBhvr>
                                      <p:tavLst>
                                        <p:tav tm="0">
                                          <p:val>
                                            <p:fltVal val="0"/>
                                          </p:val>
                                        </p:tav>
                                        <p:tav tm="100000">
                                          <p:val>
                                            <p:strVal val="#ppt_w"/>
                                          </p:val>
                                        </p:tav>
                                      </p:tavLst>
                                    </p:anim>
                                    <p:anim calcmode="lin" valueType="num">
                                      <p:cBhvr>
                                        <p:cTn id="48" dur="500" fill="hold"/>
                                        <p:tgtEl>
                                          <p:spTgt spid="126991"/>
                                        </p:tgtEl>
                                        <p:attrNameLst>
                                          <p:attrName>ppt_h</p:attrName>
                                        </p:attrNameLst>
                                      </p:cBhvr>
                                      <p:tavLst>
                                        <p:tav tm="0">
                                          <p:val>
                                            <p:fltVal val="0"/>
                                          </p:val>
                                        </p:tav>
                                        <p:tav tm="100000">
                                          <p:val>
                                            <p:strVal val="#ppt_h"/>
                                          </p:val>
                                        </p:tav>
                                      </p:tavLst>
                                    </p:anim>
                                    <p:animEffect transition="in" filter="fade">
                                      <p:cBhvr>
                                        <p:cTn id="49" dur="500"/>
                                        <p:tgtEl>
                                          <p:spTgt spid="126991"/>
                                        </p:tgtEl>
                                      </p:cBhvr>
                                    </p:animEffect>
                                  </p:childTnLst>
                                </p:cTn>
                              </p:par>
                              <p:par>
                                <p:cTn id="50" presetID="53" presetClass="entr" presetSubtype="0" fill="hold" grpId="0" nodeType="withEffect">
                                  <p:stCondLst>
                                    <p:cond delay="0"/>
                                  </p:stCondLst>
                                  <p:childTnLst>
                                    <p:set>
                                      <p:cBhvr>
                                        <p:cTn id="51" dur="1" fill="hold">
                                          <p:stCondLst>
                                            <p:cond delay="0"/>
                                          </p:stCondLst>
                                        </p:cTn>
                                        <p:tgtEl>
                                          <p:spTgt spid="126992"/>
                                        </p:tgtEl>
                                        <p:attrNameLst>
                                          <p:attrName>style.visibility</p:attrName>
                                        </p:attrNameLst>
                                      </p:cBhvr>
                                      <p:to>
                                        <p:strVal val="visible"/>
                                      </p:to>
                                    </p:set>
                                    <p:anim calcmode="lin" valueType="num">
                                      <p:cBhvr>
                                        <p:cTn id="52" dur="500" fill="hold"/>
                                        <p:tgtEl>
                                          <p:spTgt spid="126992"/>
                                        </p:tgtEl>
                                        <p:attrNameLst>
                                          <p:attrName>ppt_w</p:attrName>
                                        </p:attrNameLst>
                                      </p:cBhvr>
                                      <p:tavLst>
                                        <p:tav tm="0">
                                          <p:val>
                                            <p:fltVal val="0"/>
                                          </p:val>
                                        </p:tav>
                                        <p:tav tm="100000">
                                          <p:val>
                                            <p:strVal val="#ppt_w"/>
                                          </p:val>
                                        </p:tav>
                                      </p:tavLst>
                                    </p:anim>
                                    <p:anim calcmode="lin" valueType="num">
                                      <p:cBhvr>
                                        <p:cTn id="53" dur="500" fill="hold"/>
                                        <p:tgtEl>
                                          <p:spTgt spid="126992"/>
                                        </p:tgtEl>
                                        <p:attrNameLst>
                                          <p:attrName>ppt_h</p:attrName>
                                        </p:attrNameLst>
                                      </p:cBhvr>
                                      <p:tavLst>
                                        <p:tav tm="0">
                                          <p:val>
                                            <p:fltVal val="0"/>
                                          </p:val>
                                        </p:tav>
                                        <p:tav tm="100000">
                                          <p:val>
                                            <p:strVal val="#ppt_h"/>
                                          </p:val>
                                        </p:tav>
                                      </p:tavLst>
                                    </p:anim>
                                    <p:animEffect transition="in" filter="fade">
                                      <p:cBhvr>
                                        <p:cTn id="54" dur="500"/>
                                        <p:tgtEl>
                                          <p:spTgt spid="126992"/>
                                        </p:tgtEl>
                                      </p:cBhvr>
                                    </p:animEffect>
                                  </p:childTnLst>
                                </p:cTn>
                              </p:par>
                              <p:par>
                                <p:cTn id="55" presetID="53" presetClass="entr" presetSubtype="0" fill="hold" grpId="0" nodeType="withEffect">
                                  <p:stCondLst>
                                    <p:cond delay="0"/>
                                  </p:stCondLst>
                                  <p:childTnLst>
                                    <p:set>
                                      <p:cBhvr>
                                        <p:cTn id="56" dur="1" fill="hold">
                                          <p:stCondLst>
                                            <p:cond delay="0"/>
                                          </p:stCondLst>
                                        </p:cTn>
                                        <p:tgtEl>
                                          <p:spTgt spid="126993"/>
                                        </p:tgtEl>
                                        <p:attrNameLst>
                                          <p:attrName>style.visibility</p:attrName>
                                        </p:attrNameLst>
                                      </p:cBhvr>
                                      <p:to>
                                        <p:strVal val="visible"/>
                                      </p:to>
                                    </p:set>
                                    <p:anim calcmode="lin" valueType="num">
                                      <p:cBhvr>
                                        <p:cTn id="57" dur="500" fill="hold"/>
                                        <p:tgtEl>
                                          <p:spTgt spid="126993"/>
                                        </p:tgtEl>
                                        <p:attrNameLst>
                                          <p:attrName>ppt_w</p:attrName>
                                        </p:attrNameLst>
                                      </p:cBhvr>
                                      <p:tavLst>
                                        <p:tav tm="0">
                                          <p:val>
                                            <p:fltVal val="0"/>
                                          </p:val>
                                        </p:tav>
                                        <p:tav tm="100000">
                                          <p:val>
                                            <p:strVal val="#ppt_w"/>
                                          </p:val>
                                        </p:tav>
                                      </p:tavLst>
                                    </p:anim>
                                    <p:anim calcmode="lin" valueType="num">
                                      <p:cBhvr>
                                        <p:cTn id="58" dur="500" fill="hold"/>
                                        <p:tgtEl>
                                          <p:spTgt spid="126993"/>
                                        </p:tgtEl>
                                        <p:attrNameLst>
                                          <p:attrName>ppt_h</p:attrName>
                                        </p:attrNameLst>
                                      </p:cBhvr>
                                      <p:tavLst>
                                        <p:tav tm="0">
                                          <p:val>
                                            <p:fltVal val="0"/>
                                          </p:val>
                                        </p:tav>
                                        <p:tav tm="100000">
                                          <p:val>
                                            <p:strVal val="#ppt_h"/>
                                          </p:val>
                                        </p:tav>
                                      </p:tavLst>
                                    </p:anim>
                                    <p:animEffect transition="in" filter="fade">
                                      <p:cBhvr>
                                        <p:cTn id="59" dur="500"/>
                                        <p:tgtEl>
                                          <p:spTgt spid="126993"/>
                                        </p:tgtEl>
                                      </p:cBhvr>
                                    </p:animEffect>
                                  </p:childTnLst>
                                </p:cTn>
                              </p:par>
                              <p:par>
                                <p:cTn id="60" presetID="53" presetClass="entr" presetSubtype="0" fill="hold" grpId="0" nodeType="withEffect">
                                  <p:stCondLst>
                                    <p:cond delay="0"/>
                                  </p:stCondLst>
                                  <p:childTnLst>
                                    <p:set>
                                      <p:cBhvr>
                                        <p:cTn id="61" dur="1" fill="hold">
                                          <p:stCondLst>
                                            <p:cond delay="0"/>
                                          </p:stCondLst>
                                        </p:cTn>
                                        <p:tgtEl>
                                          <p:spTgt spid="126995"/>
                                        </p:tgtEl>
                                        <p:attrNameLst>
                                          <p:attrName>style.visibility</p:attrName>
                                        </p:attrNameLst>
                                      </p:cBhvr>
                                      <p:to>
                                        <p:strVal val="visible"/>
                                      </p:to>
                                    </p:set>
                                    <p:anim calcmode="lin" valueType="num">
                                      <p:cBhvr>
                                        <p:cTn id="62" dur="500" fill="hold"/>
                                        <p:tgtEl>
                                          <p:spTgt spid="126995"/>
                                        </p:tgtEl>
                                        <p:attrNameLst>
                                          <p:attrName>ppt_w</p:attrName>
                                        </p:attrNameLst>
                                      </p:cBhvr>
                                      <p:tavLst>
                                        <p:tav tm="0">
                                          <p:val>
                                            <p:fltVal val="0"/>
                                          </p:val>
                                        </p:tav>
                                        <p:tav tm="100000">
                                          <p:val>
                                            <p:strVal val="#ppt_w"/>
                                          </p:val>
                                        </p:tav>
                                      </p:tavLst>
                                    </p:anim>
                                    <p:anim calcmode="lin" valueType="num">
                                      <p:cBhvr>
                                        <p:cTn id="63" dur="500" fill="hold"/>
                                        <p:tgtEl>
                                          <p:spTgt spid="126995"/>
                                        </p:tgtEl>
                                        <p:attrNameLst>
                                          <p:attrName>ppt_h</p:attrName>
                                        </p:attrNameLst>
                                      </p:cBhvr>
                                      <p:tavLst>
                                        <p:tav tm="0">
                                          <p:val>
                                            <p:fltVal val="0"/>
                                          </p:val>
                                        </p:tav>
                                        <p:tav tm="100000">
                                          <p:val>
                                            <p:strVal val="#ppt_h"/>
                                          </p:val>
                                        </p:tav>
                                      </p:tavLst>
                                    </p:anim>
                                    <p:animEffect transition="in" filter="fade">
                                      <p:cBhvr>
                                        <p:cTn id="64" dur="500"/>
                                        <p:tgtEl>
                                          <p:spTgt spid="126995"/>
                                        </p:tgtEl>
                                      </p:cBhvr>
                                    </p:animEffect>
                                  </p:childTnLst>
                                </p:cTn>
                              </p:par>
                              <p:par>
                                <p:cTn id="65" presetID="53" presetClass="entr" presetSubtype="0" fill="hold" grpId="0" nodeType="withEffect">
                                  <p:stCondLst>
                                    <p:cond delay="0"/>
                                  </p:stCondLst>
                                  <p:childTnLst>
                                    <p:set>
                                      <p:cBhvr>
                                        <p:cTn id="66" dur="1" fill="hold">
                                          <p:stCondLst>
                                            <p:cond delay="0"/>
                                          </p:stCondLst>
                                        </p:cTn>
                                        <p:tgtEl>
                                          <p:spTgt spid="126996"/>
                                        </p:tgtEl>
                                        <p:attrNameLst>
                                          <p:attrName>style.visibility</p:attrName>
                                        </p:attrNameLst>
                                      </p:cBhvr>
                                      <p:to>
                                        <p:strVal val="visible"/>
                                      </p:to>
                                    </p:set>
                                    <p:anim calcmode="lin" valueType="num">
                                      <p:cBhvr>
                                        <p:cTn id="67" dur="500" fill="hold"/>
                                        <p:tgtEl>
                                          <p:spTgt spid="126996"/>
                                        </p:tgtEl>
                                        <p:attrNameLst>
                                          <p:attrName>ppt_w</p:attrName>
                                        </p:attrNameLst>
                                      </p:cBhvr>
                                      <p:tavLst>
                                        <p:tav tm="0">
                                          <p:val>
                                            <p:fltVal val="0"/>
                                          </p:val>
                                        </p:tav>
                                        <p:tav tm="100000">
                                          <p:val>
                                            <p:strVal val="#ppt_w"/>
                                          </p:val>
                                        </p:tav>
                                      </p:tavLst>
                                    </p:anim>
                                    <p:anim calcmode="lin" valueType="num">
                                      <p:cBhvr>
                                        <p:cTn id="68" dur="500" fill="hold"/>
                                        <p:tgtEl>
                                          <p:spTgt spid="126996"/>
                                        </p:tgtEl>
                                        <p:attrNameLst>
                                          <p:attrName>ppt_h</p:attrName>
                                        </p:attrNameLst>
                                      </p:cBhvr>
                                      <p:tavLst>
                                        <p:tav tm="0">
                                          <p:val>
                                            <p:fltVal val="0"/>
                                          </p:val>
                                        </p:tav>
                                        <p:tav tm="100000">
                                          <p:val>
                                            <p:strVal val="#ppt_h"/>
                                          </p:val>
                                        </p:tav>
                                      </p:tavLst>
                                    </p:anim>
                                    <p:animEffect transition="in" filter="fade">
                                      <p:cBhvr>
                                        <p:cTn id="69" dur="500"/>
                                        <p:tgtEl>
                                          <p:spTgt spid="126996"/>
                                        </p:tgtEl>
                                      </p:cBhvr>
                                    </p:animEffect>
                                  </p:childTnLst>
                                </p:cTn>
                              </p:par>
                              <p:par>
                                <p:cTn id="70" presetID="53" presetClass="entr" presetSubtype="0" fill="hold" grpId="0" nodeType="withEffect">
                                  <p:stCondLst>
                                    <p:cond delay="0"/>
                                  </p:stCondLst>
                                  <p:childTnLst>
                                    <p:set>
                                      <p:cBhvr>
                                        <p:cTn id="71" dur="1" fill="hold">
                                          <p:stCondLst>
                                            <p:cond delay="0"/>
                                          </p:stCondLst>
                                        </p:cTn>
                                        <p:tgtEl>
                                          <p:spTgt spid="126997"/>
                                        </p:tgtEl>
                                        <p:attrNameLst>
                                          <p:attrName>style.visibility</p:attrName>
                                        </p:attrNameLst>
                                      </p:cBhvr>
                                      <p:to>
                                        <p:strVal val="visible"/>
                                      </p:to>
                                    </p:set>
                                    <p:anim calcmode="lin" valueType="num">
                                      <p:cBhvr>
                                        <p:cTn id="72" dur="500" fill="hold"/>
                                        <p:tgtEl>
                                          <p:spTgt spid="126997"/>
                                        </p:tgtEl>
                                        <p:attrNameLst>
                                          <p:attrName>ppt_w</p:attrName>
                                        </p:attrNameLst>
                                      </p:cBhvr>
                                      <p:tavLst>
                                        <p:tav tm="0">
                                          <p:val>
                                            <p:fltVal val="0"/>
                                          </p:val>
                                        </p:tav>
                                        <p:tav tm="100000">
                                          <p:val>
                                            <p:strVal val="#ppt_w"/>
                                          </p:val>
                                        </p:tav>
                                      </p:tavLst>
                                    </p:anim>
                                    <p:anim calcmode="lin" valueType="num">
                                      <p:cBhvr>
                                        <p:cTn id="73" dur="500" fill="hold"/>
                                        <p:tgtEl>
                                          <p:spTgt spid="126997"/>
                                        </p:tgtEl>
                                        <p:attrNameLst>
                                          <p:attrName>ppt_h</p:attrName>
                                        </p:attrNameLst>
                                      </p:cBhvr>
                                      <p:tavLst>
                                        <p:tav tm="0">
                                          <p:val>
                                            <p:fltVal val="0"/>
                                          </p:val>
                                        </p:tav>
                                        <p:tav tm="100000">
                                          <p:val>
                                            <p:strVal val="#ppt_h"/>
                                          </p:val>
                                        </p:tav>
                                      </p:tavLst>
                                    </p:anim>
                                    <p:animEffect transition="in" filter="fade">
                                      <p:cBhvr>
                                        <p:cTn id="74" dur="500"/>
                                        <p:tgtEl>
                                          <p:spTgt spid="126997"/>
                                        </p:tgtEl>
                                      </p:cBhvr>
                                    </p:animEffect>
                                  </p:childTnLst>
                                </p:cTn>
                              </p:par>
                              <p:par>
                                <p:cTn id="75" presetID="8" presetClass="emph" presetSubtype="0" fill="hold" grpId="1" nodeType="withEffect">
                                  <p:stCondLst>
                                    <p:cond delay="0"/>
                                  </p:stCondLst>
                                  <p:childTnLst>
                                    <p:animRot by="21600000">
                                      <p:cBhvr>
                                        <p:cTn id="76" dur="2000" fill="hold"/>
                                        <p:tgtEl>
                                          <p:spTgt spid="126989"/>
                                        </p:tgtEl>
                                        <p:attrNameLst>
                                          <p:attrName>r</p:attrName>
                                        </p:attrNameLst>
                                      </p:cBhvr>
                                    </p:animRot>
                                  </p:childTnLst>
                                </p:cTn>
                              </p:par>
                              <p:par>
                                <p:cTn id="77" presetID="8" presetClass="emph" presetSubtype="0" fill="hold" grpId="1" nodeType="withEffect">
                                  <p:stCondLst>
                                    <p:cond delay="0"/>
                                  </p:stCondLst>
                                  <p:childTnLst>
                                    <p:animRot by="21600000">
                                      <p:cBhvr>
                                        <p:cTn id="78" dur="2000" fill="hold"/>
                                        <p:tgtEl>
                                          <p:spTgt spid="126990"/>
                                        </p:tgtEl>
                                        <p:attrNameLst>
                                          <p:attrName>r</p:attrName>
                                        </p:attrNameLst>
                                      </p:cBhvr>
                                    </p:animRot>
                                  </p:childTnLst>
                                </p:cTn>
                              </p:par>
                              <p:par>
                                <p:cTn id="79" presetID="8" presetClass="emph" presetSubtype="0" fill="hold" grpId="1" nodeType="withEffect">
                                  <p:stCondLst>
                                    <p:cond delay="0"/>
                                  </p:stCondLst>
                                  <p:childTnLst>
                                    <p:animRot by="21600000">
                                      <p:cBhvr>
                                        <p:cTn id="80" dur="2000" fill="hold"/>
                                        <p:tgtEl>
                                          <p:spTgt spid="126991"/>
                                        </p:tgtEl>
                                        <p:attrNameLst>
                                          <p:attrName>r</p:attrName>
                                        </p:attrNameLst>
                                      </p:cBhvr>
                                    </p:animRot>
                                  </p:childTnLst>
                                </p:cTn>
                              </p:par>
                              <p:par>
                                <p:cTn id="81" presetID="8" presetClass="emph" presetSubtype="0" fill="hold" grpId="1" nodeType="withEffect">
                                  <p:stCondLst>
                                    <p:cond delay="0"/>
                                  </p:stCondLst>
                                  <p:childTnLst>
                                    <p:animRot by="21600000">
                                      <p:cBhvr>
                                        <p:cTn id="82" dur="2000" fill="hold"/>
                                        <p:tgtEl>
                                          <p:spTgt spid="126992"/>
                                        </p:tgtEl>
                                        <p:attrNameLst>
                                          <p:attrName>r</p:attrName>
                                        </p:attrNameLst>
                                      </p:cBhvr>
                                    </p:animRot>
                                  </p:childTnLst>
                                </p:cTn>
                              </p:par>
                              <p:par>
                                <p:cTn id="83" presetID="8" presetClass="emph" presetSubtype="0" fill="hold" grpId="1" nodeType="withEffect">
                                  <p:stCondLst>
                                    <p:cond delay="0"/>
                                  </p:stCondLst>
                                  <p:childTnLst>
                                    <p:animRot by="21600000">
                                      <p:cBhvr>
                                        <p:cTn id="84" dur="2000" fill="hold"/>
                                        <p:tgtEl>
                                          <p:spTgt spid="126993"/>
                                        </p:tgtEl>
                                        <p:attrNameLst>
                                          <p:attrName>r</p:attrName>
                                        </p:attrNameLst>
                                      </p:cBhvr>
                                    </p:animRot>
                                  </p:childTnLst>
                                </p:cTn>
                              </p:par>
                              <p:par>
                                <p:cTn id="85" presetID="8" presetClass="emph" presetSubtype="0" fill="hold" grpId="1" nodeType="withEffect">
                                  <p:stCondLst>
                                    <p:cond delay="0"/>
                                  </p:stCondLst>
                                  <p:childTnLst>
                                    <p:animRot by="21600000">
                                      <p:cBhvr>
                                        <p:cTn id="86" dur="2000" fill="hold"/>
                                        <p:tgtEl>
                                          <p:spTgt spid="126995"/>
                                        </p:tgtEl>
                                        <p:attrNameLst>
                                          <p:attrName>r</p:attrName>
                                        </p:attrNameLst>
                                      </p:cBhvr>
                                    </p:animRot>
                                  </p:childTnLst>
                                </p:cTn>
                              </p:par>
                              <p:par>
                                <p:cTn id="87" presetID="8" presetClass="emph" presetSubtype="0" fill="hold" grpId="1" nodeType="withEffect">
                                  <p:stCondLst>
                                    <p:cond delay="0"/>
                                  </p:stCondLst>
                                  <p:childTnLst>
                                    <p:animRot by="21600000">
                                      <p:cBhvr>
                                        <p:cTn id="88" dur="2000" fill="hold"/>
                                        <p:tgtEl>
                                          <p:spTgt spid="126996"/>
                                        </p:tgtEl>
                                        <p:attrNameLst>
                                          <p:attrName>r</p:attrName>
                                        </p:attrNameLst>
                                      </p:cBhvr>
                                    </p:animRot>
                                  </p:childTnLst>
                                </p:cTn>
                              </p:par>
                              <p:par>
                                <p:cTn id="89" presetID="8" presetClass="emph" presetSubtype="0" fill="hold" grpId="1" nodeType="withEffect">
                                  <p:stCondLst>
                                    <p:cond delay="0"/>
                                  </p:stCondLst>
                                  <p:childTnLst>
                                    <p:animRot by="21600000">
                                      <p:cBhvr>
                                        <p:cTn id="90" dur="2000" fill="hold"/>
                                        <p:tgtEl>
                                          <p:spTgt spid="126997"/>
                                        </p:tgtEl>
                                        <p:attrNameLst>
                                          <p:attrName>r</p:attrName>
                                        </p:attrNameLst>
                                      </p:cBhvr>
                                    </p:animRot>
                                  </p:childTnLst>
                                </p:cTn>
                              </p:par>
                            </p:childTnLst>
                          </p:cTn>
                        </p:par>
                        <p:par>
                          <p:cTn id="91" fill="hold">
                            <p:stCondLst>
                              <p:cond delay="2000"/>
                            </p:stCondLst>
                            <p:childTnLst>
                              <p:par>
                                <p:cTn id="92" presetID="10" presetClass="entr" presetSubtype="0" fill="hold" nodeType="afterEffect">
                                  <p:stCondLst>
                                    <p:cond delay="0"/>
                                  </p:stCondLst>
                                  <p:childTnLst>
                                    <p:set>
                                      <p:cBhvr>
                                        <p:cTn id="93" dur="1" fill="hold">
                                          <p:stCondLst>
                                            <p:cond delay="0"/>
                                          </p:stCondLst>
                                        </p:cTn>
                                        <p:tgtEl>
                                          <p:spTgt spid="126998"/>
                                        </p:tgtEl>
                                        <p:attrNameLst>
                                          <p:attrName>style.visibility</p:attrName>
                                        </p:attrNameLst>
                                      </p:cBhvr>
                                      <p:to>
                                        <p:strVal val="visible"/>
                                      </p:to>
                                    </p:set>
                                    <p:animEffect transition="in" filter="fade">
                                      <p:cBhvr>
                                        <p:cTn id="94" dur="2000"/>
                                        <p:tgtEl>
                                          <p:spTgt spid="126998"/>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8" fill="hold" grpId="0" nodeType="clickEffect">
                                  <p:stCondLst>
                                    <p:cond delay="0"/>
                                  </p:stCondLst>
                                  <p:childTnLst>
                                    <p:set>
                                      <p:cBhvr>
                                        <p:cTn id="98" dur="1" fill="hold">
                                          <p:stCondLst>
                                            <p:cond delay="0"/>
                                          </p:stCondLst>
                                        </p:cTn>
                                        <p:tgtEl>
                                          <p:spTgt spid="126994"/>
                                        </p:tgtEl>
                                        <p:attrNameLst>
                                          <p:attrName>style.visibility</p:attrName>
                                        </p:attrNameLst>
                                      </p:cBhvr>
                                      <p:to>
                                        <p:strVal val="visible"/>
                                      </p:to>
                                    </p:set>
                                    <p:animEffect transition="in" filter="wipe(left)">
                                      <p:cBhvr>
                                        <p:cTn id="99" dur="5000"/>
                                        <p:tgtEl>
                                          <p:spTgt spid="126994"/>
                                        </p:tgtEl>
                                      </p:cBhvr>
                                    </p:animEffect>
                                  </p:childTnLst>
                                  <p:subTnLst>
                                    <p:audio>
                                      <p:cMediaNode>
                                        <p:cTn display="0" masterRel="sameClick">
                                          <p:stCondLst>
                                            <p:cond evt="begin" delay="0">
                                              <p:tn val="97"/>
                                            </p:cond>
                                          </p:stCondLst>
                                          <p:endCondLst>
                                            <p:cond evt="onStopAudio" delay="0">
                                              <p:tgtEl>
                                                <p:sldTgt/>
                                              </p:tgtEl>
                                            </p:cond>
                                          </p:endCondLst>
                                        </p:cTn>
                                        <p:tgtEl>
                                          <p:sndTgt r:embed="rId5" name="drumroll.wav"/>
                                        </p:tgtEl>
                                      </p:cMediaNode>
                                    </p:audio>
                                  </p:subTnLst>
                                </p:cTn>
                              </p:par>
                            </p:childTnLst>
                          </p:cTn>
                        </p:par>
                      </p:childTnLst>
                    </p:cTn>
                  </p:par>
                  <p:par>
                    <p:cTn id="100" fill="hold">
                      <p:stCondLst>
                        <p:cond delay="indefinite"/>
                      </p:stCondLst>
                      <p:childTnLst>
                        <p:par>
                          <p:cTn id="101" fill="hold">
                            <p:stCondLst>
                              <p:cond delay="0"/>
                            </p:stCondLst>
                            <p:childTnLst>
                              <p:par>
                                <p:cTn id="102" presetID="2" presetClass="entr" presetSubtype="2" fill="hold" nodeType="clickEffect">
                                  <p:stCondLst>
                                    <p:cond delay="0"/>
                                  </p:stCondLst>
                                  <p:childTnLst>
                                    <p:set>
                                      <p:cBhvr>
                                        <p:cTn id="103" dur="1" fill="hold">
                                          <p:stCondLst>
                                            <p:cond delay="0"/>
                                          </p:stCondLst>
                                        </p:cTn>
                                        <p:tgtEl>
                                          <p:spTgt spid="127003">
                                            <p:txEl>
                                              <p:pRg st="0" end="0"/>
                                            </p:txEl>
                                          </p:spTgt>
                                        </p:tgtEl>
                                        <p:attrNameLst>
                                          <p:attrName>style.visibility</p:attrName>
                                        </p:attrNameLst>
                                      </p:cBhvr>
                                      <p:to>
                                        <p:strVal val="visible"/>
                                      </p:to>
                                    </p:set>
                                    <p:anim calcmode="lin" valueType="num">
                                      <p:cBhvr additive="base">
                                        <p:cTn id="104" dur="500" fill="hold"/>
                                        <p:tgtEl>
                                          <p:spTgt spid="127003">
                                            <p:txEl>
                                              <p:pRg st="0" end="0"/>
                                            </p:txEl>
                                          </p:spTgt>
                                        </p:tgtEl>
                                        <p:attrNameLst>
                                          <p:attrName>ppt_x</p:attrName>
                                        </p:attrNameLst>
                                      </p:cBhvr>
                                      <p:tavLst>
                                        <p:tav tm="0">
                                          <p:val>
                                            <p:strVal val="1+#ppt_w/2"/>
                                          </p:val>
                                        </p:tav>
                                        <p:tav tm="100000">
                                          <p:val>
                                            <p:strVal val="#ppt_x"/>
                                          </p:val>
                                        </p:tav>
                                      </p:tavLst>
                                    </p:anim>
                                    <p:anim calcmode="lin" valueType="num">
                                      <p:cBhvr additive="base">
                                        <p:cTn id="105" dur="500" fill="hold"/>
                                        <p:tgtEl>
                                          <p:spTgt spid="12700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2"/>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89" grpId="0" animBg="1"/>
      <p:bldP spid="126989" grpId="1" animBg="1"/>
      <p:bldP spid="126990" grpId="0"/>
      <p:bldP spid="126990" grpId="1"/>
      <p:bldP spid="126991" grpId="0"/>
      <p:bldP spid="126991" grpId="1"/>
      <p:bldP spid="126992" grpId="0"/>
      <p:bldP spid="126992" grpId="1"/>
      <p:bldP spid="126993" grpId="0"/>
      <p:bldP spid="126993" grpId="1"/>
      <p:bldP spid="126994" grpId="0" animBg="1"/>
      <p:bldP spid="126995" grpId="0" animBg="1"/>
      <p:bldP spid="126995" grpId="1" animBg="1"/>
      <p:bldP spid="126996" grpId="0" animBg="1"/>
      <p:bldP spid="126996" grpId="1" animBg="1"/>
      <p:bldP spid="126997" grpId="0" animBg="1"/>
      <p:bldP spid="126997"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29026" name="Rectangle 2"/>
              <p:cNvSpPr>
                <a:spLocks noChangeArrowheads="1"/>
              </p:cNvSpPr>
              <p:nvPr/>
            </p:nvSpPr>
            <p:spPr bwMode="auto">
              <a:xfrm>
                <a:off x="685800" y="1338263"/>
                <a:ext cx="7772400" cy="5519737"/>
              </a:xfrm>
              <a:prstGeom prst="rect">
                <a:avLst/>
              </a:prstGeom>
              <a:solidFill>
                <a:srgbClr val="EAEAEA"/>
              </a:solidFill>
              <a:ln w="9525">
                <a:noFill/>
                <a:miter lim="800000"/>
                <a:headEnd/>
                <a:tailEnd/>
              </a:ln>
              <a:effectLst/>
            </p:spPr>
            <p:txBody>
              <a:bodyPr/>
              <a:lstStyle/>
              <a:p>
                <a:pPr eaLnBrk="0" hangingPunct="0">
                  <a:spcBef>
                    <a:spcPct val="20000"/>
                  </a:spcBef>
                </a:pPr>
                <a:r>
                  <a:rPr lang="en-US" altLang="en-US" i="1" dirty="0">
                    <a:solidFill>
                      <a:schemeClr val="accent2"/>
                    </a:solidFill>
                    <a:ea typeface="Segoe UI" pitchFamily="34" charset="0"/>
                  </a:rPr>
                  <a:t>Root mean square (</a:t>
                </a:r>
                <a:r>
                  <a:rPr lang="en-US" altLang="en-US" i="1" dirty="0" err="1">
                    <a:solidFill>
                      <a:schemeClr val="accent2"/>
                    </a:solidFill>
                    <a:ea typeface="Segoe UI" pitchFamily="34" charset="0"/>
                  </a:rPr>
                  <a:t>rms</a:t>
                </a:r>
                <a:r>
                  <a:rPr lang="en-US" altLang="en-US" i="1" dirty="0">
                    <a:solidFill>
                      <a:schemeClr val="accent2"/>
                    </a:solidFill>
                    <a:ea typeface="Segoe UI" pitchFamily="34" charset="0"/>
                  </a:rPr>
                  <a:t>) values of current and voltage</a:t>
                </a:r>
                <a:endParaRPr lang="en-US" sz="2000" dirty="0">
                  <a:solidFill>
                    <a:srgbClr val="000000"/>
                  </a:solidFill>
                  <a:latin typeface="Courier New" pitchFamily="49" charset="0"/>
                  <a:ea typeface="Segoe UI" pitchFamily="34" charset="0"/>
                  <a:cs typeface="Times New Roman" pitchFamily="18" charset="0"/>
                </a:endParaRPr>
              </a:p>
              <a:p>
                <a:pPr eaLnBrk="0" hangingPunct="0">
                  <a:spcBef>
                    <a:spcPct val="20000"/>
                  </a:spcBef>
                </a:pPr>
                <a:r>
                  <a:rPr lang="en-US" dirty="0">
                    <a:solidFill>
                      <a:srgbClr val="000000"/>
                    </a:solidFill>
                    <a:ea typeface="Segoe UI" pitchFamily="34" charset="0"/>
                    <a:cs typeface="Times New Roman" pitchFamily="18" charset="0"/>
                    <a:sym typeface="Symbol" pitchFamily="18" charset="2"/>
                  </a:rPr>
                  <a:t></a:t>
                </a:r>
                <a:r>
                  <a:rPr lang="en-US" dirty="0">
                    <a:solidFill>
                      <a:srgbClr val="000000"/>
                    </a:solidFill>
                    <a:ea typeface="Segoe UI" pitchFamily="34" charset="0"/>
                    <a:cs typeface="Times New Roman" pitchFamily="18" charset="0"/>
                  </a:rPr>
                  <a:t>The way to find the                                                     average of a regularly                                            alternating voltage is                                                      called the </a:t>
                </a:r>
                <a:r>
                  <a:rPr lang="en-US" b="1" dirty="0" smtClean="0">
                    <a:solidFill>
                      <a:srgbClr val="000000"/>
                    </a:solidFill>
                    <a:ea typeface="Segoe UI" pitchFamily="34" charset="0"/>
                    <a:cs typeface="Times New Roman" pitchFamily="18" charset="0"/>
                  </a:rPr>
                  <a:t>____________                                              __________.</a:t>
                </a:r>
                <a:endParaRPr lang="en-US" dirty="0">
                  <a:solidFill>
                    <a:srgbClr val="000000"/>
                  </a:solidFill>
                  <a:ea typeface="Segoe UI" pitchFamily="34" charset="0"/>
                  <a:cs typeface="Times New Roman" pitchFamily="18" charset="0"/>
                </a:endParaRPr>
              </a:p>
              <a:p>
                <a:pPr eaLnBrk="0" hangingPunct="0">
                  <a:spcBef>
                    <a:spcPct val="20000"/>
                  </a:spcBef>
                </a:pPr>
                <a:r>
                  <a:rPr lang="en-US" dirty="0">
                    <a:solidFill>
                      <a:srgbClr val="000000"/>
                    </a:solidFill>
                    <a:ea typeface="Segoe UI" pitchFamily="34" charset="0"/>
                    <a:cs typeface="Times New Roman" pitchFamily="18" charset="0"/>
                    <a:sym typeface="Symbol" pitchFamily="18" charset="2"/>
                  </a:rPr>
                  <a:t></a:t>
                </a:r>
                <a:r>
                  <a:rPr lang="en-US" dirty="0">
                    <a:solidFill>
                      <a:srgbClr val="000000"/>
                    </a:solidFill>
                    <a:ea typeface="Segoe UI" pitchFamily="34" charset="0"/>
                    <a:cs typeface="Times New Roman" pitchFamily="18" charset="0"/>
                  </a:rPr>
                  <a:t>What we do is find the area under the </a:t>
                </a:r>
                <a:r>
                  <a:rPr lang="en-US" i="1" dirty="0">
                    <a:solidFill>
                      <a:srgbClr val="000000"/>
                    </a:solidFill>
                    <a:ea typeface="Segoe UI" pitchFamily="34" charset="0"/>
                    <a:cs typeface="Times New Roman" pitchFamily="18" charset="0"/>
                  </a:rPr>
                  <a:t>squared value</a:t>
                </a:r>
                <a:r>
                  <a:rPr lang="en-US" dirty="0">
                    <a:solidFill>
                      <a:srgbClr val="000000"/>
                    </a:solidFill>
                    <a:ea typeface="Segoe UI" pitchFamily="34" charset="0"/>
                    <a:cs typeface="Times New Roman" pitchFamily="18" charset="0"/>
                  </a:rPr>
                  <a:t> of the sinusoidal voltage so that </a:t>
                </a:r>
                <a:r>
                  <a:rPr lang="en-US" i="1" dirty="0">
                    <a:solidFill>
                      <a:srgbClr val="000000"/>
                    </a:solidFill>
                    <a:ea typeface="Segoe UI" pitchFamily="34" charset="0"/>
                    <a:cs typeface="Times New Roman" pitchFamily="18" charset="0"/>
                  </a:rPr>
                  <a:t>no cancellation</a:t>
                </a:r>
                <a:r>
                  <a:rPr lang="en-US" dirty="0">
                    <a:solidFill>
                      <a:srgbClr val="000000"/>
                    </a:solidFill>
                    <a:ea typeface="Segoe UI" pitchFamily="34" charset="0"/>
                    <a:cs typeface="Times New Roman" pitchFamily="18" charset="0"/>
                  </a:rPr>
                  <a:t> occurs!</a:t>
                </a:r>
              </a:p>
              <a:p>
                <a:pPr eaLnBrk="0" hangingPunct="0">
                  <a:spcBef>
                    <a:spcPct val="20000"/>
                  </a:spcBef>
                </a:pPr>
                <a:r>
                  <a:rPr lang="en-US" dirty="0">
                    <a:solidFill>
                      <a:srgbClr val="000000"/>
                    </a:solidFill>
                    <a:ea typeface="Segoe UI" pitchFamily="34" charset="0"/>
                    <a:cs typeface="Times New Roman" pitchFamily="18" charset="0"/>
                    <a:sym typeface="Symbol" pitchFamily="18" charset="2"/>
                  </a:rPr>
                  <a:t></a:t>
                </a:r>
                <a:r>
                  <a:rPr lang="en-US" dirty="0">
                    <a:solidFill>
                      <a:srgbClr val="000000"/>
                    </a:solidFill>
                    <a:ea typeface="Segoe UI" pitchFamily="34" charset="0"/>
                    <a:cs typeface="Times New Roman" pitchFamily="18" charset="0"/>
                  </a:rPr>
                  <a:t>Consider the dashed line                                            located at </a:t>
                </a:r>
                <a14:m>
                  <m:oMath xmlns:m="http://schemas.openxmlformats.org/officeDocument/2006/math">
                    <m:f>
                      <m:fPr>
                        <m:ctrlPr>
                          <a:rPr lang="en-US" i="1" dirty="0">
                            <a:solidFill>
                              <a:srgbClr val="000000"/>
                            </a:solidFill>
                            <a:latin typeface="Cambria Math" panose="02040503050406030204" pitchFamily="18" charset="0"/>
                            <a:ea typeface="Cambria Math" panose="02040503050406030204" pitchFamily="18" charset="0"/>
                            <a:cs typeface="Times New Roman" pitchFamily="18" charset="0"/>
                            <a:sym typeface="Symbol" pitchFamily="18" charset="2"/>
                          </a:rPr>
                        </m:ctrlPr>
                      </m:fPr>
                      <m:num>
                        <m:sSubSup>
                          <m:sSubSupPr>
                            <m:ctrlPr>
                              <a:rPr lang="en-US" i="1" dirty="0">
                                <a:solidFill>
                                  <a:srgbClr val="000000"/>
                                </a:solidFill>
                                <a:latin typeface="Cambria Math" panose="02040503050406030204" pitchFamily="18" charset="0"/>
                                <a:ea typeface="Cambria Math" panose="02040503050406030204" pitchFamily="18" charset="0"/>
                                <a:cs typeface="Times New Roman" pitchFamily="18" charset="0"/>
                                <a:sym typeface="Symbol" pitchFamily="18" charset="2"/>
                              </a:rPr>
                            </m:ctrlPr>
                          </m:sSubSupPr>
                          <m:e>
                            <m:r>
                              <m:rPr>
                                <m:sty m:val="p"/>
                              </m:rPr>
                              <a:rPr lang="el-GR" i="1" dirty="0">
                                <a:solidFill>
                                  <a:srgbClr val="000000"/>
                                </a:solidFill>
                                <a:latin typeface="Cambria Math" panose="02040503050406030204" pitchFamily="18" charset="0"/>
                                <a:ea typeface="Cambria Math" panose="02040503050406030204" pitchFamily="18" charset="0"/>
                                <a:cs typeface="Times New Roman" pitchFamily="18" charset="0"/>
                                <a:sym typeface="Symbol" pitchFamily="18" charset="2"/>
                              </a:rPr>
                              <m:t>ε</m:t>
                            </m:r>
                          </m:e>
                          <m:sub>
                            <m:r>
                              <a:rPr lang="en-US" i="1" dirty="0">
                                <a:solidFill>
                                  <a:srgbClr val="000000"/>
                                </a:solidFill>
                                <a:latin typeface="Cambria Math" panose="02040503050406030204" pitchFamily="18" charset="0"/>
                                <a:ea typeface="Cambria Math" panose="02040503050406030204" pitchFamily="18" charset="0"/>
                                <a:cs typeface="Times New Roman" pitchFamily="18" charset="0"/>
                                <a:sym typeface="Symbol" pitchFamily="18" charset="2"/>
                              </a:rPr>
                              <m:t>0</m:t>
                            </m:r>
                          </m:sub>
                          <m:sup>
                            <m:r>
                              <a:rPr lang="en-US" i="1" dirty="0">
                                <a:solidFill>
                                  <a:srgbClr val="000000"/>
                                </a:solidFill>
                                <a:latin typeface="Cambria Math" panose="02040503050406030204" pitchFamily="18" charset="0"/>
                                <a:ea typeface="Cambria Math" panose="02040503050406030204" pitchFamily="18" charset="0"/>
                                <a:cs typeface="Times New Roman" pitchFamily="18" charset="0"/>
                                <a:sym typeface="Symbol" pitchFamily="18" charset="2"/>
                              </a:rPr>
                              <m:t>2</m:t>
                            </m:r>
                          </m:sup>
                        </m:sSubSup>
                      </m:num>
                      <m:den>
                        <m:r>
                          <a:rPr lang="en-US" i="1" dirty="0">
                            <a:solidFill>
                              <a:srgbClr val="000000"/>
                            </a:solidFill>
                            <a:latin typeface="Cambria Math" panose="02040503050406030204" pitchFamily="18" charset="0"/>
                            <a:ea typeface="Segoe UI" pitchFamily="34" charset="0"/>
                            <a:cs typeface="Times New Roman" pitchFamily="18" charset="0"/>
                            <a:sym typeface="Symbol" pitchFamily="18" charset="2"/>
                          </a:rPr>
                          <m:t>2</m:t>
                        </m:r>
                      </m:den>
                    </m:f>
                  </m:oMath>
                </a14:m>
                <a:r>
                  <a:rPr lang="en-US" dirty="0">
                    <a:solidFill>
                      <a:srgbClr val="000000"/>
                    </a:solidFill>
                    <a:ea typeface="Segoe UI" pitchFamily="34" charset="0"/>
                    <a:cs typeface="Times New Roman" pitchFamily="18" charset="0"/>
                    <a:sym typeface="Symbol" pitchFamily="18" charset="2"/>
                  </a:rPr>
                  <a:t>:</a:t>
                </a:r>
              </a:p>
              <a:p>
                <a:pPr eaLnBrk="0" hangingPunct="0">
                  <a:spcBef>
                    <a:spcPct val="20000"/>
                  </a:spcBef>
                </a:pPr>
                <a:r>
                  <a:rPr lang="en-US" dirty="0">
                    <a:solidFill>
                      <a:srgbClr val="000000"/>
                    </a:solidFill>
                    <a:ea typeface="Segoe UI" pitchFamily="34" charset="0"/>
                    <a:cs typeface="Times New Roman" pitchFamily="18" charset="0"/>
                    <a:sym typeface="Symbol" pitchFamily="18" charset="2"/>
                  </a:rPr>
                  <a:t></a:t>
                </a:r>
                <a:r>
                  <a:rPr lang="en-US" dirty="0">
                    <a:solidFill>
                      <a:srgbClr val="000000"/>
                    </a:solidFill>
                    <a:ea typeface="Segoe UI" pitchFamily="34" charset="0"/>
                    <a:cs typeface="Times New Roman" pitchFamily="18" charset="0"/>
                  </a:rPr>
                  <a:t>Visualize the lobes above                                               the dashed line filling in                                                    the troughs below.</a:t>
                </a:r>
              </a:p>
            </p:txBody>
          </p:sp>
        </mc:Choice>
        <mc:Fallback>
          <p:sp>
            <p:nvSpPr>
              <p:cNvPr id="129026" name="Rectangle 2"/>
              <p:cNvSpPr>
                <a:spLocks noRot="1" noChangeAspect="1" noMove="1" noResize="1" noEditPoints="1" noAdjustHandles="1" noChangeArrowheads="1" noChangeShapeType="1" noTextEdit="1"/>
              </p:cNvSpPr>
              <p:nvPr/>
            </p:nvSpPr>
            <p:spPr bwMode="auto">
              <a:xfrm>
                <a:off x="685800" y="1338263"/>
                <a:ext cx="7772400" cy="5519737"/>
              </a:xfrm>
              <a:prstGeom prst="rect">
                <a:avLst/>
              </a:prstGeom>
              <a:blipFill>
                <a:blip r:embed="rId8"/>
                <a:stretch>
                  <a:fillRect l="-1255" t="-1215" r="-1725"/>
                </a:stretch>
              </a:blipFill>
              <a:ln w="9525">
                <a:noFill/>
                <a:miter lim="800000"/>
                <a:headEnd/>
                <a:tailEnd/>
              </a:ln>
              <a:effectLst/>
            </p:spPr>
            <p:txBody>
              <a:bodyPr/>
              <a:lstStyle/>
              <a:p>
                <a:r>
                  <a:rPr lang="en-US">
                    <a:noFill/>
                  </a:rPr>
                  <a:t> </a:t>
                </a:r>
              </a:p>
            </p:txBody>
          </p:sp>
        </mc:Fallback>
      </mc:AlternateContent>
      <p:grpSp>
        <p:nvGrpSpPr>
          <p:cNvPr id="129028" name="Group 4"/>
          <p:cNvGrpSpPr>
            <a:grpSpLocks/>
          </p:cNvGrpSpPr>
          <p:nvPr/>
        </p:nvGrpSpPr>
        <p:grpSpPr bwMode="auto">
          <a:xfrm>
            <a:off x="4230688" y="1809750"/>
            <a:ext cx="5167312" cy="1725613"/>
            <a:chOff x="2577" y="2109"/>
            <a:chExt cx="3255" cy="1087"/>
          </a:xfrm>
        </p:grpSpPr>
        <p:sp>
          <p:nvSpPr>
            <p:cNvPr id="129029" name="Rectangle 5"/>
            <p:cNvSpPr>
              <a:spLocks noChangeArrowheads="1"/>
            </p:cNvSpPr>
            <p:nvPr/>
          </p:nvSpPr>
          <p:spPr bwMode="auto">
            <a:xfrm>
              <a:off x="3009" y="2260"/>
              <a:ext cx="2229" cy="815"/>
            </a:xfrm>
            <a:prstGeom prst="rect">
              <a:avLst/>
            </a:prstGeom>
            <a:solidFill>
              <a:schemeClr val="accent1"/>
            </a:solidFill>
            <a:ln w="9525">
              <a:solidFill>
                <a:schemeClr val="hlink"/>
              </a:solidFill>
              <a:miter lim="800000"/>
              <a:headEnd/>
              <a:tailEnd/>
            </a:ln>
            <a:effectLst/>
          </p:spPr>
          <p:txBody>
            <a:bodyPr wrap="none" anchor="ctr"/>
            <a:lstStyle/>
            <a:p>
              <a:endParaRPr lang="en-US"/>
            </a:p>
          </p:txBody>
        </p:sp>
        <p:sp>
          <p:nvSpPr>
            <p:cNvPr id="129030" name="Line 6"/>
            <p:cNvSpPr>
              <a:spLocks noChangeShapeType="1"/>
            </p:cNvSpPr>
            <p:nvPr/>
          </p:nvSpPr>
          <p:spPr bwMode="auto">
            <a:xfrm>
              <a:off x="3000" y="2664"/>
              <a:ext cx="2330" cy="0"/>
            </a:xfrm>
            <a:prstGeom prst="line">
              <a:avLst/>
            </a:prstGeom>
            <a:noFill/>
            <a:ln w="9525">
              <a:solidFill>
                <a:schemeClr val="tx1"/>
              </a:solidFill>
              <a:round/>
              <a:headEnd/>
              <a:tailEnd type="triangle" w="med" len="med"/>
            </a:ln>
            <a:effectLst/>
          </p:spPr>
          <p:txBody>
            <a:bodyPr/>
            <a:lstStyle/>
            <a:p>
              <a:endParaRPr lang="en-US"/>
            </a:p>
          </p:txBody>
        </p:sp>
        <p:sp>
          <p:nvSpPr>
            <p:cNvPr id="129031" name="Text Box 7"/>
            <p:cNvSpPr txBox="1">
              <a:spLocks noChangeArrowheads="1"/>
            </p:cNvSpPr>
            <p:nvPr/>
          </p:nvSpPr>
          <p:spPr bwMode="auto">
            <a:xfrm>
              <a:off x="2623" y="2109"/>
              <a:ext cx="476" cy="250"/>
            </a:xfrm>
            <a:prstGeom prst="rect">
              <a:avLst/>
            </a:prstGeom>
            <a:noFill/>
            <a:ln w="9525">
              <a:noFill/>
              <a:miter lim="800000"/>
              <a:headEnd/>
              <a:tailEnd/>
            </a:ln>
            <a:effectLst/>
          </p:spPr>
          <p:txBody>
            <a:bodyPr>
              <a:spAutoFit/>
            </a:bodyPr>
            <a:lstStyle/>
            <a:p>
              <a:pPr>
                <a:spcBef>
                  <a:spcPct val="50000"/>
                </a:spcBef>
              </a:pPr>
              <a:r>
                <a:rPr lang="en-US" sz="2000">
                  <a:sym typeface="Symbol" pitchFamily="18" charset="2"/>
                </a:rPr>
                <a:t>  </a:t>
              </a:r>
              <a:r>
                <a:rPr lang="en-US" sz="2000" baseline="-25000">
                  <a:sym typeface="Symbol" pitchFamily="18" charset="2"/>
                </a:rPr>
                <a:t> </a:t>
              </a:r>
              <a:r>
                <a:rPr lang="en-US" sz="2000">
                  <a:sym typeface="Symbol" pitchFamily="18" charset="2"/>
                </a:rPr>
                <a:t></a:t>
              </a:r>
              <a:r>
                <a:rPr lang="en-US" sz="2000" baseline="-25000">
                  <a:sym typeface="Symbol" pitchFamily="18" charset="2"/>
                </a:rPr>
                <a:t>0</a:t>
              </a:r>
              <a:endParaRPr lang="en-US" sz="2000">
                <a:sym typeface="Symbol" pitchFamily="18" charset="2"/>
              </a:endParaRPr>
            </a:p>
          </p:txBody>
        </p:sp>
        <p:sp>
          <p:nvSpPr>
            <p:cNvPr id="129032" name="Rectangle 8"/>
            <p:cNvSpPr>
              <a:spLocks noChangeArrowheads="1"/>
            </p:cNvSpPr>
            <p:nvPr/>
          </p:nvSpPr>
          <p:spPr bwMode="auto">
            <a:xfrm rot="16200000">
              <a:off x="2397" y="2520"/>
              <a:ext cx="838" cy="250"/>
            </a:xfrm>
            <a:prstGeom prst="rect">
              <a:avLst/>
            </a:prstGeom>
            <a:noFill/>
            <a:ln w="9525">
              <a:noFill/>
              <a:miter lim="800000"/>
              <a:headEnd/>
              <a:tailEnd/>
            </a:ln>
            <a:effectLst/>
          </p:spPr>
          <p:txBody>
            <a:bodyPr/>
            <a:lstStyle/>
            <a:p>
              <a:pPr algn="ctr" eaLnBrk="0" hangingPunct="0">
                <a:lnSpc>
                  <a:spcPct val="90000"/>
                </a:lnSpc>
                <a:spcBef>
                  <a:spcPct val="20000"/>
                </a:spcBef>
              </a:pPr>
              <a:r>
                <a:rPr lang="en-US" sz="2000">
                  <a:solidFill>
                    <a:srgbClr val="000000"/>
                  </a:solidFill>
                  <a:sym typeface="Symbol" pitchFamily="18" charset="2"/>
                </a:rPr>
                <a:t></a:t>
              </a:r>
              <a:r>
                <a:rPr lang="en-US" sz="2000" i="1">
                  <a:solidFill>
                    <a:srgbClr val="000000"/>
                  </a:solidFill>
                  <a:sym typeface="Symbol" pitchFamily="18" charset="2"/>
                </a:rPr>
                <a:t> </a:t>
              </a:r>
              <a:r>
                <a:rPr lang="en-US" sz="2000">
                  <a:sym typeface="Symbol" pitchFamily="18" charset="2"/>
                </a:rPr>
                <a:t>/ V</a:t>
              </a:r>
              <a:endParaRPr lang="en-US" sz="2000" baseline="30000">
                <a:sym typeface="Symbol" pitchFamily="18" charset="2"/>
              </a:endParaRPr>
            </a:p>
          </p:txBody>
        </p:sp>
        <p:sp>
          <p:nvSpPr>
            <p:cNvPr id="129033" name="Rectangle 9"/>
            <p:cNvSpPr>
              <a:spLocks noChangeArrowheads="1"/>
            </p:cNvSpPr>
            <p:nvPr/>
          </p:nvSpPr>
          <p:spPr bwMode="auto">
            <a:xfrm>
              <a:off x="5247" y="2508"/>
              <a:ext cx="585" cy="306"/>
            </a:xfrm>
            <a:prstGeom prst="rect">
              <a:avLst/>
            </a:prstGeom>
            <a:noFill/>
            <a:ln w="9525">
              <a:noFill/>
              <a:miter lim="800000"/>
              <a:headEnd/>
              <a:tailEnd/>
            </a:ln>
            <a:effectLst/>
          </p:spPr>
          <p:txBody>
            <a:bodyPr/>
            <a:lstStyle/>
            <a:p>
              <a:pPr eaLnBrk="0" hangingPunct="0">
                <a:lnSpc>
                  <a:spcPct val="90000"/>
                </a:lnSpc>
                <a:spcBef>
                  <a:spcPct val="20000"/>
                </a:spcBef>
              </a:pPr>
              <a:r>
                <a:rPr lang="en-US" sz="2000" i="1">
                  <a:sym typeface="Symbol" pitchFamily="18" charset="2"/>
                </a:rPr>
                <a:t> t </a:t>
              </a:r>
              <a:r>
                <a:rPr lang="en-US" sz="2000">
                  <a:sym typeface="Symbol" pitchFamily="18" charset="2"/>
                </a:rPr>
                <a:t>/ s</a:t>
              </a:r>
              <a:endParaRPr lang="en-US" sz="2000">
                <a:cs typeface="Courier New" pitchFamily="49" charset="0"/>
              </a:endParaRPr>
            </a:p>
          </p:txBody>
        </p:sp>
        <p:sp>
          <p:nvSpPr>
            <p:cNvPr id="129034" name="Text Box 10"/>
            <p:cNvSpPr txBox="1">
              <a:spLocks noChangeArrowheads="1"/>
            </p:cNvSpPr>
            <p:nvPr/>
          </p:nvSpPr>
          <p:spPr bwMode="auto">
            <a:xfrm>
              <a:off x="2577" y="2946"/>
              <a:ext cx="477" cy="250"/>
            </a:xfrm>
            <a:prstGeom prst="rect">
              <a:avLst/>
            </a:prstGeom>
            <a:noFill/>
            <a:ln w="9525">
              <a:noFill/>
              <a:miter lim="800000"/>
              <a:headEnd/>
              <a:tailEnd/>
            </a:ln>
            <a:effectLst/>
          </p:spPr>
          <p:txBody>
            <a:bodyPr>
              <a:spAutoFit/>
            </a:bodyPr>
            <a:lstStyle/>
            <a:p>
              <a:pPr>
                <a:spcBef>
                  <a:spcPct val="50000"/>
                </a:spcBef>
              </a:pPr>
              <a:r>
                <a:rPr lang="en-US" sz="2000" baseline="30000"/>
                <a:t>    -</a:t>
              </a:r>
              <a:r>
                <a:rPr lang="en-US" sz="2000">
                  <a:sym typeface="Symbol" pitchFamily="18" charset="2"/>
                </a:rPr>
                <a:t></a:t>
              </a:r>
              <a:r>
                <a:rPr lang="en-US" sz="2000" baseline="-25000">
                  <a:sym typeface="Symbol" pitchFamily="18" charset="2"/>
                </a:rPr>
                <a:t>0</a:t>
              </a:r>
              <a:endParaRPr lang="en-US" sz="2000">
                <a:sym typeface="Symbol" pitchFamily="18" charset="2"/>
              </a:endParaRPr>
            </a:p>
          </p:txBody>
        </p:sp>
        <p:sp>
          <p:nvSpPr>
            <p:cNvPr id="129035" name="Line 11"/>
            <p:cNvSpPr>
              <a:spLocks noChangeShapeType="1"/>
            </p:cNvSpPr>
            <p:nvPr/>
          </p:nvSpPr>
          <p:spPr bwMode="auto">
            <a:xfrm flipV="1">
              <a:off x="3003" y="2258"/>
              <a:ext cx="0" cy="808"/>
            </a:xfrm>
            <a:prstGeom prst="line">
              <a:avLst/>
            </a:prstGeom>
            <a:noFill/>
            <a:ln w="9525">
              <a:solidFill>
                <a:schemeClr val="tx1"/>
              </a:solidFill>
              <a:round/>
              <a:headEnd/>
              <a:tailEnd type="triangle" w="med" len="med"/>
            </a:ln>
            <a:effectLst/>
          </p:spPr>
          <p:txBody>
            <a:bodyPr/>
            <a:lstStyle/>
            <a:p>
              <a:endParaRPr lang="en-US"/>
            </a:p>
          </p:txBody>
        </p:sp>
        <p:sp>
          <p:nvSpPr>
            <p:cNvPr id="129036" name="Freeform 12"/>
            <p:cNvSpPr>
              <a:spLocks/>
            </p:cNvSpPr>
            <p:nvPr/>
          </p:nvSpPr>
          <p:spPr bwMode="auto">
            <a:xfrm rot="10800000">
              <a:off x="3004" y="2253"/>
              <a:ext cx="2226" cy="827"/>
            </a:xfrm>
            <a:custGeom>
              <a:avLst/>
              <a:gdLst/>
              <a:ahLst/>
              <a:cxnLst>
                <a:cxn ang="0">
                  <a:pos x="0" y="0"/>
                </a:cxn>
                <a:cxn ang="0">
                  <a:pos x="189" y="205"/>
                </a:cxn>
                <a:cxn ang="0">
                  <a:pos x="394" y="394"/>
                </a:cxn>
                <a:cxn ang="0">
                  <a:pos x="591" y="205"/>
                </a:cxn>
                <a:cxn ang="0">
                  <a:pos x="789" y="8"/>
                </a:cxn>
                <a:cxn ang="0">
                  <a:pos x="986" y="205"/>
                </a:cxn>
                <a:cxn ang="0">
                  <a:pos x="1175" y="394"/>
                </a:cxn>
                <a:cxn ang="0">
                  <a:pos x="1373" y="205"/>
                </a:cxn>
                <a:cxn ang="0">
                  <a:pos x="1570" y="8"/>
                </a:cxn>
                <a:cxn ang="0">
                  <a:pos x="1767" y="205"/>
                </a:cxn>
                <a:cxn ang="0">
                  <a:pos x="1964" y="394"/>
                </a:cxn>
                <a:cxn ang="0">
                  <a:pos x="2162" y="197"/>
                </a:cxn>
              </a:cxnLst>
              <a:rect l="0" t="0" r="r" b="b"/>
              <a:pathLst>
                <a:path w="2162" h="395">
                  <a:moveTo>
                    <a:pt x="0" y="0"/>
                  </a:moveTo>
                  <a:cubicBezTo>
                    <a:pt x="61" y="69"/>
                    <a:pt x="123" y="139"/>
                    <a:pt x="189" y="205"/>
                  </a:cubicBezTo>
                  <a:cubicBezTo>
                    <a:pt x="255" y="271"/>
                    <a:pt x="327" y="394"/>
                    <a:pt x="394" y="394"/>
                  </a:cubicBezTo>
                  <a:cubicBezTo>
                    <a:pt x="461" y="394"/>
                    <a:pt x="525" y="269"/>
                    <a:pt x="591" y="205"/>
                  </a:cubicBezTo>
                  <a:cubicBezTo>
                    <a:pt x="657" y="141"/>
                    <a:pt x="723" y="8"/>
                    <a:pt x="789" y="8"/>
                  </a:cubicBezTo>
                  <a:cubicBezTo>
                    <a:pt x="855" y="8"/>
                    <a:pt x="922" y="141"/>
                    <a:pt x="986" y="205"/>
                  </a:cubicBezTo>
                  <a:cubicBezTo>
                    <a:pt x="1050" y="269"/>
                    <a:pt x="1111" y="394"/>
                    <a:pt x="1175" y="394"/>
                  </a:cubicBezTo>
                  <a:cubicBezTo>
                    <a:pt x="1239" y="394"/>
                    <a:pt x="1307" y="269"/>
                    <a:pt x="1373" y="205"/>
                  </a:cubicBezTo>
                  <a:cubicBezTo>
                    <a:pt x="1439" y="141"/>
                    <a:pt x="1504" y="8"/>
                    <a:pt x="1570" y="8"/>
                  </a:cubicBezTo>
                  <a:cubicBezTo>
                    <a:pt x="1636" y="8"/>
                    <a:pt x="1701" y="141"/>
                    <a:pt x="1767" y="205"/>
                  </a:cubicBezTo>
                  <a:cubicBezTo>
                    <a:pt x="1833" y="269"/>
                    <a:pt x="1898" y="395"/>
                    <a:pt x="1964" y="394"/>
                  </a:cubicBezTo>
                  <a:cubicBezTo>
                    <a:pt x="2030" y="393"/>
                    <a:pt x="2096" y="295"/>
                    <a:pt x="2162" y="197"/>
                  </a:cubicBezTo>
                </a:path>
              </a:pathLst>
            </a:custGeom>
            <a:noFill/>
            <a:ln w="19050" cap="flat" cmpd="sng">
              <a:solidFill>
                <a:srgbClr val="FF00FF"/>
              </a:solidFill>
              <a:prstDash val="dash"/>
              <a:round/>
              <a:headEnd/>
              <a:tailEnd/>
            </a:ln>
            <a:effectLst/>
          </p:spPr>
          <p:txBody>
            <a:bodyPr/>
            <a:lstStyle/>
            <a:p>
              <a:endParaRPr lang="en-US"/>
            </a:p>
          </p:txBody>
        </p:sp>
      </p:grpSp>
      <p:sp>
        <p:nvSpPr>
          <p:cNvPr id="129037" name="Rectangle 13"/>
          <p:cNvSpPr>
            <a:spLocks noChangeArrowheads="1"/>
          </p:cNvSpPr>
          <p:nvPr/>
        </p:nvSpPr>
        <p:spPr bwMode="auto">
          <a:xfrm>
            <a:off x="4906963" y="4781550"/>
            <a:ext cx="3538537" cy="1568450"/>
          </a:xfrm>
          <a:prstGeom prst="rect">
            <a:avLst/>
          </a:prstGeom>
          <a:solidFill>
            <a:schemeClr val="accent1"/>
          </a:solidFill>
          <a:ln w="9525">
            <a:solidFill>
              <a:schemeClr val="hlink"/>
            </a:solidFill>
            <a:miter lim="800000"/>
            <a:headEnd/>
            <a:tailEnd/>
          </a:ln>
          <a:effectLst/>
        </p:spPr>
        <p:txBody>
          <a:bodyPr wrap="none" anchor="ctr"/>
          <a:lstStyle/>
          <a:p>
            <a:endParaRPr lang="en-US"/>
          </a:p>
        </p:txBody>
      </p:sp>
      <p:sp>
        <p:nvSpPr>
          <p:cNvPr id="129038" name="Text Box 14"/>
          <p:cNvSpPr txBox="1">
            <a:spLocks noChangeArrowheads="1"/>
          </p:cNvSpPr>
          <p:nvPr/>
        </p:nvSpPr>
        <p:spPr bwMode="auto">
          <a:xfrm>
            <a:off x="4446588" y="4583113"/>
            <a:ext cx="755650" cy="396875"/>
          </a:xfrm>
          <a:prstGeom prst="rect">
            <a:avLst/>
          </a:prstGeom>
          <a:noFill/>
          <a:ln w="9525">
            <a:noFill/>
            <a:miter lim="800000"/>
            <a:headEnd/>
            <a:tailEnd/>
          </a:ln>
          <a:effectLst/>
        </p:spPr>
        <p:txBody>
          <a:bodyPr>
            <a:spAutoFit/>
          </a:bodyPr>
          <a:lstStyle/>
          <a:p>
            <a:pPr>
              <a:spcBef>
                <a:spcPct val="50000"/>
              </a:spcBef>
            </a:pPr>
            <a:r>
              <a:rPr lang="en-US" sz="2000">
                <a:sym typeface="Symbol" pitchFamily="18" charset="2"/>
              </a:rPr>
              <a:t></a:t>
            </a:r>
            <a:r>
              <a:rPr lang="en-US" sz="2000" baseline="-25000">
                <a:sym typeface="Symbol" pitchFamily="18" charset="2"/>
              </a:rPr>
              <a:t>0</a:t>
            </a:r>
            <a:r>
              <a:rPr lang="en-US" sz="2000" baseline="30000">
                <a:sym typeface="Symbol" pitchFamily="18" charset="2"/>
              </a:rPr>
              <a:t>2</a:t>
            </a:r>
            <a:endParaRPr lang="en-US" sz="2000">
              <a:sym typeface="Symbol" pitchFamily="18" charset="2"/>
            </a:endParaRPr>
          </a:p>
        </p:txBody>
      </p:sp>
      <p:sp>
        <p:nvSpPr>
          <p:cNvPr id="129039" name="Rectangle 15"/>
          <p:cNvSpPr>
            <a:spLocks noChangeArrowheads="1"/>
          </p:cNvSpPr>
          <p:nvPr/>
        </p:nvSpPr>
        <p:spPr bwMode="auto">
          <a:xfrm>
            <a:off x="8507413" y="5889625"/>
            <a:ext cx="928687" cy="341313"/>
          </a:xfrm>
          <a:prstGeom prst="rect">
            <a:avLst/>
          </a:prstGeom>
          <a:noFill/>
          <a:ln w="9525">
            <a:noFill/>
            <a:miter lim="800000"/>
            <a:headEnd/>
            <a:tailEnd/>
          </a:ln>
          <a:effectLst/>
        </p:spPr>
        <p:txBody>
          <a:bodyPr/>
          <a:lstStyle/>
          <a:p>
            <a:pPr eaLnBrk="0" hangingPunct="0">
              <a:lnSpc>
                <a:spcPct val="90000"/>
              </a:lnSpc>
              <a:spcBef>
                <a:spcPct val="20000"/>
              </a:spcBef>
            </a:pPr>
            <a:r>
              <a:rPr lang="en-US" sz="2000" i="1">
                <a:sym typeface="Symbol" pitchFamily="18" charset="2"/>
              </a:rPr>
              <a:t> t </a:t>
            </a:r>
            <a:r>
              <a:rPr lang="en-US" sz="2000">
                <a:sym typeface="Symbol" pitchFamily="18" charset="2"/>
              </a:rPr>
              <a:t>/ s</a:t>
            </a:r>
            <a:endParaRPr lang="en-US" sz="2000">
              <a:cs typeface="Courier New" pitchFamily="49" charset="0"/>
            </a:endParaRPr>
          </a:p>
        </p:txBody>
      </p:sp>
      <p:grpSp>
        <p:nvGrpSpPr>
          <p:cNvPr id="129040" name="Group 16"/>
          <p:cNvGrpSpPr>
            <a:grpSpLocks/>
          </p:cNvGrpSpPr>
          <p:nvPr/>
        </p:nvGrpSpPr>
        <p:grpSpPr bwMode="auto">
          <a:xfrm>
            <a:off x="4443413" y="5084763"/>
            <a:ext cx="788987" cy="625475"/>
            <a:chOff x="2669" y="3898"/>
            <a:chExt cx="497" cy="394"/>
          </a:xfrm>
        </p:grpSpPr>
        <p:sp>
          <p:nvSpPr>
            <p:cNvPr id="129041" name="Text Box 17"/>
            <p:cNvSpPr txBox="1">
              <a:spLocks noChangeArrowheads="1"/>
            </p:cNvSpPr>
            <p:nvPr/>
          </p:nvSpPr>
          <p:spPr bwMode="auto">
            <a:xfrm>
              <a:off x="2669" y="3898"/>
              <a:ext cx="476" cy="250"/>
            </a:xfrm>
            <a:prstGeom prst="rect">
              <a:avLst/>
            </a:prstGeom>
            <a:noFill/>
            <a:ln w="9525">
              <a:noFill/>
              <a:miter lim="800000"/>
              <a:headEnd/>
              <a:tailEnd/>
            </a:ln>
            <a:effectLst/>
          </p:spPr>
          <p:txBody>
            <a:bodyPr>
              <a:spAutoFit/>
            </a:bodyPr>
            <a:lstStyle/>
            <a:p>
              <a:pPr>
                <a:spcBef>
                  <a:spcPct val="50000"/>
                </a:spcBef>
              </a:pPr>
              <a:r>
                <a:rPr lang="en-US" sz="2000">
                  <a:sym typeface="Symbol" pitchFamily="18" charset="2"/>
                </a:rPr>
                <a:t></a:t>
              </a:r>
              <a:r>
                <a:rPr lang="en-US" sz="2000" baseline="-25000">
                  <a:sym typeface="Symbol" pitchFamily="18" charset="2"/>
                </a:rPr>
                <a:t>0</a:t>
              </a:r>
              <a:r>
                <a:rPr lang="en-US" sz="2000" baseline="30000">
                  <a:sym typeface="Symbol" pitchFamily="18" charset="2"/>
                </a:rPr>
                <a:t>2</a:t>
              </a:r>
              <a:endParaRPr lang="en-US" sz="2000">
                <a:sym typeface="Symbol" pitchFamily="18" charset="2"/>
              </a:endParaRPr>
            </a:p>
          </p:txBody>
        </p:sp>
        <p:sp>
          <p:nvSpPr>
            <p:cNvPr id="129042" name="Text Box 18"/>
            <p:cNvSpPr txBox="1">
              <a:spLocks noChangeArrowheads="1"/>
            </p:cNvSpPr>
            <p:nvPr/>
          </p:nvSpPr>
          <p:spPr bwMode="auto">
            <a:xfrm>
              <a:off x="2690" y="4080"/>
              <a:ext cx="476" cy="212"/>
            </a:xfrm>
            <a:prstGeom prst="rect">
              <a:avLst/>
            </a:prstGeom>
            <a:noFill/>
            <a:ln w="9525">
              <a:noFill/>
              <a:miter lim="800000"/>
              <a:headEnd/>
              <a:tailEnd/>
            </a:ln>
            <a:effectLst/>
          </p:spPr>
          <p:txBody>
            <a:bodyPr>
              <a:spAutoFit/>
            </a:bodyPr>
            <a:lstStyle/>
            <a:p>
              <a:pPr>
                <a:spcBef>
                  <a:spcPct val="50000"/>
                </a:spcBef>
              </a:pPr>
              <a:r>
                <a:rPr lang="en-US" sz="1600">
                  <a:sym typeface="Symbol" pitchFamily="18" charset="2"/>
                </a:rPr>
                <a:t>2</a:t>
              </a:r>
            </a:p>
          </p:txBody>
        </p:sp>
        <p:sp>
          <p:nvSpPr>
            <p:cNvPr id="129043" name="Line 19"/>
            <p:cNvSpPr>
              <a:spLocks noChangeShapeType="1"/>
            </p:cNvSpPr>
            <p:nvPr/>
          </p:nvSpPr>
          <p:spPr bwMode="auto">
            <a:xfrm>
              <a:off x="2720" y="4123"/>
              <a:ext cx="144" cy="0"/>
            </a:xfrm>
            <a:prstGeom prst="line">
              <a:avLst/>
            </a:prstGeom>
            <a:noFill/>
            <a:ln w="9525">
              <a:solidFill>
                <a:schemeClr val="tx1"/>
              </a:solidFill>
              <a:round/>
              <a:headEnd/>
              <a:tailEnd/>
            </a:ln>
            <a:effectLst/>
          </p:spPr>
          <p:txBody>
            <a:bodyPr/>
            <a:lstStyle/>
            <a:p>
              <a:endParaRPr lang="en-US"/>
            </a:p>
          </p:txBody>
        </p:sp>
      </p:grpSp>
      <p:sp>
        <p:nvSpPr>
          <p:cNvPr id="129044" name="Text Box 20"/>
          <p:cNvSpPr txBox="1">
            <a:spLocks noChangeArrowheads="1"/>
          </p:cNvSpPr>
          <p:nvPr/>
        </p:nvSpPr>
        <p:spPr bwMode="auto">
          <a:xfrm>
            <a:off x="4508500" y="5872163"/>
            <a:ext cx="442913" cy="396875"/>
          </a:xfrm>
          <a:prstGeom prst="rect">
            <a:avLst/>
          </a:prstGeom>
          <a:noFill/>
          <a:ln w="9525">
            <a:noFill/>
            <a:miter lim="800000"/>
            <a:headEnd/>
            <a:tailEnd/>
          </a:ln>
          <a:effectLst/>
        </p:spPr>
        <p:txBody>
          <a:bodyPr>
            <a:spAutoFit/>
          </a:bodyPr>
          <a:lstStyle/>
          <a:p>
            <a:pPr>
              <a:spcBef>
                <a:spcPct val="50000"/>
              </a:spcBef>
            </a:pPr>
            <a:r>
              <a:rPr lang="en-US" sz="2000">
                <a:sym typeface="Symbol" pitchFamily="18" charset="2"/>
              </a:rPr>
              <a:t>0</a:t>
            </a:r>
          </a:p>
        </p:txBody>
      </p:sp>
      <p:grpSp>
        <p:nvGrpSpPr>
          <p:cNvPr id="129045" name="Group 21"/>
          <p:cNvGrpSpPr>
            <a:grpSpLocks/>
          </p:cNvGrpSpPr>
          <p:nvPr/>
        </p:nvGrpSpPr>
        <p:grpSpPr bwMode="auto">
          <a:xfrm>
            <a:off x="4897438" y="4770438"/>
            <a:ext cx="3230562" cy="1325562"/>
            <a:chOff x="3085" y="2901"/>
            <a:chExt cx="2035" cy="835"/>
          </a:xfrm>
        </p:grpSpPr>
        <p:sp>
          <p:nvSpPr>
            <p:cNvPr id="129046" name="Freeform 22"/>
            <p:cNvSpPr>
              <a:spLocks/>
            </p:cNvSpPr>
            <p:nvPr/>
          </p:nvSpPr>
          <p:spPr bwMode="auto">
            <a:xfrm>
              <a:off x="3085" y="2910"/>
              <a:ext cx="409" cy="824"/>
            </a:xfrm>
            <a:custGeom>
              <a:avLst/>
              <a:gdLst/>
              <a:ahLst/>
              <a:cxnLst>
                <a:cxn ang="0">
                  <a:pos x="0" y="804"/>
                </a:cxn>
                <a:cxn ang="0">
                  <a:pos x="45" y="690"/>
                </a:cxn>
                <a:cxn ang="0">
                  <a:pos x="182" y="0"/>
                </a:cxn>
                <a:cxn ang="0">
                  <a:pos x="356" y="690"/>
                </a:cxn>
                <a:cxn ang="0">
                  <a:pos x="409" y="796"/>
                </a:cxn>
              </a:cxnLst>
              <a:rect l="0" t="0" r="r" b="b"/>
              <a:pathLst>
                <a:path w="409" h="824">
                  <a:moveTo>
                    <a:pt x="0" y="804"/>
                  </a:moveTo>
                  <a:cubicBezTo>
                    <a:pt x="7" y="814"/>
                    <a:pt x="15" y="824"/>
                    <a:pt x="45" y="690"/>
                  </a:cubicBezTo>
                  <a:cubicBezTo>
                    <a:pt x="75" y="556"/>
                    <a:pt x="130" y="0"/>
                    <a:pt x="182" y="0"/>
                  </a:cubicBezTo>
                  <a:cubicBezTo>
                    <a:pt x="234" y="0"/>
                    <a:pt x="318" y="557"/>
                    <a:pt x="356" y="690"/>
                  </a:cubicBezTo>
                  <a:cubicBezTo>
                    <a:pt x="394" y="823"/>
                    <a:pt x="401" y="809"/>
                    <a:pt x="409" y="796"/>
                  </a:cubicBezTo>
                </a:path>
              </a:pathLst>
            </a:custGeom>
            <a:solidFill>
              <a:srgbClr val="FF0000"/>
            </a:solidFill>
            <a:ln w="9525">
              <a:solidFill>
                <a:srgbClr val="FF0000"/>
              </a:solidFill>
              <a:round/>
              <a:headEnd/>
              <a:tailEnd/>
            </a:ln>
            <a:effectLst/>
          </p:spPr>
          <p:txBody>
            <a:bodyPr/>
            <a:lstStyle/>
            <a:p>
              <a:endParaRPr lang="en-US"/>
            </a:p>
          </p:txBody>
        </p:sp>
        <p:sp>
          <p:nvSpPr>
            <p:cNvPr id="129047" name="Freeform 23"/>
            <p:cNvSpPr>
              <a:spLocks/>
            </p:cNvSpPr>
            <p:nvPr/>
          </p:nvSpPr>
          <p:spPr bwMode="auto">
            <a:xfrm>
              <a:off x="3503" y="2912"/>
              <a:ext cx="409" cy="824"/>
            </a:xfrm>
            <a:custGeom>
              <a:avLst/>
              <a:gdLst/>
              <a:ahLst/>
              <a:cxnLst>
                <a:cxn ang="0">
                  <a:pos x="0" y="804"/>
                </a:cxn>
                <a:cxn ang="0">
                  <a:pos x="45" y="690"/>
                </a:cxn>
                <a:cxn ang="0">
                  <a:pos x="182" y="0"/>
                </a:cxn>
                <a:cxn ang="0">
                  <a:pos x="356" y="690"/>
                </a:cxn>
                <a:cxn ang="0">
                  <a:pos x="409" y="796"/>
                </a:cxn>
              </a:cxnLst>
              <a:rect l="0" t="0" r="r" b="b"/>
              <a:pathLst>
                <a:path w="409" h="824">
                  <a:moveTo>
                    <a:pt x="0" y="804"/>
                  </a:moveTo>
                  <a:cubicBezTo>
                    <a:pt x="7" y="814"/>
                    <a:pt x="15" y="824"/>
                    <a:pt x="45" y="690"/>
                  </a:cubicBezTo>
                  <a:cubicBezTo>
                    <a:pt x="75" y="556"/>
                    <a:pt x="130" y="0"/>
                    <a:pt x="182" y="0"/>
                  </a:cubicBezTo>
                  <a:cubicBezTo>
                    <a:pt x="234" y="0"/>
                    <a:pt x="318" y="557"/>
                    <a:pt x="356" y="690"/>
                  </a:cubicBezTo>
                  <a:cubicBezTo>
                    <a:pt x="394" y="823"/>
                    <a:pt x="401" y="809"/>
                    <a:pt x="409" y="796"/>
                  </a:cubicBezTo>
                </a:path>
              </a:pathLst>
            </a:custGeom>
            <a:solidFill>
              <a:srgbClr val="FF0000"/>
            </a:solidFill>
            <a:ln w="9525">
              <a:solidFill>
                <a:srgbClr val="FF0000"/>
              </a:solidFill>
              <a:round/>
              <a:headEnd/>
              <a:tailEnd/>
            </a:ln>
            <a:effectLst/>
          </p:spPr>
          <p:txBody>
            <a:bodyPr/>
            <a:lstStyle/>
            <a:p>
              <a:endParaRPr lang="en-US"/>
            </a:p>
          </p:txBody>
        </p:sp>
        <p:sp>
          <p:nvSpPr>
            <p:cNvPr id="129048" name="Freeform 24"/>
            <p:cNvSpPr>
              <a:spLocks/>
            </p:cNvSpPr>
            <p:nvPr/>
          </p:nvSpPr>
          <p:spPr bwMode="auto">
            <a:xfrm>
              <a:off x="3890" y="2901"/>
              <a:ext cx="415" cy="830"/>
            </a:xfrm>
            <a:custGeom>
              <a:avLst/>
              <a:gdLst/>
              <a:ahLst/>
              <a:cxnLst>
                <a:cxn ang="0">
                  <a:pos x="0" y="809"/>
                </a:cxn>
                <a:cxn ang="0">
                  <a:pos x="45" y="695"/>
                </a:cxn>
                <a:cxn ang="0">
                  <a:pos x="203" y="2"/>
                </a:cxn>
                <a:cxn ang="0">
                  <a:pos x="354" y="684"/>
                </a:cxn>
                <a:cxn ang="0">
                  <a:pos x="415" y="813"/>
                </a:cxn>
              </a:cxnLst>
              <a:rect l="0" t="0" r="r" b="b"/>
              <a:pathLst>
                <a:path w="415" h="830">
                  <a:moveTo>
                    <a:pt x="0" y="809"/>
                  </a:moveTo>
                  <a:cubicBezTo>
                    <a:pt x="7" y="819"/>
                    <a:pt x="11" y="830"/>
                    <a:pt x="45" y="695"/>
                  </a:cubicBezTo>
                  <a:cubicBezTo>
                    <a:pt x="79" y="560"/>
                    <a:pt x="152" y="4"/>
                    <a:pt x="203" y="2"/>
                  </a:cubicBezTo>
                  <a:cubicBezTo>
                    <a:pt x="254" y="0"/>
                    <a:pt x="319" y="549"/>
                    <a:pt x="354" y="684"/>
                  </a:cubicBezTo>
                  <a:cubicBezTo>
                    <a:pt x="389" y="819"/>
                    <a:pt x="402" y="786"/>
                    <a:pt x="415" y="813"/>
                  </a:cubicBezTo>
                </a:path>
              </a:pathLst>
            </a:custGeom>
            <a:solidFill>
              <a:srgbClr val="FF0000"/>
            </a:solidFill>
            <a:ln w="9525">
              <a:solidFill>
                <a:srgbClr val="FF0000"/>
              </a:solidFill>
              <a:round/>
              <a:headEnd/>
              <a:tailEnd/>
            </a:ln>
            <a:effectLst/>
          </p:spPr>
          <p:txBody>
            <a:bodyPr/>
            <a:lstStyle/>
            <a:p>
              <a:endParaRPr lang="en-US"/>
            </a:p>
          </p:txBody>
        </p:sp>
        <p:sp>
          <p:nvSpPr>
            <p:cNvPr id="129049" name="Freeform 25"/>
            <p:cNvSpPr>
              <a:spLocks/>
            </p:cNvSpPr>
            <p:nvPr/>
          </p:nvSpPr>
          <p:spPr bwMode="auto">
            <a:xfrm>
              <a:off x="4301" y="2902"/>
              <a:ext cx="415" cy="830"/>
            </a:xfrm>
            <a:custGeom>
              <a:avLst/>
              <a:gdLst/>
              <a:ahLst/>
              <a:cxnLst>
                <a:cxn ang="0">
                  <a:pos x="0" y="809"/>
                </a:cxn>
                <a:cxn ang="0">
                  <a:pos x="45" y="695"/>
                </a:cxn>
                <a:cxn ang="0">
                  <a:pos x="203" y="2"/>
                </a:cxn>
                <a:cxn ang="0">
                  <a:pos x="354" y="684"/>
                </a:cxn>
                <a:cxn ang="0">
                  <a:pos x="415" y="813"/>
                </a:cxn>
              </a:cxnLst>
              <a:rect l="0" t="0" r="r" b="b"/>
              <a:pathLst>
                <a:path w="415" h="830">
                  <a:moveTo>
                    <a:pt x="0" y="809"/>
                  </a:moveTo>
                  <a:cubicBezTo>
                    <a:pt x="7" y="819"/>
                    <a:pt x="11" y="830"/>
                    <a:pt x="45" y="695"/>
                  </a:cubicBezTo>
                  <a:cubicBezTo>
                    <a:pt x="79" y="560"/>
                    <a:pt x="152" y="4"/>
                    <a:pt x="203" y="2"/>
                  </a:cubicBezTo>
                  <a:cubicBezTo>
                    <a:pt x="254" y="0"/>
                    <a:pt x="319" y="549"/>
                    <a:pt x="354" y="684"/>
                  </a:cubicBezTo>
                  <a:cubicBezTo>
                    <a:pt x="389" y="819"/>
                    <a:pt x="402" y="786"/>
                    <a:pt x="415" y="813"/>
                  </a:cubicBezTo>
                </a:path>
              </a:pathLst>
            </a:custGeom>
            <a:solidFill>
              <a:srgbClr val="FF0000"/>
            </a:solidFill>
            <a:ln w="9525">
              <a:solidFill>
                <a:srgbClr val="FF0000"/>
              </a:solidFill>
              <a:round/>
              <a:headEnd/>
              <a:tailEnd/>
            </a:ln>
            <a:effectLst/>
          </p:spPr>
          <p:txBody>
            <a:bodyPr/>
            <a:lstStyle/>
            <a:p>
              <a:endParaRPr lang="en-US"/>
            </a:p>
          </p:txBody>
        </p:sp>
        <p:sp>
          <p:nvSpPr>
            <p:cNvPr id="129050" name="Freeform 26"/>
            <p:cNvSpPr>
              <a:spLocks/>
            </p:cNvSpPr>
            <p:nvPr/>
          </p:nvSpPr>
          <p:spPr bwMode="auto">
            <a:xfrm>
              <a:off x="4705" y="2904"/>
              <a:ext cx="415" cy="830"/>
            </a:xfrm>
            <a:custGeom>
              <a:avLst/>
              <a:gdLst/>
              <a:ahLst/>
              <a:cxnLst>
                <a:cxn ang="0">
                  <a:pos x="0" y="809"/>
                </a:cxn>
                <a:cxn ang="0">
                  <a:pos x="45" y="695"/>
                </a:cxn>
                <a:cxn ang="0">
                  <a:pos x="203" y="2"/>
                </a:cxn>
                <a:cxn ang="0">
                  <a:pos x="354" y="684"/>
                </a:cxn>
                <a:cxn ang="0">
                  <a:pos x="415" y="813"/>
                </a:cxn>
              </a:cxnLst>
              <a:rect l="0" t="0" r="r" b="b"/>
              <a:pathLst>
                <a:path w="415" h="830">
                  <a:moveTo>
                    <a:pt x="0" y="809"/>
                  </a:moveTo>
                  <a:cubicBezTo>
                    <a:pt x="7" y="819"/>
                    <a:pt x="11" y="830"/>
                    <a:pt x="45" y="695"/>
                  </a:cubicBezTo>
                  <a:cubicBezTo>
                    <a:pt x="79" y="560"/>
                    <a:pt x="152" y="4"/>
                    <a:pt x="203" y="2"/>
                  </a:cubicBezTo>
                  <a:cubicBezTo>
                    <a:pt x="254" y="0"/>
                    <a:pt x="319" y="549"/>
                    <a:pt x="354" y="684"/>
                  </a:cubicBezTo>
                  <a:cubicBezTo>
                    <a:pt x="389" y="819"/>
                    <a:pt x="402" y="786"/>
                    <a:pt x="415" y="813"/>
                  </a:cubicBezTo>
                </a:path>
              </a:pathLst>
            </a:custGeom>
            <a:solidFill>
              <a:srgbClr val="FF0000"/>
            </a:solidFill>
            <a:ln w="9525">
              <a:solidFill>
                <a:srgbClr val="FF0000"/>
              </a:solidFill>
              <a:round/>
              <a:headEnd/>
              <a:tailEnd/>
            </a:ln>
            <a:effectLst/>
          </p:spPr>
          <p:txBody>
            <a:bodyPr/>
            <a:lstStyle/>
            <a:p>
              <a:endParaRPr lang="en-US"/>
            </a:p>
          </p:txBody>
        </p:sp>
      </p:grpSp>
      <p:sp>
        <p:nvSpPr>
          <p:cNvPr id="129051" name="Rectangle 27"/>
          <p:cNvSpPr>
            <a:spLocks noChangeArrowheads="1"/>
          </p:cNvSpPr>
          <p:nvPr/>
        </p:nvSpPr>
        <p:spPr bwMode="auto">
          <a:xfrm>
            <a:off x="4908550" y="5435600"/>
            <a:ext cx="3249613" cy="625475"/>
          </a:xfrm>
          <a:prstGeom prst="rect">
            <a:avLst/>
          </a:prstGeom>
          <a:solidFill>
            <a:srgbClr val="FF0000"/>
          </a:solidFill>
          <a:ln w="9525">
            <a:solidFill>
              <a:srgbClr val="FF0000"/>
            </a:solidFill>
            <a:miter lim="800000"/>
            <a:headEnd/>
            <a:tailEnd/>
          </a:ln>
          <a:effectLst/>
        </p:spPr>
        <p:txBody>
          <a:bodyPr wrap="none" anchor="ctr"/>
          <a:lstStyle/>
          <a:p>
            <a:endParaRPr lang="en-US"/>
          </a:p>
        </p:txBody>
      </p:sp>
      <p:sp>
        <p:nvSpPr>
          <p:cNvPr id="129052" name="Line 28"/>
          <p:cNvSpPr>
            <a:spLocks noChangeShapeType="1"/>
          </p:cNvSpPr>
          <p:nvPr/>
        </p:nvSpPr>
        <p:spPr bwMode="auto">
          <a:xfrm>
            <a:off x="4892675" y="6069013"/>
            <a:ext cx="3698875" cy="0"/>
          </a:xfrm>
          <a:prstGeom prst="line">
            <a:avLst/>
          </a:prstGeom>
          <a:noFill/>
          <a:ln w="9525">
            <a:solidFill>
              <a:schemeClr val="tx1"/>
            </a:solidFill>
            <a:round/>
            <a:headEnd/>
            <a:tailEnd type="triangle" w="med" len="med"/>
          </a:ln>
          <a:effectLst/>
        </p:spPr>
        <p:txBody>
          <a:bodyPr/>
          <a:lstStyle/>
          <a:p>
            <a:endParaRPr lang="en-US"/>
          </a:p>
        </p:txBody>
      </p:sp>
      <p:sp>
        <p:nvSpPr>
          <p:cNvPr id="129053" name="Freeform 29"/>
          <p:cNvSpPr>
            <a:spLocks/>
          </p:cNvSpPr>
          <p:nvPr/>
        </p:nvSpPr>
        <p:spPr bwMode="auto">
          <a:xfrm rot="10800000">
            <a:off x="4899025" y="5788025"/>
            <a:ext cx="3533775" cy="565150"/>
          </a:xfrm>
          <a:custGeom>
            <a:avLst/>
            <a:gdLst/>
            <a:ahLst/>
            <a:cxnLst>
              <a:cxn ang="0">
                <a:pos x="0" y="0"/>
              </a:cxn>
              <a:cxn ang="0">
                <a:pos x="189" y="205"/>
              </a:cxn>
              <a:cxn ang="0">
                <a:pos x="394" y="394"/>
              </a:cxn>
              <a:cxn ang="0">
                <a:pos x="591" y="205"/>
              </a:cxn>
              <a:cxn ang="0">
                <a:pos x="789" y="8"/>
              </a:cxn>
              <a:cxn ang="0">
                <a:pos x="986" y="205"/>
              </a:cxn>
              <a:cxn ang="0">
                <a:pos x="1175" y="394"/>
              </a:cxn>
              <a:cxn ang="0">
                <a:pos x="1373" y="205"/>
              </a:cxn>
              <a:cxn ang="0">
                <a:pos x="1570" y="8"/>
              </a:cxn>
              <a:cxn ang="0">
                <a:pos x="1767" y="205"/>
              </a:cxn>
              <a:cxn ang="0">
                <a:pos x="1964" y="394"/>
              </a:cxn>
              <a:cxn ang="0">
                <a:pos x="2162" y="197"/>
              </a:cxn>
            </a:cxnLst>
            <a:rect l="0" t="0" r="r" b="b"/>
            <a:pathLst>
              <a:path w="2162" h="395">
                <a:moveTo>
                  <a:pt x="0" y="0"/>
                </a:moveTo>
                <a:cubicBezTo>
                  <a:pt x="61" y="69"/>
                  <a:pt x="123" y="139"/>
                  <a:pt x="189" y="205"/>
                </a:cubicBezTo>
                <a:cubicBezTo>
                  <a:pt x="255" y="271"/>
                  <a:pt x="327" y="394"/>
                  <a:pt x="394" y="394"/>
                </a:cubicBezTo>
                <a:cubicBezTo>
                  <a:pt x="461" y="394"/>
                  <a:pt x="525" y="269"/>
                  <a:pt x="591" y="205"/>
                </a:cubicBezTo>
                <a:cubicBezTo>
                  <a:pt x="657" y="141"/>
                  <a:pt x="723" y="8"/>
                  <a:pt x="789" y="8"/>
                </a:cubicBezTo>
                <a:cubicBezTo>
                  <a:pt x="855" y="8"/>
                  <a:pt x="922" y="141"/>
                  <a:pt x="986" y="205"/>
                </a:cubicBezTo>
                <a:cubicBezTo>
                  <a:pt x="1050" y="269"/>
                  <a:pt x="1111" y="394"/>
                  <a:pt x="1175" y="394"/>
                </a:cubicBezTo>
                <a:cubicBezTo>
                  <a:pt x="1239" y="394"/>
                  <a:pt x="1307" y="269"/>
                  <a:pt x="1373" y="205"/>
                </a:cubicBezTo>
                <a:cubicBezTo>
                  <a:pt x="1439" y="141"/>
                  <a:pt x="1504" y="8"/>
                  <a:pt x="1570" y="8"/>
                </a:cubicBezTo>
                <a:cubicBezTo>
                  <a:pt x="1636" y="8"/>
                  <a:pt x="1701" y="141"/>
                  <a:pt x="1767" y="205"/>
                </a:cubicBezTo>
                <a:cubicBezTo>
                  <a:pt x="1833" y="269"/>
                  <a:pt x="1898" y="395"/>
                  <a:pt x="1964" y="394"/>
                </a:cubicBezTo>
                <a:cubicBezTo>
                  <a:pt x="2030" y="393"/>
                  <a:pt x="2096" y="295"/>
                  <a:pt x="2162" y="197"/>
                </a:cubicBezTo>
              </a:path>
            </a:pathLst>
          </a:custGeom>
          <a:noFill/>
          <a:ln w="28575" cap="flat" cmpd="sng">
            <a:solidFill>
              <a:srgbClr val="FF00FF"/>
            </a:solidFill>
            <a:prstDash val="sysDot"/>
            <a:round/>
            <a:headEnd/>
            <a:tailEnd/>
          </a:ln>
          <a:effectLst/>
        </p:spPr>
        <p:txBody>
          <a:bodyPr/>
          <a:lstStyle/>
          <a:p>
            <a:endParaRPr lang="en-US"/>
          </a:p>
        </p:txBody>
      </p:sp>
      <p:sp>
        <p:nvSpPr>
          <p:cNvPr id="129054" name="Line 30"/>
          <p:cNvSpPr>
            <a:spLocks noChangeShapeType="1"/>
          </p:cNvSpPr>
          <p:nvPr/>
        </p:nvSpPr>
        <p:spPr bwMode="auto">
          <a:xfrm>
            <a:off x="4897438" y="5435600"/>
            <a:ext cx="3548062" cy="0"/>
          </a:xfrm>
          <a:prstGeom prst="line">
            <a:avLst/>
          </a:prstGeom>
          <a:noFill/>
          <a:ln w="9525">
            <a:solidFill>
              <a:schemeClr val="tx1"/>
            </a:solidFill>
            <a:prstDash val="dash"/>
            <a:round/>
            <a:headEnd/>
            <a:tailEnd/>
          </a:ln>
          <a:effectLst/>
        </p:spPr>
        <p:txBody>
          <a:bodyPr/>
          <a:lstStyle/>
          <a:p>
            <a:endParaRPr lang="en-US"/>
          </a:p>
        </p:txBody>
      </p:sp>
      <p:sp>
        <p:nvSpPr>
          <p:cNvPr id="129055" name="Line 31"/>
          <p:cNvSpPr>
            <a:spLocks noChangeShapeType="1"/>
          </p:cNvSpPr>
          <p:nvPr/>
        </p:nvSpPr>
        <p:spPr bwMode="auto">
          <a:xfrm flipV="1">
            <a:off x="4912186" y="4768850"/>
            <a:ext cx="0" cy="1574800"/>
          </a:xfrm>
          <a:prstGeom prst="line">
            <a:avLst/>
          </a:prstGeom>
          <a:noFill/>
          <a:ln w="9525">
            <a:solidFill>
              <a:schemeClr val="tx1"/>
            </a:solidFill>
            <a:round/>
            <a:headEnd/>
            <a:tailEnd type="triangle" w="med" len="med"/>
          </a:ln>
          <a:effectLst/>
        </p:spPr>
        <p:txBody>
          <a:bodyPr/>
          <a:lstStyle/>
          <a:p>
            <a:endParaRPr lang="en-US"/>
          </a:p>
        </p:txBody>
      </p:sp>
      <p:sp>
        <p:nvSpPr>
          <p:cNvPr id="129056" name="Freeform 32"/>
          <p:cNvSpPr>
            <a:spLocks/>
          </p:cNvSpPr>
          <p:nvPr/>
        </p:nvSpPr>
        <p:spPr bwMode="auto">
          <a:xfrm>
            <a:off x="4916488" y="4762500"/>
            <a:ext cx="3524250" cy="1346200"/>
          </a:xfrm>
          <a:custGeom>
            <a:avLst/>
            <a:gdLst/>
            <a:ahLst/>
            <a:cxnLst>
              <a:cxn ang="0">
                <a:pos x="0" y="825"/>
              </a:cxn>
              <a:cxn ang="0">
                <a:pos x="45" y="696"/>
              </a:cxn>
              <a:cxn ang="0">
                <a:pos x="187" y="21"/>
              </a:cxn>
              <a:cxn ang="0">
                <a:pos x="409" y="825"/>
              </a:cxn>
              <a:cxn ang="0">
                <a:pos x="598" y="21"/>
              </a:cxn>
              <a:cxn ang="0">
                <a:pos x="809" y="825"/>
              </a:cxn>
              <a:cxn ang="0">
                <a:pos x="1006" y="14"/>
              </a:cxn>
              <a:cxn ang="0">
                <a:pos x="1220" y="825"/>
              </a:cxn>
              <a:cxn ang="0">
                <a:pos x="1417" y="14"/>
              </a:cxn>
              <a:cxn ang="0">
                <a:pos x="1622" y="825"/>
              </a:cxn>
              <a:cxn ang="0">
                <a:pos x="1811" y="14"/>
              </a:cxn>
              <a:cxn ang="0">
                <a:pos x="2031" y="825"/>
              </a:cxn>
              <a:cxn ang="0">
                <a:pos x="2182" y="150"/>
              </a:cxn>
              <a:cxn ang="0">
                <a:pos x="2220" y="14"/>
              </a:cxn>
            </a:cxnLst>
            <a:rect l="0" t="0" r="r" b="b"/>
            <a:pathLst>
              <a:path w="2220" h="848">
                <a:moveTo>
                  <a:pt x="0" y="825"/>
                </a:moveTo>
                <a:cubicBezTo>
                  <a:pt x="7" y="804"/>
                  <a:pt x="14" y="830"/>
                  <a:pt x="45" y="696"/>
                </a:cubicBezTo>
                <a:cubicBezTo>
                  <a:pt x="76" y="562"/>
                  <a:pt x="126" y="0"/>
                  <a:pt x="187" y="21"/>
                </a:cubicBezTo>
                <a:cubicBezTo>
                  <a:pt x="248" y="42"/>
                  <a:pt x="341" y="825"/>
                  <a:pt x="409" y="825"/>
                </a:cubicBezTo>
                <a:cubicBezTo>
                  <a:pt x="477" y="825"/>
                  <a:pt x="531" y="21"/>
                  <a:pt x="598" y="21"/>
                </a:cubicBezTo>
                <a:cubicBezTo>
                  <a:pt x="665" y="21"/>
                  <a:pt x="741" y="826"/>
                  <a:pt x="809" y="825"/>
                </a:cubicBezTo>
                <a:cubicBezTo>
                  <a:pt x="877" y="824"/>
                  <a:pt x="938" y="14"/>
                  <a:pt x="1006" y="14"/>
                </a:cubicBezTo>
                <a:cubicBezTo>
                  <a:pt x="1074" y="14"/>
                  <a:pt x="1152" y="825"/>
                  <a:pt x="1220" y="825"/>
                </a:cubicBezTo>
                <a:cubicBezTo>
                  <a:pt x="1288" y="825"/>
                  <a:pt x="1350" y="14"/>
                  <a:pt x="1417" y="14"/>
                </a:cubicBezTo>
                <a:cubicBezTo>
                  <a:pt x="1484" y="14"/>
                  <a:pt x="1556" y="825"/>
                  <a:pt x="1622" y="825"/>
                </a:cubicBezTo>
                <a:cubicBezTo>
                  <a:pt x="1688" y="825"/>
                  <a:pt x="1743" y="14"/>
                  <a:pt x="1811" y="14"/>
                </a:cubicBezTo>
                <a:cubicBezTo>
                  <a:pt x="1879" y="14"/>
                  <a:pt x="1969" y="802"/>
                  <a:pt x="2031" y="825"/>
                </a:cubicBezTo>
                <a:cubicBezTo>
                  <a:pt x="2093" y="848"/>
                  <a:pt x="2151" y="285"/>
                  <a:pt x="2182" y="150"/>
                </a:cubicBezTo>
                <a:cubicBezTo>
                  <a:pt x="2213" y="15"/>
                  <a:pt x="2212" y="42"/>
                  <a:pt x="2220" y="14"/>
                </a:cubicBezTo>
              </a:path>
            </a:pathLst>
          </a:custGeom>
          <a:noFill/>
          <a:ln w="19050" cmpd="sng">
            <a:solidFill>
              <a:schemeClr val="tx1"/>
            </a:solidFill>
            <a:round/>
            <a:headEnd/>
            <a:tailEnd/>
          </a:ln>
          <a:effectLst/>
        </p:spPr>
        <p:txBody>
          <a:bodyPr/>
          <a:lstStyle/>
          <a:p>
            <a:endParaRPr lang="en-US"/>
          </a:p>
        </p:txBody>
      </p:sp>
      <p:sp>
        <p:nvSpPr>
          <p:cNvPr id="129058"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11: Electromagnetic induction - AHL</a:t>
            </a:r>
            <a:br>
              <a:rPr lang="en-US" altLang="en-US" sz="2800" b="1">
                <a:solidFill>
                  <a:schemeClr val="tx2"/>
                </a:solidFill>
              </a:rPr>
            </a:br>
            <a:r>
              <a:rPr lang="en-US" altLang="en-US" sz="2800"/>
              <a:t>11.2 – Power generation and transmission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9026">
                                            <p:txEl>
                                              <p:pRg st="1" end="1"/>
                                            </p:txEl>
                                          </p:spTgt>
                                        </p:tgtEl>
                                        <p:attrNameLst>
                                          <p:attrName>style.visibility</p:attrName>
                                        </p:attrNameLst>
                                      </p:cBhvr>
                                      <p:to>
                                        <p:strVal val="visible"/>
                                      </p:to>
                                    </p:set>
                                    <p:anim calcmode="lin" valueType="num">
                                      <p:cBhvr additive="base">
                                        <p:cTn id="7" dur="500" fill="hold"/>
                                        <p:tgtEl>
                                          <p:spTgt spid="12902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902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129028"/>
                                        </p:tgtEl>
                                        <p:attrNameLst>
                                          <p:attrName>style.visibility</p:attrName>
                                        </p:attrNameLst>
                                      </p:cBhvr>
                                      <p:to>
                                        <p:strVal val="visible"/>
                                      </p:to>
                                    </p:set>
                                    <p:anim calcmode="lin" valueType="num">
                                      <p:cBhvr>
                                        <p:cTn id="12" dur="500" fill="hold"/>
                                        <p:tgtEl>
                                          <p:spTgt spid="129028"/>
                                        </p:tgtEl>
                                        <p:attrNameLst>
                                          <p:attrName>ppt_w</p:attrName>
                                        </p:attrNameLst>
                                      </p:cBhvr>
                                      <p:tavLst>
                                        <p:tav tm="0">
                                          <p:val>
                                            <p:fltVal val="0"/>
                                          </p:val>
                                        </p:tav>
                                        <p:tav tm="100000">
                                          <p:val>
                                            <p:strVal val="#ppt_w"/>
                                          </p:val>
                                        </p:tav>
                                      </p:tavLst>
                                    </p:anim>
                                    <p:anim calcmode="lin" valueType="num">
                                      <p:cBhvr>
                                        <p:cTn id="13" dur="500" fill="hold"/>
                                        <p:tgtEl>
                                          <p:spTgt spid="129028"/>
                                        </p:tgtEl>
                                        <p:attrNameLst>
                                          <p:attrName>ppt_h</p:attrName>
                                        </p:attrNameLst>
                                      </p:cBhvr>
                                      <p:tavLst>
                                        <p:tav tm="0">
                                          <p:val>
                                            <p:fltVal val="0"/>
                                          </p:val>
                                        </p:tav>
                                        <p:tav tm="100000">
                                          <p:val>
                                            <p:strVal val="#ppt_h"/>
                                          </p:val>
                                        </p:tav>
                                      </p:tavLst>
                                    </p:anim>
                                    <p:animEffect transition="in" filter="fade">
                                      <p:cBhvr>
                                        <p:cTn id="14" dur="500"/>
                                        <p:tgtEl>
                                          <p:spTgt spid="129028"/>
                                        </p:tgtEl>
                                      </p:cBhvr>
                                    </p:animEffect>
                                  </p:childTnLst>
                                  <p:subTnLst>
                                    <p:audio>
                                      <p:cMediaNode>
                                        <p:cTn display="0" masterRel="sameClick">
                                          <p:stCondLst>
                                            <p:cond evt="begin" delay="0">
                                              <p:tn val="10"/>
                                            </p:cond>
                                          </p:stCondLst>
                                          <p:endCondLst>
                                            <p:cond evt="onStopAudio" delay="0">
                                              <p:tgtEl>
                                                <p:sldTgt/>
                                              </p:tgtEl>
                                            </p:cond>
                                          </p:endCondLst>
                                        </p:cTn>
                                        <p:tgtEl>
                                          <p:sndTgt r:embed="rId3" name="camera.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9026">
                                            <p:txEl>
                                              <p:pRg st="2" end="2"/>
                                            </p:txEl>
                                          </p:spTgt>
                                        </p:tgtEl>
                                        <p:attrNameLst>
                                          <p:attrName>style.visibility</p:attrName>
                                        </p:attrNameLst>
                                      </p:cBhvr>
                                      <p:to>
                                        <p:strVal val="visible"/>
                                      </p:to>
                                    </p:set>
                                    <p:anim calcmode="lin" valueType="num">
                                      <p:cBhvr additive="base">
                                        <p:cTn id="19" dur="500" fill="hold"/>
                                        <p:tgtEl>
                                          <p:spTgt spid="12902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902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par>
                                <p:cTn id="21" presetID="10" presetClass="entr" presetSubtype="0" fill="hold" grpId="0" nodeType="withEffect">
                                  <p:stCondLst>
                                    <p:cond delay="0"/>
                                  </p:stCondLst>
                                  <p:childTnLst>
                                    <p:set>
                                      <p:cBhvr>
                                        <p:cTn id="22" dur="1" fill="hold">
                                          <p:stCondLst>
                                            <p:cond delay="0"/>
                                          </p:stCondLst>
                                        </p:cTn>
                                        <p:tgtEl>
                                          <p:spTgt spid="129044"/>
                                        </p:tgtEl>
                                        <p:attrNameLst>
                                          <p:attrName>style.visibility</p:attrName>
                                        </p:attrNameLst>
                                      </p:cBhvr>
                                      <p:to>
                                        <p:strVal val="visible"/>
                                      </p:to>
                                    </p:set>
                                    <p:animEffect transition="in" filter="fade">
                                      <p:cBhvr>
                                        <p:cTn id="23" dur="500"/>
                                        <p:tgtEl>
                                          <p:spTgt spid="12904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29055"/>
                                        </p:tgtEl>
                                        <p:attrNameLst>
                                          <p:attrName>style.visibility</p:attrName>
                                        </p:attrNameLst>
                                      </p:cBhvr>
                                      <p:to>
                                        <p:strVal val="visible"/>
                                      </p:to>
                                    </p:set>
                                    <p:animEffect transition="in" filter="fade">
                                      <p:cBhvr>
                                        <p:cTn id="26" dur="500"/>
                                        <p:tgtEl>
                                          <p:spTgt spid="12905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29038"/>
                                        </p:tgtEl>
                                        <p:attrNameLst>
                                          <p:attrName>style.visibility</p:attrName>
                                        </p:attrNameLst>
                                      </p:cBhvr>
                                      <p:to>
                                        <p:strVal val="visible"/>
                                      </p:to>
                                    </p:set>
                                    <p:animEffect transition="in" filter="fade">
                                      <p:cBhvr>
                                        <p:cTn id="29" dur="500"/>
                                        <p:tgtEl>
                                          <p:spTgt spid="12903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29037"/>
                                        </p:tgtEl>
                                        <p:attrNameLst>
                                          <p:attrName>style.visibility</p:attrName>
                                        </p:attrNameLst>
                                      </p:cBhvr>
                                      <p:to>
                                        <p:strVal val="visible"/>
                                      </p:to>
                                    </p:set>
                                    <p:animEffect transition="in" filter="fade">
                                      <p:cBhvr>
                                        <p:cTn id="32" dur="500"/>
                                        <p:tgtEl>
                                          <p:spTgt spid="12903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29052"/>
                                        </p:tgtEl>
                                        <p:attrNameLst>
                                          <p:attrName>style.visibility</p:attrName>
                                        </p:attrNameLst>
                                      </p:cBhvr>
                                      <p:to>
                                        <p:strVal val="visible"/>
                                      </p:to>
                                    </p:set>
                                    <p:animEffect transition="in" filter="fade">
                                      <p:cBhvr>
                                        <p:cTn id="35" dur="500"/>
                                        <p:tgtEl>
                                          <p:spTgt spid="129052"/>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29039"/>
                                        </p:tgtEl>
                                        <p:attrNameLst>
                                          <p:attrName>style.visibility</p:attrName>
                                        </p:attrNameLst>
                                      </p:cBhvr>
                                      <p:to>
                                        <p:strVal val="visible"/>
                                      </p:to>
                                    </p:set>
                                    <p:animEffect transition="in" filter="fade">
                                      <p:cBhvr>
                                        <p:cTn id="38" dur="500"/>
                                        <p:tgtEl>
                                          <p:spTgt spid="129039"/>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29056"/>
                                        </p:tgtEl>
                                        <p:attrNameLst>
                                          <p:attrName>style.visibility</p:attrName>
                                        </p:attrNameLst>
                                      </p:cBhvr>
                                      <p:to>
                                        <p:strVal val="visible"/>
                                      </p:to>
                                    </p:set>
                                    <p:animEffect transition="in" filter="wipe(left)">
                                      <p:cBhvr>
                                        <p:cTn id="43" dur="2000"/>
                                        <p:tgtEl>
                                          <p:spTgt spid="129056"/>
                                        </p:tgtEl>
                                      </p:cBhvr>
                                    </p:animEffect>
                                  </p:childTnLst>
                                  <p:subTnLst>
                                    <p:audio>
                                      <p:cMediaNode>
                                        <p:cTn display="0" masterRel="sameClick">
                                          <p:stCondLst>
                                            <p:cond evt="begin" delay="0">
                                              <p:tn val="41"/>
                                            </p:cond>
                                          </p:stCondLst>
                                          <p:endCondLst>
                                            <p:cond evt="onStopAudio" delay="0">
                                              <p:tgtEl>
                                                <p:sldTgt/>
                                              </p:tgtEl>
                                            </p:cond>
                                          </p:endCondLst>
                                        </p:cTn>
                                        <p:tgtEl>
                                          <p:sndTgt r:embed="rId5" name="drumroll.wav"/>
                                        </p:tgtEl>
                                      </p:cMediaNode>
                                    </p:audio>
                                  </p:subTnLst>
                                </p:cTn>
                              </p:par>
                              <p:par>
                                <p:cTn id="44" presetID="22" presetClass="entr" presetSubtype="8" fill="hold" grpId="0" nodeType="withEffect">
                                  <p:stCondLst>
                                    <p:cond delay="0"/>
                                  </p:stCondLst>
                                  <p:childTnLst>
                                    <p:set>
                                      <p:cBhvr>
                                        <p:cTn id="45" dur="1" fill="hold">
                                          <p:stCondLst>
                                            <p:cond delay="0"/>
                                          </p:stCondLst>
                                        </p:cTn>
                                        <p:tgtEl>
                                          <p:spTgt spid="129053"/>
                                        </p:tgtEl>
                                        <p:attrNameLst>
                                          <p:attrName>style.visibility</p:attrName>
                                        </p:attrNameLst>
                                      </p:cBhvr>
                                      <p:to>
                                        <p:strVal val="visible"/>
                                      </p:to>
                                    </p:set>
                                    <p:animEffect transition="in" filter="wipe(left)">
                                      <p:cBhvr>
                                        <p:cTn id="46" dur="2000"/>
                                        <p:tgtEl>
                                          <p:spTgt spid="129053"/>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129045"/>
                                        </p:tgtEl>
                                        <p:attrNameLst>
                                          <p:attrName>style.visibility</p:attrName>
                                        </p:attrNameLst>
                                      </p:cBhvr>
                                      <p:to>
                                        <p:strVal val="visible"/>
                                      </p:to>
                                    </p:set>
                                    <p:animEffect transition="in" filter="wipe(left)">
                                      <p:cBhvr>
                                        <p:cTn id="51" dur="2000"/>
                                        <p:tgtEl>
                                          <p:spTgt spid="129045"/>
                                        </p:tgtEl>
                                      </p:cBhvr>
                                    </p:animEffect>
                                  </p:childTnLst>
                                  <p:subTnLst>
                                    <p:audio>
                                      <p:cMediaNode>
                                        <p:cTn display="0" masterRel="sameClick">
                                          <p:stCondLst>
                                            <p:cond evt="begin" delay="0">
                                              <p:tn val="49"/>
                                            </p:cond>
                                          </p:stCondLst>
                                          <p:endCondLst>
                                            <p:cond evt="onStopAudio" delay="0">
                                              <p:tgtEl>
                                                <p:sldTgt/>
                                              </p:tgtEl>
                                            </p:cond>
                                          </p:endCondLst>
                                        </p:cTn>
                                        <p:tgtEl>
                                          <p:sndTgt r:embed="rId5" name="drumroll.wav"/>
                                        </p:tgtEl>
                                      </p:cMediaNode>
                                    </p:audio>
                                  </p:sub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129026">
                                            <p:txEl>
                                              <p:pRg st="3" end="3"/>
                                            </p:txEl>
                                          </p:spTgt>
                                        </p:tgtEl>
                                        <p:attrNameLst>
                                          <p:attrName>style.visibility</p:attrName>
                                        </p:attrNameLst>
                                      </p:cBhvr>
                                      <p:to>
                                        <p:strVal val="visible"/>
                                      </p:to>
                                    </p:set>
                                    <p:anim calcmode="lin" valueType="num">
                                      <p:cBhvr additive="base">
                                        <p:cTn id="56" dur="500" fill="hold"/>
                                        <p:tgtEl>
                                          <p:spTgt spid="129026">
                                            <p:txEl>
                                              <p:pRg st="3" end="3"/>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12902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4"/>
                                            </p:cond>
                                          </p:stCondLst>
                                          <p:endCondLst>
                                            <p:cond evt="onStopAudio" delay="0">
                                              <p:tgtEl>
                                                <p:sldTgt/>
                                              </p:tgtEl>
                                            </p:cond>
                                          </p:endCondLst>
                                        </p:cTn>
                                        <p:tgtEl>
                                          <p:sndTgt r:embed="rId4" name="arrow.wav"/>
                                        </p:tgtEl>
                                      </p:cMediaNode>
                                    </p:audio>
                                  </p:subTnLst>
                                </p:cTn>
                              </p:par>
                            </p:childTnLst>
                          </p:cTn>
                        </p:par>
                      </p:childTnLst>
                    </p:cTn>
                  </p:par>
                  <p:par>
                    <p:cTn id="58" fill="hold">
                      <p:stCondLst>
                        <p:cond delay="indefinite"/>
                      </p:stCondLst>
                      <p:childTnLst>
                        <p:par>
                          <p:cTn id="59" fill="hold">
                            <p:stCondLst>
                              <p:cond delay="0"/>
                            </p:stCondLst>
                            <p:childTnLst>
                              <p:par>
                                <p:cTn id="60" presetID="53" presetClass="entr" presetSubtype="0" fill="hold" nodeType="clickEffect">
                                  <p:stCondLst>
                                    <p:cond delay="0"/>
                                  </p:stCondLst>
                                  <p:childTnLst>
                                    <p:set>
                                      <p:cBhvr>
                                        <p:cTn id="61" dur="1" fill="hold">
                                          <p:stCondLst>
                                            <p:cond delay="0"/>
                                          </p:stCondLst>
                                        </p:cTn>
                                        <p:tgtEl>
                                          <p:spTgt spid="129040"/>
                                        </p:tgtEl>
                                        <p:attrNameLst>
                                          <p:attrName>style.visibility</p:attrName>
                                        </p:attrNameLst>
                                      </p:cBhvr>
                                      <p:to>
                                        <p:strVal val="visible"/>
                                      </p:to>
                                    </p:set>
                                    <p:anim calcmode="lin" valueType="num">
                                      <p:cBhvr>
                                        <p:cTn id="62" dur="500" fill="hold"/>
                                        <p:tgtEl>
                                          <p:spTgt spid="129040"/>
                                        </p:tgtEl>
                                        <p:attrNameLst>
                                          <p:attrName>ppt_w</p:attrName>
                                        </p:attrNameLst>
                                      </p:cBhvr>
                                      <p:tavLst>
                                        <p:tav tm="0">
                                          <p:val>
                                            <p:fltVal val="0"/>
                                          </p:val>
                                        </p:tav>
                                        <p:tav tm="100000">
                                          <p:val>
                                            <p:strVal val="#ppt_w"/>
                                          </p:val>
                                        </p:tav>
                                      </p:tavLst>
                                    </p:anim>
                                    <p:anim calcmode="lin" valueType="num">
                                      <p:cBhvr>
                                        <p:cTn id="63" dur="500" fill="hold"/>
                                        <p:tgtEl>
                                          <p:spTgt spid="129040"/>
                                        </p:tgtEl>
                                        <p:attrNameLst>
                                          <p:attrName>ppt_h</p:attrName>
                                        </p:attrNameLst>
                                      </p:cBhvr>
                                      <p:tavLst>
                                        <p:tav tm="0">
                                          <p:val>
                                            <p:fltVal val="0"/>
                                          </p:val>
                                        </p:tav>
                                        <p:tav tm="100000">
                                          <p:val>
                                            <p:strVal val="#ppt_h"/>
                                          </p:val>
                                        </p:tav>
                                      </p:tavLst>
                                    </p:anim>
                                    <p:animEffect transition="in" filter="fade">
                                      <p:cBhvr>
                                        <p:cTn id="64" dur="500"/>
                                        <p:tgtEl>
                                          <p:spTgt spid="129040"/>
                                        </p:tgtEl>
                                      </p:cBhvr>
                                    </p:animEffect>
                                  </p:childTnLst>
                                  <p:subTnLst>
                                    <p:audio>
                                      <p:cMediaNode>
                                        <p:cTn display="0" masterRel="sameClick">
                                          <p:stCondLst>
                                            <p:cond evt="begin" delay="0">
                                              <p:tn val="60"/>
                                            </p:cond>
                                          </p:stCondLst>
                                          <p:endCondLst>
                                            <p:cond evt="onStopAudio" delay="0">
                                              <p:tgtEl>
                                                <p:sldTgt/>
                                              </p:tgtEl>
                                            </p:cond>
                                          </p:endCondLst>
                                        </p:cTn>
                                        <p:tgtEl>
                                          <p:sndTgt r:embed="rId6" name="cashreg.wav"/>
                                        </p:tgtEl>
                                      </p:cMediaNode>
                                    </p:audio>
                                  </p:subTnLst>
                                </p:cTn>
                              </p:par>
                            </p:childTnLst>
                          </p:cTn>
                        </p:par>
                        <p:par>
                          <p:cTn id="65" fill="hold">
                            <p:stCondLst>
                              <p:cond delay="500"/>
                            </p:stCondLst>
                            <p:childTnLst>
                              <p:par>
                                <p:cTn id="66" presetID="22" presetClass="entr" presetSubtype="8" fill="hold" grpId="0" nodeType="afterEffect">
                                  <p:stCondLst>
                                    <p:cond delay="0"/>
                                  </p:stCondLst>
                                  <p:childTnLst>
                                    <p:set>
                                      <p:cBhvr>
                                        <p:cTn id="67" dur="1" fill="hold">
                                          <p:stCondLst>
                                            <p:cond delay="0"/>
                                          </p:stCondLst>
                                        </p:cTn>
                                        <p:tgtEl>
                                          <p:spTgt spid="129054"/>
                                        </p:tgtEl>
                                        <p:attrNameLst>
                                          <p:attrName>style.visibility</p:attrName>
                                        </p:attrNameLst>
                                      </p:cBhvr>
                                      <p:to>
                                        <p:strVal val="visible"/>
                                      </p:to>
                                    </p:set>
                                    <p:animEffect transition="in" filter="wipe(left)">
                                      <p:cBhvr>
                                        <p:cTn id="68" dur="1000"/>
                                        <p:tgtEl>
                                          <p:spTgt spid="129054"/>
                                        </p:tgtEl>
                                      </p:cBhvr>
                                    </p:animEffect>
                                  </p:childTnLst>
                                  <p:subTnLst>
                                    <p:audio>
                                      <p:cMediaNode>
                                        <p:cTn display="0" masterRel="sameClick">
                                          <p:stCondLst>
                                            <p:cond evt="begin" delay="0">
                                              <p:tn val="66"/>
                                            </p:cond>
                                          </p:stCondLst>
                                          <p:endCondLst>
                                            <p:cond evt="onStopAudio" delay="0">
                                              <p:tgtEl>
                                                <p:sldTgt/>
                                              </p:tgtEl>
                                            </p:cond>
                                          </p:endCondLst>
                                        </p:cTn>
                                        <p:tgtEl>
                                          <p:sndTgt r:embed="rId7" name="chimes.wav"/>
                                        </p:tgtEl>
                                      </p:cMediaNode>
                                    </p:audio>
                                  </p:sub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129026">
                                            <p:txEl>
                                              <p:pRg st="4" end="4"/>
                                            </p:txEl>
                                          </p:spTgt>
                                        </p:tgtEl>
                                        <p:attrNameLst>
                                          <p:attrName>style.visibility</p:attrName>
                                        </p:attrNameLst>
                                      </p:cBhvr>
                                      <p:to>
                                        <p:strVal val="visible"/>
                                      </p:to>
                                    </p:set>
                                    <p:anim calcmode="lin" valueType="num">
                                      <p:cBhvr additive="base">
                                        <p:cTn id="73" dur="500" fill="hold"/>
                                        <p:tgtEl>
                                          <p:spTgt spid="129026">
                                            <p:txEl>
                                              <p:pRg st="4" end="4"/>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12902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1"/>
                                            </p:cond>
                                          </p:stCondLst>
                                          <p:endCondLst>
                                            <p:cond evt="onStopAudio" delay="0">
                                              <p:tgtEl>
                                                <p:sldTgt/>
                                              </p:tgtEl>
                                            </p:cond>
                                          </p:endCondLst>
                                        </p:cTn>
                                        <p:tgtEl>
                                          <p:sndTgt r:embed="rId4" name="arrow.wav"/>
                                        </p:tgtEl>
                                      </p:cMediaNode>
                                    </p:audio>
                                  </p:subTnLst>
                                </p:cTn>
                              </p:par>
                            </p:childTnLst>
                          </p:cTn>
                        </p:par>
                      </p:childTnLst>
                    </p:cTn>
                  </p:par>
                  <p:par>
                    <p:cTn id="75" fill="hold">
                      <p:stCondLst>
                        <p:cond delay="indefinite"/>
                      </p:stCondLst>
                      <p:childTnLst>
                        <p:par>
                          <p:cTn id="76" fill="hold">
                            <p:stCondLst>
                              <p:cond delay="0"/>
                            </p:stCondLst>
                            <p:childTnLst>
                              <p:par>
                                <p:cTn id="77" presetID="22" presetClass="entr" presetSubtype="4" fill="hold" grpId="0" nodeType="clickEffect">
                                  <p:stCondLst>
                                    <p:cond delay="0"/>
                                  </p:stCondLst>
                                  <p:childTnLst>
                                    <p:set>
                                      <p:cBhvr>
                                        <p:cTn id="78" dur="1" fill="hold">
                                          <p:stCondLst>
                                            <p:cond delay="0"/>
                                          </p:stCondLst>
                                        </p:cTn>
                                        <p:tgtEl>
                                          <p:spTgt spid="129051"/>
                                        </p:tgtEl>
                                        <p:attrNameLst>
                                          <p:attrName>style.visibility</p:attrName>
                                        </p:attrNameLst>
                                      </p:cBhvr>
                                      <p:to>
                                        <p:strVal val="visible"/>
                                      </p:to>
                                    </p:set>
                                    <p:animEffect transition="in" filter="wipe(down)">
                                      <p:cBhvr>
                                        <p:cTn id="79" dur="2000"/>
                                        <p:tgtEl>
                                          <p:spTgt spid="129051"/>
                                        </p:tgtEl>
                                      </p:cBhvr>
                                    </p:animEffect>
                                  </p:childTnLst>
                                </p:cTn>
                              </p:par>
                              <p:par>
                                <p:cTn id="80" presetID="22" presetClass="exit" presetSubtype="1" fill="hold" nodeType="withEffect">
                                  <p:stCondLst>
                                    <p:cond delay="0"/>
                                  </p:stCondLst>
                                  <p:childTnLst>
                                    <p:animEffect transition="out" filter="wipe(up)">
                                      <p:cBhvr>
                                        <p:cTn id="81" dur="5000"/>
                                        <p:tgtEl>
                                          <p:spTgt spid="129045"/>
                                        </p:tgtEl>
                                      </p:cBhvr>
                                    </p:animEffect>
                                    <p:set>
                                      <p:cBhvr>
                                        <p:cTn id="82" dur="1" fill="hold">
                                          <p:stCondLst>
                                            <p:cond delay="4999"/>
                                          </p:stCondLst>
                                        </p:cTn>
                                        <p:tgtEl>
                                          <p:spTgt spid="12904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37" grpId="0" animBg="1"/>
      <p:bldP spid="129038" grpId="0"/>
      <p:bldP spid="129039" grpId="0"/>
      <p:bldP spid="129044" grpId="0"/>
      <p:bldP spid="129051" grpId="0" animBg="1"/>
      <p:bldP spid="129052" grpId="0" animBg="1"/>
      <p:bldP spid="129053" grpId="0" animBg="1"/>
      <p:bldP spid="129054" grpId="0" animBg="1"/>
      <p:bldP spid="129055" grpId="0" animBg="1"/>
      <p:bldP spid="12905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6" name="Rectangle 4"/>
          <p:cNvSpPr>
            <a:spLocks noChangeArrowheads="1"/>
          </p:cNvSpPr>
          <p:nvPr/>
        </p:nvSpPr>
        <p:spPr bwMode="auto">
          <a:xfrm>
            <a:off x="687388" y="2579688"/>
            <a:ext cx="7764462" cy="4278312"/>
          </a:xfrm>
          <a:prstGeom prst="rect">
            <a:avLst/>
          </a:prstGeom>
          <a:solidFill>
            <a:srgbClr val="FFFFCC"/>
          </a:solidFill>
          <a:ln w="9525">
            <a:noFill/>
            <a:miter lim="800000"/>
            <a:headEnd/>
            <a:tailEnd/>
          </a:ln>
          <a:effectLst/>
        </p:spPr>
        <p:txBody>
          <a:bodyPr/>
          <a:lstStyle/>
          <a:p>
            <a:pPr eaLnBrk="0" hangingPunct="0">
              <a:spcBef>
                <a:spcPct val="20000"/>
              </a:spcBef>
            </a:pPr>
            <a:r>
              <a:rPr lang="en-US" dirty="0" smtClean="0">
                <a:sym typeface="Symbol" pitchFamily="18" charset="2"/>
              </a:rPr>
              <a:t>EXAMPLE: Find the </a:t>
            </a:r>
            <a:r>
              <a:rPr lang="en-US" dirty="0" err="1">
                <a:sym typeface="Symbol" pitchFamily="18" charset="2"/>
              </a:rPr>
              <a:t>rms</a:t>
            </a:r>
            <a:r>
              <a:rPr lang="en-US" dirty="0">
                <a:sym typeface="Symbol" pitchFamily="18" charset="2"/>
              </a:rPr>
              <a:t> voltage                                         for the “triangular” wave shown:</a:t>
            </a:r>
          </a:p>
          <a:p>
            <a:pPr eaLnBrk="0" hangingPunct="0">
              <a:spcBef>
                <a:spcPct val="20000"/>
              </a:spcBef>
            </a:pPr>
            <a:r>
              <a:rPr lang="en-US" dirty="0">
                <a:sym typeface="Symbol" pitchFamily="18" charset="2"/>
              </a:rPr>
              <a:t>SOLUTION: There are equal (+)                                      and (-) areas and the straight-                                      forward average is zero. So use                                        the </a:t>
            </a:r>
            <a:r>
              <a:rPr lang="en-US" i="1" dirty="0" err="1">
                <a:sym typeface="Symbol" pitchFamily="18" charset="2"/>
              </a:rPr>
              <a:t>rms</a:t>
            </a:r>
            <a:r>
              <a:rPr lang="en-US" dirty="0">
                <a:sym typeface="Symbol" pitchFamily="18" charset="2"/>
              </a:rPr>
              <a:t> for a single period </a:t>
            </a:r>
            <a:r>
              <a:rPr lang="en-US" i="1" dirty="0">
                <a:sym typeface="Symbol" pitchFamily="18" charset="2"/>
              </a:rPr>
              <a:t>T</a:t>
            </a:r>
            <a:r>
              <a:rPr lang="en-US" dirty="0" smtClean="0">
                <a:sym typeface="Symbol" pitchFamily="18" charset="2"/>
              </a:rPr>
              <a:t>:</a:t>
            </a:r>
            <a:endParaRPr lang="en-US" dirty="0">
              <a:sym typeface="Symbol" pitchFamily="18" charset="2"/>
            </a:endParaRPr>
          </a:p>
        </p:txBody>
      </p:sp>
      <p:sp>
        <p:nvSpPr>
          <p:cNvPr id="131074" name="Rectangle 2"/>
          <p:cNvSpPr>
            <a:spLocks noChangeArrowheads="1"/>
          </p:cNvSpPr>
          <p:nvPr/>
        </p:nvSpPr>
        <p:spPr bwMode="auto">
          <a:xfrm>
            <a:off x="685800" y="1338263"/>
            <a:ext cx="7772400" cy="1263650"/>
          </a:xfrm>
          <a:prstGeom prst="rect">
            <a:avLst/>
          </a:prstGeom>
          <a:solidFill>
            <a:srgbClr val="EAEAEA"/>
          </a:solidFill>
          <a:ln w="9525">
            <a:noFill/>
            <a:miter lim="800000"/>
            <a:headEnd/>
            <a:tailEnd/>
          </a:ln>
          <a:effectLst/>
        </p:spPr>
        <p:txBody>
          <a:bodyPr/>
          <a:lstStyle/>
          <a:p>
            <a:pPr eaLnBrk="0" hangingPunct="0">
              <a:spcBef>
                <a:spcPct val="20000"/>
              </a:spcBef>
            </a:pPr>
            <a:r>
              <a:rPr lang="en-US" altLang="en-US" i="1">
                <a:solidFill>
                  <a:schemeClr val="accent2"/>
                </a:solidFill>
                <a:ea typeface="Segoe UI" pitchFamily="34" charset="0"/>
              </a:rPr>
              <a:t>Root mean square (rms) values of current and voltage</a:t>
            </a:r>
            <a:endParaRPr lang="en-US" sz="2000">
              <a:solidFill>
                <a:srgbClr val="000000"/>
              </a:solidFill>
              <a:latin typeface="Courier New" pitchFamily="49" charset="0"/>
              <a:ea typeface="Segoe UI" pitchFamily="34" charset="0"/>
              <a:cs typeface="Times New Roman" pitchFamily="18" charset="0"/>
            </a:endParaRPr>
          </a:p>
          <a:p>
            <a:pPr eaLnBrk="0" hangingPunct="0">
              <a:spcBef>
                <a:spcPct val="20000"/>
              </a:spcBef>
            </a:pPr>
            <a:r>
              <a:rPr lang="en-US">
                <a:solidFill>
                  <a:srgbClr val="000000"/>
                </a:solidFill>
                <a:ea typeface="Segoe UI" pitchFamily="34" charset="0"/>
                <a:cs typeface="Times New Roman" pitchFamily="18" charset="0"/>
                <a:sym typeface="Symbol" pitchFamily="18" charset="2"/>
              </a:rPr>
              <a:t></a:t>
            </a:r>
            <a:r>
              <a:rPr lang="en-US">
                <a:solidFill>
                  <a:srgbClr val="000000"/>
                </a:solidFill>
                <a:ea typeface="Segoe UI" pitchFamily="34" charset="0"/>
                <a:cs typeface="Times New Roman" pitchFamily="18" charset="0"/>
              </a:rPr>
              <a:t>The AC </a:t>
            </a:r>
            <a:r>
              <a:rPr lang="en-US" i="1">
                <a:solidFill>
                  <a:srgbClr val="000000"/>
                </a:solidFill>
                <a:ea typeface="Segoe UI" pitchFamily="34" charset="0"/>
                <a:cs typeface="Times New Roman" pitchFamily="18" charset="0"/>
              </a:rPr>
              <a:t>rms values are equivalent to the constant DC values that would dissipate the same power</a:t>
            </a:r>
            <a:r>
              <a:rPr lang="en-US">
                <a:solidFill>
                  <a:srgbClr val="000000"/>
                </a:solidFill>
                <a:ea typeface="Segoe UI" pitchFamily="34" charset="0"/>
                <a:cs typeface="Times New Roman" pitchFamily="18" charset="0"/>
              </a:rPr>
              <a:t>.</a:t>
            </a:r>
          </a:p>
        </p:txBody>
      </p:sp>
      <p:sp>
        <p:nvSpPr>
          <p:cNvPr id="131138"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11: Electromagnetic induction - AHL</a:t>
            </a:r>
            <a:br>
              <a:rPr lang="en-US" altLang="en-US" sz="2800" b="1">
                <a:solidFill>
                  <a:schemeClr val="tx2"/>
                </a:solidFill>
              </a:rPr>
            </a:br>
            <a:r>
              <a:rPr lang="en-US" altLang="en-US" sz="2800"/>
              <a:t>11.2 – Power generation and transmission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1074">
                                            <p:txEl>
                                              <p:pRg st="1" end="1"/>
                                            </p:txEl>
                                          </p:spTgt>
                                        </p:tgtEl>
                                        <p:attrNameLst>
                                          <p:attrName>style.visibility</p:attrName>
                                        </p:attrNameLst>
                                      </p:cBhvr>
                                      <p:to>
                                        <p:strVal val="visible"/>
                                      </p:to>
                                    </p:set>
                                    <p:anim calcmode="lin" valueType="num">
                                      <p:cBhvr additive="base">
                                        <p:cTn id="7" dur="500" fill="hold"/>
                                        <p:tgtEl>
                                          <p:spTgt spid="13107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107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1076">
                                            <p:txEl>
                                              <p:pRg st="0" end="0"/>
                                            </p:txEl>
                                          </p:spTgt>
                                        </p:tgtEl>
                                        <p:attrNameLst>
                                          <p:attrName>style.visibility</p:attrName>
                                        </p:attrNameLst>
                                      </p:cBhvr>
                                      <p:to>
                                        <p:strVal val="visible"/>
                                      </p:to>
                                    </p:set>
                                    <p:anim calcmode="lin" valueType="num">
                                      <p:cBhvr additive="base">
                                        <p:cTn id="13" dur="500" fill="hold"/>
                                        <p:tgtEl>
                                          <p:spTgt spid="13107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107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1076">
                                            <p:txEl>
                                              <p:pRg st="1" end="1"/>
                                            </p:txEl>
                                          </p:spTgt>
                                        </p:tgtEl>
                                        <p:attrNameLst>
                                          <p:attrName>style.visibility</p:attrName>
                                        </p:attrNameLst>
                                      </p:cBhvr>
                                      <p:to>
                                        <p:strVal val="visible"/>
                                      </p:to>
                                    </p:set>
                                    <p:anim calcmode="lin" valueType="num">
                                      <p:cBhvr additive="base">
                                        <p:cTn id="19" dur="500" fill="hold"/>
                                        <p:tgtEl>
                                          <p:spTgt spid="13107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107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ChangeArrowheads="1"/>
          </p:cNvSpPr>
          <p:nvPr/>
        </p:nvSpPr>
        <p:spPr bwMode="auto">
          <a:xfrm>
            <a:off x="685800" y="1338263"/>
            <a:ext cx="7772400" cy="5519737"/>
          </a:xfrm>
          <a:prstGeom prst="rect">
            <a:avLst/>
          </a:prstGeom>
          <a:solidFill>
            <a:srgbClr val="EAEAEA"/>
          </a:solidFill>
          <a:ln w="9525">
            <a:noFill/>
            <a:miter lim="800000"/>
            <a:headEnd/>
            <a:tailEnd/>
          </a:ln>
          <a:effectLst/>
        </p:spPr>
        <p:txBody>
          <a:bodyPr/>
          <a:lstStyle/>
          <a:p>
            <a:pPr eaLnBrk="0" hangingPunct="0">
              <a:spcBef>
                <a:spcPct val="20000"/>
              </a:spcBef>
            </a:pPr>
            <a:r>
              <a:rPr lang="en-US" altLang="en-US" i="1" dirty="0">
                <a:solidFill>
                  <a:schemeClr val="accent2"/>
                </a:solidFill>
                <a:ea typeface="Segoe UI" pitchFamily="34" charset="0"/>
              </a:rPr>
              <a:t>Root mean square (</a:t>
            </a:r>
            <a:r>
              <a:rPr lang="en-US" altLang="en-US" i="1" dirty="0" err="1">
                <a:solidFill>
                  <a:schemeClr val="accent2"/>
                </a:solidFill>
                <a:ea typeface="Segoe UI" pitchFamily="34" charset="0"/>
              </a:rPr>
              <a:t>rms</a:t>
            </a:r>
            <a:r>
              <a:rPr lang="en-US" altLang="en-US" i="1" dirty="0">
                <a:solidFill>
                  <a:schemeClr val="accent2"/>
                </a:solidFill>
                <a:ea typeface="Segoe UI" pitchFamily="34" charset="0"/>
              </a:rPr>
              <a:t>) values of current and voltage</a:t>
            </a:r>
            <a:endParaRPr lang="en-US" sz="2000" dirty="0">
              <a:solidFill>
                <a:srgbClr val="000000"/>
              </a:solidFill>
              <a:latin typeface="Courier New" pitchFamily="49" charset="0"/>
              <a:ea typeface="Segoe UI" pitchFamily="34" charset="0"/>
              <a:cs typeface="Times New Roman" pitchFamily="18" charset="0"/>
            </a:endParaRPr>
          </a:p>
          <a:p>
            <a:pPr eaLnBrk="0" hangingPunct="0">
              <a:spcBef>
                <a:spcPct val="20000"/>
              </a:spcBef>
            </a:pPr>
            <a:r>
              <a:rPr lang="en-US" dirty="0">
                <a:solidFill>
                  <a:srgbClr val="000000"/>
                </a:solidFill>
                <a:ea typeface="Segoe UI" pitchFamily="34" charset="0"/>
                <a:cs typeface="Times New Roman" pitchFamily="18" charset="0"/>
                <a:sym typeface="Symbol" pitchFamily="18" charset="2"/>
              </a:rPr>
              <a:t></a:t>
            </a:r>
            <a:r>
              <a:rPr lang="en-US" dirty="0">
                <a:solidFill>
                  <a:srgbClr val="000000"/>
                </a:solidFill>
                <a:ea typeface="Segoe UI" pitchFamily="34" charset="0"/>
                <a:cs typeface="Times New Roman" pitchFamily="18" charset="0"/>
              </a:rPr>
              <a:t>The AC </a:t>
            </a:r>
            <a:r>
              <a:rPr lang="en-US" i="1" dirty="0" err="1">
                <a:solidFill>
                  <a:srgbClr val="000000"/>
                </a:solidFill>
                <a:ea typeface="Segoe UI" pitchFamily="34" charset="0"/>
                <a:cs typeface="Times New Roman" pitchFamily="18" charset="0"/>
              </a:rPr>
              <a:t>rms</a:t>
            </a:r>
            <a:r>
              <a:rPr lang="en-US" i="1" dirty="0">
                <a:solidFill>
                  <a:srgbClr val="000000"/>
                </a:solidFill>
                <a:ea typeface="Segoe UI" pitchFamily="34" charset="0"/>
                <a:cs typeface="Times New Roman" pitchFamily="18" charset="0"/>
              </a:rPr>
              <a:t> values are equivalent to the constant DC values that would dissipate the same power</a:t>
            </a:r>
            <a:r>
              <a:rPr lang="en-US" dirty="0">
                <a:solidFill>
                  <a:srgbClr val="000000"/>
                </a:solidFill>
                <a:ea typeface="Segoe UI" pitchFamily="34" charset="0"/>
                <a:cs typeface="Times New Roman" pitchFamily="18" charset="0"/>
              </a:rPr>
              <a:t>.</a:t>
            </a:r>
            <a:r>
              <a:rPr lang="en-US" dirty="0">
                <a:solidFill>
                  <a:srgbClr val="000000"/>
                </a:solidFill>
                <a:ea typeface="Segoe UI" pitchFamily="34" charset="0"/>
                <a:cs typeface="Times New Roman" pitchFamily="18" charset="0"/>
                <a:sym typeface="Symbol" pitchFamily="18" charset="2"/>
              </a:rPr>
              <a:t> </a:t>
            </a:r>
          </a:p>
          <a:p>
            <a:pPr eaLnBrk="0" hangingPunct="0">
              <a:spcBef>
                <a:spcPct val="10000"/>
              </a:spcBef>
            </a:pPr>
            <a:r>
              <a:rPr lang="en-US" dirty="0">
                <a:solidFill>
                  <a:srgbClr val="000000"/>
                </a:solidFill>
                <a:ea typeface="Segoe UI" pitchFamily="34" charset="0"/>
                <a:cs typeface="Times New Roman" pitchFamily="18" charset="0"/>
                <a:sym typeface="Symbol" pitchFamily="18" charset="2"/>
              </a:rPr>
              <a:t></a:t>
            </a:r>
            <a:r>
              <a:rPr lang="en-US" dirty="0">
                <a:solidFill>
                  <a:srgbClr val="000000"/>
                </a:solidFill>
                <a:ea typeface="Segoe UI" pitchFamily="34" charset="0"/>
                <a:cs typeface="Times New Roman" pitchFamily="18" charset="0"/>
              </a:rPr>
              <a:t>We then define the root mean square value of an alternating voltage </a:t>
            </a:r>
            <a:r>
              <a:rPr lang="en-US" i="1" dirty="0" err="1">
                <a:solidFill>
                  <a:srgbClr val="000000"/>
                </a:solidFill>
                <a:ea typeface="Segoe UI" pitchFamily="34" charset="0"/>
                <a:cs typeface="Times New Roman" pitchFamily="18" charset="0"/>
                <a:sym typeface="Symbol" pitchFamily="18" charset="2"/>
              </a:rPr>
              <a:t>V</a:t>
            </a:r>
            <a:r>
              <a:rPr lang="en-US" baseline="-25000" dirty="0" err="1">
                <a:solidFill>
                  <a:srgbClr val="000000"/>
                </a:solidFill>
                <a:ea typeface="Segoe UI" pitchFamily="34" charset="0"/>
                <a:cs typeface="Times New Roman" pitchFamily="18" charset="0"/>
                <a:sym typeface="Symbol" pitchFamily="18" charset="2"/>
              </a:rPr>
              <a:t>rms</a:t>
            </a:r>
            <a:r>
              <a:rPr lang="en-US" dirty="0">
                <a:solidFill>
                  <a:srgbClr val="000000"/>
                </a:solidFill>
                <a:ea typeface="Segoe UI" pitchFamily="34" charset="0"/>
                <a:cs typeface="Times New Roman" pitchFamily="18" charset="0"/>
                <a:sym typeface="Symbol" pitchFamily="18" charset="2"/>
              </a:rPr>
              <a:t> as </a:t>
            </a:r>
          </a:p>
          <a:p>
            <a:pPr eaLnBrk="0" hangingPunct="0">
              <a:spcBef>
                <a:spcPct val="20000"/>
              </a:spcBef>
            </a:pPr>
            <a:endParaRPr lang="en-US" dirty="0">
              <a:solidFill>
                <a:srgbClr val="000000"/>
              </a:solidFill>
              <a:ea typeface="Segoe UI" pitchFamily="34" charset="0"/>
              <a:cs typeface="Times New Roman" pitchFamily="18" charset="0"/>
              <a:sym typeface="Symbol" pitchFamily="18" charset="2"/>
            </a:endParaRPr>
          </a:p>
          <a:p>
            <a:pPr eaLnBrk="0" hangingPunct="0">
              <a:spcBef>
                <a:spcPct val="20000"/>
              </a:spcBef>
            </a:pPr>
            <a:endParaRPr lang="en-US" dirty="0">
              <a:solidFill>
                <a:srgbClr val="000000"/>
              </a:solidFill>
              <a:ea typeface="Segoe UI" pitchFamily="34" charset="0"/>
              <a:cs typeface="Times New Roman" pitchFamily="18" charset="0"/>
              <a:sym typeface="Symbol" pitchFamily="18" charset="2"/>
            </a:endParaRPr>
          </a:p>
          <a:p>
            <a:pPr eaLnBrk="0" hangingPunct="0"/>
            <a:r>
              <a:rPr lang="en-US" dirty="0">
                <a:solidFill>
                  <a:srgbClr val="000000"/>
                </a:solidFill>
                <a:ea typeface="Segoe UI" pitchFamily="34" charset="0"/>
                <a:cs typeface="Times New Roman" pitchFamily="18" charset="0"/>
                <a:sym typeface="Symbol" pitchFamily="18" charset="2"/>
              </a:rPr>
              <a:t></a:t>
            </a:r>
            <a:r>
              <a:rPr lang="en-US" dirty="0">
                <a:solidFill>
                  <a:srgbClr val="000000"/>
                </a:solidFill>
                <a:ea typeface="Segoe UI" pitchFamily="34" charset="0"/>
                <a:cs typeface="Times New Roman" pitchFamily="18" charset="0"/>
              </a:rPr>
              <a:t>A current that is set up by an alternating voltage will likewise be </a:t>
            </a:r>
            <a:r>
              <a:rPr lang="en-US" dirty="0" smtClean="0">
                <a:solidFill>
                  <a:srgbClr val="000000"/>
                </a:solidFill>
                <a:ea typeface="Segoe UI" pitchFamily="34" charset="0"/>
                <a:cs typeface="Times New Roman" pitchFamily="18" charset="0"/>
              </a:rPr>
              <a:t>_____________. </a:t>
            </a:r>
            <a:r>
              <a:rPr lang="en-US" dirty="0">
                <a:solidFill>
                  <a:srgbClr val="000000"/>
                </a:solidFill>
                <a:ea typeface="Segoe UI" pitchFamily="34" charset="0"/>
                <a:cs typeface="Times New Roman" pitchFamily="18" charset="0"/>
              </a:rPr>
              <a:t>Similarly, we define the root mean square value of an alternating current </a:t>
            </a:r>
            <a:r>
              <a:rPr lang="en-US" i="1" dirty="0" err="1">
                <a:solidFill>
                  <a:srgbClr val="000000"/>
                </a:solidFill>
                <a:ea typeface="Segoe UI" pitchFamily="34" charset="0"/>
                <a:cs typeface="Times New Roman" pitchFamily="18" charset="0"/>
              </a:rPr>
              <a:t>I</a:t>
            </a:r>
            <a:r>
              <a:rPr lang="en-US" baseline="-25000" dirty="0" err="1">
                <a:solidFill>
                  <a:srgbClr val="000000"/>
                </a:solidFill>
                <a:ea typeface="Segoe UI" pitchFamily="34" charset="0"/>
                <a:cs typeface="Times New Roman" pitchFamily="18" charset="0"/>
              </a:rPr>
              <a:t>rms</a:t>
            </a:r>
            <a:r>
              <a:rPr lang="en-US" baseline="-25000" dirty="0">
                <a:solidFill>
                  <a:srgbClr val="000000"/>
                </a:solidFill>
                <a:ea typeface="Segoe UI" pitchFamily="34" charset="0"/>
                <a:cs typeface="Times New Roman" pitchFamily="18" charset="0"/>
              </a:rPr>
              <a:t> </a:t>
            </a:r>
            <a:r>
              <a:rPr lang="en-US" dirty="0">
                <a:solidFill>
                  <a:srgbClr val="000000"/>
                </a:solidFill>
                <a:ea typeface="Segoe UI" pitchFamily="34" charset="0"/>
                <a:cs typeface="Times New Roman" pitchFamily="18" charset="0"/>
              </a:rPr>
              <a:t>as</a:t>
            </a:r>
          </a:p>
          <a:p>
            <a:pPr eaLnBrk="0" hangingPunct="0"/>
            <a:endParaRPr lang="en-US" dirty="0">
              <a:solidFill>
                <a:srgbClr val="000000"/>
              </a:solidFill>
              <a:ea typeface="Segoe UI" pitchFamily="34" charset="0"/>
              <a:cs typeface="Times New Roman" pitchFamily="18" charset="0"/>
            </a:endParaRPr>
          </a:p>
          <a:p>
            <a:pPr eaLnBrk="0" hangingPunct="0"/>
            <a:endParaRPr lang="en-US" dirty="0">
              <a:solidFill>
                <a:srgbClr val="000000"/>
              </a:solidFill>
              <a:ea typeface="Segoe UI" pitchFamily="34" charset="0"/>
              <a:cs typeface="Times New Roman" pitchFamily="18" charset="0"/>
            </a:endParaRPr>
          </a:p>
          <a:p>
            <a:pPr eaLnBrk="0" hangingPunct="0">
              <a:spcBef>
                <a:spcPct val="30000"/>
              </a:spcBef>
            </a:pPr>
            <a:r>
              <a:rPr lang="en-US" dirty="0">
                <a:solidFill>
                  <a:srgbClr val="000000"/>
                </a:solidFill>
                <a:ea typeface="Segoe UI" pitchFamily="34" charset="0"/>
                <a:cs typeface="Times New Roman" pitchFamily="18" charset="0"/>
                <a:sym typeface="Symbol" pitchFamily="18" charset="2"/>
              </a:rPr>
              <a:t></a:t>
            </a:r>
            <a:r>
              <a:rPr lang="en-US" dirty="0">
                <a:solidFill>
                  <a:srgbClr val="000000"/>
                </a:solidFill>
                <a:ea typeface="Segoe UI" pitchFamily="34" charset="0"/>
                <a:cs typeface="Times New Roman" pitchFamily="18" charset="0"/>
              </a:rPr>
              <a:t>Think of </a:t>
            </a:r>
            <a:r>
              <a:rPr lang="en-US" i="1" dirty="0" err="1">
                <a:solidFill>
                  <a:srgbClr val="000000"/>
                </a:solidFill>
                <a:ea typeface="Segoe UI" pitchFamily="34" charset="0"/>
                <a:cs typeface="Times New Roman" pitchFamily="18" charset="0"/>
              </a:rPr>
              <a:t>rms</a:t>
            </a:r>
            <a:r>
              <a:rPr lang="en-US" dirty="0">
                <a:solidFill>
                  <a:srgbClr val="000000"/>
                </a:solidFill>
                <a:ea typeface="Segoe UI" pitchFamily="34" charset="0"/>
                <a:cs typeface="Times New Roman" pitchFamily="18" charset="0"/>
              </a:rPr>
              <a:t> values as the AC equivalent of a DC circuit in regards to power dissipation.</a:t>
            </a:r>
          </a:p>
        </p:txBody>
      </p:sp>
      <p:sp>
        <p:nvSpPr>
          <p:cNvPr id="133138"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11: Electromagnetic induction - AHL</a:t>
            </a:r>
            <a:br>
              <a:rPr lang="en-US" altLang="en-US" sz="2800" b="1">
                <a:solidFill>
                  <a:schemeClr val="tx2"/>
                </a:solidFill>
              </a:rPr>
            </a:br>
            <a:r>
              <a:rPr lang="en-US" altLang="en-US" sz="2800"/>
              <a:t>11.2 – Power generation and transmission</a:t>
            </a:r>
          </a:p>
        </p:txBody>
      </p:sp>
      <p:grpSp>
        <p:nvGrpSpPr>
          <p:cNvPr id="133148" name="Group 28"/>
          <p:cNvGrpSpPr>
            <a:grpSpLocks/>
          </p:cNvGrpSpPr>
          <p:nvPr/>
        </p:nvGrpSpPr>
        <p:grpSpPr bwMode="auto">
          <a:xfrm>
            <a:off x="830263" y="3375027"/>
            <a:ext cx="7464425" cy="822325"/>
            <a:chOff x="515" y="1639"/>
            <a:chExt cx="4702" cy="518"/>
          </a:xfrm>
        </p:grpSpPr>
        <p:sp>
          <p:nvSpPr>
            <p:cNvPr id="133125" name="Text Box 5"/>
            <p:cNvSpPr txBox="1">
              <a:spLocks noChangeArrowheads="1"/>
            </p:cNvSpPr>
            <p:nvPr/>
          </p:nvSpPr>
          <p:spPr bwMode="auto">
            <a:xfrm>
              <a:off x="3017" y="1639"/>
              <a:ext cx="2200" cy="518"/>
            </a:xfrm>
            <a:prstGeom prst="rect">
              <a:avLst/>
            </a:prstGeom>
            <a:solidFill>
              <a:srgbClr val="FF0000"/>
            </a:solidFill>
            <a:ln w="9525">
              <a:noFill/>
              <a:miter lim="800000"/>
              <a:headEnd/>
              <a:tailEnd/>
            </a:ln>
            <a:effectLst/>
          </p:spPr>
          <p:txBody>
            <a:bodyPr>
              <a:spAutoFit/>
            </a:bodyPr>
            <a:lstStyle/>
            <a:p>
              <a:pPr algn="ctr">
                <a:spcBef>
                  <a:spcPct val="50000"/>
                </a:spcBef>
              </a:pPr>
              <a:r>
                <a:rPr lang="en-US">
                  <a:solidFill>
                    <a:schemeClr val="bg1"/>
                  </a:solidFill>
                </a:rPr>
                <a:t>root mean square (</a:t>
              </a:r>
              <a:r>
                <a:rPr lang="en-US" i="1">
                  <a:solidFill>
                    <a:schemeClr val="bg1"/>
                  </a:solidFill>
                </a:rPr>
                <a:t>rms</a:t>
              </a:r>
              <a:r>
                <a:rPr lang="en-US">
                  <a:solidFill>
                    <a:schemeClr val="bg1"/>
                  </a:solidFill>
                </a:rPr>
                <a:t>) of an alternating voltage</a:t>
              </a:r>
            </a:p>
          </p:txBody>
        </p:sp>
        <p:sp>
          <p:nvSpPr>
            <p:cNvPr id="133126" name="Rectangle 6"/>
            <p:cNvSpPr>
              <a:spLocks noChangeArrowheads="1"/>
            </p:cNvSpPr>
            <p:nvPr/>
          </p:nvSpPr>
          <p:spPr bwMode="auto">
            <a:xfrm>
              <a:off x="515" y="1641"/>
              <a:ext cx="4701" cy="513"/>
            </a:xfrm>
            <a:prstGeom prst="rect">
              <a:avLst/>
            </a:prstGeom>
            <a:noFill/>
            <a:ln w="12700">
              <a:solidFill>
                <a:schemeClr val="tx1"/>
              </a:solidFill>
              <a:miter lim="800000"/>
              <a:headEnd/>
              <a:tailEnd/>
            </a:ln>
            <a:effectLst/>
          </p:spPr>
          <p:txBody>
            <a:bodyPr wrap="none" anchor="ctr"/>
            <a:lstStyle/>
            <a:p>
              <a:endParaRPr lang="en-US"/>
            </a:p>
          </p:txBody>
        </p:sp>
        <p:sp>
          <p:nvSpPr>
            <p:cNvPr id="133129" name="Text Box 9"/>
            <p:cNvSpPr txBox="1">
              <a:spLocks noChangeArrowheads="1"/>
            </p:cNvSpPr>
            <p:nvPr/>
          </p:nvSpPr>
          <p:spPr bwMode="auto">
            <a:xfrm>
              <a:off x="1350" y="1903"/>
              <a:ext cx="1693" cy="250"/>
            </a:xfrm>
            <a:prstGeom prst="rect">
              <a:avLst/>
            </a:prstGeom>
            <a:noFill/>
            <a:ln w="9525">
              <a:noFill/>
              <a:miter lim="800000"/>
              <a:headEnd/>
              <a:tailEnd/>
            </a:ln>
            <a:effectLst/>
          </p:spPr>
          <p:txBody>
            <a:bodyPr>
              <a:spAutoFit/>
            </a:bodyPr>
            <a:lstStyle/>
            <a:p>
              <a:pPr marL="173038" indent="-173038" algn="r"/>
              <a:r>
                <a:rPr lang="en-US" sz="2000">
                  <a:solidFill>
                    <a:schemeClr val="hlink"/>
                  </a:solidFill>
                  <a:sym typeface="Symbol" pitchFamily="18" charset="2"/>
                </a:rPr>
                <a:t>(</a:t>
              </a:r>
              <a:r>
                <a:rPr lang="en-US" sz="2000" i="1">
                  <a:solidFill>
                    <a:schemeClr val="hlink"/>
                  </a:solidFill>
                  <a:sym typeface="Symbol" pitchFamily="18" charset="2"/>
                </a:rPr>
                <a:t>V</a:t>
              </a:r>
              <a:r>
                <a:rPr lang="en-US" sz="2000" baseline="-25000">
                  <a:solidFill>
                    <a:schemeClr val="hlink"/>
                  </a:solidFill>
                  <a:sym typeface="Symbol" pitchFamily="18" charset="2"/>
                </a:rPr>
                <a:t>0 </a:t>
              </a:r>
              <a:r>
                <a:rPr lang="en-US" sz="2000">
                  <a:solidFill>
                    <a:schemeClr val="hlink"/>
                  </a:solidFill>
                  <a:sym typeface="Symbol" pitchFamily="18" charset="2"/>
                </a:rPr>
                <a:t>= peak voltage)</a:t>
              </a:r>
            </a:p>
          </p:txBody>
        </p:sp>
      </p:grpSp>
      <p:grpSp>
        <p:nvGrpSpPr>
          <p:cNvPr id="133155" name="Group 35"/>
          <p:cNvGrpSpPr>
            <a:grpSpLocks/>
          </p:cNvGrpSpPr>
          <p:nvPr/>
        </p:nvGrpSpPr>
        <p:grpSpPr bwMode="auto">
          <a:xfrm>
            <a:off x="836613" y="5334004"/>
            <a:ext cx="7464425" cy="822325"/>
            <a:chOff x="527" y="3360"/>
            <a:chExt cx="4702" cy="518"/>
          </a:xfrm>
        </p:grpSpPr>
        <p:sp>
          <p:nvSpPr>
            <p:cNvPr id="133150" name="Text Box 30"/>
            <p:cNvSpPr txBox="1">
              <a:spLocks noChangeArrowheads="1"/>
            </p:cNvSpPr>
            <p:nvPr/>
          </p:nvSpPr>
          <p:spPr bwMode="auto">
            <a:xfrm>
              <a:off x="3029" y="3360"/>
              <a:ext cx="2200" cy="518"/>
            </a:xfrm>
            <a:prstGeom prst="rect">
              <a:avLst/>
            </a:prstGeom>
            <a:solidFill>
              <a:srgbClr val="FF0000"/>
            </a:solidFill>
            <a:ln w="9525">
              <a:noFill/>
              <a:miter lim="800000"/>
              <a:headEnd/>
              <a:tailEnd/>
            </a:ln>
            <a:effectLst/>
          </p:spPr>
          <p:txBody>
            <a:bodyPr>
              <a:spAutoFit/>
            </a:bodyPr>
            <a:lstStyle/>
            <a:p>
              <a:pPr algn="ctr">
                <a:spcBef>
                  <a:spcPct val="50000"/>
                </a:spcBef>
              </a:pPr>
              <a:r>
                <a:rPr lang="en-US">
                  <a:solidFill>
                    <a:schemeClr val="bg1"/>
                  </a:solidFill>
                </a:rPr>
                <a:t>root mean square (</a:t>
              </a:r>
              <a:r>
                <a:rPr lang="en-US" i="1">
                  <a:solidFill>
                    <a:schemeClr val="bg1"/>
                  </a:solidFill>
                </a:rPr>
                <a:t>rms</a:t>
              </a:r>
              <a:r>
                <a:rPr lang="en-US">
                  <a:solidFill>
                    <a:schemeClr val="bg1"/>
                  </a:solidFill>
                </a:rPr>
                <a:t>) of an alternating current</a:t>
              </a:r>
            </a:p>
          </p:txBody>
        </p:sp>
        <p:sp>
          <p:nvSpPr>
            <p:cNvPr id="133151" name="Rectangle 31"/>
            <p:cNvSpPr>
              <a:spLocks noChangeArrowheads="1"/>
            </p:cNvSpPr>
            <p:nvPr/>
          </p:nvSpPr>
          <p:spPr bwMode="auto">
            <a:xfrm>
              <a:off x="527" y="3362"/>
              <a:ext cx="4701" cy="513"/>
            </a:xfrm>
            <a:prstGeom prst="rect">
              <a:avLst/>
            </a:prstGeom>
            <a:noFill/>
            <a:ln w="12700">
              <a:solidFill>
                <a:schemeClr val="tx1"/>
              </a:solidFill>
              <a:miter lim="800000"/>
              <a:headEnd/>
              <a:tailEnd/>
            </a:ln>
            <a:effectLst/>
          </p:spPr>
          <p:txBody>
            <a:bodyPr wrap="none" anchor="ctr"/>
            <a:lstStyle/>
            <a:p>
              <a:endParaRPr lang="en-US"/>
            </a:p>
          </p:txBody>
        </p:sp>
        <p:sp>
          <p:nvSpPr>
            <p:cNvPr id="133153" name="Text Box 33"/>
            <p:cNvSpPr txBox="1">
              <a:spLocks noChangeArrowheads="1"/>
            </p:cNvSpPr>
            <p:nvPr/>
          </p:nvSpPr>
          <p:spPr bwMode="auto">
            <a:xfrm>
              <a:off x="1362" y="3624"/>
              <a:ext cx="1693" cy="250"/>
            </a:xfrm>
            <a:prstGeom prst="rect">
              <a:avLst/>
            </a:prstGeom>
            <a:noFill/>
            <a:ln w="9525">
              <a:noFill/>
              <a:miter lim="800000"/>
              <a:headEnd/>
              <a:tailEnd/>
            </a:ln>
            <a:effectLst/>
          </p:spPr>
          <p:txBody>
            <a:bodyPr>
              <a:spAutoFit/>
            </a:bodyPr>
            <a:lstStyle/>
            <a:p>
              <a:pPr marL="173038" indent="-173038" algn="r"/>
              <a:r>
                <a:rPr lang="en-US" sz="2000">
                  <a:solidFill>
                    <a:schemeClr val="hlink"/>
                  </a:solidFill>
                  <a:sym typeface="Symbol" pitchFamily="18" charset="2"/>
                </a:rPr>
                <a:t>(</a:t>
              </a:r>
              <a:r>
                <a:rPr lang="en-US" sz="2000" i="1">
                  <a:solidFill>
                    <a:schemeClr val="hlink"/>
                  </a:solidFill>
                  <a:sym typeface="Symbol" pitchFamily="18" charset="2"/>
                </a:rPr>
                <a:t>I</a:t>
              </a:r>
              <a:r>
                <a:rPr lang="en-US" sz="2000" baseline="-25000">
                  <a:solidFill>
                    <a:schemeClr val="hlink"/>
                  </a:solidFill>
                  <a:sym typeface="Symbol" pitchFamily="18" charset="2"/>
                </a:rPr>
                <a:t>0 </a:t>
              </a:r>
              <a:r>
                <a:rPr lang="en-US" sz="2000">
                  <a:solidFill>
                    <a:schemeClr val="hlink"/>
                  </a:solidFill>
                  <a:sym typeface="Symbol" pitchFamily="18" charset="2"/>
                </a:rPr>
                <a:t>= peak current)</a:t>
              </a: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3122">
                                            <p:txEl>
                                              <p:pRg st="2" end="2"/>
                                            </p:txEl>
                                          </p:spTgt>
                                        </p:tgtEl>
                                        <p:attrNameLst>
                                          <p:attrName>style.visibility</p:attrName>
                                        </p:attrNameLst>
                                      </p:cBhvr>
                                      <p:to>
                                        <p:strVal val="visible"/>
                                      </p:to>
                                    </p:set>
                                    <p:anim calcmode="lin" valueType="num">
                                      <p:cBhvr additive="base">
                                        <p:cTn id="7" dur="500" fill="hold"/>
                                        <p:tgtEl>
                                          <p:spTgt spid="13312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312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53" presetClass="entr" presetSubtype="0" fill="hold" nodeType="clickEffect">
                                  <p:stCondLst>
                                    <p:cond delay="0"/>
                                  </p:stCondLst>
                                  <p:childTnLst>
                                    <p:set>
                                      <p:cBhvr>
                                        <p:cTn id="12" dur="1" fill="hold">
                                          <p:stCondLst>
                                            <p:cond delay="0"/>
                                          </p:stCondLst>
                                        </p:cTn>
                                        <p:tgtEl>
                                          <p:spTgt spid="133148"/>
                                        </p:tgtEl>
                                        <p:attrNameLst>
                                          <p:attrName>style.visibility</p:attrName>
                                        </p:attrNameLst>
                                      </p:cBhvr>
                                      <p:to>
                                        <p:strVal val="visible"/>
                                      </p:to>
                                    </p:set>
                                    <p:anim calcmode="lin" valueType="num">
                                      <p:cBhvr>
                                        <p:cTn id="13" dur="500" fill="hold"/>
                                        <p:tgtEl>
                                          <p:spTgt spid="133148"/>
                                        </p:tgtEl>
                                        <p:attrNameLst>
                                          <p:attrName>ppt_w</p:attrName>
                                        </p:attrNameLst>
                                      </p:cBhvr>
                                      <p:tavLst>
                                        <p:tav tm="0">
                                          <p:val>
                                            <p:fltVal val="0"/>
                                          </p:val>
                                        </p:tav>
                                        <p:tav tm="100000">
                                          <p:val>
                                            <p:strVal val="#ppt_w"/>
                                          </p:val>
                                        </p:tav>
                                      </p:tavLst>
                                    </p:anim>
                                    <p:anim calcmode="lin" valueType="num">
                                      <p:cBhvr>
                                        <p:cTn id="14" dur="500" fill="hold"/>
                                        <p:tgtEl>
                                          <p:spTgt spid="133148"/>
                                        </p:tgtEl>
                                        <p:attrNameLst>
                                          <p:attrName>ppt_h</p:attrName>
                                        </p:attrNameLst>
                                      </p:cBhvr>
                                      <p:tavLst>
                                        <p:tav tm="0">
                                          <p:val>
                                            <p:fltVal val="0"/>
                                          </p:val>
                                        </p:tav>
                                        <p:tav tm="100000">
                                          <p:val>
                                            <p:strVal val="#ppt_h"/>
                                          </p:val>
                                        </p:tav>
                                      </p:tavLst>
                                    </p:anim>
                                    <p:animEffect transition="in" filter="fade">
                                      <p:cBhvr>
                                        <p:cTn id="15" dur="500"/>
                                        <p:tgtEl>
                                          <p:spTgt spid="133148"/>
                                        </p:tgtEl>
                                      </p:cBhvr>
                                    </p:animEffect>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33122">
                                            <p:txEl>
                                              <p:pRg st="5" end="5"/>
                                            </p:txEl>
                                          </p:spTgt>
                                        </p:tgtEl>
                                        <p:attrNameLst>
                                          <p:attrName>style.visibility</p:attrName>
                                        </p:attrNameLst>
                                      </p:cBhvr>
                                      <p:to>
                                        <p:strVal val="visible"/>
                                      </p:to>
                                    </p:set>
                                    <p:anim calcmode="lin" valueType="num">
                                      <p:cBhvr additive="base">
                                        <p:cTn id="20" dur="500" fill="hold"/>
                                        <p:tgtEl>
                                          <p:spTgt spid="133122">
                                            <p:txEl>
                                              <p:pRg st="5" end="5"/>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3312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arrow.wav"/>
                                        </p:tgtEl>
                                      </p:cMediaNode>
                                    </p:audio>
                                  </p:subTnLst>
                                </p:cTn>
                              </p:par>
                            </p:childTnLst>
                          </p:cTn>
                        </p:par>
                      </p:childTnLst>
                    </p:cTn>
                  </p:par>
                  <p:par>
                    <p:cTn id="22" fill="hold">
                      <p:stCondLst>
                        <p:cond delay="indefinite"/>
                      </p:stCondLst>
                      <p:childTnLst>
                        <p:par>
                          <p:cTn id="23" fill="hold">
                            <p:stCondLst>
                              <p:cond delay="0"/>
                            </p:stCondLst>
                            <p:childTnLst>
                              <p:par>
                                <p:cTn id="24" presetID="53" presetClass="entr" presetSubtype="0" fill="hold" nodeType="clickEffect">
                                  <p:stCondLst>
                                    <p:cond delay="0"/>
                                  </p:stCondLst>
                                  <p:childTnLst>
                                    <p:set>
                                      <p:cBhvr>
                                        <p:cTn id="25" dur="1" fill="hold">
                                          <p:stCondLst>
                                            <p:cond delay="0"/>
                                          </p:stCondLst>
                                        </p:cTn>
                                        <p:tgtEl>
                                          <p:spTgt spid="133155"/>
                                        </p:tgtEl>
                                        <p:attrNameLst>
                                          <p:attrName>style.visibility</p:attrName>
                                        </p:attrNameLst>
                                      </p:cBhvr>
                                      <p:to>
                                        <p:strVal val="visible"/>
                                      </p:to>
                                    </p:set>
                                    <p:anim calcmode="lin" valueType="num">
                                      <p:cBhvr>
                                        <p:cTn id="26" dur="500" fill="hold"/>
                                        <p:tgtEl>
                                          <p:spTgt spid="133155"/>
                                        </p:tgtEl>
                                        <p:attrNameLst>
                                          <p:attrName>ppt_w</p:attrName>
                                        </p:attrNameLst>
                                      </p:cBhvr>
                                      <p:tavLst>
                                        <p:tav tm="0">
                                          <p:val>
                                            <p:fltVal val="0"/>
                                          </p:val>
                                        </p:tav>
                                        <p:tav tm="100000">
                                          <p:val>
                                            <p:strVal val="#ppt_w"/>
                                          </p:val>
                                        </p:tav>
                                      </p:tavLst>
                                    </p:anim>
                                    <p:anim calcmode="lin" valueType="num">
                                      <p:cBhvr>
                                        <p:cTn id="27" dur="500" fill="hold"/>
                                        <p:tgtEl>
                                          <p:spTgt spid="133155"/>
                                        </p:tgtEl>
                                        <p:attrNameLst>
                                          <p:attrName>ppt_h</p:attrName>
                                        </p:attrNameLst>
                                      </p:cBhvr>
                                      <p:tavLst>
                                        <p:tav tm="0">
                                          <p:val>
                                            <p:fltVal val="0"/>
                                          </p:val>
                                        </p:tav>
                                        <p:tav tm="100000">
                                          <p:val>
                                            <p:strVal val="#ppt_h"/>
                                          </p:val>
                                        </p:tav>
                                      </p:tavLst>
                                    </p:anim>
                                    <p:animEffect transition="in" filter="fade">
                                      <p:cBhvr>
                                        <p:cTn id="28" dur="500"/>
                                        <p:tgtEl>
                                          <p:spTgt spid="133155"/>
                                        </p:tgtEl>
                                      </p:cBhvr>
                                    </p:animEffect>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33122">
                                            <p:txEl>
                                              <p:pRg st="8" end="8"/>
                                            </p:txEl>
                                          </p:spTgt>
                                        </p:tgtEl>
                                        <p:attrNameLst>
                                          <p:attrName>style.visibility</p:attrName>
                                        </p:attrNameLst>
                                      </p:cBhvr>
                                      <p:to>
                                        <p:strVal val="visible"/>
                                      </p:to>
                                    </p:set>
                                    <p:anim calcmode="lin" valueType="num">
                                      <p:cBhvr additive="base">
                                        <p:cTn id="33" dur="500" fill="hold"/>
                                        <p:tgtEl>
                                          <p:spTgt spid="133122">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33122">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6" name="Rectangle 8"/>
          <p:cNvSpPr>
            <a:spLocks noChangeArrowheads="1"/>
          </p:cNvSpPr>
          <p:nvPr/>
        </p:nvSpPr>
        <p:spPr bwMode="auto">
          <a:xfrm>
            <a:off x="682625" y="5688013"/>
            <a:ext cx="7764463" cy="1169987"/>
          </a:xfrm>
          <a:prstGeom prst="rect">
            <a:avLst/>
          </a:prstGeom>
          <a:solidFill>
            <a:srgbClr val="FFCCCC"/>
          </a:solidFill>
          <a:ln w="9525">
            <a:noFill/>
            <a:miter lim="800000"/>
            <a:headEnd/>
            <a:tailEnd/>
          </a:ln>
          <a:effectLst/>
        </p:spPr>
        <p:txBody>
          <a:bodyPr/>
          <a:lstStyle/>
          <a:p>
            <a:pPr eaLnBrk="0" hangingPunct="0"/>
            <a:r>
              <a:rPr lang="en-US" b="1" i="1"/>
              <a:t>FYI</a:t>
            </a:r>
          </a:p>
          <a:p>
            <a:pPr eaLnBrk="0" hangingPunct="0"/>
            <a:r>
              <a:rPr lang="en-US" b="1">
                <a:sym typeface="Symbol" pitchFamily="18" charset="2"/>
              </a:rPr>
              <a:t></a:t>
            </a:r>
            <a:r>
              <a:rPr lang="en-US">
                <a:sym typeface="Symbol" pitchFamily="18" charset="2"/>
              </a:rPr>
              <a:t>Travelers bring voltage converters along for their personal appliances.</a:t>
            </a:r>
          </a:p>
        </p:txBody>
      </p:sp>
      <p:sp>
        <p:nvSpPr>
          <p:cNvPr id="135172" name="Rectangle 4"/>
          <p:cNvSpPr>
            <a:spLocks noChangeArrowheads="1"/>
          </p:cNvSpPr>
          <p:nvPr/>
        </p:nvSpPr>
        <p:spPr bwMode="auto">
          <a:xfrm>
            <a:off x="687388" y="1708150"/>
            <a:ext cx="7772400" cy="4025900"/>
          </a:xfrm>
          <a:prstGeom prst="rect">
            <a:avLst/>
          </a:prstGeom>
          <a:solidFill>
            <a:srgbClr val="CCFFCC"/>
          </a:solidFill>
          <a:ln w="9525">
            <a:noFill/>
            <a:miter lim="800000"/>
            <a:headEnd/>
            <a:tailEnd/>
          </a:ln>
          <a:effectLst/>
        </p:spPr>
        <p:txBody>
          <a:bodyPr/>
          <a:lstStyle/>
          <a:p>
            <a:pPr eaLnBrk="0" hangingPunct="0">
              <a:spcBef>
                <a:spcPct val="20000"/>
              </a:spcBef>
            </a:pPr>
            <a:r>
              <a:rPr lang="en-US" dirty="0">
                <a:sym typeface="Symbol" pitchFamily="18" charset="2"/>
              </a:rPr>
              <a:t>PRACTICE: “Mains” (outlet) electricity                               in the UK is rated at 220 V. This is an                                </a:t>
            </a:r>
            <a:r>
              <a:rPr lang="en-US" i="1" dirty="0" err="1">
                <a:sym typeface="Symbol" pitchFamily="18" charset="2"/>
              </a:rPr>
              <a:t>rms</a:t>
            </a:r>
            <a:r>
              <a:rPr lang="en-US" dirty="0">
                <a:sym typeface="Symbol" pitchFamily="18" charset="2"/>
              </a:rPr>
              <a:t> value. Find the peak voltage from                                  a UK outlet.</a:t>
            </a:r>
          </a:p>
          <a:p>
            <a:pPr eaLnBrk="0" hangingPunct="0">
              <a:spcBef>
                <a:spcPct val="20000"/>
              </a:spcBef>
            </a:pPr>
            <a:r>
              <a:rPr lang="en-US" dirty="0">
                <a:sym typeface="Symbol" pitchFamily="18" charset="2"/>
              </a:rPr>
              <a:t>SOLUTION</a:t>
            </a:r>
            <a:r>
              <a:rPr lang="en-US" dirty="0" smtClean="0">
                <a:sym typeface="Symbol" pitchFamily="18" charset="2"/>
              </a:rPr>
              <a:t>:</a:t>
            </a:r>
            <a:endParaRPr lang="en-US" dirty="0">
              <a:solidFill>
                <a:srgbClr val="000000"/>
              </a:solidFill>
              <a:cs typeface="Courier New" pitchFamily="49" charset="0"/>
              <a:sym typeface="Symbol" pitchFamily="18" charset="2"/>
            </a:endParaRPr>
          </a:p>
        </p:txBody>
      </p:sp>
      <p:sp>
        <p:nvSpPr>
          <p:cNvPr id="135179"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11: Electromagnetic induction - AHL</a:t>
            </a:r>
            <a:br>
              <a:rPr lang="en-US" altLang="en-US" sz="2800" b="1">
                <a:solidFill>
                  <a:schemeClr val="tx2"/>
                </a:solidFill>
              </a:rPr>
            </a:br>
            <a:r>
              <a:rPr lang="en-US" altLang="en-US" sz="2800"/>
              <a:t>11.2 – Power generation and transmission</a:t>
            </a:r>
          </a:p>
        </p:txBody>
      </p:sp>
      <p:sp>
        <p:nvSpPr>
          <p:cNvPr id="135180" name="Rectangle 12"/>
          <p:cNvSpPr>
            <a:spLocks noChangeArrowheads="1"/>
          </p:cNvSpPr>
          <p:nvPr/>
        </p:nvSpPr>
        <p:spPr bwMode="auto">
          <a:xfrm>
            <a:off x="685800" y="1338263"/>
            <a:ext cx="7772400" cy="439737"/>
          </a:xfrm>
          <a:prstGeom prst="rect">
            <a:avLst/>
          </a:prstGeom>
          <a:solidFill>
            <a:srgbClr val="EAEAEA"/>
          </a:solidFill>
          <a:ln w="9525">
            <a:noFill/>
            <a:miter lim="800000"/>
            <a:headEnd/>
            <a:tailEnd/>
          </a:ln>
          <a:effectLst/>
        </p:spPr>
        <p:txBody>
          <a:bodyPr/>
          <a:lstStyle/>
          <a:p>
            <a:pPr eaLnBrk="0" hangingPunct="0">
              <a:spcBef>
                <a:spcPct val="20000"/>
              </a:spcBef>
            </a:pPr>
            <a:r>
              <a:rPr lang="en-US" altLang="en-US" i="1">
                <a:solidFill>
                  <a:schemeClr val="accent2"/>
                </a:solidFill>
                <a:ea typeface="Segoe UI" pitchFamily="34" charset="0"/>
              </a:rPr>
              <a:t>Root mean square (rms) values of current and voltage</a:t>
            </a:r>
            <a:endParaRPr lang="en-US" i="1">
              <a:solidFill>
                <a:schemeClr val="accent2"/>
              </a:solidFill>
              <a:ea typeface="Segoe UI" pitchFamily="34" charset="0"/>
            </a:endParaRPr>
          </a:p>
        </p:txBody>
      </p:sp>
      <p:pic>
        <p:nvPicPr>
          <p:cNvPr id="135181" name="Picture 13"/>
          <p:cNvPicPr>
            <a:picLocks noChangeAspect="1" noChangeArrowheads="1"/>
          </p:cNvPicPr>
          <p:nvPr/>
        </p:nvPicPr>
        <p:blipFill>
          <a:blip r:embed="rId5" cstate="print">
            <a:clrChange>
              <a:clrFrom>
                <a:srgbClr val="FF0000"/>
              </a:clrFrom>
              <a:clrTo>
                <a:srgbClr val="FF0000">
                  <a:alpha val="0"/>
                </a:srgbClr>
              </a:clrTo>
            </a:clrChange>
          </a:blip>
          <a:srcRect/>
          <a:stretch>
            <a:fillRect/>
          </a:stretch>
        </p:blipFill>
        <p:spPr bwMode="auto">
          <a:xfrm>
            <a:off x="6164263" y="1860550"/>
            <a:ext cx="2640012" cy="3852863"/>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5172">
                                            <p:txEl>
                                              <p:pRg st="0" end="0"/>
                                            </p:txEl>
                                          </p:spTgt>
                                        </p:tgtEl>
                                        <p:attrNameLst>
                                          <p:attrName>style.visibility</p:attrName>
                                        </p:attrNameLst>
                                      </p:cBhvr>
                                      <p:to>
                                        <p:strVal val="visible"/>
                                      </p:to>
                                    </p:set>
                                    <p:anim calcmode="lin" valueType="num">
                                      <p:cBhvr additive="base">
                                        <p:cTn id="7" dur="500" fill="hold"/>
                                        <p:tgtEl>
                                          <p:spTgt spid="13517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517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10" presetClass="entr" presetSubtype="0" fill="hold" nodeType="withEffect">
                                  <p:stCondLst>
                                    <p:cond delay="0"/>
                                  </p:stCondLst>
                                  <p:childTnLst>
                                    <p:set>
                                      <p:cBhvr>
                                        <p:cTn id="10" dur="1" fill="hold">
                                          <p:stCondLst>
                                            <p:cond delay="0"/>
                                          </p:stCondLst>
                                        </p:cTn>
                                        <p:tgtEl>
                                          <p:spTgt spid="135181"/>
                                        </p:tgtEl>
                                        <p:attrNameLst>
                                          <p:attrName>style.visibility</p:attrName>
                                        </p:attrNameLst>
                                      </p:cBhvr>
                                      <p:to>
                                        <p:strVal val="visible"/>
                                      </p:to>
                                    </p:set>
                                    <p:animEffect transition="in" filter="fade">
                                      <p:cBhvr>
                                        <p:cTn id="11" dur="2000"/>
                                        <p:tgtEl>
                                          <p:spTgt spid="135181"/>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135172">
                                            <p:txEl>
                                              <p:pRg st="1" end="1"/>
                                            </p:txEl>
                                          </p:spTgt>
                                        </p:tgtEl>
                                        <p:attrNameLst>
                                          <p:attrName>style.visibility</p:attrName>
                                        </p:attrNameLst>
                                      </p:cBhvr>
                                      <p:to>
                                        <p:strVal val="visible"/>
                                      </p:to>
                                    </p:set>
                                    <p:anim calcmode="lin" valueType="num">
                                      <p:cBhvr additive="base">
                                        <p:cTn id="16" dur="500" fill="hold"/>
                                        <p:tgtEl>
                                          <p:spTgt spid="135172">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13517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4"/>
                                            </p:cond>
                                          </p:stCondLst>
                                          <p:endCondLst>
                                            <p:cond evt="onStopAudio" delay="0">
                                              <p:tgtEl>
                                                <p:sldTgt/>
                                              </p:tgtEl>
                                            </p:cond>
                                          </p:endCondLst>
                                        </p:cTn>
                                        <p:tgtEl>
                                          <p:sndTgt r:embed="rId4" name="arrow.wav"/>
                                        </p:tgtEl>
                                      </p:cMediaNode>
                                    </p:audio>
                                  </p:sub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35176">
                                            <p:txEl>
                                              <p:pRg st="1" end="1"/>
                                            </p:txEl>
                                          </p:spTgt>
                                        </p:tgtEl>
                                        <p:attrNameLst>
                                          <p:attrName>style.visibility</p:attrName>
                                        </p:attrNameLst>
                                      </p:cBhvr>
                                      <p:to>
                                        <p:strVal val="visible"/>
                                      </p:to>
                                    </p:set>
                                    <p:anim calcmode="lin" valueType="num">
                                      <p:cBhvr additive="base">
                                        <p:cTn id="22" dur="500" fill="hold"/>
                                        <p:tgtEl>
                                          <p:spTgt spid="135176">
                                            <p:txEl>
                                              <p:pRg st="1" end="1"/>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3517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339850"/>
            <a:ext cx="7772400" cy="2670175"/>
          </a:xfrm>
          <a:prstGeom prst="rect">
            <a:avLst/>
          </a:prstGeom>
          <a:solidFill>
            <a:srgbClr val="EAEAEA"/>
          </a:solidFill>
          <a:ln w="9525">
            <a:noFill/>
            <a:miter lim="800000"/>
            <a:headEnd/>
            <a:tailEnd/>
          </a:ln>
        </p:spPr>
        <p:txBody>
          <a:bodyPr/>
          <a:lstStyle/>
          <a:p>
            <a:pPr marL="633413" indent="-633413"/>
            <a:r>
              <a:rPr lang="en-US" altLang="en-US" b="1">
                <a:solidFill>
                  <a:schemeClr val="accent2"/>
                </a:solidFill>
              </a:rPr>
              <a:t>Understandings:</a:t>
            </a:r>
            <a:r>
              <a:rPr lang="en-US" altLang="en-US">
                <a:solidFill>
                  <a:schemeClr val="accent2"/>
                </a:solidFill>
              </a:rPr>
              <a:t> </a:t>
            </a:r>
          </a:p>
          <a:p>
            <a:pPr marL="633413" indent="-633413"/>
            <a:r>
              <a:rPr lang="en-US" altLang="en-US">
                <a:solidFill>
                  <a:schemeClr val="accent2"/>
                </a:solidFill>
              </a:rPr>
              <a:t>• Alternating current (ac) generators </a:t>
            </a:r>
          </a:p>
          <a:p>
            <a:pPr marL="633413" indent="-633413"/>
            <a:r>
              <a:rPr lang="en-US" altLang="en-US">
                <a:solidFill>
                  <a:schemeClr val="accent2"/>
                </a:solidFill>
              </a:rPr>
              <a:t>• Average power and root mean square (rms) values of current and voltage </a:t>
            </a:r>
          </a:p>
          <a:p>
            <a:pPr marL="633413" indent="-633413"/>
            <a:r>
              <a:rPr lang="en-US" altLang="en-US">
                <a:solidFill>
                  <a:schemeClr val="accent2"/>
                </a:solidFill>
              </a:rPr>
              <a:t>• Transformers </a:t>
            </a:r>
          </a:p>
          <a:p>
            <a:pPr marL="633413" indent="-633413"/>
            <a:r>
              <a:rPr lang="en-US" altLang="en-US">
                <a:solidFill>
                  <a:schemeClr val="accent2"/>
                </a:solidFill>
              </a:rPr>
              <a:t>• Diode bridges </a:t>
            </a:r>
          </a:p>
          <a:p>
            <a:pPr marL="633413" indent="-633413"/>
            <a:r>
              <a:rPr lang="en-US" altLang="en-US">
                <a:solidFill>
                  <a:schemeClr val="accent2"/>
                </a:solidFill>
              </a:rPr>
              <a:t>• Half-wave and full-wave rectification </a:t>
            </a:r>
          </a:p>
        </p:txBody>
      </p:sp>
      <p:sp>
        <p:nvSpPr>
          <p:cNvPr id="96259" name="Rectangle 118"/>
          <p:cNvSpPr>
            <a:spLocks noGrp="1" noChangeArrowheads="1"/>
          </p:cNvSpPr>
          <p:nvPr>
            <p:ph type="ctrTitle" idx="4294967295"/>
          </p:nvPr>
        </p:nvSpPr>
        <p:spPr>
          <a:xfrm>
            <a:off x="685800" y="409575"/>
            <a:ext cx="7772400" cy="896938"/>
          </a:xfrm>
        </p:spPr>
        <p:txBody>
          <a:bodyPr/>
          <a:lstStyle/>
          <a:p>
            <a:pPr algn="l" eaLnBrk="1" hangingPunct="1"/>
            <a:r>
              <a:rPr lang="en-US" altLang="en-US" sz="2800" b="1" smtClean="0"/>
              <a:t>Topic 11: Electromagnetic induction - AHL</a:t>
            </a:r>
            <a:br>
              <a:rPr lang="en-US" altLang="en-US" sz="2800" b="1" smtClean="0"/>
            </a:br>
            <a:r>
              <a:rPr lang="en-US" altLang="en-US" sz="2800" smtClean="0">
                <a:solidFill>
                  <a:schemeClr val="tx1"/>
                </a:solidFill>
              </a:rPr>
              <a:t>11.2 – Power generation and transmission</a:t>
            </a:r>
          </a:p>
        </p:txBody>
      </p:sp>
    </p:spTree>
    <p:extLst>
      <p:ext uri="{BB962C8B-B14F-4D97-AF65-F5344CB8AC3E}">
        <p14:creationId xmlns:p14="http://schemas.microsoft.com/office/powerpoint/2010/main" val="2517265216"/>
      </p:ext>
    </p:extLst>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3187">
                                            <p:txEl>
                                              <p:pRg st="4" end="4"/>
                                            </p:txEl>
                                          </p:spTgt>
                                        </p:tgtEl>
                                        <p:attrNameLst>
                                          <p:attrName>style.visibility</p:attrName>
                                        </p:attrNameLst>
                                      </p:cBhvr>
                                      <p:to>
                                        <p:strVal val="visible"/>
                                      </p:to>
                                    </p:set>
                                    <p:anim calcmode="lin" valueType="num">
                                      <p:cBhvr additive="base">
                                        <p:cTn id="31"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3187">
                                            <p:txEl>
                                              <p:pRg st="5" end="5"/>
                                            </p:txEl>
                                          </p:spTgt>
                                        </p:tgtEl>
                                        <p:attrNameLst>
                                          <p:attrName>style.visibility</p:attrName>
                                        </p:attrNameLst>
                                      </p:cBhvr>
                                      <p:to>
                                        <p:strVal val="visible"/>
                                      </p:to>
                                    </p:set>
                                    <p:anim calcmode="lin" valueType="num">
                                      <p:cBhvr additive="base">
                                        <p:cTn id="37" dur="500" fill="hold"/>
                                        <p:tgtEl>
                                          <p:spTgt spid="9318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318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20" name="Rectangle 4"/>
          <p:cNvSpPr>
            <a:spLocks noChangeArrowheads="1"/>
          </p:cNvSpPr>
          <p:nvPr/>
        </p:nvSpPr>
        <p:spPr bwMode="auto">
          <a:xfrm>
            <a:off x="687388" y="5018088"/>
            <a:ext cx="7772400" cy="1839912"/>
          </a:xfrm>
          <a:prstGeom prst="rect">
            <a:avLst/>
          </a:prstGeom>
          <a:solidFill>
            <a:srgbClr val="CCFFCC"/>
          </a:solidFill>
          <a:ln w="9525">
            <a:noFill/>
            <a:miter lim="800000"/>
            <a:headEnd/>
            <a:tailEnd/>
          </a:ln>
          <a:effectLst/>
        </p:spPr>
        <p:txBody>
          <a:bodyPr/>
          <a:lstStyle/>
          <a:p>
            <a:pPr eaLnBrk="0" hangingPunct="0">
              <a:spcBef>
                <a:spcPct val="20000"/>
              </a:spcBef>
            </a:pPr>
            <a:r>
              <a:rPr lang="en-US" dirty="0">
                <a:sym typeface="Symbol" pitchFamily="18" charset="2"/>
              </a:rPr>
              <a:t>PRACTICE:  Show that for an AC circuit </a:t>
            </a:r>
            <a:r>
              <a:rPr lang="en-US" i="1" dirty="0">
                <a:sym typeface="Symbol" pitchFamily="18" charset="2"/>
              </a:rPr>
              <a:t>P</a:t>
            </a:r>
            <a:r>
              <a:rPr lang="en-US" dirty="0">
                <a:sym typeface="Symbol" pitchFamily="18" charset="2"/>
              </a:rPr>
              <a:t> = (1/2)</a:t>
            </a:r>
            <a:r>
              <a:rPr lang="en-US" i="1" dirty="0">
                <a:sym typeface="Symbol" pitchFamily="18" charset="2"/>
              </a:rPr>
              <a:t>V</a:t>
            </a:r>
            <a:r>
              <a:rPr lang="en-US" baseline="-25000" dirty="0">
                <a:sym typeface="Symbol" pitchFamily="18" charset="2"/>
              </a:rPr>
              <a:t>0</a:t>
            </a:r>
            <a:r>
              <a:rPr lang="en-US" i="1" dirty="0">
                <a:sym typeface="Symbol" pitchFamily="18" charset="2"/>
              </a:rPr>
              <a:t>I</a:t>
            </a:r>
            <a:r>
              <a:rPr lang="en-US" baseline="-25000" dirty="0">
                <a:sym typeface="Symbol" pitchFamily="18" charset="2"/>
              </a:rPr>
              <a:t>0</a:t>
            </a:r>
            <a:r>
              <a:rPr lang="en-US" dirty="0">
                <a:sym typeface="Symbol" pitchFamily="18" charset="2"/>
              </a:rPr>
              <a:t>.</a:t>
            </a:r>
          </a:p>
          <a:p>
            <a:pPr eaLnBrk="0" hangingPunct="0">
              <a:spcBef>
                <a:spcPct val="20000"/>
              </a:spcBef>
            </a:pPr>
            <a:r>
              <a:rPr lang="en-US" dirty="0">
                <a:sym typeface="Symbol" pitchFamily="18" charset="2"/>
              </a:rPr>
              <a:t>SOLUTION:</a:t>
            </a:r>
          </a:p>
          <a:p>
            <a:pPr eaLnBrk="0" hangingPunct="0">
              <a:spcBef>
                <a:spcPct val="20000"/>
              </a:spcBef>
            </a:pPr>
            <a:r>
              <a:rPr lang="en-US" i="1" dirty="0">
                <a:sym typeface="Symbol" pitchFamily="18" charset="2"/>
              </a:rPr>
              <a:t>                  </a:t>
            </a:r>
            <a:endParaRPr lang="en-US" baseline="-25000" dirty="0">
              <a:sym typeface="Symbol" pitchFamily="18" charset="2"/>
            </a:endParaRPr>
          </a:p>
        </p:txBody>
      </p:sp>
      <p:sp>
        <p:nvSpPr>
          <p:cNvPr id="137218" name="Rectangle 2"/>
          <p:cNvSpPr>
            <a:spLocks noChangeArrowheads="1"/>
          </p:cNvSpPr>
          <p:nvPr/>
        </p:nvSpPr>
        <p:spPr bwMode="auto">
          <a:xfrm>
            <a:off x="685800" y="1338263"/>
            <a:ext cx="7772400" cy="3687762"/>
          </a:xfrm>
          <a:prstGeom prst="rect">
            <a:avLst/>
          </a:prstGeom>
          <a:solidFill>
            <a:srgbClr val="EAEAEA"/>
          </a:solidFill>
          <a:ln w="9525">
            <a:noFill/>
            <a:miter lim="800000"/>
            <a:headEnd/>
            <a:tailEnd/>
          </a:ln>
          <a:effectLst/>
        </p:spPr>
        <p:txBody>
          <a:bodyPr/>
          <a:lstStyle/>
          <a:p>
            <a:r>
              <a:rPr lang="en-US" altLang="en-US" i="1" dirty="0">
                <a:solidFill>
                  <a:schemeClr val="accent2"/>
                </a:solidFill>
                <a:ea typeface="Segoe UI" pitchFamily="34" charset="0"/>
              </a:rPr>
              <a:t>Root mean square (</a:t>
            </a:r>
            <a:r>
              <a:rPr lang="en-US" altLang="en-US" i="1" dirty="0" err="1">
                <a:solidFill>
                  <a:schemeClr val="accent2"/>
                </a:solidFill>
                <a:ea typeface="Segoe UI" pitchFamily="34" charset="0"/>
              </a:rPr>
              <a:t>rms</a:t>
            </a:r>
            <a:r>
              <a:rPr lang="en-US" altLang="en-US" i="1" dirty="0">
                <a:solidFill>
                  <a:schemeClr val="accent2"/>
                </a:solidFill>
                <a:ea typeface="Segoe UI" pitchFamily="34" charset="0"/>
              </a:rPr>
              <a:t>) values of current and </a:t>
            </a:r>
            <a:r>
              <a:rPr lang="en-US" altLang="en-US" i="1" dirty="0" smtClean="0">
                <a:solidFill>
                  <a:schemeClr val="accent2"/>
                </a:solidFill>
                <a:ea typeface="Segoe UI" pitchFamily="34" charset="0"/>
              </a:rPr>
              <a:t>voltage</a:t>
            </a:r>
            <a:endParaRPr lang="en-US" altLang="en-US" sz="2000" dirty="0" smtClean="0">
              <a:latin typeface="Courier New" pitchFamily="49" charset="0"/>
              <a:ea typeface="Segoe UI" pitchFamily="34" charset="0"/>
              <a:sym typeface="Symbol" pitchFamily="18" charset="2"/>
            </a:endParaRPr>
          </a:p>
          <a:p>
            <a:r>
              <a:rPr lang="en-US" dirty="0" smtClean="0">
                <a:ea typeface="Segoe UI" pitchFamily="34" charset="0"/>
                <a:sym typeface="Symbol" pitchFamily="18" charset="2"/>
              </a:rPr>
              <a:t></a:t>
            </a:r>
            <a:r>
              <a:rPr lang="en-US" dirty="0">
                <a:ea typeface="Segoe UI" pitchFamily="34" charset="0"/>
                <a:sym typeface="Symbol" pitchFamily="18" charset="2"/>
              </a:rPr>
              <a:t>Recall the power formulas for DC (shown here):</a:t>
            </a:r>
          </a:p>
          <a:p>
            <a:pPr eaLnBrk="0" hangingPunct="0">
              <a:spcBef>
                <a:spcPct val="20000"/>
              </a:spcBef>
            </a:pPr>
            <a:endParaRPr lang="en-US" dirty="0">
              <a:ea typeface="Segoe UI" pitchFamily="34" charset="0"/>
              <a:sym typeface="Symbol" pitchFamily="18" charset="2"/>
            </a:endParaRPr>
          </a:p>
          <a:p>
            <a:pPr eaLnBrk="0" hangingPunct="0">
              <a:spcBef>
                <a:spcPct val="20000"/>
              </a:spcBef>
            </a:pPr>
            <a:r>
              <a:rPr lang="en-US" dirty="0">
                <a:ea typeface="Segoe UI" pitchFamily="34" charset="0"/>
                <a:sym typeface="Symbol" pitchFamily="18" charset="2"/>
              </a:rPr>
              <a:t>The whole reason for using the </a:t>
            </a:r>
            <a:r>
              <a:rPr lang="en-US" i="1" dirty="0" err="1">
                <a:ea typeface="Segoe UI" pitchFamily="34" charset="0"/>
                <a:sym typeface="Symbol" pitchFamily="18" charset="2"/>
              </a:rPr>
              <a:t>rms</a:t>
            </a:r>
            <a:r>
              <a:rPr lang="en-US" dirty="0">
                <a:ea typeface="Segoe UI" pitchFamily="34" charset="0"/>
                <a:sym typeface="Symbol" pitchFamily="18" charset="2"/>
              </a:rPr>
              <a:t> values for AC current and voltage is this:</a:t>
            </a:r>
          </a:p>
          <a:p>
            <a:pPr eaLnBrk="0" hangingPunct="0">
              <a:spcBef>
                <a:spcPct val="20000"/>
              </a:spcBef>
            </a:pPr>
            <a:r>
              <a:rPr lang="en-US" dirty="0" smtClean="0">
                <a:ea typeface="Segoe UI" pitchFamily="34" charset="0"/>
                <a:sym typeface="Symbol" pitchFamily="18" charset="2"/>
              </a:rPr>
              <a:t>-____________________________________________ _______ (</a:t>
            </a:r>
            <a:r>
              <a:rPr lang="en-US" dirty="0">
                <a:ea typeface="Segoe UI" pitchFamily="34" charset="0"/>
                <a:sym typeface="Symbol" pitchFamily="18" charset="2"/>
              </a:rPr>
              <a:t>and peak current); rather, </a:t>
            </a:r>
            <a:r>
              <a:rPr lang="en-US" dirty="0" smtClean="0">
                <a:ea typeface="Segoe UI" pitchFamily="34" charset="0"/>
                <a:sym typeface="Symbol" pitchFamily="18" charset="2"/>
              </a:rPr>
              <a:t>_______________ ___________________, </a:t>
            </a:r>
            <a:r>
              <a:rPr lang="en-US" dirty="0">
                <a:ea typeface="Segoe UI" pitchFamily="34" charset="0"/>
                <a:sym typeface="Symbol" pitchFamily="18" charset="2"/>
              </a:rPr>
              <a:t>since they are an average.</a:t>
            </a:r>
          </a:p>
        </p:txBody>
      </p:sp>
      <p:grpSp>
        <p:nvGrpSpPr>
          <p:cNvPr id="137233" name="Group 17"/>
          <p:cNvGrpSpPr>
            <a:grpSpLocks/>
          </p:cNvGrpSpPr>
          <p:nvPr/>
        </p:nvGrpSpPr>
        <p:grpSpPr bwMode="auto">
          <a:xfrm>
            <a:off x="835025" y="2170113"/>
            <a:ext cx="7464425" cy="461962"/>
            <a:chOff x="510" y="1479"/>
            <a:chExt cx="4702" cy="291"/>
          </a:xfrm>
        </p:grpSpPr>
        <p:sp>
          <p:nvSpPr>
            <p:cNvPr id="137223" name="Text Box 7"/>
            <p:cNvSpPr txBox="1">
              <a:spLocks noChangeArrowheads="1"/>
            </p:cNvSpPr>
            <p:nvPr/>
          </p:nvSpPr>
          <p:spPr bwMode="auto">
            <a:xfrm>
              <a:off x="3229" y="1479"/>
              <a:ext cx="1983" cy="288"/>
            </a:xfrm>
            <a:prstGeom prst="rect">
              <a:avLst/>
            </a:prstGeom>
            <a:solidFill>
              <a:srgbClr val="FF0000"/>
            </a:solidFill>
            <a:ln w="9525">
              <a:noFill/>
              <a:miter lim="800000"/>
              <a:headEnd/>
              <a:tailEnd/>
            </a:ln>
            <a:effectLst/>
          </p:spPr>
          <p:txBody>
            <a:bodyPr>
              <a:spAutoFit/>
            </a:bodyPr>
            <a:lstStyle/>
            <a:p>
              <a:pPr algn="ctr">
                <a:spcBef>
                  <a:spcPct val="50000"/>
                </a:spcBef>
              </a:pPr>
              <a:r>
                <a:rPr lang="en-US">
                  <a:solidFill>
                    <a:schemeClr val="bg1"/>
                  </a:solidFill>
                </a:rPr>
                <a:t>electrical power (DC)</a:t>
              </a:r>
            </a:p>
          </p:txBody>
        </p:sp>
        <p:sp>
          <p:nvSpPr>
            <p:cNvPr id="137224" name="Rectangle 8"/>
            <p:cNvSpPr>
              <a:spLocks noChangeArrowheads="1"/>
            </p:cNvSpPr>
            <p:nvPr/>
          </p:nvSpPr>
          <p:spPr bwMode="auto">
            <a:xfrm>
              <a:off x="510" y="1481"/>
              <a:ext cx="4701" cy="289"/>
            </a:xfrm>
            <a:prstGeom prst="rect">
              <a:avLst/>
            </a:prstGeom>
            <a:noFill/>
            <a:ln w="12700">
              <a:solidFill>
                <a:schemeClr val="tx1"/>
              </a:solidFill>
              <a:miter lim="800000"/>
              <a:headEnd/>
              <a:tailEnd/>
            </a:ln>
            <a:effectLst/>
          </p:spPr>
          <p:txBody>
            <a:bodyPr wrap="none" anchor="ctr"/>
            <a:lstStyle/>
            <a:p>
              <a:endParaRPr lang="en-US"/>
            </a:p>
          </p:txBody>
        </p:sp>
      </p:grpSp>
      <p:grpSp>
        <p:nvGrpSpPr>
          <p:cNvPr id="137234" name="Group 18"/>
          <p:cNvGrpSpPr>
            <a:grpSpLocks/>
          </p:cNvGrpSpPr>
          <p:nvPr/>
        </p:nvGrpSpPr>
        <p:grpSpPr bwMode="auto">
          <a:xfrm>
            <a:off x="820738" y="4537075"/>
            <a:ext cx="7464425" cy="457200"/>
            <a:chOff x="511" y="2822"/>
            <a:chExt cx="4702" cy="288"/>
          </a:xfrm>
        </p:grpSpPr>
        <p:sp>
          <p:nvSpPr>
            <p:cNvPr id="137227" name="Text Box 11"/>
            <p:cNvSpPr txBox="1">
              <a:spLocks noChangeArrowheads="1"/>
            </p:cNvSpPr>
            <p:nvPr/>
          </p:nvSpPr>
          <p:spPr bwMode="auto">
            <a:xfrm>
              <a:off x="3260" y="2822"/>
              <a:ext cx="1953" cy="288"/>
            </a:xfrm>
            <a:prstGeom prst="rect">
              <a:avLst/>
            </a:prstGeom>
            <a:solidFill>
              <a:srgbClr val="FF0000"/>
            </a:solidFill>
            <a:ln w="9525">
              <a:noFill/>
              <a:miter lim="800000"/>
              <a:headEnd/>
              <a:tailEnd/>
            </a:ln>
            <a:effectLst/>
          </p:spPr>
          <p:txBody>
            <a:bodyPr>
              <a:spAutoFit/>
            </a:bodyPr>
            <a:lstStyle/>
            <a:p>
              <a:pPr algn="ctr">
                <a:spcBef>
                  <a:spcPct val="50000"/>
                </a:spcBef>
              </a:pPr>
              <a:r>
                <a:rPr lang="en-US">
                  <a:solidFill>
                    <a:schemeClr val="bg1"/>
                  </a:solidFill>
                </a:rPr>
                <a:t>electrical power (AC)</a:t>
              </a:r>
            </a:p>
          </p:txBody>
        </p:sp>
        <p:sp>
          <p:nvSpPr>
            <p:cNvPr id="137228" name="Rectangle 12"/>
            <p:cNvSpPr>
              <a:spLocks noChangeArrowheads="1"/>
            </p:cNvSpPr>
            <p:nvPr/>
          </p:nvSpPr>
          <p:spPr bwMode="auto">
            <a:xfrm>
              <a:off x="511" y="2824"/>
              <a:ext cx="4701" cy="283"/>
            </a:xfrm>
            <a:prstGeom prst="rect">
              <a:avLst/>
            </a:prstGeom>
            <a:noFill/>
            <a:ln w="12700">
              <a:solidFill>
                <a:schemeClr val="tx1"/>
              </a:solidFill>
              <a:miter lim="800000"/>
              <a:headEnd/>
              <a:tailEnd/>
            </a:ln>
            <a:effectLst/>
          </p:spPr>
          <p:txBody>
            <a:bodyPr wrap="none" anchor="ctr"/>
            <a:lstStyle/>
            <a:p>
              <a:endParaRPr lang="en-US"/>
            </a:p>
          </p:txBody>
        </p:sp>
      </p:grpSp>
      <p:sp>
        <p:nvSpPr>
          <p:cNvPr id="137232"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11: Electromagnetic induction - AHL</a:t>
            </a:r>
            <a:br>
              <a:rPr lang="en-US" altLang="en-US" sz="2800" b="1">
                <a:solidFill>
                  <a:schemeClr val="tx2"/>
                </a:solidFill>
              </a:rPr>
            </a:br>
            <a:r>
              <a:rPr lang="en-US" altLang="en-US" sz="2800"/>
              <a:t>11.2 – Power generation and transmission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7218">
                                            <p:txEl>
                                              <p:pRg st="1" end="1"/>
                                            </p:txEl>
                                          </p:spTgt>
                                        </p:tgtEl>
                                        <p:attrNameLst>
                                          <p:attrName>style.visibility</p:attrName>
                                        </p:attrNameLst>
                                      </p:cBhvr>
                                      <p:to>
                                        <p:strVal val="visible"/>
                                      </p:to>
                                    </p:set>
                                    <p:anim calcmode="lin" valueType="num">
                                      <p:cBhvr additive="base">
                                        <p:cTn id="7" dur="500" fill="hold"/>
                                        <p:tgtEl>
                                          <p:spTgt spid="13721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721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53" presetClass="entr" presetSubtype="0" fill="hold" nodeType="clickEffect">
                                  <p:stCondLst>
                                    <p:cond delay="0"/>
                                  </p:stCondLst>
                                  <p:childTnLst>
                                    <p:set>
                                      <p:cBhvr>
                                        <p:cTn id="12" dur="1" fill="hold">
                                          <p:stCondLst>
                                            <p:cond delay="0"/>
                                          </p:stCondLst>
                                        </p:cTn>
                                        <p:tgtEl>
                                          <p:spTgt spid="137233"/>
                                        </p:tgtEl>
                                        <p:attrNameLst>
                                          <p:attrName>style.visibility</p:attrName>
                                        </p:attrNameLst>
                                      </p:cBhvr>
                                      <p:to>
                                        <p:strVal val="visible"/>
                                      </p:to>
                                    </p:set>
                                    <p:anim calcmode="lin" valueType="num">
                                      <p:cBhvr>
                                        <p:cTn id="13" dur="500" fill="hold"/>
                                        <p:tgtEl>
                                          <p:spTgt spid="137233"/>
                                        </p:tgtEl>
                                        <p:attrNameLst>
                                          <p:attrName>ppt_w</p:attrName>
                                        </p:attrNameLst>
                                      </p:cBhvr>
                                      <p:tavLst>
                                        <p:tav tm="0">
                                          <p:val>
                                            <p:fltVal val="0"/>
                                          </p:val>
                                        </p:tav>
                                        <p:tav tm="100000">
                                          <p:val>
                                            <p:strVal val="#ppt_w"/>
                                          </p:val>
                                        </p:tav>
                                      </p:tavLst>
                                    </p:anim>
                                    <p:anim calcmode="lin" valueType="num">
                                      <p:cBhvr>
                                        <p:cTn id="14" dur="500" fill="hold"/>
                                        <p:tgtEl>
                                          <p:spTgt spid="137233"/>
                                        </p:tgtEl>
                                        <p:attrNameLst>
                                          <p:attrName>ppt_h</p:attrName>
                                        </p:attrNameLst>
                                      </p:cBhvr>
                                      <p:tavLst>
                                        <p:tav tm="0">
                                          <p:val>
                                            <p:fltVal val="0"/>
                                          </p:val>
                                        </p:tav>
                                        <p:tav tm="100000">
                                          <p:val>
                                            <p:strVal val="#ppt_h"/>
                                          </p:val>
                                        </p:tav>
                                      </p:tavLst>
                                    </p:anim>
                                    <p:animEffect transition="in" filter="fade">
                                      <p:cBhvr>
                                        <p:cTn id="15" dur="500"/>
                                        <p:tgtEl>
                                          <p:spTgt spid="137233"/>
                                        </p:tgtEl>
                                      </p:cBhvr>
                                    </p:animEffect>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37218">
                                            <p:txEl>
                                              <p:pRg st="3" end="3"/>
                                            </p:txEl>
                                          </p:spTgt>
                                        </p:tgtEl>
                                        <p:attrNameLst>
                                          <p:attrName>style.visibility</p:attrName>
                                        </p:attrNameLst>
                                      </p:cBhvr>
                                      <p:to>
                                        <p:strVal val="visible"/>
                                      </p:to>
                                    </p:set>
                                    <p:anim calcmode="lin" valueType="num">
                                      <p:cBhvr additive="base">
                                        <p:cTn id="20" dur="500" fill="hold"/>
                                        <p:tgtEl>
                                          <p:spTgt spid="137218">
                                            <p:txEl>
                                              <p:pRg st="3" end="3"/>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3721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arrow.wav"/>
                                        </p:tgtEl>
                                      </p:cMediaNode>
                                    </p:audio>
                                  </p:sub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37218">
                                            <p:txEl>
                                              <p:pRg st="4" end="4"/>
                                            </p:txEl>
                                          </p:spTgt>
                                        </p:tgtEl>
                                        <p:attrNameLst>
                                          <p:attrName>style.visibility</p:attrName>
                                        </p:attrNameLst>
                                      </p:cBhvr>
                                      <p:to>
                                        <p:strVal val="visible"/>
                                      </p:to>
                                    </p:set>
                                    <p:anim calcmode="lin" valueType="num">
                                      <p:cBhvr additive="base">
                                        <p:cTn id="26" dur="500" fill="hold"/>
                                        <p:tgtEl>
                                          <p:spTgt spid="137218">
                                            <p:txEl>
                                              <p:pRg st="4" end="4"/>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3721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8" fill="hold">
                      <p:stCondLst>
                        <p:cond delay="indefinite"/>
                      </p:stCondLst>
                      <p:childTnLst>
                        <p:par>
                          <p:cTn id="29" fill="hold">
                            <p:stCondLst>
                              <p:cond delay="0"/>
                            </p:stCondLst>
                            <p:childTnLst>
                              <p:par>
                                <p:cTn id="30" presetID="53" presetClass="entr" presetSubtype="0" fill="hold" nodeType="clickEffect">
                                  <p:stCondLst>
                                    <p:cond delay="0"/>
                                  </p:stCondLst>
                                  <p:childTnLst>
                                    <p:set>
                                      <p:cBhvr>
                                        <p:cTn id="31" dur="1" fill="hold">
                                          <p:stCondLst>
                                            <p:cond delay="0"/>
                                          </p:stCondLst>
                                        </p:cTn>
                                        <p:tgtEl>
                                          <p:spTgt spid="137234"/>
                                        </p:tgtEl>
                                        <p:attrNameLst>
                                          <p:attrName>style.visibility</p:attrName>
                                        </p:attrNameLst>
                                      </p:cBhvr>
                                      <p:to>
                                        <p:strVal val="visible"/>
                                      </p:to>
                                    </p:set>
                                    <p:anim calcmode="lin" valueType="num">
                                      <p:cBhvr>
                                        <p:cTn id="32" dur="500" fill="hold"/>
                                        <p:tgtEl>
                                          <p:spTgt spid="137234"/>
                                        </p:tgtEl>
                                        <p:attrNameLst>
                                          <p:attrName>ppt_w</p:attrName>
                                        </p:attrNameLst>
                                      </p:cBhvr>
                                      <p:tavLst>
                                        <p:tav tm="0">
                                          <p:val>
                                            <p:fltVal val="0"/>
                                          </p:val>
                                        </p:tav>
                                        <p:tav tm="100000">
                                          <p:val>
                                            <p:strVal val="#ppt_w"/>
                                          </p:val>
                                        </p:tav>
                                      </p:tavLst>
                                    </p:anim>
                                    <p:anim calcmode="lin" valueType="num">
                                      <p:cBhvr>
                                        <p:cTn id="33" dur="500" fill="hold"/>
                                        <p:tgtEl>
                                          <p:spTgt spid="137234"/>
                                        </p:tgtEl>
                                        <p:attrNameLst>
                                          <p:attrName>ppt_h</p:attrName>
                                        </p:attrNameLst>
                                      </p:cBhvr>
                                      <p:tavLst>
                                        <p:tav tm="0">
                                          <p:val>
                                            <p:fltVal val="0"/>
                                          </p:val>
                                        </p:tav>
                                        <p:tav tm="100000">
                                          <p:val>
                                            <p:strVal val="#ppt_h"/>
                                          </p:val>
                                        </p:tav>
                                      </p:tavLst>
                                    </p:anim>
                                    <p:animEffect transition="in" filter="fade">
                                      <p:cBhvr>
                                        <p:cTn id="34" dur="500"/>
                                        <p:tgtEl>
                                          <p:spTgt spid="137234"/>
                                        </p:tgtEl>
                                      </p:cBhvr>
                                    </p:animEffect>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37220">
                                            <p:txEl>
                                              <p:pRg st="0" end="0"/>
                                            </p:txEl>
                                          </p:spTgt>
                                        </p:tgtEl>
                                        <p:attrNameLst>
                                          <p:attrName>style.visibility</p:attrName>
                                        </p:attrNameLst>
                                      </p:cBhvr>
                                      <p:to>
                                        <p:strVal val="visible"/>
                                      </p:to>
                                    </p:set>
                                    <p:anim calcmode="lin" valueType="num">
                                      <p:cBhvr additive="base">
                                        <p:cTn id="39" dur="500" fill="hold"/>
                                        <p:tgtEl>
                                          <p:spTgt spid="137220">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3722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4" name="arrow.wav"/>
                                        </p:tgtEl>
                                      </p:cMediaNode>
                                    </p:audio>
                                  </p:sub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37220">
                                            <p:txEl>
                                              <p:pRg st="1" end="1"/>
                                            </p:txEl>
                                          </p:spTgt>
                                        </p:tgtEl>
                                        <p:attrNameLst>
                                          <p:attrName>style.visibility</p:attrName>
                                        </p:attrNameLst>
                                      </p:cBhvr>
                                      <p:to>
                                        <p:strVal val="visible"/>
                                      </p:to>
                                    </p:set>
                                    <p:anim calcmode="lin" valueType="num">
                                      <p:cBhvr additive="base">
                                        <p:cTn id="45" dur="500" fill="hold"/>
                                        <p:tgtEl>
                                          <p:spTgt spid="137220">
                                            <p:txEl>
                                              <p:pRg st="1" end="1"/>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3722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3"/>
                                            </p:cond>
                                          </p:stCondLst>
                                          <p:endCondLst>
                                            <p:cond evt="onStopAudio" delay="0">
                                              <p:tgtEl>
                                                <p:sldTgt/>
                                              </p:tgtEl>
                                            </p:cond>
                                          </p:endCondLst>
                                        </p:cTn>
                                        <p:tgtEl>
                                          <p:sndTgt r:embed="rId4" name="arrow.wav"/>
                                        </p:tgtEl>
                                      </p:cMediaNode>
                                    </p:audio>
                                  </p:sub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137220">
                                            <p:txEl>
                                              <p:pRg st="2" end="2"/>
                                            </p:txEl>
                                          </p:spTgt>
                                        </p:tgtEl>
                                        <p:attrNameLst>
                                          <p:attrName>style.visibility</p:attrName>
                                        </p:attrNameLst>
                                      </p:cBhvr>
                                      <p:to>
                                        <p:strVal val="visible"/>
                                      </p:to>
                                    </p:set>
                                    <p:anim calcmode="lin" valueType="num">
                                      <p:cBhvr additive="base">
                                        <p:cTn id="51" dur="500" fill="hold"/>
                                        <p:tgtEl>
                                          <p:spTgt spid="137220">
                                            <p:txEl>
                                              <p:pRg st="2" end="2"/>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3722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8" name="Rectangle 4"/>
          <p:cNvSpPr>
            <a:spLocks noChangeArrowheads="1"/>
          </p:cNvSpPr>
          <p:nvPr/>
        </p:nvSpPr>
        <p:spPr bwMode="auto">
          <a:xfrm>
            <a:off x="687388" y="1708150"/>
            <a:ext cx="7772400" cy="3368675"/>
          </a:xfrm>
          <a:prstGeom prst="rect">
            <a:avLst/>
          </a:prstGeom>
          <a:solidFill>
            <a:srgbClr val="CCFFCC"/>
          </a:solidFill>
          <a:ln w="9525">
            <a:noFill/>
            <a:miter lim="800000"/>
            <a:headEnd/>
            <a:tailEnd/>
          </a:ln>
          <a:effectLst/>
        </p:spPr>
        <p:txBody>
          <a:bodyPr/>
          <a:lstStyle/>
          <a:p>
            <a:pPr eaLnBrk="0" hangingPunct="0">
              <a:spcBef>
                <a:spcPct val="20000"/>
              </a:spcBef>
            </a:pPr>
            <a:endParaRPr lang="en-US" sz="2000" baseline="-25000">
              <a:latin typeface="Courier New" pitchFamily="49" charset="0"/>
              <a:sym typeface="Symbol" pitchFamily="18" charset="2"/>
            </a:endParaRPr>
          </a:p>
        </p:txBody>
      </p:sp>
      <p:pic>
        <p:nvPicPr>
          <p:cNvPr id="139269" name="Picture 5"/>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87388" y="1846263"/>
            <a:ext cx="7773987" cy="2197100"/>
          </a:xfrm>
          <a:prstGeom prst="rect">
            <a:avLst/>
          </a:prstGeom>
          <a:noFill/>
        </p:spPr>
      </p:pic>
      <p:sp>
        <p:nvSpPr>
          <p:cNvPr id="139273"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11: Electromagnetic induction - AHL</a:t>
            </a:r>
            <a:br>
              <a:rPr lang="en-US" altLang="en-US" sz="2800" b="1">
                <a:solidFill>
                  <a:schemeClr val="tx2"/>
                </a:solidFill>
              </a:rPr>
            </a:br>
            <a:r>
              <a:rPr lang="en-US" altLang="en-US" sz="2800"/>
              <a:t>11.2 – Power generation and transmission</a:t>
            </a:r>
          </a:p>
        </p:txBody>
      </p:sp>
      <p:sp>
        <p:nvSpPr>
          <p:cNvPr id="139274" name="Rectangle 10"/>
          <p:cNvSpPr>
            <a:spLocks noChangeArrowheads="1"/>
          </p:cNvSpPr>
          <p:nvPr/>
        </p:nvSpPr>
        <p:spPr bwMode="auto">
          <a:xfrm>
            <a:off x="685800" y="1338263"/>
            <a:ext cx="7772400" cy="439737"/>
          </a:xfrm>
          <a:prstGeom prst="rect">
            <a:avLst/>
          </a:prstGeom>
          <a:solidFill>
            <a:srgbClr val="EAEAEA"/>
          </a:solidFill>
          <a:ln w="9525">
            <a:noFill/>
            <a:miter lim="800000"/>
            <a:headEnd/>
            <a:tailEnd/>
          </a:ln>
          <a:effectLst/>
        </p:spPr>
        <p:txBody>
          <a:bodyPr/>
          <a:lstStyle/>
          <a:p>
            <a:pPr eaLnBrk="0" hangingPunct="0">
              <a:spcBef>
                <a:spcPct val="20000"/>
              </a:spcBef>
            </a:pPr>
            <a:r>
              <a:rPr lang="en-US" altLang="en-US" i="1">
                <a:solidFill>
                  <a:schemeClr val="accent2"/>
                </a:solidFill>
                <a:ea typeface="Segoe UI" pitchFamily="34" charset="0"/>
              </a:rPr>
              <a:t>Root mean square (rms) values of current and voltage</a:t>
            </a:r>
            <a:endParaRPr lang="en-US" i="1">
              <a:solidFill>
                <a:schemeClr val="accent2"/>
              </a:solidFill>
              <a:ea typeface="Segoe UI" pitchFamily="34"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9269"/>
                                        </p:tgtEl>
                                        <p:attrNameLst>
                                          <p:attrName>style.visibility</p:attrName>
                                        </p:attrNameLst>
                                      </p:cBhvr>
                                      <p:to>
                                        <p:strVal val="visible"/>
                                      </p:to>
                                    </p:set>
                                    <p:anim calcmode="lin" valueType="num">
                                      <p:cBhvr additive="base">
                                        <p:cTn id="7" dur="500" fill="hold"/>
                                        <p:tgtEl>
                                          <p:spTgt spid="139269"/>
                                        </p:tgtEl>
                                        <p:attrNameLst>
                                          <p:attrName>ppt_x</p:attrName>
                                        </p:attrNameLst>
                                      </p:cBhvr>
                                      <p:tavLst>
                                        <p:tav tm="0">
                                          <p:val>
                                            <p:strVal val="#ppt_x"/>
                                          </p:val>
                                        </p:tav>
                                        <p:tav tm="100000">
                                          <p:val>
                                            <p:strVal val="#ppt_x"/>
                                          </p:val>
                                        </p:tav>
                                      </p:tavLst>
                                    </p:anim>
                                    <p:anim calcmode="lin" valueType="num">
                                      <p:cBhvr additive="base">
                                        <p:cTn id="8" dur="500" fill="hold"/>
                                        <p:tgtEl>
                                          <p:spTgt spid="13926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6" name="Rectangle 4"/>
          <p:cNvSpPr>
            <a:spLocks noChangeArrowheads="1"/>
          </p:cNvSpPr>
          <p:nvPr/>
        </p:nvSpPr>
        <p:spPr bwMode="auto">
          <a:xfrm>
            <a:off x="687388" y="1708150"/>
            <a:ext cx="7772400" cy="2622550"/>
          </a:xfrm>
          <a:prstGeom prst="rect">
            <a:avLst/>
          </a:prstGeom>
          <a:solidFill>
            <a:srgbClr val="CCFFCC"/>
          </a:solidFill>
          <a:ln w="9525">
            <a:noFill/>
            <a:miter lim="800000"/>
            <a:headEnd/>
            <a:tailEnd/>
          </a:ln>
          <a:effectLst/>
        </p:spPr>
        <p:txBody>
          <a:bodyPr/>
          <a:lstStyle/>
          <a:p>
            <a:pPr eaLnBrk="0" hangingPunct="0">
              <a:spcBef>
                <a:spcPct val="20000"/>
              </a:spcBef>
            </a:pPr>
            <a:endParaRPr lang="en-US" sz="2000" baseline="-25000">
              <a:latin typeface="Courier New" pitchFamily="49" charset="0"/>
              <a:sym typeface="Symbol" pitchFamily="18" charset="2"/>
            </a:endParaRPr>
          </a:p>
        </p:txBody>
      </p:sp>
      <p:sp>
        <p:nvSpPr>
          <p:cNvPr id="141321"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11: Electromagnetic induction - AHL</a:t>
            </a:r>
            <a:br>
              <a:rPr lang="en-US" altLang="en-US" sz="2800" b="1">
                <a:solidFill>
                  <a:schemeClr val="tx2"/>
                </a:solidFill>
              </a:rPr>
            </a:br>
            <a:r>
              <a:rPr lang="en-US" altLang="en-US" sz="2800"/>
              <a:t>11.2 – Power generation and transmission</a:t>
            </a:r>
          </a:p>
        </p:txBody>
      </p:sp>
      <p:sp>
        <p:nvSpPr>
          <p:cNvPr id="141322" name="Rectangle 10"/>
          <p:cNvSpPr>
            <a:spLocks noChangeArrowheads="1"/>
          </p:cNvSpPr>
          <p:nvPr/>
        </p:nvSpPr>
        <p:spPr bwMode="auto">
          <a:xfrm>
            <a:off x="685800" y="1338263"/>
            <a:ext cx="7772400" cy="439737"/>
          </a:xfrm>
          <a:prstGeom prst="rect">
            <a:avLst/>
          </a:prstGeom>
          <a:solidFill>
            <a:srgbClr val="EAEAEA"/>
          </a:solidFill>
          <a:ln w="9525">
            <a:noFill/>
            <a:miter lim="800000"/>
            <a:headEnd/>
            <a:tailEnd/>
          </a:ln>
          <a:effectLst/>
        </p:spPr>
        <p:txBody>
          <a:bodyPr/>
          <a:lstStyle/>
          <a:p>
            <a:pPr eaLnBrk="0" hangingPunct="0">
              <a:spcBef>
                <a:spcPct val="20000"/>
              </a:spcBef>
            </a:pPr>
            <a:r>
              <a:rPr lang="en-US" altLang="en-US" i="1">
                <a:solidFill>
                  <a:schemeClr val="accent2"/>
                </a:solidFill>
                <a:ea typeface="Segoe UI" pitchFamily="34" charset="0"/>
              </a:rPr>
              <a:t>Root mean square (rms) values of current and voltage</a:t>
            </a:r>
            <a:endParaRPr lang="en-US" i="1">
              <a:solidFill>
                <a:schemeClr val="accent2"/>
              </a:solidFill>
              <a:ea typeface="Segoe UI" pitchFamily="34" charset="0"/>
            </a:endParaRPr>
          </a:p>
        </p:txBody>
      </p:sp>
      <p:pic>
        <p:nvPicPr>
          <p:cNvPr id="141323" name="Picture 11"/>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87388" y="1800225"/>
            <a:ext cx="7748587" cy="1743075"/>
          </a:xfrm>
          <a:prstGeom prst="rect">
            <a:avLst/>
          </a:prstGeom>
          <a:noFill/>
        </p:spPr>
      </p:pic>
      <p:sp>
        <p:nvSpPr>
          <p:cNvPr id="141318" name="Text Box 6"/>
          <p:cNvSpPr txBox="1">
            <a:spLocks noChangeArrowheads="1"/>
          </p:cNvSpPr>
          <p:nvPr/>
        </p:nvSpPr>
        <p:spPr bwMode="auto">
          <a:xfrm>
            <a:off x="738188" y="3794125"/>
            <a:ext cx="7629525" cy="457200"/>
          </a:xfrm>
          <a:prstGeom prst="rect">
            <a:avLst/>
          </a:prstGeom>
          <a:noFill/>
          <a:ln w="9525">
            <a:noFill/>
            <a:miter lim="800000"/>
            <a:headEnd/>
            <a:tailEnd/>
          </a:ln>
          <a:effectLst/>
        </p:spPr>
        <p:txBody>
          <a:bodyPr>
            <a:spAutoFit/>
          </a:bodyPr>
          <a:lstStyle/>
          <a:p>
            <a:r>
              <a:rPr lang="en-US" dirty="0">
                <a:solidFill>
                  <a:schemeClr val="hlink"/>
                </a:solidFill>
                <a:sym typeface="Symbol" pitchFamily="18" charset="2"/>
              </a:rPr>
              <a:t>This is a straight-forward definition of </a:t>
            </a:r>
            <a:r>
              <a:rPr lang="en-US" i="1" dirty="0" err="1">
                <a:solidFill>
                  <a:schemeClr val="hlink"/>
                </a:solidFill>
                <a:sym typeface="Symbol" pitchFamily="18" charset="2"/>
              </a:rPr>
              <a:t>rms</a:t>
            </a:r>
            <a:r>
              <a:rPr lang="en-US" dirty="0">
                <a:solidFill>
                  <a:schemeClr val="hlink"/>
                </a:solidFill>
                <a:sym typeface="Symbol" pitchFamily="18" charset="2"/>
              </a:rPr>
              <a:t> current.</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1323"/>
                                        </p:tgtEl>
                                        <p:attrNameLst>
                                          <p:attrName>style.visibility</p:attrName>
                                        </p:attrNameLst>
                                      </p:cBhvr>
                                      <p:to>
                                        <p:strVal val="visible"/>
                                      </p:to>
                                    </p:set>
                                    <p:anim calcmode="lin" valueType="num">
                                      <p:cBhvr additive="base">
                                        <p:cTn id="7" dur="500" fill="hold"/>
                                        <p:tgtEl>
                                          <p:spTgt spid="141323"/>
                                        </p:tgtEl>
                                        <p:attrNameLst>
                                          <p:attrName>ppt_x</p:attrName>
                                        </p:attrNameLst>
                                      </p:cBhvr>
                                      <p:tavLst>
                                        <p:tav tm="0">
                                          <p:val>
                                            <p:strVal val="#ppt_x"/>
                                          </p:val>
                                        </p:tav>
                                        <p:tav tm="100000">
                                          <p:val>
                                            <p:strVal val="#ppt_x"/>
                                          </p:val>
                                        </p:tav>
                                      </p:tavLst>
                                    </p:anim>
                                    <p:anim calcmode="lin" valueType="num">
                                      <p:cBhvr additive="base">
                                        <p:cTn id="8" dur="500" fill="hold"/>
                                        <p:tgtEl>
                                          <p:spTgt spid="14132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1318"/>
                                        </p:tgtEl>
                                        <p:attrNameLst>
                                          <p:attrName>style.visibility</p:attrName>
                                        </p:attrNameLst>
                                      </p:cBhvr>
                                      <p:to>
                                        <p:strVal val="visible"/>
                                      </p:to>
                                    </p:set>
                                    <p:anim calcmode="lin" valueType="num">
                                      <p:cBhvr additive="base">
                                        <p:cTn id="13" dur="500" fill="hold"/>
                                        <p:tgtEl>
                                          <p:spTgt spid="141318"/>
                                        </p:tgtEl>
                                        <p:attrNameLst>
                                          <p:attrName>ppt_x</p:attrName>
                                        </p:attrNameLst>
                                      </p:cBhvr>
                                      <p:tavLst>
                                        <p:tav tm="0">
                                          <p:val>
                                            <p:strVal val="#ppt_x"/>
                                          </p:val>
                                        </p:tav>
                                        <p:tav tm="100000">
                                          <p:val>
                                            <p:strVal val="#ppt_x"/>
                                          </p:val>
                                        </p:tav>
                                      </p:tavLst>
                                    </p:anim>
                                    <p:anim calcmode="lin" valueType="num">
                                      <p:cBhvr additive="base">
                                        <p:cTn id="14" dur="500" fill="hold"/>
                                        <p:tgtEl>
                                          <p:spTgt spid="14131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1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4" name="Rectangle 4"/>
          <p:cNvSpPr>
            <a:spLocks noChangeArrowheads="1"/>
          </p:cNvSpPr>
          <p:nvPr/>
        </p:nvSpPr>
        <p:spPr bwMode="auto">
          <a:xfrm>
            <a:off x="687388" y="1708150"/>
            <a:ext cx="7772400" cy="5149850"/>
          </a:xfrm>
          <a:prstGeom prst="rect">
            <a:avLst/>
          </a:prstGeom>
          <a:solidFill>
            <a:srgbClr val="CCFFCC"/>
          </a:solidFill>
          <a:ln w="9525">
            <a:noFill/>
            <a:miter lim="800000"/>
            <a:headEnd/>
            <a:tailEnd/>
          </a:ln>
          <a:effectLst/>
        </p:spPr>
        <p:txBody>
          <a:bodyPr/>
          <a:lstStyle/>
          <a:p>
            <a:pPr eaLnBrk="0" hangingPunct="0">
              <a:spcBef>
                <a:spcPct val="20000"/>
              </a:spcBef>
            </a:pPr>
            <a:endParaRPr lang="en-US" sz="2000" baseline="-25000">
              <a:latin typeface="Courier New" pitchFamily="49" charset="0"/>
              <a:sym typeface="Symbol" pitchFamily="18" charset="2"/>
            </a:endParaRPr>
          </a:p>
        </p:txBody>
      </p:sp>
      <p:sp>
        <p:nvSpPr>
          <p:cNvPr id="143384"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11: Electromagnetic induction - AHL</a:t>
            </a:r>
            <a:br>
              <a:rPr lang="en-US" altLang="en-US" sz="2800" b="1">
                <a:solidFill>
                  <a:schemeClr val="tx2"/>
                </a:solidFill>
              </a:rPr>
            </a:br>
            <a:r>
              <a:rPr lang="en-US" altLang="en-US" sz="2800"/>
              <a:t>11.2 – Power generation and transmission</a:t>
            </a:r>
          </a:p>
        </p:txBody>
      </p:sp>
      <p:sp>
        <p:nvSpPr>
          <p:cNvPr id="143385" name="Rectangle 25"/>
          <p:cNvSpPr>
            <a:spLocks noChangeArrowheads="1"/>
          </p:cNvSpPr>
          <p:nvPr/>
        </p:nvSpPr>
        <p:spPr bwMode="auto">
          <a:xfrm>
            <a:off x="685800" y="1338263"/>
            <a:ext cx="7772400" cy="439737"/>
          </a:xfrm>
          <a:prstGeom prst="rect">
            <a:avLst/>
          </a:prstGeom>
          <a:solidFill>
            <a:srgbClr val="EAEAEA"/>
          </a:solidFill>
          <a:ln w="9525">
            <a:noFill/>
            <a:miter lim="800000"/>
            <a:headEnd/>
            <a:tailEnd/>
          </a:ln>
          <a:effectLst/>
        </p:spPr>
        <p:txBody>
          <a:bodyPr/>
          <a:lstStyle/>
          <a:p>
            <a:pPr eaLnBrk="0" hangingPunct="0">
              <a:spcBef>
                <a:spcPct val="20000"/>
              </a:spcBef>
            </a:pPr>
            <a:r>
              <a:rPr lang="en-US" altLang="en-US" i="1">
                <a:solidFill>
                  <a:schemeClr val="accent2"/>
                </a:solidFill>
                <a:ea typeface="Segoe UI" pitchFamily="34" charset="0"/>
              </a:rPr>
              <a:t>Root mean square (rms) values of current and voltage</a:t>
            </a:r>
            <a:endParaRPr lang="en-US" i="1">
              <a:solidFill>
                <a:schemeClr val="accent2"/>
              </a:solidFill>
              <a:ea typeface="Segoe UI" pitchFamily="34" charset="0"/>
            </a:endParaRPr>
          </a:p>
        </p:txBody>
      </p:sp>
      <p:pic>
        <p:nvPicPr>
          <p:cNvPr id="143386" name="Picture 26"/>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79450" y="1827213"/>
            <a:ext cx="7773988" cy="3143250"/>
          </a:xfrm>
          <a:prstGeom prst="rect">
            <a:avLst/>
          </a:prstGeom>
          <a:noFill/>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3386"/>
                                        </p:tgtEl>
                                        <p:attrNameLst>
                                          <p:attrName>style.visibility</p:attrName>
                                        </p:attrNameLst>
                                      </p:cBhvr>
                                      <p:to>
                                        <p:strVal val="visible"/>
                                      </p:to>
                                    </p:set>
                                    <p:anim calcmode="lin" valueType="num">
                                      <p:cBhvr additive="base">
                                        <p:cTn id="7" dur="500" fill="hold"/>
                                        <p:tgtEl>
                                          <p:spTgt spid="143386"/>
                                        </p:tgtEl>
                                        <p:attrNameLst>
                                          <p:attrName>ppt_x</p:attrName>
                                        </p:attrNameLst>
                                      </p:cBhvr>
                                      <p:tavLst>
                                        <p:tav tm="0">
                                          <p:val>
                                            <p:strVal val="#ppt_x"/>
                                          </p:val>
                                        </p:tav>
                                        <p:tav tm="100000">
                                          <p:val>
                                            <p:strVal val="#ppt_x"/>
                                          </p:val>
                                        </p:tav>
                                      </p:tavLst>
                                    </p:anim>
                                    <p:anim calcmode="lin" valueType="num">
                                      <p:cBhvr additive="base">
                                        <p:cTn id="8" dur="500" fill="hold"/>
                                        <p:tgtEl>
                                          <p:spTgt spid="14338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2" name="Rectangle 4"/>
          <p:cNvSpPr>
            <a:spLocks noChangeArrowheads="1"/>
          </p:cNvSpPr>
          <p:nvPr/>
        </p:nvSpPr>
        <p:spPr bwMode="auto">
          <a:xfrm>
            <a:off x="687388" y="1708150"/>
            <a:ext cx="7772400" cy="4378325"/>
          </a:xfrm>
          <a:prstGeom prst="rect">
            <a:avLst/>
          </a:prstGeom>
          <a:solidFill>
            <a:srgbClr val="CCFFCC"/>
          </a:solidFill>
          <a:ln w="9525">
            <a:noFill/>
            <a:miter lim="800000"/>
            <a:headEnd/>
            <a:tailEnd/>
          </a:ln>
          <a:effectLst/>
        </p:spPr>
        <p:txBody>
          <a:bodyPr/>
          <a:lstStyle/>
          <a:p>
            <a:pPr eaLnBrk="0" hangingPunct="0">
              <a:spcBef>
                <a:spcPct val="20000"/>
              </a:spcBef>
            </a:pPr>
            <a:endParaRPr lang="en-US" sz="2000" baseline="-25000">
              <a:latin typeface="Courier New" pitchFamily="49" charset="0"/>
              <a:sym typeface="Symbol" pitchFamily="18" charset="2"/>
            </a:endParaRPr>
          </a:p>
        </p:txBody>
      </p:sp>
      <p:pic>
        <p:nvPicPr>
          <p:cNvPr id="145413" name="Picture 5"/>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708025" y="1825625"/>
            <a:ext cx="7747000" cy="1657350"/>
          </a:xfrm>
          <a:prstGeom prst="rect">
            <a:avLst/>
          </a:prstGeom>
          <a:noFill/>
        </p:spPr>
      </p:pic>
      <p:sp>
        <p:nvSpPr>
          <p:cNvPr id="145428"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11: Electromagnetic induction - AHL</a:t>
            </a:r>
            <a:br>
              <a:rPr lang="en-US" altLang="en-US" sz="2800" b="1">
                <a:solidFill>
                  <a:schemeClr val="tx2"/>
                </a:solidFill>
              </a:rPr>
            </a:br>
            <a:r>
              <a:rPr lang="en-US" altLang="en-US" sz="2800"/>
              <a:t>11.2 – Power generation and transmission</a:t>
            </a:r>
          </a:p>
        </p:txBody>
      </p:sp>
      <p:sp>
        <p:nvSpPr>
          <p:cNvPr id="145429" name="Rectangle 21"/>
          <p:cNvSpPr>
            <a:spLocks noChangeArrowheads="1"/>
          </p:cNvSpPr>
          <p:nvPr/>
        </p:nvSpPr>
        <p:spPr bwMode="auto">
          <a:xfrm>
            <a:off x="685800" y="1338263"/>
            <a:ext cx="7772400" cy="439737"/>
          </a:xfrm>
          <a:prstGeom prst="rect">
            <a:avLst/>
          </a:prstGeom>
          <a:solidFill>
            <a:srgbClr val="EAEAEA"/>
          </a:solidFill>
          <a:ln w="9525">
            <a:noFill/>
            <a:miter lim="800000"/>
            <a:headEnd/>
            <a:tailEnd/>
          </a:ln>
          <a:effectLst/>
        </p:spPr>
        <p:txBody>
          <a:bodyPr/>
          <a:lstStyle/>
          <a:p>
            <a:pPr eaLnBrk="0" hangingPunct="0">
              <a:spcBef>
                <a:spcPct val="20000"/>
              </a:spcBef>
            </a:pPr>
            <a:r>
              <a:rPr lang="en-US" altLang="en-US" i="1">
                <a:solidFill>
                  <a:schemeClr val="accent2"/>
                </a:solidFill>
                <a:ea typeface="Segoe UI" pitchFamily="34" charset="0"/>
              </a:rPr>
              <a:t>Alternating current (ac) generators</a:t>
            </a:r>
            <a:endParaRPr lang="en-US" i="1">
              <a:solidFill>
                <a:schemeClr val="accent2"/>
              </a:solidFill>
              <a:ea typeface="Segoe UI" pitchFamily="34" charset="0"/>
            </a:endParaRPr>
          </a:p>
        </p:txBody>
      </p:sp>
      <p:grpSp>
        <p:nvGrpSpPr>
          <p:cNvPr id="145430" name="Group 22"/>
          <p:cNvGrpSpPr>
            <a:grpSpLocks/>
          </p:cNvGrpSpPr>
          <p:nvPr/>
        </p:nvGrpSpPr>
        <p:grpSpPr bwMode="auto">
          <a:xfrm>
            <a:off x="817563" y="3511550"/>
            <a:ext cx="7464425" cy="1211263"/>
            <a:chOff x="515" y="2796"/>
            <a:chExt cx="4702" cy="763"/>
          </a:xfrm>
        </p:grpSpPr>
        <p:sp>
          <p:nvSpPr>
            <p:cNvPr id="145431" name="Text Box 23"/>
            <p:cNvSpPr txBox="1">
              <a:spLocks noChangeArrowheads="1"/>
            </p:cNvSpPr>
            <p:nvPr/>
          </p:nvSpPr>
          <p:spPr bwMode="auto">
            <a:xfrm>
              <a:off x="3173" y="2811"/>
              <a:ext cx="2044" cy="748"/>
            </a:xfrm>
            <a:prstGeom prst="rect">
              <a:avLst/>
            </a:prstGeom>
            <a:solidFill>
              <a:srgbClr val="FF0000"/>
            </a:solidFill>
            <a:ln w="9525">
              <a:noFill/>
              <a:miter lim="800000"/>
              <a:headEnd/>
              <a:tailEnd/>
            </a:ln>
            <a:effectLst/>
          </p:spPr>
          <p:txBody>
            <a:bodyPr>
              <a:spAutoFit/>
            </a:bodyPr>
            <a:lstStyle/>
            <a:p>
              <a:pPr algn="ctr">
                <a:spcBef>
                  <a:spcPct val="50000"/>
                </a:spcBef>
              </a:pPr>
              <a:r>
                <a:rPr lang="en-US">
                  <a:solidFill>
                    <a:schemeClr val="bg1"/>
                  </a:solidFill>
                </a:rPr>
                <a:t>induced emf (rotating coil, N loops, constant B-field)</a:t>
              </a:r>
            </a:p>
          </p:txBody>
        </p:sp>
        <p:sp>
          <p:nvSpPr>
            <p:cNvPr id="145432" name="Rectangle 24"/>
            <p:cNvSpPr>
              <a:spLocks noChangeArrowheads="1"/>
            </p:cNvSpPr>
            <p:nvPr/>
          </p:nvSpPr>
          <p:spPr bwMode="auto">
            <a:xfrm>
              <a:off x="515" y="2813"/>
              <a:ext cx="4701" cy="744"/>
            </a:xfrm>
            <a:prstGeom prst="rect">
              <a:avLst/>
            </a:prstGeom>
            <a:noFill/>
            <a:ln w="12700">
              <a:solidFill>
                <a:schemeClr val="tx1"/>
              </a:solidFill>
              <a:miter lim="800000"/>
              <a:headEnd/>
              <a:tailEnd/>
            </a:ln>
            <a:effectLst/>
          </p:spPr>
          <p:txBody>
            <a:bodyPr wrap="none" anchor="ctr"/>
            <a:lstStyle/>
            <a:p>
              <a:endParaRPr lang="en-US"/>
            </a:p>
          </p:txBody>
        </p:sp>
        <p:sp>
          <p:nvSpPr>
            <p:cNvPr id="145433" name="Text Box 25"/>
            <p:cNvSpPr txBox="1">
              <a:spLocks noChangeArrowheads="1"/>
            </p:cNvSpPr>
            <p:nvPr/>
          </p:nvSpPr>
          <p:spPr bwMode="auto">
            <a:xfrm>
              <a:off x="655" y="2796"/>
              <a:ext cx="2290" cy="288"/>
            </a:xfrm>
            <a:prstGeom prst="rect">
              <a:avLst/>
            </a:prstGeom>
            <a:noFill/>
            <a:ln w="9525">
              <a:noFill/>
              <a:miter lim="800000"/>
              <a:headEnd/>
              <a:tailEnd/>
            </a:ln>
            <a:effectLst/>
          </p:spPr>
          <p:txBody>
            <a:bodyPr>
              <a:spAutoFit/>
            </a:bodyPr>
            <a:lstStyle/>
            <a:p>
              <a:pPr>
                <a:spcBef>
                  <a:spcPct val="50000"/>
                </a:spcBef>
              </a:pPr>
              <a:r>
                <a:rPr lang="en-US">
                  <a:solidFill>
                    <a:srgbClr val="000000"/>
                  </a:solidFill>
                  <a:sym typeface="Symbol" pitchFamily="18" charset="2"/>
                </a:rPr>
                <a:t> = </a:t>
              </a:r>
              <a:r>
                <a:rPr lang="en-US" i="1">
                  <a:solidFill>
                    <a:srgbClr val="000000"/>
                  </a:solidFill>
                  <a:sym typeface="Symbol" pitchFamily="18" charset="2"/>
                </a:rPr>
                <a:t>NBA</a:t>
              </a:r>
              <a:r>
                <a:rPr lang="en-US">
                  <a:solidFill>
                    <a:srgbClr val="000000"/>
                  </a:solidFill>
                  <a:sym typeface="Symbol" pitchFamily="18" charset="2"/>
                </a:rPr>
                <a:t></a:t>
              </a:r>
              <a:r>
                <a:rPr lang="en-US" baseline="-25000">
                  <a:solidFill>
                    <a:srgbClr val="000000"/>
                  </a:solidFill>
                  <a:sym typeface="Symbol" pitchFamily="18" charset="2"/>
                </a:rPr>
                <a:t> </a:t>
              </a:r>
              <a:r>
                <a:rPr lang="en-US">
                  <a:solidFill>
                    <a:srgbClr val="000000"/>
                  </a:solidFill>
                  <a:sym typeface="Symbol" pitchFamily="18" charset="2"/>
                </a:rPr>
                <a:t>sin</a:t>
              </a:r>
              <a:r>
                <a:rPr lang="en-US" baseline="-25000">
                  <a:solidFill>
                    <a:srgbClr val="000000"/>
                  </a:solidFill>
                  <a:sym typeface="Symbol" pitchFamily="18" charset="2"/>
                </a:rPr>
                <a:t> </a:t>
              </a:r>
              <a:r>
                <a:rPr lang="en-US">
                  <a:solidFill>
                    <a:srgbClr val="000000"/>
                  </a:solidFill>
                  <a:sym typeface="Symbol" pitchFamily="18" charset="2"/>
                </a:rPr>
                <a:t></a:t>
              </a:r>
              <a:r>
                <a:rPr lang="en-US" i="1">
                  <a:solidFill>
                    <a:srgbClr val="000000"/>
                  </a:solidFill>
                  <a:sym typeface="Symbol" pitchFamily="18" charset="2"/>
                </a:rPr>
                <a:t>t</a:t>
              </a:r>
              <a:r>
                <a:rPr lang="en-US">
                  <a:sym typeface="Symbol" pitchFamily="18" charset="2"/>
                </a:rPr>
                <a:t> </a:t>
              </a:r>
            </a:p>
          </p:txBody>
        </p:sp>
        <p:sp>
          <p:nvSpPr>
            <p:cNvPr id="145434" name="Text Box 26"/>
            <p:cNvSpPr txBox="1">
              <a:spLocks noChangeArrowheads="1"/>
            </p:cNvSpPr>
            <p:nvPr/>
          </p:nvSpPr>
          <p:spPr bwMode="auto">
            <a:xfrm>
              <a:off x="656" y="3018"/>
              <a:ext cx="2290" cy="288"/>
            </a:xfrm>
            <a:prstGeom prst="rect">
              <a:avLst/>
            </a:prstGeom>
            <a:noFill/>
            <a:ln w="9525">
              <a:noFill/>
              <a:miter lim="800000"/>
              <a:headEnd/>
              <a:tailEnd/>
            </a:ln>
            <a:effectLst/>
          </p:spPr>
          <p:txBody>
            <a:bodyPr>
              <a:spAutoFit/>
            </a:bodyPr>
            <a:lstStyle/>
            <a:p>
              <a:pPr>
                <a:spcBef>
                  <a:spcPct val="50000"/>
                </a:spcBef>
              </a:pPr>
              <a:r>
                <a:rPr lang="en-US">
                  <a:solidFill>
                    <a:srgbClr val="000000"/>
                  </a:solidFill>
                  <a:sym typeface="Symbol" pitchFamily="18" charset="2"/>
                </a:rPr>
                <a:t> = </a:t>
              </a:r>
              <a:r>
                <a:rPr lang="en-US">
                  <a:sym typeface="Symbol" pitchFamily="18" charset="2"/>
                </a:rPr>
                <a:t>2</a:t>
              </a:r>
              <a:r>
                <a:rPr lang="en-US" i="1">
                  <a:sym typeface="Symbol" pitchFamily="18" charset="2"/>
                </a:rPr>
                <a:t>f</a:t>
              </a:r>
              <a:r>
                <a:rPr lang="en-US" i="1">
                  <a:solidFill>
                    <a:srgbClr val="000000"/>
                  </a:solidFill>
                  <a:sym typeface="Symbol" pitchFamily="18" charset="2"/>
                </a:rPr>
                <a:t>NBA</a:t>
              </a:r>
              <a:r>
                <a:rPr lang="en-US" i="1" baseline="-25000">
                  <a:solidFill>
                    <a:srgbClr val="000000"/>
                  </a:solidFill>
                  <a:sym typeface="Symbol" pitchFamily="18" charset="2"/>
                </a:rPr>
                <a:t> </a:t>
              </a:r>
              <a:r>
                <a:rPr lang="en-US">
                  <a:solidFill>
                    <a:srgbClr val="000000"/>
                  </a:solidFill>
                  <a:sym typeface="Symbol" pitchFamily="18" charset="2"/>
                </a:rPr>
                <a:t>sin</a:t>
              </a:r>
              <a:r>
                <a:rPr lang="en-US" baseline="-25000">
                  <a:solidFill>
                    <a:srgbClr val="000000"/>
                  </a:solidFill>
                  <a:sym typeface="Symbol" pitchFamily="18" charset="2"/>
                </a:rPr>
                <a:t> </a:t>
              </a:r>
              <a:r>
                <a:rPr lang="en-US">
                  <a:sym typeface="Symbol" pitchFamily="18" charset="2"/>
                </a:rPr>
                <a:t>2</a:t>
              </a:r>
              <a:r>
                <a:rPr lang="en-US" i="1">
                  <a:sym typeface="Symbol" pitchFamily="18" charset="2"/>
                </a:rPr>
                <a:t>f</a:t>
              </a:r>
              <a:r>
                <a:rPr lang="en-US" i="1">
                  <a:solidFill>
                    <a:srgbClr val="000000"/>
                  </a:solidFill>
                  <a:sym typeface="Symbol" pitchFamily="18" charset="2"/>
                </a:rPr>
                <a:t>t</a:t>
              </a:r>
            </a:p>
          </p:txBody>
        </p:sp>
        <p:sp>
          <p:nvSpPr>
            <p:cNvPr id="145435" name="Rectangle 27"/>
            <p:cNvSpPr>
              <a:spLocks noChangeArrowheads="1"/>
            </p:cNvSpPr>
            <p:nvPr/>
          </p:nvSpPr>
          <p:spPr bwMode="auto">
            <a:xfrm>
              <a:off x="653" y="3246"/>
              <a:ext cx="1226" cy="288"/>
            </a:xfrm>
            <a:prstGeom prst="rect">
              <a:avLst/>
            </a:prstGeom>
            <a:noFill/>
            <a:ln w="9525">
              <a:noFill/>
              <a:miter lim="800000"/>
              <a:headEnd/>
              <a:tailEnd/>
            </a:ln>
            <a:effectLst/>
          </p:spPr>
          <p:txBody>
            <a:bodyPr wrap="none">
              <a:spAutoFit/>
            </a:bodyPr>
            <a:lstStyle/>
            <a:p>
              <a:r>
                <a:rPr lang="en-US">
                  <a:solidFill>
                    <a:srgbClr val="000000"/>
                  </a:solidFill>
                  <a:sym typeface="Symbol" pitchFamily="18" charset="2"/>
                </a:rPr>
                <a:t> = </a:t>
              </a:r>
              <a:r>
                <a:rPr lang="en-US" baseline="-25000">
                  <a:solidFill>
                    <a:srgbClr val="000000"/>
                  </a:solidFill>
                  <a:sym typeface="Symbol" pitchFamily="18" charset="2"/>
                </a:rPr>
                <a:t>0</a:t>
              </a:r>
              <a:r>
                <a:rPr lang="en-US">
                  <a:solidFill>
                    <a:srgbClr val="000000"/>
                  </a:solidFill>
                  <a:sym typeface="Symbol" pitchFamily="18" charset="2"/>
                </a:rPr>
                <a:t> sin</a:t>
              </a:r>
              <a:r>
                <a:rPr lang="en-US" baseline="-25000">
                  <a:solidFill>
                    <a:srgbClr val="000000"/>
                  </a:solidFill>
                  <a:sym typeface="Symbol" pitchFamily="18" charset="2"/>
                </a:rPr>
                <a:t> </a:t>
              </a:r>
              <a:r>
                <a:rPr lang="en-US">
                  <a:sym typeface="Symbol" pitchFamily="18" charset="2"/>
                </a:rPr>
                <a:t>2</a:t>
              </a:r>
              <a:r>
                <a:rPr lang="en-US" i="1">
                  <a:sym typeface="Symbol" pitchFamily="18" charset="2"/>
                </a:rPr>
                <a:t>f</a:t>
              </a:r>
              <a:r>
                <a:rPr lang="en-US" i="1">
                  <a:solidFill>
                    <a:srgbClr val="000000"/>
                  </a:solidFill>
                  <a:sym typeface="Symbol" pitchFamily="18" charset="2"/>
                </a:rPr>
                <a:t>t</a:t>
              </a:r>
            </a:p>
          </p:txBody>
        </p:sp>
        <p:sp>
          <p:nvSpPr>
            <p:cNvPr id="145436" name="Rectangle 28"/>
            <p:cNvSpPr>
              <a:spLocks noChangeArrowheads="1"/>
            </p:cNvSpPr>
            <p:nvPr/>
          </p:nvSpPr>
          <p:spPr bwMode="auto">
            <a:xfrm>
              <a:off x="1741" y="3237"/>
              <a:ext cx="1457" cy="288"/>
            </a:xfrm>
            <a:prstGeom prst="rect">
              <a:avLst/>
            </a:prstGeom>
            <a:noFill/>
            <a:ln w="9525">
              <a:noFill/>
              <a:miter lim="800000"/>
              <a:headEnd/>
              <a:tailEnd/>
            </a:ln>
            <a:effectLst/>
          </p:spPr>
          <p:txBody>
            <a:bodyPr>
              <a:spAutoFit/>
            </a:bodyPr>
            <a:lstStyle/>
            <a:p>
              <a:pPr algn="r"/>
              <a:r>
                <a:rPr lang="en-US">
                  <a:sym typeface="Symbol" pitchFamily="18" charset="2"/>
                </a:rPr>
                <a:t></a:t>
              </a:r>
              <a:r>
                <a:rPr lang="en-US" baseline="-25000">
                  <a:sym typeface="Symbol" pitchFamily="18" charset="2"/>
                </a:rPr>
                <a:t>0</a:t>
              </a:r>
              <a:r>
                <a:rPr lang="en-US">
                  <a:sym typeface="Symbol" pitchFamily="18" charset="2"/>
                </a:rPr>
                <a:t> =</a:t>
              </a:r>
              <a:r>
                <a:rPr lang="en-US" baseline="-25000">
                  <a:sym typeface="Symbol" pitchFamily="18" charset="2"/>
                </a:rPr>
                <a:t> </a:t>
              </a:r>
              <a:r>
                <a:rPr lang="en-US">
                  <a:sym typeface="Symbol" pitchFamily="18" charset="2"/>
                </a:rPr>
                <a:t>2</a:t>
              </a:r>
              <a:r>
                <a:rPr lang="en-US" i="1">
                  <a:sym typeface="Symbol" pitchFamily="18" charset="2"/>
                </a:rPr>
                <a:t>fNBA</a:t>
              </a:r>
              <a:endParaRPr lang="en-US">
                <a:sym typeface="Symbol" pitchFamily="18" charset="2"/>
              </a:endParaRP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5429">
                                            <p:txEl>
                                              <p:pRg st="0" end="0"/>
                                            </p:txEl>
                                          </p:spTgt>
                                        </p:tgtEl>
                                        <p:attrNameLst>
                                          <p:attrName>style.visibility</p:attrName>
                                        </p:attrNameLst>
                                      </p:cBhvr>
                                      <p:to>
                                        <p:strVal val="visible"/>
                                      </p:to>
                                    </p:set>
                                    <p:anim calcmode="lin" valueType="num">
                                      <p:cBhvr additive="base">
                                        <p:cTn id="7" dur="500" fill="hold"/>
                                        <p:tgtEl>
                                          <p:spTgt spid="14542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542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5413"/>
                                        </p:tgtEl>
                                        <p:attrNameLst>
                                          <p:attrName>style.visibility</p:attrName>
                                        </p:attrNameLst>
                                      </p:cBhvr>
                                      <p:to>
                                        <p:strVal val="visible"/>
                                      </p:to>
                                    </p:set>
                                    <p:anim calcmode="lin" valueType="num">
                                      <p:cBhvr additive="base">
                                        <p:cTn id="13" dur="500" fill="hold"/>
                                        <p:tgtEl>
                                          <p:spTgt spid="145413"/>
                                        </p:tgtEl>
                                        <p:attrNameLst>
                                          <p:attrName>ppt_x</p:attrName>
                                        </p:attrNameLst>
                                      </p:cBhvr>
                                      <p:tavLst>
                                        <p:tav tm="0">
                                          <p:val>
                                            <p:strVal val="#ppt_x"/>
                                          </p:val>
                                        </p:tav>
                                        <p:tav tm="100000">
                                          <p:val>
                                            <p:strVal val="#ppt_x"/>
                                          </p:val>
                                        </p:tav>
                                      </p:tavLst>
                                    </p:anim>
                                    <p:anim calcmode="lin" valueType="num">
                                      <p:cBhvr additive="base">
                                        <p:cTn id="14" dur="500" fill="hold"/>
                                        <p:tgtEl>
                                          <p:spTgt spid="14541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145430"/>
                                        </p:tgtEl>
                                        <p:attrNameLst>
                                          <p:attrName>style.visibility</p:attrName>
                                        </p:attrNameLst>
                                      </p:cBhvr>
                                      <p:to>
                                        <p:strVal val="visible"/>
                                      </p:to>
                                    </p:set>
                                    <p:anim calcmode="lin" valueType="num">
                                      <p:cBhvr>
                                        <p:cTn id="19" dur="500" fill="hold"/>
                                        <p:tgtEl>
                                          <p:spTgt spid="145430"/>
                                        </p:tgtEl>
                                        <p:attrNameLst>
                                          <p:attrName>ppt_w</p:attrName>
                                        </p:attrNameLst>
                                      </p:cBhvr>
                                      <p:tavLst>
                                        <p:tav tm="0">
                                          <p:val>
                                            <p:fltVal val="0"/>
                                          </p:val>
                                        </p:tav>
                                        <p:tav tm="100000">
                                          <p:val>
                                            <p:strVal val="#ppt_w"/>
                                          </p:val>
                                        </p:tav>
                                      </p:tavLst>
                                    </p:anim>
                                    <p:anim calcmode="lin" valueType="num">
                                      <p:cBhvr>
                                        <p:cTn id="20" dur="500" fill="hold"/>
                                        <p:tgtEl>
                                          <p:spTgt spid="145430"/>
                                        </p:tgtEl>
                                        <p:attrNameLst>
                                          <p:attrName>ppt_h</p:attrName>
                                        </p:attrNameLst>
                                      </p:cBhvr>
                                      <p:tavLst>
                                        <p:tav tm="0">
                                          <p:val>
                                            <p:fltVal val="0"/>
                                          </p:val>
                                        </p:tav>
                                        <p:tav tm="100000">
                                          <p:val>
                                            <p:strVal val="#ppt_h"/>
                                          </p:val>
                                        </p:tav>
                                      </p:tavLst>
                                    </p:anim>
                                    <p:animEffect transition="in" filter="fade">
                                      <p:cBhvr>
                                        <p:cTn id="21" dur="500"/>
                                        <p:tgtEl>
                                          <p:spTgt spid="145430"/>
                                        </p:tgtEl>
                                      </p:cBhvr>
                                    </p:animEffect>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ChangeArrowheads="1"/>
          </p:cNvSpPr>
          <p:nvPr/>
        </p:nvSpPr>
        <p:spPr bwMode="auto">
          <a:xfrm>
            <a:off x="685800" y="1338263"/>
            <a:ext cx="7772400" cy="5519737"/>
          </a:xfrm>
          <a:prstGeom prst="rect">
            <a:avLst/>
          </a:prstGeom>
          <a:solidFill>
            <a:srgbClr val="EAEAEA"/>
          </a:solidFill>
          <a:ln w="9525">
            <a:noFill/>
            <a:miter lim="800000"/>
            <a:headEnd/>
            <a:tailEnd/>
          </a:ln>
          <a:effectLst/>
        </p:spPr>
        <p:txBody>
          <a:bodyPr/>
          <a:lstStyle/>
          <a:p>
            <a:pPr eaLnBrk="0" hangingPunct="0">
              <a:spcBef>
                <a:spcPct val="20000"/>
              </a:spcBef>
            </a:pPr>
            <a:r>
              <a:rPr lang="en-US" i="1" dirty="0">
                <a:solidFill>
                  <a:schemeClr val="accent2"/>
                </a:solidFill>
                <a:cs typeface="Times New Roman" pitchFamily="18" charset="0"/>
              </a:rPr>
              <a:t>Solve AC circuit problems for </a:t>
            </a:r>
            <a:r>
              <a:rPr lang="en-US" i="1" dirty="0" err="1">
                <a:solidFill>
                  <a:schemeClr val="accent2"/>
                </a:solidFill>
                <a:cs typeface="Times New Roman" pitchFamily="18" charset="0"/>
              </a:rPr>
              <a:t>ohmic</a:t>
            </a:r>
            <a:r>
              <a:rPr lang="en-US" i="1" dirty="0">
                <a:solidFill>
                  <a:schemeClr val="accent2"/>
                </a:solidFill>
                <a:cs typeface="Times New Roman" pitchFamily="18" charset="0"/>
              </a:rPr>
              <a:t> resistors</a:t>
            </a:r>
            <a:r>
              <a:rPr lang="en-US" dirty="0">
                <a:solidFill>
                  <a:srgbClr val="000000"/>
                </a:solidFill>
                <a:cs typeface="Times New Roman" pitchFamily="18" charset="0"/>
              </a:rPr>
              <a:t> 	</a:t>
            </a:r>
          </a:p>
          <a:p>
            <a:pPr eaLnBrk="0" hangingPunct="0">
              <a:spcBef>
                <a:spcPct val="20000"/>
              </a:spcBef>
            </a:pPr>
            <a:r>
              <a:rPr lang="en-US" dirty="0">
                <a:solidFill>
                  <a:srgbClr val="000000"/>
                </a:solidFill>
                <a:cs typeface="Times New Roman" pitchFamily="18" charset="0"/>
                <a:sym typeface="Symbol" pitchFamily="18" charset="2"/>
              </a:rPr>
              <a:t></a:t>
            </a:r>
            <a:r>
              <a:rPr lang="en-US" dirty="0">
                <a:solidFill>
                  <a:srgbClr val="000000"/>
                </a:solidFill>
                <a:cs typeface="Times New Roman" pitchFamily="18" charset="0"/>
              </a:rPr>
              <a:t>If a resistor is connected to an AC supply, the following relationship holds:</a:t>
            </a:r>
          </a:p>
          <a:p>
            <a:pPr eaLnBrk="0" hangingPunct="0">
              <a:spcBef>
                <a:spcPct val="20000"/>
              </a:spcBef>
            </a:pPr>
            <a:endParaRPr lang="en-US" dirty="0">
              <a:solidFill>
                <a:srgbClr val="000000"/>
              </a:solidFill>
              <a:cs typeface="Times New Roman" pitchFamily="18" charset="0"/>
            </a:endParaRPr>
          </a:p>
          <a:p>
            <a:pPr eaLnBrk="0" hangingPunct="0">
              <a:spcBef>
                <a:spcPct val="20000"/>
              </a:spcBef>
            </a:pPr>
            <a:r>
              <a:rPr lang="en-US" dirty="0">
                <a:solidFill>
                  <a:srgbClr val="000000"/>
                </a:solidFill>
                <a:cs typeface="Times New Roman" pitchFamily="18" charset="0"/>
                <a:sym typeface="Symbol" pitchFamily="18" charset="2"/>
              </a:rPr>
              <a:t></a:t>
            </a:r>
            <a:r>
              <a:rPr lang="en-US" dirty="0">
                <a:solidFill>
                  <a:srgbClr val="000000"/>
                </a:solidFill>
                <a:cs typeface="Times New Roman" pitchFamily="18" charset="0"/>
              </a:rPr>
              <a:t>This relationship shows that </a:t>
            </a:r>
            <a:r>
              <a:rPr lang="en-US" i="1" dirty="0">
                <a:solidFill>
                  <a:srgbClr val="000000"/>
                </a:solidFill>
                <a:cs typeface="Times New Roman" pitchFamily="18" charset="0"/>
              </a:rPr>
              <a:t>I</a:t>
            </a:r>
            <a:r>
              <a:rPr lang="en-US" dirty="0">
                <a:solidFill>
                  <a:srgbClr val="000000"/>
                </a:solidFill>
                <a:cs typeface="Times New Roman" pitchFamily="18" charset="0"/>
              </a:rPr>
              <a:t>                                          </a:t>
            </a:r>
            <a:r>
              <a:rPr lang="en-US" dirty="0" err="1">
                <a:solidFill>
                  <a:srgbClr val="000000"/>
                </a:solidFill>
                <a:cs typeface="Times New Roman" pitchFamily="18" charset="0"/>
              </a:rPr>
              <a:t>and</a:t>
            </a:r>
            <a:r>
              <a:rPr lang="en-US" i="1" dirty="0" err="1">
                <a:solidFill>
                  <a:srgbClr val="000000"/>
                </a:solidFill>
                <a:cs typeface="Times New Roman" pitchFamily="18" charset="0"/>
              </a:rPr>
              <a:t>V</a:t>
            </a:r>
            <a:r>
              <a:rPr lang="en-US" dirty="0">
                <a:solidFill>
                  <a:srgbClr val="000000"/>
                </a:solidFill>
                <a:cs typeface="Times New Roman" pitchFamily="18" charset="0"/>
              </a:rPr>
              <a:t> are </a:t>
            </a:r>
            <a:r>
              <a:rPr lang="en-US" dirty="0" smtClean="0">
                <a:solidFill>
                  <a:srgbClr val="000000"/>
                </a:solidFill>
                <a:cs typeface="Times New Roman" pitchFamily="18" charset="0"/>
              </a:rPr>
              <a:t>________________                                         _______ </a:t>
            </a:r>
            <a:r>
              <a:rPr lang="en-US" dirty="0">
                <a:solidFill>
                  <a:srgbClr val="000000"/>
                </a:solidFill>
                <a:cs typeface="Times New Roman" pitchFamily="18" charset="0"/>
              </a:rPr>
              <a:t>and </a:t>
            </a:r>
            <a:r>
              <a:rPr lang="en-US" dirty="0" smtClean="0">
                <a:solidFill>
                  <a:srgbClr val="000000"/>
                </a:solidFill>
                <a:cs typeface="Times New Roman" pitchFamily="18" charset="0"/>
              </a:rPr>
              <a:t>_____________..</a:t>
            </a:r>
            <a:endParaRPr lang="en-US" dirty="0">
              <a:solidFill>
                <a:srgbClr val="000000"/>
              </a:solidFill>
              <a:cs typeface="Times New Roman" pitchFamily="18" charset="0"/>
            </a:endParaRPr>
          </a:p>
          <a:p>
            <a:pPr eaLnBrk="0" hangingPunct="0">
              <a:spcBef>
                <a:spcPct val="20000"/>
              </a:spcBef>
            </a:pPr>
            <a:r>
              <a:rPr lang="en-US" b="1" dirty="0">
                <a:sym typeface="Symbol" pitchFamily="18" charset="2"/>
              </a:rPr>
              <a:t></a:t>
            </a:r>
            <a:r>
              <a:rPr lang="en-US" dirty="0">
                <a:sym typeface="Symbol" pitchFamily="18" charset="2"/>
              </a:rPr>
              <a:t>This may seem an obvious                                   relationship </a:t>
            </a:r>
            <a:r>
              <a:rPr lang="en-US" i="1" dirty="0">
                <a:sym typeface="Symbol" pitchFamily="18" charset="2"/>
              </a:rPr>
              <a:t>but</a:t>
            </a:r>
            <a:r>
              <a:rPr lang="en-US" dirty="0">
                <a:sym typeface="Symbol" pitchFamily="18" charset="2"/>
              </a:rPr>
              <a:t> in AC circuits                                          there are components called                                    </a:t>
            </a:r>
            <a:r>
              <a:rPr lang="en-US" u="sng" dirty="0" smtClean="0">
                <a:sym typeface="Symbol" pitchFamily="18" charset="2"/>
              </a:rPr>
              <a:t>________</a:t>
            </a:r>
            <a:r>
              <a:rPr lang="en-US" dirty="0" smtClean="0">
                <a:sym typeface="Symbol" pitchFamily="18" charset="2"/>
              </a:rPr>
              <a:t> </a:t>
            </a:r>
            <a:r>
              <a:rPr lang="en-US" dirty="0">
                <a:sym typeface="Symbol" pitchFamily="18" charset="2"/>
              </a:rPr>
              <a:t>and </a:t>
            </a:r>
            <a:r>
              <a:rPr lang="en-US" u="sng" dirty="0" smtClean="0">
                <a:sym typeface="Symbol" pitchFamily="18" charset="2"/>
              </a:rPr>
              <a:t>_______</a:t>
            </a:r>
            <a:r>
              <a:rPr lang="en-US" dirty="0" smtClean="0">
                <a:sym typeface="Symbol" pitchFamily="18" charset="2"/>
              </a:rPr>
              <a:t> </a:t>
            </a:r>
            <a:r>
              <a:rPr lang="en-US" dirty="0">
                <a:sym typeface="Symbol" pitchFamily="18" charset="2"/>
              </a:rPr>
              <a:t>which                                    change the phase relationship                                    between </a:t>
            </a:r>
            <a:r>
              <a:rPr lang="en-US" i="1" dirty="0">
                <a:sym typeface="Symbol" pitchFamily="18" charset="2"/>
              </a:rPr>
              <a:t>I</a:t>
            </a:r>
            <a:r>
              <a:rPr lang="en-US" dirty="0">
                <a:sym typeface="Symbol" pitchFamily="18" charset="2"/>
              </a:rPr>
              <a:t> and </a:t>
            </a:r>
            <a:r>
              <a:rPr lang="en-US" i="1" dirty="0">
                <a:sym typeface="Symbol" pitchFamily="18" charset="2"/>
              </a:rPr>
              <a:t>V</a:t>
            </a:r>
            <a:r>
              <a:rPr lang="en-US" dirty="0">
                <a:sym typeface="Symbol" pitchFamily="18" charset="2"/>
              </a:rPr>
              <a:t>.</a:t>
            </a:r>
          </a:p>
        </p:txBody>
      </p:sp>
      <p:grpSp>
        <p:nvGrpSpPr>
          <p:cNvPr id="147478" name="Group 22"/>
          <p:cNvGrpSpPr>
            <a:grpSpLocks/>
          </p:cNvGrpSpPr>
          <p:nvPr/>
        </p:nvGrpSpPr>
        <p:grpSpPr bwMode="auto">
          <a:xfrm>
            <a:off x="846138" y="2576513"/>
            <a:ext cx="7464425" cy="457200"/>
            <a:chOff x="549" y="1607"/>
            <a:chExt cx="4702" cy="288"/>
          </a:xfrm>
        </p:grpSpPr>
        <p:sp>
          <p:nvSpPr>
            <p:cNvPr id="147461" name="Rectangle 5"/>
            <p:cNvSpPr>
              <a:spLocks noChangeArrowheads="1"/>
            </p:cNvSpPr>
            <p:nvPr/>
          </p:nvSpPr>
          <p:spPr bwMode="auto">
            <a:xfrm>
              <a:off x="575" y="1620"/>
              <a:ext cx="2712" cy="202"/>
            </a:xfrm>
            <a:prstGeom prst="rect">
              <a:avLst/>
            </a:prstGeom>
            <a:noFill/>
            <a:ln w="9525">
              <a:noFill/>
              <a:miter lim="800000"/>
              <a:headEnd/>
              <a:tailEnd/>
            </a:ln>
            <a:effectLst/>
          </p:spPr>
          <p:txBody>
            <a:bodyPr/>
            <a:lstStyle/>
            <a:p>
              <a:pPr eaLnBrk="0" hangingPunct="0">
                <a:lnSpc>
                  <a:spcPct val="90000"/>
                </a:lnSpc>
                <a:spcBef>
                  <a:spcPct val="20000"/>
                </a:spcBef>
              </a:pPr>
              <a:r>
                <a:rPr lang="en-US" i="1">
                  <a:sym typeface="Symbol" pitchFamily="18" charset="2"/>
                </a:rPr>
                <a:t>V</a:t>
              </a:r>
              <a:r>
                <a:rPr lang="en-US" baseline="-25000">
                  <a:sym typeface="Symbol" pitchFamily="18" charset="2"/>
                </a:rPr>
                <a:t>rms</a:t>
              </a:r>
              <a:r>
                <a:rPr lang="en-US">
                  <a:sym typeface="Symbol" pitchFamily="18" charset="2"/>
                </a:rPr>
                <a:t> = </a:t>
              </a:r>
              <a:r>
                <a:rPr lang="en-US" i="1">
                  <a:sym typeface="Symbol" pitchFamily="18" charset="2"/>
                </a:rPr>
                <a:t>I</a:t>
              </a:r>
              <a:r>
                <a:rPr lang="en-US" baseline="-25000">
                  <a:sym typeface="Symbol" pitchFamily="18" charset="2"/>
                </a:rPr>
                <a:t>rms</a:t>
              </a:r>
              <a:r>
                <a:rPr lang="en-US" i="1">
                  <a:sym typeface="Symbol" pitchFamily="18" charset="2"/>
                </a:rPr>
                <a:t>R            V</a:t>
              </a:r>
              <a:r>
                <a:rPr lang="en-US" baseline="-25000">
                  <a:sym typeface="Symbol" pitchFamily="18" charset="2"/>
                </a:rPr>
                <a:t>0</a:t>
              </a:r>
              <a:r>
                <a:rPr lang="en-US">
                  <a:sym typeface="Symbol" pitchFamily="18" charset="2"/>
                </a:rPr>
                <a:t> = </a:t>
              </a:r>
              <a:r>
                <a:rPr lang="en-US" i="1">
                  <a:sym typeface="Symbol" pitchFamily="18" charset="2"/>
                </a:rPr>
                <a:t>I</a:t>
              </a:r>
              <a:r>
                <a:rPr lang="en-US" baseline="-25000">
                  <a:sym typeface="Symbol" pitchFamily="18" charset="2"/>
                </a:rPr>
                <a:t>0</a:t>
              </a:r>
              <a:r>
                <a:rPr lang="en-US" i="1">
                  <a:sym typeface="Symbol" pitchFamily="18" charset="2"/>
                </a:rPr>
                <a:t>R</a:t>
              </a:r>
              <a:endParaRPr lang="en-US">
                <a:solidFill>
                  <a:srgbClr val="000000"/>
                </a:solidFill>
                <a:cs typeface="Courier New" pitchFamily="49" charset="0"/>
              </a:endParaRPr>
            </a:p>
          </p:txBody>
        </p:sp>
        <p:sp>
          <p:nvSpPr>
            <p:cNvPr id="147462" name="Text Box 6"/>
            <p:cNvSpPr txBox="1">
              <a:spLocks noChangeArrowheads="1"/>
            </p:cNvSpPr>
            <p:nvPr/>
          </p:nvSpPr>
          <p:spPr bwMode="auto">
            <a:xfrm>
              <a:off x="3075" y="1607"/>
              <a:ext cx="2176" cy="288"/>
            </a:xfrm>
            <a:prstGeom prst="rect">
              <a:avLst/>
            </a:prstGeom>
            <a:solidFill>
              <a:srgbClr val="FF0000"/>
            </a:solidFill>
            <a:ln w="9525">
              <a:noFill/>
              <a:miter lim="800000"/>
              <a:headEnd/>
              <a:tailEnd/>
            </a:ln>
            <a:effectLst/>
          </p:spPr>
          <p:txBody>
            <a:bodyPr>
              <a:spAutoFit/>
            </a:bodyPr>
            <a:lstStyle/>
            <a:p>
              <a:pPr algn="ctr">
                <a:spcBef>
                  <a:spcPct val="50000"/>
                </a:spcBef>
              </a:pPr>
              <a:r>
                <a:rPr lang="en-US">
                  <a:solidFill>
                    <a:schemeClr val="bg1"/>
                  </a:solidFill>
                </a:rPr>
                <a:t>ac circuits and resistors</a:t>
              </a:r>
            </a:p>
          </p:txBody>
        </p:sp>
        <p:sp>
          <p:nvSpPr>
            <p:cNvPr id="147463" name="Rectangle 7"/>
            <p:cNvSpPr>
              <a:spLocks noChangeArrowheads="1"/>
            </p:cNvSpPr>
            <p:nvPr/>
          </p:nvSpPr>
          <p:spPr bwMode="auto">
            <a:xfrm>
              <a:off x="549" y="1609"/>
              <a:ext cx="4701" cy="283"/>
            </a:xfrm>
            <a:prstGeom prst="rect">
              <a:avLst/>
            </a:prstGeom>
            <a:noFill/>
            <a:ln w="12700">
              <a:solidFill>
                <a:schemeClr val="tx1"/>
              </a:solidFill>
              <a:miter lim="800000"/>
              <a:headEnd/>
              <a:tailEnd/>
            </a:ln>
            <a:effectLst/>
          </p:spPr>
          <p:txBody>
            <a:bodyPr wrap="none" anchor="ctr"/>
            <a:lstStyle/>
            <a:p>
              <a:endParaRPr lang="en-US"/>
            </a:p>
          </p:txBody>
        </p:sp>
      </p:grpSp>
      <p:pic>
        <p:nvPicPr>
          <p:cNvPr id="147466" name="Picture 10" descr="PFC Inductor">
            <a:hlinkClick r:id="rId6"/>
          </p:cNvPr>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7764208" y="0"/>
            <a:ext cx="1571521" cy="1323165"/>
          </a:xfrm>
          <a:prstGeom prst="rect">
            <a:avLst/>
          </a:prstGeom>
          <a:noFill/>
        </p:spPr>
      </p:pic>
      <p:pic>
        <p:nvPicPr>
          <p:cNvPr id="147467" name="Picture 11"/>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rot="18294467">
            <a:off x="7808120" y="1358106"/>
            <a:ext cx="1852612" cy="1419225"/>
          </a:xfrm>
          <a:prstGeom prst="rect">
            <a:avLst/>
          </a:prstGeom>
          <a:noFill/>
        </p:spPr>
      </p:pic>
      <p:pic>
        <p:nvPicPr>
          <p:cNvPr id="147473" name="Picture 17" descr="resistor"/>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rot="18955698">
            <a:off x="6214081" y="-530225"/>
            <a:ext cx="1614488" cy="1614488"/>
          </a:xfrm>
          <a:prstGeom prst="rect">
            <a:avLst/>
          </a:prstGeom>
          <a:ln>
            <a:noFill/>
          </a:ln>
          <a:effectLst>
            <a:outerShdw blurRad="292100" dist="139700" dir="2700000" algn="tl" rotWithShape="0">
              <a:srgbClr val="333333">
                <a:alpha val="65000"/>
              </a:srgbClr>
            </a:outerShdw>
          </a:effectLst>
        </p:spPr>
      </p:pic>
      <p:sp>
        <p:nvSpPr>
          <p:cNvPr id="147477"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dirty="0">
                <a:solidFill>
                  <a:schemeClr val="tx2"/>
                </a:solidFill>
              </a:rPr>
              <a:t>Topic 11: Electromagnetic induction - A</a:t>
            </a:r>
            <a:r>
              <a:rPr lang="en-US" altLang="en-US" sz="2800" b="1" dirty="0"/>
              <a:t>HL</a:t>
            </a:r>
            <a:r>
              <a:rPr lang="en-US" altLang="en-US" sz="2800" b="1" dirty="0">
                <a:solidFill>
                  <a:schemeClr val="tx2"/>
                </a:solidFill>
              </a:rPr>
              <a:t/>
            </a:r>
            <a:br>
              <a:rPr lang="en-US" altLang="en-US" sz="2800" b="1" dirty="0">
                <a:solidFill>
                  <a:schemeClr val="tx2"/>
                </a:solidFill>
              </a:rPr>
            </a:br>
            <a:r>
              <a:rPr lang="en-US" altLang="en-US" sz="2800" dirty="0"/>
              <a:t>11.2 – Power generation and transmission</a:t>
            </a:r>
          </a:p>
        </p:txBody>
      </p:sp>
      <p:pic>
        <p:nvPicPr>
          <p:cNvPr id="147485" name="Picture 29"/>
          <p:cNvPicPr>
            <a:picLocks noChangeAspect="1" noChangeArrowheads="1"/>
          </p:cNvPicPr>
          <p:nvPr/>
        </p:nvPicPr>
        <p:blipFill>
          <a:blip r:embed="rId10" cstate="print">
            <a:clrChange>
              <a:clrFrom>
                <a:srgbClr val="FF0000"/>
              </a:clrFrom>
              <a:clrTo>
                <a:srgbClr val="FF0000">
                  <a:alpha val="0"/>
                </a:srgbClr>
              </a:clrTo>
            </a:clrChange>
          </a:blip>
          <a:srcRect/>
          <a:stretch>
            <a:fillRect/>
          </a:stretch>
        </p:blipFill>
        <p:spPr bwMode="auto">
          <a:xfrm>
            <a:off x="5021263" y="3140075"/>
            <a:ext cx="4002087" cy="3617913"/>
          </a:xfrm>
          <a:prstGeom prst="rect">
            <a:avLst/>
          </a:prstGeom>
          <a:ln>
            <a:noFill/>
          </a:ln>
          <a:effectLst>
            <a:outerShdw blurRad="292100" dist="139700" dir="2700000" algn="tl" rotWithShape="0">
              <a:srgbClr val="333333">
                <a:alpha val="65000"/>
              </a:srgbClr>
            </a:outerShdw>
          </a:effectLst>
        </p:spPr>
      </p:pic>
      <p:sp>
        <p:nvSpPr>
          <p:cNvPr id="147470" name="Text Box 14"/>
          <p:cNvSpPr txBox="1">
            <a:spLocks noChangeArrowheads="1"/>
          </p:cNvSpPr>
          <p:nvPr/>
        </p:nvSpPr>
        <p:spPr bwMode="auto">
          <a:xfrm>
            <a:off x="5148263" y="5043488"/>
            <a:ext cx="846137" cy="581025"/>
          </a:xfrm>
          <a:prstGeom prst="rect">
            <a:avLst/>
          </a:prstGeom>
          <a:noFill/>
          <a:ln w="9525">
            <a:noFill/>
            <a:miter lim="800000"/>
            <a:headEnd/>
            <a:tailEnd/>
          </a:ln>
          <a:effectLst/>
        </p:spPr>
        <p:txBody>
          <a:bodyPr>
            <a:spAutoFit/>
          </a:bodyPr>
          <a:lstStyle/>
          <a:p>
            <a:pPr algn="ctr"/>
            <a:r>
              <a:rPr lang="en-US" sz="1600" i="1">
                <a:solidFill>
                  <a:schemeClr val="hlink"/>
                </a:solidFill>
                <a:sym typeface="Symbol" pitchFamily="18" charset="2"/>
              </a:rPr>
              <a:t>stores E-field</a:t>
            </a:r>
          </a:p>
        </p:txBody>
      </p:sp>
      <p:sp>
        <p:nvSpPr>
          <p:cNvPr id="147472" name="Text Box 16"/>
          <p:cNvSpPr txBox="1">
            <a:spLocks noChangeArrowheads="1"/>
          </p:cNvSpPr>
          <p:nvPr/>
        </p:nvSpPr>
        <p:spPr bwMode="auto">
          <a:xfrm>
            <a:off x="5114925" y="6156325"/>
            <a:ext cx="942975" cy="581025"/>
          </a:xfrm>
          <a:prstGeom prst="rect">
            <a:avLst/>
          </a:prstGeom>
          <a:noFill/>
          <a:ln w="9525">
            <a:noFill/>
            <a:miter lim="800000"/>
            <a:headEnd/>
            <a:tailEnd/>
          </a:ln>
          <a:effectLst/>
        </p:spPr>
        <p:txBody>
          <a:bodyPr>
            <a:spAutoFit/>
          </a:bodyPr>
          <a:lstStyle/>
          <a:p>
            <a:pPr algn="ctr"/>
            <a:r>
              <a:rPr lang="en-US" sz="1600" i="1">
                <a:solidFill>
                  <a:schemeClr val="hlink"/>
                </a:solidFill>
                <a:sym typeface="Symbol" pitchFamily="18" charset="2"/>
              </a:rPr>
              <a:t>stores B-field</a:t>
            </a:r>
          </a:p>
        </p:txBody>
      </p:sp>
      <p:sp>
        <p:nvSpPr>
          <p:cNvPr id="147474" name="Text Box 18"/>
          <p:cNvSpPr txBox="1">
            <a:spLocks noChangeArrowheads="1"/>
          </p:cNvSpPr>
          <p:nvPr/>
        </p:nvSpPr>
        <p:spPr bwMode="auto">
          <a:xfrm>
            <a:off x="4992688" y="3895725"/>
            <a:ext cx="1203325" cy="581025"/>
          </a:xfrm>
          <a:prstGeom prst="rect">
            <a:avLst/>
          </a:prstGeom>
          <a:noFill/>
          <a:ln w="9525">
            <a:noFill/>
            <a:miter lim="800000"/>
            <a:headEnd/>
            <a:tailEnd/>
          </a:ln>
          <a:effectLst/>
        </p:spPr>
        <p:txBody>
          <a:bodyPr>
            <a:spAutoFit/>
          </a:bodyPr>
          <a:lstStyle/>
          <a:p>
            <a:pPr algn="ctr"/>
            <a:r>
              <a:rPr lang="en-US" sz="1600" i="1">
                <a:solidFill>
                  <a:schemeClr val="hlink"/>
                </a:solidFill>
                <a:sym typeface="Symbol" pitchFamily="18" charset="2"/>
              </a:rPr>
              <a:t>consumes energy</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7458">
                                            <p:txEl>
                                              <p:pRg st="0" end="0"/>
                                            </p:txEl>
                                          </p:spTgt>
                                        </p:tgtEl>
                                        <p:attrNameLst>
                                          <p:attrName>style.visibility</p:attrName>
                                        </p:attrNameLst>
                                      </p:cBhvr>
                                      <p:to>
                                        <p:strVal val="visible"/>
                                      </p:to>
                                    </p:set>
                                    <p:anim calcmode="lin" valueType="num">
                                      <p:cBhvr additive="base">
                                        <p:cTn id="7" dur="500" fill="hold"/>
                                        <p:tgtEl>
                                          <p:spTgt spid="14745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745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7458">
                                            <p:txEl>
                                              <p:pRg st="1" end="1"/>
                                            </p:txEl>
                                          </p:spTgt>
                                        </p:tgtEl>
                                        <p:attrNameLst>
                                          <p:attrName>style.visibility</p:attrName>
                                        </p:attrNameLst>
                                      </p:cBhvr>
                                      <p:to>
                                        <p:strVal val="visible"/>
                                      </p:to>
                                    </p:set>
                                    <p:anim calcmode="lin" valueType="num">
                                      <p:cBhvr additive="base">
                                        <p:cTn id="13" dur="500" fill="hold"/>
                                        <p:tgtEl>
                                          <p:spTgt spid="14745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745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147478"/>
                                        </p:tgtEl>
                                        <p:attrNameLst>
                                          <p:attrName>style.visibility</p:attrName>
                                        </p:attrNameLst>
                                      </p:cBhvr>
                                      <p:to>
                                        <p:strVal val="visible"/>
                                      </p:to>
                                    </p:set>
                                    <p:anim calcmode="lin" valueType="num">
                                      <p:cBhvr>
                                        <p:cTn id="19" dur="500" fill="hold"/>
                                        <p:tgtEl>
                                          <p:spTgt spid="147478"/>
                                        </p:tgtEl>
                                        <p:attrNameLst>
                                          <p:attrName>ppt_w</p:attrName>
                                        </p:attrNameLst>
                                      </p:cBhvr>
                                      <p:tavLst>
                                        <p:tav tm="0">
                                          <p:val>
                                            <p:fltVal val="0"/>
                                          </p:val>
                                        </p:tav>
                                        <p:tav tm="100000">
                                          <p:val>
                                            <p:strVal val="#ppt_w"/>
                                          </p:val>
                                        </p:tav>
                                      </p:tavLst>
                                    </p:anim>
                                    <p:anim calcmode="lin" valueType="num">
                                      <p:cBhvr>
                                        <p:cTn id="20" dur="500" fill="hold"/>
                                        <p:tgtEl>
                                          <p:spTgt spid="147478"/>
                                        </p:tgtEl>
                                        <p:attrNameLst>
                                          <p:attrName>ppt_h</p:attrName>
                                        </p:attrNameLst>
                                      </p:cBhvr>
                                      <p:tavLst>
                                        <p:tav tm="0">
                                          <p:val>
                                            <p:fltVal val="0"/>
                                          </p:val>
                                        </p:tav>
                                        <p:tav tm="100000">
                                          <p:val>
                                            <p:strVal val="#ppt_h"/>
                                          </p:val>
                                        </p:tav>
                                      </p:tavLst>
                                    </p:anim>
                                    <p:animEffect transition="in" filter="fade">
                                      <p:cBhvr>
                                        <p:cTn id="21" dur="500"/>
                                        <p:tgtEl>
                                          <p:spTgt spid="147478"/>
                                        </p:tgtEl>
                                      </p:cBhvr>
                                    </p:animEffect>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2" fill="hold">
                      <p:stCondLst>
                        <p:cond delay="indefinite"/>
                      </p:stCondLst>
                      <p:childTnLst>
                        <p:par>
                          <p:cTn id="23" fill="hold">
                            <p:stCondLst>
                              <p:cond delay="0"/>
                            </p:stCondLst>
                            <p:childTnLst>
                              <p:par>
                                <p:cTn id="24" presetID="53" presetClass="entr" presetSubtype="0" fill="hold" nodeType="clickEffect">
                                  <p:stCondLst>
                                    <p:cond delay="0"/>
                                  </p:stCondLst>
                                  <p:childTnLst>
                                    <p:set>
                                      <p:cBhvr>
                                        <p:cTn id="25" dur="1" fill="hold">
                                          <p:stCondLst>
                                            <p:cond delay="0"/>
                                          </p:stCondLst>
                                        </p:cTn>
                                        <p:tgtEl>
                                          <p:spTgt spid="147473"/>
                                        </p:tgtEl>
                                        <p:attrNameLst>
                                          <p:attrName>style.visibility</p:attrName>
                                        </p:attrNameLst>
                                      </p:cBhvr>
                                      <p:to>
                                        <p:strVal val="visible"/>
                                      </p:to>
                                    </p:set>
                                    <p:anim calcmode="lin" valueType="num">
                                      <p:cBhvr>
                                        <p:cTn id="26" dur="500" fill="hold"/>
                                        <p:tgtEl>
                                          <p:spTgt spid="147473"/>
                                        </p:tgtEl>
                                        <p:attrNameLst>
                                          <p:attrName>ppt_w</p:attrName>
                                        </p:attrNameLst>
                                      </p:cBhvr>
                                      <p:tavLst>
                                        <p:tav tm="0">
                                          <p:val>
                                            <p:fltVal val="0"/>
                                          </p:val>
                                        </p:tav>
                                        <p:tav tm="100000">
                                          <p:val>
                                            <p:strVal val="#ppt_w"/>
                                          </p:val>
                                        </p:tav>
                                      </p:tavLst>
                                    </p:anim>
                                    <p:anim calcmode="lin" valueType="num">
                                      <p:cBhvr>
                                        <p:cTn id="27" dur="500" fill="hold"/>
                                        <p:tgtEl>
                                          <p:spTgt spid="147473"/>
                                        </p:tgtEl>
                                        <p:attrNameLst>
                                          <p:attrName>ppt_h</p:attrName>
                                        </p:attrNameLst>
                                      </p:cBhvr>
                                      <p:tavLst>
                                        <p:tav tm="0">
                                          <p:val>
                                            <p:fltVal val="0"/>
                                          </p:val>
                                        </p:tav>
                                        <p:tav tm="100000">
                                          <p:val>
                                            <p:strVal val="#ppt_h"/>
                                          </p:val>
                                        </p:tav>
                                      </p:tavLst>
                                    </p:anim>
                                    <p:animEffect transition="in" filter="fade">
                                      <p:cBhvr>
                                        <p:cTn id="28" dur="500"/>
                                        <p:tgtEl>
                                          <p:spTgt spid="147473"/>
                                        </p:tgtEl>
                                      </p:cBhvr>
                                    </p:animEffect>
                                  </p:childTnLst>
                                  <p:subTnLst>
                                    <p:audio>
                                      <p:cMediaNode>
                                        <p:cTn display="0" masterRel="sameClick">
                                          <p:stCondLst>
                                            <p:cond evt="begin" delay="0">
                                              <p:tn val="24"/>
                                            </p:cond>
                                          </p:stCondLst>
                                          <p:endCondLst>
                                            <p:cond evt="onStopAudio" delay="0">
                                              <p:tgtEl>
                                                <p:sldTgt/>
                                              </p:tgtEl>
                                            </p:cond>
                                          </p:endCondLst>
                                        </p:cTn>
                                        <p:tgtEl>
                                          <p:sndTgt r:embed="rId3" name="camera.wav"/>
                                        </p:tgtEl>
                                      </p:cMediaNode>
                                    </p:audio>
                                  </p:sub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47458">
                                            <p:txEl>
                                              <p:pRg st="3" end="3"/>
                                            </p:txEl>
                                          </p:spTgt>
                                        </p:tgtEl>
                                        <p:attrNameLst>
                                          <p:attrName>style.visibility</p:attrName>
                                        </p:attrNameLst>
                                      </p:cBhvr>
                                      <p:to>
                                        <p:strVal val="visible"/>
                                      </p:to>
                                    </p:set>
                                    <p:anim calcmode="lin" valueType="num">
                                      <p:cBhvr additive="base">
                                        <p:cTn id="33" dur="500" fill="hold"/>
                                        <p:tgtEl>
                                          <p:spTgt spid="147458">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4745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4" name="arrow.wav"/>
                                        </p:tgtEl>
                                      </p:cMediaNode>
                                    </p:audio>
                                  </p:sub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47458">
                                            <p:txEl>
                                              <p:pRg st="4" end="4"/>
                                            </p:txEl>
                                          </p:spTgt>
                                        </p:tgtEl>
                                        <p:attrNameLst>
                                          <p:attrName>style.visibility</p:attrName>
                                        </p:attrNameLst>
                                      </p:cBhvr>
                                      <p:to>
                                        <p:strVal val="visible"/>
                                      </p:to>
                                    </p:set>
                                    <p:anim calcmode="lin" valueType="num">
                                      <p:cBhvr additive="base">
                                        <p:cTn id="39" dur="500" fill="hold"/>
                                        <p:tgtEl>
                                          <p:spTgt spid="147458">
                                            <p:txEl>
                                              <p:pRg st="4" end="4"/>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4745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4" name="arrow.wav"/>
                                        </p:tgtEl>
                                      </p:cMediaNode>
                                    </p:audio>
                                  </p:subTnLst>
                                </p:cTn>
                              </p:par>
                              <p:par>
                                <p:cTn id="41" presetID="53" presetClass="entr" presetSubtype="0" fill="hold" nodeType="withEffect">
                                  <p:stCondLst>
                                    <p:cond delay="0"/>
                                  </p:stCondLst>
                                  <p:childTnLst>
                                    <p:set>
                                      <p:cBhvr>
                                        <p:cTn id="42" dur="1" fill="hold">
                                          <p:stCondLst>
                                            <p:cond delay="0"/>
                                          </p:stCondLst>
                                        </p:cTn>
                                        <p:tgtEl>
                                          <p:spTgt spid="147485"/>
                                        </p:tgtEl>
                                        <p:attrNameLst>
                                          <p:attrName>style.visibility</p:attrName>
                                        </p:attrNameLst>
                                      </p:cBhvr>
                                      <p:to>
                                        <p:strVal val="visible"/>
                                      </p:to>
                                    </p:set>
                                    <p:anim calcmode="lin" valueType="num">
                                      <p:cBhvr>
                                        <p:cTn id="43" dur="500" fill="hold"/>
                                        <p:tgtEl>
                                          <p:spTgt spid="147485"/>
                                        </p:tgtEl>
                                        <p:attrNameLst>
                                          <p:attrName>ppt_w</p:attrName>
                                        </p:attrNameLst>
                                      </p:cBhvr>
                                      <p:tavLst>
                                        <p:tav tm="0">
                                          <p:val>
                                            <p:fltVal val="0"/>
                                          </p:val>
                                        </p:tav>
                                        <p:tav tm="100000">
                                          <p:val>
                                            <p:strVal val="#ppt_w"/>
                                          </p:val>
                                        </p:tav>
                                      </p:tavLst>
                                    </p:anim>
                                    <p:anim calcmode="lin" valueType="num">
                                      <p:cBhvr>
                                        <p:cTn id="44" dur="500" fill="hold"/>
                                        <p:tgtEl>
                                          <p:spTgt spid="147485"/>
                                        </p:tgtEl>
                                        <p:attrNameLst>
                                          <p:attrName>ppt_h</p:attrName>
                                        </p:attrNameLst>
                                      </p:cBhvr>
                                      <p:tavLst>
                                        <p:tav tm="0">
                                          <p:val>
                                            <p:fltVal val="0"/>
                                          </p:val>
                                        </p:tav>
                                        <p:tav tm="100000">
                                          <p:val>
                                            <p:strVal val="#ppt_h"/>
                                          </p:val>
                                        </p:tav>
                                      </p:tavLst>
                                    </p:anim>
                                    <p:animEffect transition="in" filter="fade">
                                      <p:cBhvr>
                                        <p:cTn id="45" dur="500"/>
                                        <p:tgtEl>
                                          <p:spTgt spid="147485"/>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0" fill="hold" nodeType="clickEffect">
                                  <p:stCondLst>
                                    <p:cond delay="0"/>
                                  </p:stCondLst>
                                  <p:childTnLst>
                                    <p:set>
                                      <p:cBhvr>
                                        <p:cTn id="49" dur="1" fill="hold">
                                          <p:stCondLst>
                                            <p:cond delay="0"/>
                                          </p:stCondLst>
                                        </p:cTn>
                                        <p:tgtEl>
                                          <p:spTgt spid="147467"/>
                                        </p:tgtEl>
                                        <p:attrNameLst>
                                          <p:attrName>style.visibility</p:attrName>
                                        </p:attrNameLst>
                                      </p:cBhvr>
                                      <p:to>
                                        <p:strVal val="visible"/>
                                      </p:to>
                                    </p:set>
                                    <p:anim calcmode="lin" valueType="num">
                                      <p:cBhvr>
                                        <p:cTn id="50" dur="500" fill="hold"/>
                                        <p:tgtEl>
                                          <p:spTgt spid="147467"/>
                                        </p:tgtEl>
                                        <p:attrNameLst>
                                          <p:attrName>ppt_w</p:attrName>
                                        </p:attrNameLst>
                                      </p:cBhvr>
                                      <p:tavLst>
                                        <p:tav tm="0">
                                          <p:val>
                                            <p:fltVal val="0"/>
                                          </p:val>
                                        </p:tav>
                                        <p:tav tm="100000">
                                          <p:val>
                                            <p:strVal val="#ppt_w"/>
                                          </p:val>
                                        </p:tav>
                                      </p:tavLst>
                                    </p:anim>
                                    <p:anim calcmode="lin" valueType="num">
                                      <p:cBhvr>
                                        <p:cTn id="51" dur="500" fill="hold"/>
                                        <p:tgtEl>
                                          <p:spTgt spid="147467"/>
                                        </p:tgtEl>
                                        <p:attrNameLst>
                                          <p:attrName>ppt_h</p:attrName>
                                        </p:attrNameLst>
                                      </p:cBhvr>
                                      <p:tavLst>
                                        <p:tav tm="0">
                                          <p:val>
                                            <p:fltVal val="0"/>
                                          </p:val>
                                        </p:tav>
                                        <p:tav tm="100000">
                                          <p:val>
                                            <p:strVal val="#ppt_h"/>
                                          </p:val>
                                        </p:tav>
                                      </p:tavLst>
                                    </p:anim>
                                    <p:animEffect transition="in" filter="fade">
                                      <p:cBhvr>
                                        <p:cTn id="52" dur="500"/>
                                        <p:tgtEl>
                                          <p:spTgt spid="147467"/>
                                        </p:tgtEl>
                                      </p:cBhvr>
                                    </p:animEffect>
                                  </p:childTnLst>
                                  <p:subTnLst>
                                    <p:audio>
                                      <p:cMediaNode>
                                        <p:cTn display="0" masterRel="sameClick">
                                          <p:stCondLst>
                                            <p:cond evt="begin" delay="0">
                                              <p:tn val="48"/>
                                            </p:cond>
                                          </p:stCondLst>
                                          <p:endCondLst>
                                            <p:cond evt="onStopAudio" delay="0">
                                              <p:tgtEl>
                                                <p:sldTgt/>
                                              </p:tgtEl>
                                            </p:cond>
                                          </p:endCondLst>
                                        </p:cTn>
                                        <p:tgtEl>
                                          <p:sndTgt r:embed="rId3" name="camera.wav"/>
                                        </p:tgtEl>
                                      </p:cMediaNode>
                                    </p:audio>
                                  </p:subTnLst>
                                </p:cTn>
                              </p:par>
                            </p:childTnLst>
                          </p:cTn>
                        </p:par>
                      </p:childTnLst>
                    </p:cTn>
                  </p:par>
                  <p:par>
                    <p:cTn id="53" fill="hold">
                      <p:stCondLst>
                        <p:cond delay="indefinite"/>
                      </p:stCondLst>
                      <p:childTnLst>
                        <p:par>
                          <p:cTn id="54" fill="hold">
                            <p:stCondLst>
                              <p:cond delay="0"/>
                            </p:stCondLst>
                            <p:childTnLst>
                              <p:par>
                                <p:cTn id="55" presetID="53" presetClass="entr" presetSubtype="0" fill="hold" nodeType="clickEffect">
                                  <p:stCondLst>
                                    <p:cond delay="0"/>
                                  </p:stCondLst>
                                  <p:childTnLst>
                                    <p:set>
                                      <p:cBhvr>
                                        <p:cTn id="56" dur="1" fill="hold">
                                          <p:stCondLst>
                                            <p:cond delay="0"/>
                                          </p:stCondLst>
                                        </p:cTn>
                                        <p:tgtEl>
                                          <p:spTgt spid="147466"/>
                                        </p:tgtEl>
                                        <p:attrNameLst>
                                          <p:attrName>style.visibility</p:attrName>
                                        </p:attrNameLst>
                                      </p:cBhvr>
                                      <p:to>
                                        <p:strVal val="visible"/>
                                      </p:to>
                                    </p:set>
                                    <p:anim calcmode="lin" valueType="num">
                                      <p:cBhvr>
                                        <p:cTn id="57" dur="500" fill="hold"/>
                                        <p:tgtEl>
                                          <p:spTgt spid="147466"/>
                                        </p:tgtEl>
                                        <p:attrNameLst>
                                          <p:attrName>ppt_w</p:attrName>
                                        </p:attrNameLst>
                                      </p:cBhvr>
                                      <p:tavLst>
                                        <p:tav tm="0">
                                          <p:val>
                                            <p:fltVal val="0"/>
                                          </p:val>
                                        </p:tav>
                                        <p:tav tm="100000">
                                          <p:val>
                                            <p:strVal val="#ppt_w"/>
                                          </p:val>
                                        </p:tav>
                                      </p:tavLst>
                                    </p:anim>
                                    <p:anim calcmode="lin" valueType="num">
                                      <p:cBhvr>
                                        <p:cTn id="58" dur="500" fill="hold"/>
                                        <p:tgtEl>
                                          <p:spTgt spid="147466"/>
                                        </p:tgtEl>
                                        <p:attrNameLst>
                                          <p:attrName>ppt_h</p:attrName>
                                        </p:attrNameLst>
                                      </p:cBhvr>
                                      <p:tavLst>
                                        <p:tav tm="0">
                                          <p:val>
                                            <p:fltVal val="0"/>
                                          </p:val>
                                        </p:tav>
                                        <p:tav tm="100000">
                                          <p:val>
                                            <p:strVal val="#ppt_h"/>
                                          </p:val>
                                        </p:tav>
                                      </p:tavLst>
                                    </p:anim>
                                    <p:animEffect transition="in" filter="fade">
                                      <p:cBhvr>
                                        <p:cTn id="59" dur="500"/>
                                        <p:tgtEl>
                                          <p:spTgt spid="147466"/>
                                        </p:tgtEl>
                                      </p:cBhvr>
                                    </p:animEffect>
                                  </p:childTnLst>
                                  <p:subTnLst>
                                    <p:audio>
                                      <p:cMediaNode>
                                        <p:cTn display="0" masterRel="sameClick">
                                          <p:stCondLst>
                                            <p:cond evt="begin" delay="0">
                                              <p:tn val="55"/>
                                            </p:cond>
                                          </p:stCondLst>
                                          <p:endCondLst>
                                            <p:cond evt="onStopAudio" delay="0">
                                              <p:tgtEl>
                                                <p:sldTgt/>
                                              </p:tgtEl>
                                            </p:cond>
                                          </p:endCondLst>
                                        </p:cTn>
                                        <p:tgtEl>
                                          <p:sndTgt r:embed="rId3" name="camera.wav"/>
                                        </p:tgtEl>
                                      </p:cMediaNode>
                                    </p:audio>
                                  </p:subTnLst>
                                </p:cTn>
                              </p:par>
                            </p:childTnLst>
                          </p:cTn>
                        </p:par>
                      </p:childTnLst>
                    </p:cTn>
                  </p:par>
                  <p:par>
                    <p:cTn id="60" fill="hold">
                      <p:stCondLst>
                        <p:cond delay="indefinite"/>
                      </p:stCondLst>
                      <p:childTnLst>
                        <p:par>
                          <p:cTn id="61" fill="hold">
                            <p:stCondLst>
                              <p:cond delay="0"/>
                            </p:stCondLst>
                            <p:childTnLst>
                              <p:par>
                                <p:cTn id="62" presetID="53" presetClass="entr" presetSubtype="0" fill="hold" grpId="0" nodeType="clickEffect">
                                  <p:stCondLst>
                                    <p:cond delay="0"/>
                                  </p:stCondLst>
                                  <p:childTnLst>
                                    <p:set>
                                      <p:cBhvr>
                                        <p:cTn id="63" dur="1" fill="hold">
                                          <p:stCondLst>
                                            <p:cond delay="0"/>
                                          </p:stCondLst>
                                        </p:cTn>
                                        <p:tgtEl>
                                          <p:spTgt spid="147474"/>
                                        </p:tgtEl>
                                        <p:attrNameLst>
                                          <p:attrName>style.visibility</p:attrName>
                                        </p:attrNameLst>
                                      </p:cBhvr>
                                      <p:to>
                                        <p:strVal val="visible"/>
                                      </p:to>
                                    </p:set>
                                    <p:anim calcmode="lin" valueType="num">
                                      <p:cBhvr>
                                        <p:cTn id="64" dur="500" fill="hold"/>
                                        <p:tgtEl>
                                          <p:spTgt spid="147474"/>
                                        </p:tgtEl>
                                        <p:attrNameLst>
                                          <p:attrName>ppt_w</p:attrName>
                                        </p:attrNameLst>
                                      </p:cBhvr>
                                      <p:tavLst>
                                        <p:tav tm="0">
                                          <p:val>
                                            <p:fltVal val="0"/>
                                          </p:val>
                                        </p:tav>
                                        <p:tav tm="100000">
                                          <p:val>
                                            <p:strVal val="#ppt_w"/>
                                          </p:val>
                                        </p:tav>
                                      </p:tavLst>
                                    </p:anim>
                                    <p:anim calcmode="lin" valueType="num">
                                      <p:cBhvr>
                                        <p:cTn id="65" dur="500" fill="hold"/>
                                        <p:tgtEl>
                                          <p:spTgt spid="147474"/>
                                        </p:tgtEl>
                                        <p:attrNameLst>
                                          <p:attrName>ppt_h</p:attrName>
                                        </p:attrNameLst>
                                      </p:cBhvr>
                                      <p:tavLst>
                                        <p:tav tm="0">
                                          <p:val>
                                            <p:fltVal val="0"/>
                                          </p:val>
                                        </p:tav>
                                        <p:tav tm="100000">
                                          <p:val>
                                            <p:strVal val="#ppt_h"/>
                                          </p:val>
                                        </p:tav>
                                      </p:tavLst>
                                    </p:anim>
                                    <p:animEffect transition="in" filter="fade">
                                      <p:cBhvr>
                                        <p:cTn id="66" dur="500"/>
                                        <p:tgtEl>
                                          <p:spTgt spid="147474"/>
                                        </p:tgtEl>
                                      </p:cBhvr>
                                    </p:animEffect>
                                  </p:childTnLst>
                                  <p:subTnLst>
                                    <p:audio>
                                      <p:cMediaNode>
                                        <p:cTn display="0" masterRel="sameClick">
                                          <p:stCondLst>
                                            <p:cond evt="begin" delay="0">
                                              <p:tn val="62"/>
                                            </p:cond>
                                          </p:stCondLst>
                                          <p:endCondLst>
                                            <p:cond evt="onStopAudio" delay="0">
                                              <p:tgtEl>
                                                <p:sldTgt/>
                                              </p:tgtEl>
                                            </p:cond>
                                          </p:endCondLst>
                                        </p:cTn>
                                        <p:tgtEl>
                                          <p:sndTgt r:embed="rId5" name="cashreg.wav"/>
                                        </p:tgtEl>
                                      </p:cMediaNode>
                                    </p:audio>
                                  </p:subTnLst>
                                </p:cTn>
                              </p:par>
                            </p:childTnLst>
                          </p:cTn>
                        </p:par>
                      </p:childTnLst>
                    </p:cTn>
                  </p:par>
                  <p:par>
                    <p:cTn id="67" fill="hold">
                      <p:stCondLst>
                        <p:cond delay="indefinite"/>
                      </p:stCondLst>
                      <p:childTnLst>
                        <p:par>
                          <p:cTn id="68" fill="hold">
                            <p:stCondLst>
                              <p:cond delay="0"/>
                            </p:stCondLst>
                            <p:childTnLst>
                              <p:par>
                                <p:cTn id="69" presetID="53" presetClass="entr" presetSubtype="0" fill="hold" grpId="0" nodeType="clickEffect">
                                  <p:stCondLst>
                                    <p:cond delay="0"/>
                                  </p:stCondLst>
                                  <p:childTnLst>
                                    <p:set>
                                      <p:cBhvr>
                                        <p:cTn id="70" dur="1" fill="hold">
                                          <p:stCondLst>
                                            <p:cond delay="0"/>
                                          </p:stCondLst>
                                        </p:cTn>
                                        <p:tgtEl>
                                          <p:spTgt spid="147470"/>
                                        </p:tgtEl>
                                        <p:attrNameLst>
                                          <p:attrName>style.visibility</p:attrName>
                                        </p:attrNameLst>
                                      </p:cBhvr>
                                      <p:to>
                                        <p:strVal val="visible"/>
                                      </p:to>
                                    </p:set>
                                    <p:anim calcmode="lin" valueType="num">
                                      <p:cBhvr>
                                        <p:cTn id="71" dur="500" fill="hold"/>
                                        <p:tgtEl>
                                          <p:spTgt spid="147470"/>
                                        </p:tgtEl>
                                        <p:attrNameLst>
                                          <p:attrName>ppt_w</p:attrName>
                                        </p:attrNameLst>
                                      </p:cBhvr>
                                      <p:tavLst>
                                        <p:tav tm="0">
                                          <p:val>
                                            <p:fltVal val="0"/>
                                          </p:val>
                                        </p:tav>
                                        <p:tav tm="100000">
                                          <p:val>
                                            <p:strVal val="#ppt_w"/>
                                          </p:val>
                                        </p:tav>
                                      </p:tavLst>
                                    </p:anim>
                                    <p:anim calcmode="lin" valueType="num">
                                      <p:cBhvr>
                                        <p:cTn id="72" dur="500" fill="hold"/>
                                        <p:tgtEl>
                                          <p:spTgt spid="147470"/>
                                        </p:tgtEl>
                                        <p:attrNameLst>
                                          <p:attrName>ppt_h</p:attrName>
                                        </p:attrNameLst>
                                      </p:cBhvr>
                                      <p:tavLst>
                                        <p:tav tm="0">
                                          <p:val>
                                            <p:fltVal val="0"/>
                                          </p:val>
                                        </p:tav>
                                        <p:tav tm="100000">
                                          <p:val>
                                            <p:strVal val="#ppt_h"/>
                                          </p:val>
                                        </p:tav>
                                      </p:tavLst>
                                    </p:anim>
                                    <p:animEffect transition="in" filter="fade">
                                      <p:cBhvr>
                                        <p:cTn id="73" dur="500"/>
                                        <p:tgtEl>
                                          <p:spTgt spid="147470"/>
                                        </p:tgtEl>
                                      </p:cBhvr>
                                    </p:animEffect>
                                  </p:childTnLst>
                                  <p:subTnLst>
                                    <p:audio>
                                      <p:cMediaNode>
                                        <p:cTn display="0" masterRel="sameClick">
                                          <p:stCondLst>
                                            <p:cond evt="begin" delay="0">
                                              <p:tn val="69"/>
                                            </p:cond>
                                          </p:stCondLst>
                                          <p:endCondLst>
                                            <p:cond evt="onStopAudio" delay="0">
                                              <p:tgtEl>
                                                <p:sldTgt/>
                                              </p:tgtEl>
                                            </p:cond>
                                          </p:endCondLst>
                                        </p:cTn>
                                        <p:tgtEl>
                                          <p:sndTgt r:embed="rId5" name="cashreg.wav"/>
                                        </p:tgtEl>
                                      </p:cMediaNode>
                                    </p:audio>
                                  </p:subTnLst>
                                </p:cTn>
                              </p:par>
                            </p:childTnLst>
                          </p:cTn>
                        </p:par>
                      </p:childTnLst>
                    </p:cTn>
                  </p:par>
                  <p:par>
                    <p:cTn id="74" fill="hold">
                      <p:stCondLst>
                        <p:cond delay="indefinite"/>
                      </p:stCondLst>
                      <p:childTnLst>
                        <p:par>
                          <p:cTn id="75" fill="hold">
                            <p:stCondLst>
                              <p:cond delay="0"/>
                            </p:stCondLst>
                            <p:childTnLst>
                              <p:par>
                                <p:cTn id="76" presetID="53" presetClass="entr" presetSubtype="0" fill="hold" grpId="0" nodeType="clickEffect">
                                  <p:stCondLst>
                                    <p:cond delay="0"/>
                                  </p:stCondLst>
                                  <p:childTnLst>
                                    <p:set>
                                      <p:cBhvr>
                                        <p:cTn id="77" dur="1" fill="hold">
                                          <p:stCondLst>
                                            <p:cond delay="0"/>
                                          </p:stCondLst>
                                        </p:cTn>
                                        <p:tgtEl>
                                          <p:spTgt spid="147472"/>
                                        </p:tgtEl>
                                        <p:attrNameLst>
                                          <p:attrName>style.visibility</p:attrName>
                                        </p:attrNameLst>
                                      </p:cBhvr>
                                      <p:to>
                                        <p:strVal val="visible"/>
                                      </p:to>
                                    </p:set>
                                    <p:anim calcmode="lin" valueType="num">
                                      <p:cBhvr>
                                        <p:cTn id="78" dur="500" fill="hold"/>
                                        <p:tgtEl>
                                          <p:spTgt spid="147472"/>
                                        </p:tgtEl>
                                        <p:attrNameLst>
                                          <p:attrName>ppt_w</p:attrName>
                                        </p:attrNameLst>
                                      </p:cBhvr>
                                      <p:tavLst>
                                        <p:tav tm="0">
                                          <p:val>
                                            <p:fltVal val="0"/>
                                          </p:val>
                                        </p:tav>
                                        <p:tav tm="100000">
                                          <p:val>
                                            <p:strVal val="#ppt_w"/>
                                          </p:val>
                                        </p:tav>
                                      </p:tavLst>
                                    </p:anim>
                                    <p:anim calcmode="lin" valueType="num">
                                      <p:cBhvr>
                                        <p:cTn id="79" dur="500" fill="hold"/>
                                        <p:tgtEl>
                                          <p:spTgt spid="147472"/>
                                        </p:tgtEl>
                                        <p:attrNameLst>
                                          <p:attrName>ppt_h</p:attrName>
                                        </p:attrNameLst>
                                      </p:cBhvr>
                                      <p:tavLst>
                                        <p:tav tm="0">
                                          <p:val>
                                            <p:fltVal val="0"/>
                                          </p:val>
                                        </p:tav>
                                        <p:tav tm="100000">
                                          <p:val>
                                            <p:strVal val="#ppt_h"/>
                                          </p:val>
                                        </p:tav>
                                      </p:tavLst>
                                    </p:anim>
                                    <p:animEffect transition="in" filter="fade">
                                      <p:cBhvr>
                                        <p:cTn id="80" dur="500"/>
                                        <p:tgtEl>
                                          <p:spTgt spid="147472"/>
                                        </p:tgtEl>
                                      </p:cBhvr>
                                    </p:animEffect>
                                  </p:childTnLst>
                                  <p:subTnLst>
                                    <p:audio>
                                      <p:cMediaNode>
                                        <p:cTn display="0" masterRel="sameClick">
                                          <p:stCondLst>
                                            <p:cond evt="begin" delay="0">
                                              <p:tn val="76"/>
                                            </p:cond>
                                          </p:stCondLst>
                                          <p:endCondLst>
                                            <p:cond evt="onStopAudio" delay="0">
                                              <p:tgtEl>
                                                <p:sldTgt/>
                                              </p:tgtEl>
                                            </p:cond>
                                          </p:endCondLst>
                                        </p:cTn>
                                        <p:tgtEl>
                                          <p:sndTgt r:embed="rId5"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70" grpId="0"/>
      <p:bldP spid="147472" grpId="0"/>
      <p:bldP spid="14747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8" name="Rectangle 4"/>
          <p:cNvSpPr>
            <a:spLocks noChangeArrowheads="1"/>
          </p:cNvSpPr>
          <p:nvPr/>
        </p:nvSpPr>
        <p:spPr bwMode="auto">
          <a:xfrm>
            <a:off x="687388" y="1708150"/>
            <a:ext cx="7772400" cy="5149850"/>
          </a:xfrm>
          <a:prstGeom prst="rect">
            <a:avLst/>
          </a:prstGeom>
          <a:solidFill>
            <a:srgbClr val="CCFFCC"/>
          </a:solidFill>
          <a:ln w="9525">
            <a:noFill/>
            <a:miter lim="800000"/>
            <a:headEnd/>
            <a:tailEnd/>
          </a:ln>
          <a:effectLst/>
        </p:spPr>
        <p:txBody>
          <a:bodyPr/>
          <a:lstStyle/>
          <a:p>
            <a:pPr eaLnBrk="0" hangingPunct="0">
              <a:spcBef>
                <a:spcPct val="20000"/>
              </a:spcBef>
            </a:pPr>
            <a:endParaRPr lang="en-US" sz="2000" baseline="-25000">
              <a:latin typeface="Courier New" pitchFamily="49" charset="0"/>
              <a:sym typeface="Symbol" pitchFamily="18" charset="2"/>
            </a:endParaRPr>
          </a:p>
        </p:txBody>
      </p:sp>
      <p:pic>
        <p:nvPicPr>
          <p:cNvPr id="149522" name="Picture 18"/>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709613" y="1782763"/>
            <a:ext cx="7705725" cy="1992312"/>
          </a:xfrm>
          <a:prstGeom prst="rect">
            <a:avLst/>
          </a:prstGeom>
          <a:noFill/>
        </p:spPr>
      </p:pic>
      <p:sp>
        <p:nvSpPr>
          <p:cNvPr id="149520"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11: Electromagnetic induction - AHL</a:t>
            </a:r>
            <a:br>
              <a:rPr lang="en-US" altLang="en-US" sz="2800" b="1">
                <a:solidFill>
                  <a:schemeClr val="tx2"/>
                </a:solidFill>
              </a:rPr>
            </a:br>
            <a:r>
              <a:rPr lang="en-US" altLang="en-US" sz="2800"/>
              <a:t>11.2 – Power generation and transmission</a:t>
            </a:r>
          </a:p>
        </p:txBody>
      </p:sp>
      <p:sp>
        <p:nvSpPr>
          <p:cNvPr id="149506" name="Rectangle 2"/>
          <p:cNvSpPr>
            <a:spLocks noChangeArrowheads="1"/>
          </p:cNvSpPr>
          <p:nvPr/>
        </p:nvSpPr>
        <p:spPr bwMode="auto">
          <a:xfrm>
            <a:off x="685800" y="1338263"/>
            <a:ext cx="7772400" cy="414337"/>
          </a:xfrm>
          <a:prstGeom prst="rect">
            <a:avLst/>
          </a:prstGeom>
          <a:solidFill>
            <a:srgbClr val="EAEAEA"/>
          </a:solidFill>
          <a:ln w="9525">
            <a:noFill/>
            <a:miter lim="800000"/>
            <a:headEnd/>
            <a:tailEnd/>
          </a:ln>
          <a:effectLst/>
        </p:spPr>
        <p:txBody>
          <a:bodyPr/>
          <a:lstStyle/>
          <a:p>
            <a:pPr eaLnBrk="0" hangingPunct="0">
              <a:spcBef>
                <a:spcPct val="20000"/>
              </a:spcBef>
            </a:pPr>
            <a:r>
              <a:rPr lang="en-US" i="1">
                <a:solidFill>
                  <a:schemeClr val="accent2"/>
                </a:solidFill>
                <a:cs typeface="Times New Roman" pitchFamily="18" charset="0"/>
              </a:rPr>
              <a:t>Solve AC circuit problems for ohmic resistors</a:t>
            </a:r>
            <a:r>
              <a:rPr lang="en-US">
                <a:solidFill>
                  <a:srgbClr val="000000"/>
                </a:solidFill>
                <a:cs typeface="Times New Roman" pitchFamily="18" charset="0"/>
              </a:rPr>
              <a:t> </a:t>
            </a:r>
            <a:r>
              <a:rPr lang="en-US" sz="2000">
                <a:solidFill>
                  <a:srgbClr val="000000"/>
                </a:solidFill>
                <a:latin typeface="Courier New" pitchFamily="49" charset="0"/>
                <a:cs typeface="Times New Roman" pitchFamily="18" charset="0"/>
              </a:rPr>
              <a:t>	</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9522"/>
                                        </p:tgtEl>
                                        <p:attrNameLst>
                                          <p:attrName>style.visibility</p:attrName>
                                        </p:attrNameLst>
                                      </p:cBhvr>
                                      <p:to>
                                        <p:strVal val="visible"/>
                                      </p:to>
                                    </p:set>
                                    <p:anim calcmode="lin" valueType="num">
                                      <p:cBhvr additive="base">
                                        <p:cTn id="7" dur="500" fill="hold"/>
                                        <p:tgtEl>
                                          <p:spTgt spid="149522"/>
                                        </p:tgtEl>
                                        <p:attrNameLst>
                                          <p:attrName>ppt_x</p:attrName>
                                        </p:attrNameLst>
                                      </p:cBhvr>
                                      <p:tavLst>
                                        <p:tav tm="0">
                                          <p:val>
                                            <p:strVal val="#ppt_x"/>
                                          </p:val>
                                        </p:tav>
                                        <p:tav tm="100000">
                                          <p:val>
                                            <p:strVal val="#ppt_x"/>
                                          </p:val>
                                        </p:tav>
                                      </p:tavLst>
                                    </p:anim>
                                    <p:anim calcmode="lin" valueType="num">
                                      <p:cBhvr additive="base">
                                        <p:cTn id="8" dur="500" fill="hold"/>
                                        <p:tgtEl>
                                          <p:spTgt spid="14952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6" name="Rectangle 4"/>
          <p:cNvSpPr>
            <a:spLocks noChangeArrowheads="1"/>
          </p:cNvSpPr>
          <p:nvPr/>
        </p:nvSpPr>
        <p:spPr bwMode="auto">
          <a:xfrm>
            <a:off x="687388" y="1708150"/>
            <a:ext cx="7772400" cy="5149850"/>
          </a:xfrm>
          <a:prstGeom prst="rect">
            <a:avLst/>
          </a:prstGeom>
          <a:solidFill>
            <a:srgbClr val="CCFFCC"/>
          </a:solidFill>
          <a:ln w="9525">
            <a:noFill/>
            <a:miter lim="800000"/>
            <a:headEnd/>
            <a:tailEnd/>
          </a:ln>
          <a:effectLst/>
        </p:spPr>
        <p:txBody>
          <a:bodyPr/>
          <a:lstStyle/>
          <a:p>
            <a:pPr eaLnBrk="0" hangingPunct="0">
              <a:spcBef>
                <a:spcPct val="20000"/>
              </a:spcBef>
            </a:pPr>
            <a:endParaRPr lang="en-US" sz="2000" baseline="-25000">
              <a:latin typeface="Courier New" pitchFamily="49" charset="0"/>
              <a:sym typeface="Symbol" pitchFamily="18" charset="2"/>
            </a:endParaRPr>
          </a:p>
        </p:txBody>
      </p:sp>
      <p:pic>
        <p:nvPicPr>
          <p:cNvPr id="151557" name="Picture 5"/>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98500" y="1824038"/>
            <a:ext cx="7754938" cy="2913062"/>
          </a:xfrm>
          <a:prstGeom prst="rect">
            <a:avLst/>
          </a:prstGeom>
          <a:noFill/>
        </p:spPr>
      </p:pic>
      <p:sp>
        <p:nvSpPr>
          <p:cNvPr id="151568"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11: Electromagnetic induction - AHL</a:t>
            </a:r>
            <a:br>
              <a:rPr lang="en-US" altLang="en-US" sz="2800" b="1">
                <a:solidFill>
                  <a:schemeClr val="tx2"/>
                </a:solidFill>
              </a:rPr>
            </a:br>
            <a:r>
              <a:rPr lang="en-US" altLang="en-US" sz="2800"/>
              <a:t>11.2 – Power generation and transmission</a:t>
            </a:r>
          </a:p>
        </p:txBody>
      </p:sp>
      <p:sp>
        <p:nvSpPr>
          <p:cNvPr id="151569" name="Rectangle 17"/>
          <p:cNvSpPr>
            <a:spLocks noChangeArrowheads="1"/>
          </p:cNvSpPr>
          <p:nvPr/>
        </p:nvSpPr>
        <p:spPr bwMode="auto">
          <a:xfrm>
            <a:off x="685800" y="1338263"/>
            <a:ext cx="7772400" cy="414337"/>
          </a:xfrm>
          <a:prstGeom prst="rect">
            <a:avLst/>
          </a:prstGeom>
          <a:solidFill>
            <a:srgbClr val="EAEAEA"/>
          </a:solidFill>
          <a:ln w="9525">
            <a:noFill/>
            <a:miter lim="800000"/>
            <a:headEnd/>
            <a:tailEnd/>
          </a:ln>
          <a:effectLst/>
        </p:spPr>
        <p:txBody>
          <a:bodyPr/>
          <a:lstStyle/>
          <a:p>
            <a:pPr eaLnBrk="0" hangingPunct="0">
              <a:spcBef>
                <a:spcPct val="20000"/>
              </a:spcBef>
            </a:pPr>
            <a:r>
              <a:rPr lang="en-US" i="1">
                <a:solidFill>
                  <a:schemeClr val="accent2"/>
                </a:solidFill>
                <a:cs typeface="Times New Roman" pitchFamily="18" charset="0"/>
              </a:rPr>
              <a:t>Solve AC circuit problems for ohmic resistors</a:t>
            </a:r>
            <a:r>
              <a:rPr lang="en-US">
                <a:solidFill>
                  <a:srgbClr val="000000"/>
                </a:solidFill>
                <a:cs typeface="Times New Roman" pitchFamily="18" charset="0"/>
              </a:rPr>
              <a:t> </a:t>
            </a:r>
            <a:r>
              <a:rPr lang="en-US" sz="2000">
                <a:solidFill>
                  <a:srgbClr val="000000"/>
                </a:solidFill>
                <a:latin typeface="Courier New" pitchFamily="49" charset="0"/>
                <a:cs typeface="Times New Roman" pitchFamily="18" charset="0"/>
              </a:rPr>
              <a:t>	</a:t>
            </a:r>
          </a:p>
        </p:txBody>
      </p:sp>
      <p:grpSp>
        <p:nvGrpSpPr>
          <p:cNvPr id="151570" name="Group 18"/>
          <p:cNvGrpSpPr>
            <a:grpSpLocks/>
          </p:cNvGrpSpPr>
          <p:nvPr/>
        </p:nvGrpSpPr>
        <p:grpSpPr bwMode="auto">
          <a:xfrm>
            <a:off x="820738" y="4865692"/>
            <a:ext cx="7464425" cy="458788"/>
            <a:chOff x="511" y="2821"/>
            <a:chExt cx="4702" cy="289"/>
          </a:xfrm>
        </p:grpSpPr>
        <mc:AlternateContent xmlns:mc="http://schemas.openxmlformats.org/markup-compatibility/2006">
          <mc:Choice xmlns:a14="http://schemas.microsoft.com/office/drawing/2010/main" Requires="a14">
            <p:sp>
              <p:nvSpPr>
                <p:cNvPr id="151571" name="Rectangle 19"/>
                <p:cNvSpPr>
                  <a:spLocks noChangeArrowheads="1"/>
                </p:cNvSpPr>
                <p:nvPr/>
              </p:nvSpPr>
              <p:spPr bwMode="auto">
                <a:xfrm>
                  <a:off x="593" y="2821"/>
                  <a:ext cx="2712" cy="216"/>
                </a:xfrm>
                <a:prstGeom prst="rect">
                  <a:avLst/>
                </a:prstGeom>
                <a:noFill/>
                <a:ln w="9525">
                  <a:noFill/>
                  <a:miter lim="800000"/>
                  <a:headEnd/>
                  <a:tailEnd/>
                </a:ln>
                <a:effectLst/>
              </p:spPr>
              <p:txBody>
                <a:bodyPr/>
                <a:lstStyle/>
                <a:p>
                  <a:pPr eaLnBrk="0" hangingPunct="0">
                    <a:lnSpc>
                      <a:spcPct val="90000"/>
                    </a:lnSpc>
                    <a:spcBef>
                      <a:spcPct val="20000"/>
                    </a:spcBef>
                  </a:pPr>
                  <a:r>
                    <a:rPr lang="en-US" i="1" dirty="0">
                      <a:sym typeface="Symbol" pitchFamily="18" charset="2"/>
                    </a:rPr>
                    <a:t>P</a:t>
                  </a:r>
                  <a:r>
                    <a:rPr lang="en-US" dirty="0">
                      <a:sym typeface="Symbol" pitchFamily="18" charset="2"/>
                    </a:rPr>
                    <a:t> = </a:t>
                  </a:r>
                  <a:r>
                    <a:rPr lang="en-US" i="1" dirty="0" err="1">
                      <a:sym typeface="Symbol" pitchFamily="18" charset="2"/>
                    </a:rPr>
                    <a:t>V</a:t>
                  </a:r>
                  <a:r>
                    <a:rPr lang="en-US" baseline="-25000" dirty="0" err="1">
                      <a:sym typeface="Symbol" pitchFamily="18" charset="2"/>
                    </a:rPr>
                    <a:t>rms</a:t>
                  </a:r>
                  <a:r>
                    <a:rPr lang="en-US" i="1" dirty="0" err="1">
                      <a:sym typeface="Symbol" pitchFamily="18" charset="2"/>
                    </a:rPr>
                    <a:t>I</a:t>
                  </a:r>
                  <a:r>
                    <a:rPr lang="en-US" baseline="-25000" dirty="0" err="1">
                      <a:sym typeface="Symbol" pitchFamily="18" charset="2"/>
                    </a:rPr>
                    <a:t>rms</a:t>
                  </a:r>
                  <a:r>
                    <a:rPr lang="en-US" dirty="0">
                      <a:sym typeface="Symbol" pitchFamily="18" charset="2"/>
                    </a:rPr>
                    <a:t> = </a:t>
                  </a:r>
                  <a:r>
                    <a:rPr lang="en-US" i="1" dirty="0">
                      <a:sym typeface="Symbol" pitchFamily="18" charset="2"/>
                    </a:rPr>
                    <a:t>I</a:t>
                  </a:r>
                  <a:r>
                    <a:rPr lang="en-US" baseline="-25000" dirty="0">
                      <a:sym typeface="Symbol" pitchFamily="18" charset="2"/>
                    </a:rPr>
                    <a:t>rms</a:t>
                  </a:r>
                  <a:r>
                    <a:rPr lang="en-US" baseline="30000" dirty="0">
                      <a:sym typeface="Symbol" pitchFamily="18" charset="2"/>
                    </a:rPr>
                    <a:t>2</a:t>
                  </a:r>
                  <a:r>
                    <a:rPr lang="en-US" i="1" dirty="0">
                      <a:sym typeface="Symbol" pitchFamily="18" charset="2"/>
                    </a:rPr>
                    <a:t>R</a:t>
                  </a:r>
                  <a:r>
                    <a:rPr lang="en-US" dirty="0">
                      <a:sym typeface="Symbol" pitchFamily="18" charset="2"/>
                    </a:rPr>
                    <a:t> = </a:t>
                  </a:r>
                  <a14:m>
                    <m:oMath xmlns:m="http://schemas.openxmlformats.org/officeDocument/2006/math">
                      <m:f>
                        <m:fPr>
                          <m:ctrlPr>
                            <a:rPr lang="en-US" sz="1800" i="1" dirty="0">
                              <a:latin typeface="Cambria Math" panose="02040503050406030204" pitchFamily="18" charset="0"/>
                              <a:sym typeface="Symbol" pitchFamily="18" charset="2"/>
                            </a:rPr>
                          </m:ctrlPr>
                        </m:fPr>
                        <m:num>
                          <m:sSup>
                            <m:sSupPr>
                              <m:ctrlPr>
                                <a:rPr lang="en-US" sz="1800" i="1" dirty="0">
                                  <a:latin typeface="Cambria Math" panose="02040503050406030204" pitchFamily="18" charset="0"/>
                                  <a:sym typeface="Symbol" pitchFamily="18" charset="2"/>
                                </a:rPr>
                              </m:ctrlPr>
                            </m:sSupPr>
                            <m:e>
                              <m:r>
                                <a:rPr lang="en-US" sz="1800" i="1" dirty="0">
                                  <a:latin typeface="Cambria Math" panose="02040503050406030204" pitchFamily="18" charset="0"/>
                                  <a:sym typeface="Symbol" pitchFamily="18" charset="2"/>
                                </a:rPr>
                                <m:t>𝑉</m:t>
                              </m:r>
                              <m:r>
                                <a:rPr lang="en-US" sz="1800" i="1" baseline="-25000" dirty="0">
                                  <a:latin typeface="Cambria Math" panose="02040503050406030204" pitchFamily="18" charset="0"/>
                                  <a:sym typeface="Symbol" pitchFamily="18" charset="2"/>
                                </a:rPr>
                                <m:t>𝑟𝑚𝑠</m:t>
                              </m:r>
                            </m:e>
                            <m:sup>
                              <m:r>
                                <a:rPr lang="en-US" sz="1800" i="1" dirty="0">
                                  <a:latin typeface="Cambria Math" panose="02040503050406030204" pitchFamily="18" charset="0"/>
                                  <a:sym typeface="Symbol" pitchFamily="18" charset="2"/>
                                </a:rPr>
                                <m:t>2</m:t>
                              </m:r>
                            </m:sup>
                          </m:sSup>
                        </m:num>
                        <m:den>
                          <m:r>
                            <a:rPr lang="en-US" sz="1800" i="1" dirty="0">
                              <a:latin typeface="Cambria Math" panose="02040503050406030204" pitchFamily="18" charset="0"/>
                              <a:sym typeface="Symbol" pitchFamily="18" charset="2"/>
                            </a:rPr>
                            <m:t>𝑅</m:t>
                          </m:r>
                        </m:den>
                      </m:f>
                    </m:oMath>
                  </a14:m>
                  <a:endParaRPr lang="en-US" dirty="0">
                    <a:solidFill>
                      <a:srgbClr val="000000"/>
                    </a:solidFill>
                    <a:cs typeface="Courier New" pitchFamily="49" charset="0"/>
                  </a:endParaRPr>
                </a:p>
              </p:txBody>
            </p:sp>
          </mc:Choice>
          <mc:Fallback>
            <p:sp>
              <p:nvSpPr>
                <p:cNvPr id="151571" name="Rectangle 19"/>
                <p:cNvSpPr>
                  <a:spLocks noRot="1" noChangeAspect="1" noMove="1" noResize="1" noEditPoints="1" noAdjustHandles="1" noChangeArrowheads="1" noChangeShapeType="1" noTextEdit="1"/>
                </p:cNvSpPr>
                <p:nvPr/>
              </p:nvSpPr>
              <p:spPr bwMode="auto">
                <a:xfrm>
                  <a:off x="593" y="2821"/>
                  <a:ext cx="2712" cy="216"/>
                </a:xfrm>
                <a:prstGeom prst="rect">
                  <a:avLst/>
                </a:prstGeom>
                <a:blipFill>
                  <a:blip r:embed="rId6"/>
                  <a:stretch>
                    <a:fillRect l="-2266" t="-17857" b="-71429"/>
                  </a:stretch>
                </a:blipFill>
                <a:ln w="9525">
                  <a:noFill/>
                  <a:miter lim="800000"/>
                  <a:headEnd/>
                  <a:tailEnd/>
                </a:ln>
                <a:effectLst/>
              </p:spPr>
              <p:txBody>
                <a:bodyPr/>
                <a:lstStyle/>
                <a:p>
                  <a:r>
                    <a:rPr lang="en-US">
                      <a:noFill/>
                    </a:rPr>
                    <a:t> </a:t>
                  </a:r>
                </a:p>
              </p:txBody>
            </p:sp>
          </mc:Fallback>
        </mc:AlternateContent>
        <p:sp>
          <p:nvSpPr>
            <p:cNvPr id="151572" name="Text Box 20"/>
            <p:cNvSpPr txBox="1">
              <a:spLocks noChangeArrowheads="1"/>
            </p:cNvSpPr>
            <p:nvPr/>
          </p:nvSpPr>
          <p:spPr bwMode="auto">
            <a:xfrm>
              <a:off x="3260" y="2822"/>
              <a:ext cx="1953" cy="288"/>
            </a:xfrm>
            <a:prstGeom prst="rect">
              <a:avLst/>
            </a:prstGeom>
            <a:solidFill>
              <a:srgbClr val="FF0000"/>
            </a:solidFill>
            <a:ln w="9525">
              <a:noFill/>
              <a:miter lim="800000"/>
              <a:headEnd/>
              <a:tailEnd/>
            </a:ln>
            <a:effectLst/>
          </p:spPr>
          <p:txBody>
            <a:bodyPr>
              <a:spAutoFit/>
            </a:bodyPr>
            <a:lstStyle/>
            <a:p>
              <a:pPr algn="ctr">
                <a:spcBef>
                  <a:spcPct val="50000"/>
                </a:spcBef>
              </a:pPr>
              <a:r>
                <a:rPr lang="en-US">
                  <a:solidFill>
                    <a:schemeClr val="bg1"/>
                  </a:solidFill>
                </a:rPr>
                <a:t>electrical power (AC)</a:t>
              </a:r>
            </a:p>
          </p:txBody>
        </p:sp>
        <p:sp>
          <p:nvSpPr>
            <p:cNvPr id="151573" name="Rectangle 21"/>
            <p:cNvSpPr>
              <a:spLocks noChangeArrowheads="1"/>
            </p:cNvSpPr>
            <p:nvPr/>
          </p:nvSpPr>
          <p:spPr bwMode="auto">
            <a:xfrm>
              <a:off x="511" y="2824"/>
              <a:ext cx="4701" cy="283"/>
            </a:xfrm>
            <a:prstGeom prst="rect">
              <a:avLst/>
            </a:prstGeom>
            <a:noFill/>
            <a:ln w="12700">
              <a:solidFill>
                <a:schemeClr val="tx1"/>
              </a:solidFill>
              <a:miter lim="800000"/>
              <a:headEnd/>
              <a:tailEnd/>
            </a:ln>
            <a:effectLst/>
          </p:spPr>
          <p:txBody>
            <a:bodyPr wrap="none" anchor="ctr"/>
            <a:lstStyle/>
            <a:p>
              <a:endParaRPr lang="en-US"/>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1557"/>
                                        </p:tgtEl>
                                        <p:attrNameLst>
                                          <p:attrName>style.visibility</p:attrName>
                                        </p:attrNameLst>
                                      </p:cBhvr>
                                      <p:to>
                                        <p:strVal val="visible"/>
                                      </p:to>
                                    </p:set>
                                    <p:anim calcmode="lin" valueType="num">
                                      <p:cBhvr additive="base">
                                        <p:cTn id="7" dur="500" fill="hold"/>
                                        <p:tgtEl>
                                          <p:spTgt spid="151557"/>
                                        </p:tgtEl>
                                        <p:attrNameLst>
                                          <p:attrName>ppt_x</p:attrName>
                                        </p:attrNameLst>
                                      </p:cBhvr>
                                      <p:tavLst>
                                        <p:tav tm="0">
                                          <p:val>
                                            <p:strVal val="#ppt_x"/>
                                          </p:val>
                                        </p:tav>
                                        <p:tav tm="100000">
                                          <p:val>
                                            <p:strVal val="#ppt_x"/>
                                          </p:val>
                                        </p:tav>
                                      </p:tavLst>
                                    </p:anim>
                                    <p:anim calcmode="lin" valueType="num">
                                      <p:cBhvr additive="base">
                                        <p:cTn id="8" dur="500" fill="hold"/>
                                        <p:tgtEl>
                                          <p:spTgt spid="15155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53" presetClass="entr" presetSubtype="0" fill="hold" nodeType="clickEffect">
                                  <p:stCondLst>
                                    <p:cond delay="0"/>
                                  </p:stCondLst>
                                  <p:childTnLst>
                                    <p:set>
                                      <p:cBhvr>
                                        <p:cTn id="12" dur="1" fill="hold">
                                          <p:stCondLst>
                                            <p:cond delay="0"/>
                                          </p:stCondLst>
                                        </p:cTn>
                                        <p:tgtEl>
                                          <p:spTgt spid="151570"/>
                                        </p:tgtEl>
                                        <p:attrNameLst>
                                          <p:attrName>style.visibility</p:attrName>
                                        </p:attrNameLst>
                                      </p:cBhvr>
                                      <p:to>
                                        <p:strVal val="visible"/>
                                      </p:to>
                                    </p:set>
                                    <p:anim calcmode="lin" valueType="num">
                                      <p:cBhvr>
                                        <p:cTn id="13" dur="500" fill="hold"/>
                                        <p:tgtEl>
                                          <p:spTgt spid="151570"/>
                                        </p:tgtEl>
                                        <p:attrNameLst>
                                          <p:attrName>ppt_w</p:attrName>
                                        </p:attrNameLst>
                                      </p:cBhvr>
                                      <p:tavLst>
                                        <p:tav tm="0">
                                          <p:val>
                                            <p:fltVal val="0"/>
                                          </p:val>
                                        </p:tav>
                                        <p:tav tm="100000">
                                          <p:val>
                                            <p:strVal val="#ppt_w"/>
                                          </p:val>
                                        </p:tav>
                                      </p:tavLst>
                                    </p:anim>
                                    <p:anim calcmode="lin" valueType="num">
                                      <p:cBhvr>
                                        <p:cTn id="14" dur="500" fill="hold"/>
                                        <p:tgtEl>
                                          <p:spTgt spid="151570"/>
                                        </p:tgtEl>
                                        <p:attrNameLst>
                                          <p:attrName>ppt_h</p:attrName>
                                        </p:attrNameLst>
                                      </p:cBhvr>
                                      <p:tavLst>
                                        <p:tav tm="0">
                                          <p:val>
                                            <p:fltVal val="0"/>
                                          </p:val>
                                        </p:tav>
                                        <p:tav tm="100000">
                                          <p:val>
                                            <p:strVal val="#ppt_h"/>
                                          </p:val>
                                        </p:tav>
                                      </p:tavLst>
                                    </p:anim>
                                    <p:animEffect transition="in" filter="fade">
                                      <p:cBhvr>
                                        <p:cTn id="15" dur="500"/>
                                        <p:tgtEl>
                                          <p:spTgt spid="151570"/>
                                        </p:tgtEl>
                                      </p:cBhvr>
                                    </p:animEffect>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4" name="Rectangle 4"/>
          <p:cNvSpPr>
            <a:spLocks noChangeArrowheads="1"/>
          </p:cNvSpPr>
          <p:nvPr/>
        </p:nvSpPr>
        <p:spPr bwMode="auto">
          <a:xfrm>
            <a:off x="684213" y="1749425"/>
            <a:ext cx="7764462" cy="5108575"/>
          </a:xfrm>
          <a:prstGeom prst="rect">
            <a:avLst/>
          </a:prstGeom>
          <a:solidFill>
            <a:srgbClr val="FFFFCC"/>
          </a:solidFill>
          <a:ln w="9525">
            <a:noFill/>
            <a:miter lim="800000"/>
            <a:headEnd/>
            <a:tailEnd/>
          </a:ln>
          <a:effectLst/>
        </p:spPr>
        <p:txBody>
          <a:bodyPr/>
          <a:lstStyle/>
          <a:p>
            <a:pPr eaLnBrk="0" hangingPunct="0">
              <a:spcBef>
                <a:spcPct val="20000"/>
              </a:spcBef>
            </a:pPr>
            <a:r>
              <a:rPr lang="en-US" dirty="0">
                <a:sym typeface="Symbol" pitchFamily="18" charset="2"/>
              </a:rPr>
              <a:t>EXAMPLE: A 60-Hz generator which produces            an induced </a:t>
            </a:r>
            <a:r>
              <a:rPr lang="en-US" dirty="0" err="1">
                <a:sym typeface="Symbol" pitchFamily="18" charset="2"/>
              </a:rPr>
              <a:t>emf</a:t>
            </a:r>
            <a:r>
              <a:rPr lang="en-US" dirty="0">
                <a:sym typeface="Symbol" pitchFamily="18" charset="2"/>
              </a:rPr>
              <a:t> having a maximum value of                     </a:t>
            </a:r>
            <a:r>
              <a:rPr lang="en-US" dirty="0">
                <a:solidFill>
                  <a:srgbClr val="000000"/>
                </a:solidFill>
                <a:sym typeface="Symbol" pitchFamily="18" charset="2"/>
              </a:rPr>
              <a:t></a:t>
            </a:r>
            <a:r>
              <a:rPr lang="en-US" baseline="-25000" dirty="0">
                <a:solidFill>
                  <a:srgbClr val="000000"/>
                </a:solidFill>
                <a:sym typeface="Symbol" pitchFamily="18" charset="2"/>
              </a:rPr>
              <a:t>0</a:t>
            </a:r>
            <a:r>
              <a:rPr lang="en-US" dirty="0">
                <a:solidFill>
                  <a:srgbClr val="000000"/>
                </a:solidFill>
                <a:sym typeface="Symbol" pitchFamily="18" charset="2"/>
              </a:rPr>
              <a:t> = 140 V is connected to a resistor of 28  as           shown. Find the equation of the current </a:t>
            </a:r>
            <a:r>
              <a:rPr lang="en-US" i="1" dirty="0">
                <a:solidFill>
                  <a:srgbClr val="000000"/>
                </a:solidFill>
                <a:sym typeface="Symbol" pitchFamily="18" charset="2"/>
              </a:rPr>
              <a:t>I </a:t>
            </a:r>
            <a:r>
              <a:rPr lang="en-US" dirty="0">
                <a:solidFill>
                  <a:srgbClr val="000000"/>
                </a:solidFill>
                <a:sym typeface="Symbol" pitchFamily="18" charset="2"/>
              </a:rPr>
              <a:t>as a              function of time.</a:t>
            </a:r>
            <a:endParaRPr lang="en-US" dirty="0">
              <a:sym typeface="Symbol" pitchFamily="18" charset="2"/>
            </a:endParaRPr>
          </a:p>
          <a:p>
            <a:pPr eaLnBrk="0" hangingPunct="0">
              <a:spcBef>
                <a:spcPct val="20000"/>
              </a:spcBef>
            </a:pPr>
            <a:r>
              <a:rPr lang="en-US" dirty="0">
                <a:sym typeface="Symbol" pitchFamily="18" charset="2"/>
              </a:rPr>
              <a:t>SOLUTION:</a:t>
            </a:r>
            <a:r>
              <a:rPr lang="en-US" i="1" dirty="0">
                <a:solidFill>
                  <a:srgbClr val="000000"/>
                </a:solidFill>
                <a:sym typeface="Symbol" pitchFamily="18" charset="2"/>
              </a:rPr>
              <a:t> </a:t>
            </a:r>
            <a:r>
              <a:rPr lang="en-US" dirty="0">
                <a:solidFill>
                  <a:srgbClr val="000000"/>
                </a:solidFill>
                <a:sym typeface="Symbol" pitchFamily="18" charset="2"/>
              </a:rPr>
              <a:t>For a resistance circuit, </a:t>
            </a:r>
            <a:r>
              <a:rPr lang="en-US" i="1" dirty="0">
                <a:solidFill>
                  <a:srgbClr val="000000"/>
                </a:solidFill>
                <a:sym typeface="Symbol" pitchFamily="18" charset="2"/>
              </a:rPr>
              <a:t>I</a:t>
            </a:r>
            <a:r>
              <a:rPr lang="en-US" dirty="0">
                <a:solidFill>
                  <a:srgbClr val="000000"/>
                </a:solidFill>
                <a:sym typeface="Symbol" pitchFamily="18" charset="2"/>
              </a:rPr>
              <a:t> and </a:t>
            </a:r>
            <a:r>
              <a:rPr lang="en-US" i="1" dirty="0">
                <a:solidFill>
                  <a:srgbClr val="000000"/>
                </a:solidFill>
                <a:sym typeface="Symbol" pitchFamily="18" charset="2"/>
              </a:rPr>
              <a:t>V</a:t>
            </a:r>
            <a:r>
              <a:rPr lang="en-US" dirty="0">
                <a:solidFill>
                  <a:srgbClr val="000000"/>
                </a:solidFill>
                <a:sym typeface="Symbol" pitchFamily="18" charset="2"/>
              </a:rPr>
              <a:t> are in phase. </a:t>
            </a:r>
          </a:p>
          <a:p>
            <a:pPr eaLnBrk="0" hangingPunct="0">
              <a:spcBef>
                <a:spcPct val="20000"/>
              </a:spcBef>
            </a:pPr>
            <a:r>
              <a:rPr lang="en-US" b="1" dirty="0">
                <a:sym typeface="Symbol" pitchFamily="18" charset="2"/>
              </a:rPr>
              <a:t></a:t>
            </a:r>
            <a:r>
              <a:rPr lang="en-US" dirty="0">
                <a:sym typeface="Symbol" pitchFamily="18" charset="2"/>
              </a:rPr>
              <a:t>From</a:t>
            </a:r>
            <a:r>
              <a:rPr lang="en-US" i="1" dirty="0">
                <a:sym typeface="Symbol" pitchFamily="18" charset="2"/>
              </a:rPr>
              <a:t>V</a:t>
            </a:r>
            <a:r>
              <a:rPr lang="en-US" baseline="-25000" dirty="0">
                <a:sym typeface="Symbol" pitchFamily="18" charset="2"/>
              </a:rPr>
              <a:t>0</a:t>
            </a:r>
            <a:r>
              <a:rPr lang="en-US" dirty="0">
                <a:sym typeface="Symbol" pitchFamily="18" charset="2"/>
              </a:rPr>
              <a:t> = </a:t>
            </a:r>
            <a:r>
              <a:rPr lang="en-US" i="1" dirty="0">
                <a:sym typeface="Symbol" pitchFamily="18" charset="2"/>
              </a:rPr>
              <a:t>I</a:t>
            </a:r>
            <a:r>
              <a:rPr lang="en-US" baseline="-25000" dirty="0">
                <a:sym typeface="Symbol" pitchFamily="18" charset="2"/>
              </a:rPr>
              <a:t>0</a:t>
            </a:r>
            <a:r>
              <a:rPr lang="en-US" i="1" dirty="0">
                <a:sym typeface="Symbol" pitchFamily="18" charset="2"/>
              </a:rPr>
              <a:t>R</a:t>
            </a:r>
            <a:r>
              <a:rPr lang="en-US" dirty="0">
                <a:sym typeface="Symbol" pitchFamily="18" charset="2"/>
              </a:rPr>
              <a:t> we have</a:t>
            </a:r>
          </a:p>
          <a:p>
            <a:pPr eaLnBrk="0" hangingPunct="0">
              <a:spcBef>
                <a:spcPct val="20000"/>
              </a:spcBef>
            </a:pPr>
            <a:r>
              <a:rPr lang="en-US" i="1" dirty="0">
                <a:solidFill>
                  <a:srgbClr val="000000"/>
                </a:solidFill>
                <a:sym typeface="Symbol" pitchFamily="18" charset="2"/>
              </a:rPr>
              <a:t>	     V</a:t>
            </a:r>
            <a:r>
              <a:rPr lang="en-US" baseline="-25000" dirty="0">
                <a:solidFill>
                  <a:srgbClr val="000000"/>
                </a:solidFill>
                <a:sym typeface="Symbol" pitchFamily="18" charset="2"/>
              </a:rPr>
              <a:t>0</a:t>
            </a:r>
            <a:r>
              <a:rPr lang="en-US" dirty="0">
                <a:solidFill>
                  <a:srgbClr val="000000"/>
                </a:solidFill>
                <a:sym typeface="Symbol" pitchFamily="18" charset="2"/>
              </a:rPr>
              <a:t> 	= </a:t>
            </a:r>
            <a:r>
              <a:rPr lang="en-US" i="1" dirty="0">
                <a:solidFill>
                  <a:srgbClr val="000000"/>
                </a:solidFill>
                <a:sym typeface="Symbol" pitchFamily="18" charset="2"/>
              </a:rPr>
              <a:t>I</a:t>
            </a:r>
            <a:r>
              <a:rPr lang="en-US" baseline="-25000" dirty="0">
                <a:solidFill>
                  <a:srgbClr val="000000"/>
                </a:solidFill>
                <a:sym typeface="Symbol" pitchFamily="18" charset="2"/>
              </a:rPr>
              <a:t>0</a:t>
            </a:r>
            <a:r>
              <a:rPr lang="en-US" i="1" dirty="0">
                <a:solidFill>
                  <a:srgbClr val="000000"/>
                </a:solidFill>
                <a:sym typeface="Symbol" pitchFamily="18" charset="2"/>
              </a:rPr>
              <a:t>R</a:t>
            </a:r>
            <a:r>
              <a:rPr lang="en-US" dirty="0">
                <a:solidFill>
                  <a:srgbClr val="000000"/>
                </a:solidFill>
                <a:sym typeface="Symbol" pitchFamily="18" charset="2"/>
              </a:rPr>
              <a:t> </a:t>
            </a:r>
            <a:r>
              <a:rPr lang="en-US" i="1" dirty="0">
                <a:solidFill>
                  <a:srgbClr val="000000"/>
                </a:solidFill>
                <a:sym typeface="Symbol" pitchFamily="18" charset="2"/>
              </a:rPr>
              <a:t> </a:t>
            </a:r>
            <a:endParaRPr lang="en-US" dirty="0" smtClean="0">
              <a:solidFill>
                <a:srgbClr val="000000"/>
              </a:solidFill>
              <a:sym typeface="Symbol" pitchFamily="18" charset="2"/>
            </a:endParaRPr>
          </a:p>
          <a:p>
            <a:pPr eaLnBrk="0" hangingPunct="0">
              <a:spcBef>
                <a:spcPct val="20000"/>
              </a:spcBef>
            </a:pPr>
            <a:r>
              <a:rPr lang="en-US" b="1" dirty="0" smtClean="0">
                <a:sym typeface="Symbol" pitchFamily="18" charset="2"/>
              </a:rPr>
              <a:t></a:t>
            </a:r>
            <a:r>
              <a:rPr lang="en-US" dirty="0" smtClean="0">
                <a:sym typeface="Symbol" pitchFamily="18" charset="2"/>
              </a:rPr>
              <a:t>From </a:t>
            </a:r>
            <a:r>
              <a:rPr lang="en-US" i="1" dirty="0" smtClean="0">
                <a:sym typeface="Symbol" pitchFamily="18" charset="2"/>
              </a:rPr>
              <a:t>I</a:t>
            </a:r>
            <a:r>
              <a:rPr lang="en-US" dirty="0" smtClean="0">
                <a:sym typeface="Symbol" pitchFamily="18" charset="2"/>
              </a:rPr>
              <a:t> = </a:t>
            </a:r>
            <a:r>
              <a:rPr lang="en-US" i="1" dirty="0" smtClean="0">
                <a:sym typeface="Symbol" pitchFamily="18" charset="2"/>
              </a:rPr>
              <a:t>I</a:t>
            </a:r>
            <a:r>
              <a:rPr lang="en-US" baseline="-25000" dirty="0" smtClean="0">
                <a:sym typeface="Symbol" pitchFamily="18" charset="2"/>
              </a:rPr>
              <a:t>0</a:t>
            </a:r>
            <a:r>
              <a:rPr lang="en-US" baseline="-25000" dirty="0" smtClean="0">
                <a:solidFill>
                  <a:srgbClr val="000000"/>
                </a:solidFill>
                <a:sym typeface="Symbol" pitchFamily="18" charset="2"/>
              </a:rPr>
              <a:t> </a:t>
            </a:r>
            <a:r>
              <a:rPr lang="en-US" dirty="0" smtClean="0">
                <a:solidFill>
                  <a:srgbClr val="000000"/>
                </a:solidFill>
                <a:sym typeface="Symbol" pitchFamily="18" charset="2"/>
              </a:rPr>
              <a:t>sin</a:t>
            </a:r>
            <a:r>
              <a:rPr lang="en-US" baseline="-25000" dirty="0" smtClean="0">
                <a:solidFill>
                  <a:srgbClr val="000000"/>
                </a:solidFill>
                <a:sym typeface="Symbol" pitchFamily="18" charset="2"/>
              </a:rPr>
              <a:t> </a:t>
            </a:r>
            <a:r>
              <a:rPr lang="en-US" dirty="0" smtClean="0">
                <a:sym typeface="Symbol" pitchFamily="18" charset="2"/>
              </a:rPr>
              <a:t>2</a:t>
            </a:r>
            <a:r>
              <a:rPr lang="en-US" i="1" dirty="0" smtClean="0">
                <a:sym typeface="Symbol" pitchFamily="18" charset="2"/>
              </a:rPr>
              <a:t>f</a:t>
            </a:r>
            <a:r>
              <a:rPr lang="en-US" i="1" dirty="0" smtClean="0">
                <a:solidFill>
                  <a:srgbClr val="000000"/>
                </a:solidFill>
                <a:sym typeface="Symbol" pitchFamily="18" charset="2"/>
              </a:rPr>
              <a:t>t</a:t>
            </a:r>
            <a:r>
              <a:rPr lang="en-US" dirty="0" smtClean="0">
                <a:solidFill>
                  <a:srgbClr val="000000"/>
                </a:solidFill>
                <a:sym typeface="Symbol" pitchFamily="18" charset="2"/>
              </a:rPr>
              <a:t> we have</a:t>
            </a:r>
          </a:p>
          <a:p>
            <a:pPr eaLnBrk="0" hangingPunct="0">
              <a:spcBef>
                <a:spcPct val="20000"/>
              </a:spcBef>
            </a:pPr>
            <a:r>
              <a:rPr lang="en-US" dirty="0" smtClean="0">
                <a:solidFill>
                  <a:srgbClr val="000000"/>
                </a:solidFill>
                <a:sym typeface="Symbol" pitchFamily="18" charset="2"/>
              </a:rPr>
              <a:t>                   </a:t>
            </a:r>
            <a:r>
              <a:rPr lang="en-US" i="1" dirty="0">
                <a:solidFill>
                  <a:srgbClr val="000000"/>
                </a:solidFill>
                <a:sym typeface="Symbol" pitchFamily="18" charset="2"/>
              </a:rPr>
              <a:t>I</a:t>
            </a:r>
            <a:r>
              <a:rPr lang="en-US" dirty="0">
                <a:solidFill>
                  <a:srgbClr val="000000"/>
                </a:solidFill>
                <a:sym typeface="Symbol" pitchFamily="18" charset="2"/>
              </a:rPr>
              <a:t> 	</a:t>
            </a:r>
            <a:r>
              <a:rPr lang="en-US" dirty="0" smtClean="0">
                <a:solidFill>
                  <a:srgbClr val="000000"/>
                </a:solidFill>
                <a:sym typeface="Symbol" pitchFamily="18" charset="2"/>
              </a:rPr>
              <a:t>=</a:t>
            </a:r>
            <a:endParaRPr lang="en-US" i="1" dirty="0">
              <a:solidFill>
                <a:srgbClr val="000000"/>
              </a:solidFill>
              <a:sym typeface="Symbol" pitchFamily="18" charset="2"/>
            </a:endParaRPr>
          </a:p>
          <a:p>
            <a:pPr eaLnBrk="0" hangingPunct="0">
              <a:spcBef>
                <a:spcPct val="20000"/>
              </a:spcBef>
            </a:pPr>
            <a:r>
              <a:rPr lang="en-US" dirty="0">
                <a:solidFill>
                  <a:srgbClr val="000000"/>
                </a:solidFill>
                <a:sym typeface="Symbol" pitchFamily="18" charset="2"/>
              </a:rPr>
              <a:t>                      </a:t>
            </a:r>
            <a:r>
              <a:rPr lang="en-US" dirty="0" smtClean="0">
                <a:solidFill>
                  <a:srgbClr val="000000"/>
                </a:solidFill>
                <a:sym typeface="Symbol" pitchFamily="18" charset="2"/>
              </a:rPr>
              <a:t>= </a:t>
            </a:r>
            <a:endParaRPr lang="en-US" dirty="0">
              <a:solidFill>
                <a:srgbClr val="000000"/>
              </a:solidFill>
              <a:sym typeface="Symbol" pitchFamily="18" charset="2"/>
            </a:endParaRPr>
          </a:p>
        </p:txBody>
      </p:sp>
      <p:pic>
        <p:nvPicPr>
          <p:cNvPr id="153605" name="Picture 5"/>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7508875" y="1857375"/>
            <a:ext cx="838200" cy="1428750"/>
          </a:xfrm>
          <a:prstGeom prst="rect">
            <a:avLst/>
          </a:prstGeom>
          <a:ln>
            <a:noFill/>
          </a:ln>
          <a:effectLst>
            <a:outerShdw blurRad="292100" dist="139700" dir="2700000" algn="tl" rotWithShape="0">
              <a:srgbClr val="333333">
                <a:alpha val="65000"/>
              </a:srgbClr>
            </a:outerShdw>
          </a:effectLst>
        </p:spPr>
      </p:pic>
      <p:sp>
        <p:nvSpPr>
          <p:cNvPr id="153608"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11: Electromagnetic induction - AHL</a:t>
            </a:r>
            <a:br>
              <a:rPr lang="en-US" altLang="en-US" sz="2800" b="1">
                <a:solidFill>
                  <a:schemeClr val="tx2"/>
                </a:solidFill>
              </a:rPr>
            </a:br>
            <a:r>
              <a:rPr lang="en-US" altLang="en-US" sz="2800"/>
              <a:t>11.2 – Power generation and transmission</a:t>
            </a:r>
          </a:p>
        </p:txBody>
      </p:sp>
      <p:sp>
        <p:nvSpPr>
          <p:cNvPr id="153610" name="Rectangle 10"/>
          <p:cNvSpPr>
            <a:spLocks noChangeArrowheads="1"/>
          </p:cNvSpPr>
          <p:nvPr/>
        </p:nvSpPr>
        <p:spPr bwMode="auto">
          <a:xfrm>
            <a:off x="685800" y="1338263"/>
            <a:ext cx="7772400" cy="414337"/>
          </a:xfrm>
          <a:prstGeom prst="rect">
            <a:avLst/>
          </a:prstGeom>
          <a:solidFill>
            <a:srgbClr val="EAEAEA"/>
          </a:solidFill>
          <a:ln w="9525">
            <a:noFill/>
            <a:miter lim="800000"/>
            <a:headEnd/>
            <a:tailEnd/>
          </a:ln>
          <a:effectLst/>
        </p:spPr>
        <p:txBody>
          <a:bodyPr/>
          <a:lstStyle/>
          <a:p>
            <a:pPr eaLnBrk="0" hangingPunct="0">
              <a:spcBef>
                <a:spcPct val="20000"/>
              </a:spcBef>
            </a:pPr>
            <a:r>
              <a:rPr lang="en-US" i="1">
                <a:solidFill>
                  <a:schemeClr val="accent2"/>
                </a:solidFill>
                <a:cs typeface="Times New Roman" pitchFamily="18" charset="0"/>
              </a:rPr>
              <a:t>Solve AC circuit problems for ohmic resistors</a:t>
            </a:r>
            <a:r>
              <a:rPr lang="en-US">
                <a:solidFill>
                  <a:srgbClr val="000000"/>
                </a:solidFill>
                <a:cs typeface="Times New Roman" pitchFamily="18" charset="0"/>
              </a:rPr>
              <a:t> </a:t>
            </a:r>
            <a:r>
              <a:rPr lang="en-US" sz="2000">
                <a:solidFill>
                  <a:srgbClr val="000000"/>
                </a:solidFill>
                <a:latin typeface="Courier New" pitchFamily="49" charset="0"/>
                <a:cs typeface="Times New Roman" pitchFamily="18" charset="0"/>
              </a:rPr>
              <a:t>	</a:t>
            </a:r>
          </a:p>
        </p:txBody>
      </p:sp>
      <p:pic>
        <p:nvPicPr>
          <p:cNvPr id="153611" name="Picture 11"/>
          <p:cNvPicPr>
            <a:picLocks noChangeAspect="1" noChangeArrowheads="1"/>
          </p:cNvPicPr>
          <p:nvPr/>
        </p:nvPicPr>
        <p:blipFill>
          <a:blip r:embed="rId6" cstate="print">
            <a:clrChange>
              <a:clrFrom>
                <a:srgbClr val="FF0000"/>
              </a:clrFrom>
              <a:clrTo>
                <a:srgbClr val="FF0000">
                  <a:alpha val="0"/>
                </a:srgbClr>
              </a:clrTo>
            </a:clrChange>
          </a:blip>
          <a:srcRect/>
          <a:stretch>
            <a:fillRect/>
          </a:stretch>
        </p:blipFill>
        <p:spPr bwMode="auto">
          <a:xfrm>
            <a:off x="4924425" y="5392738"/>
            <a:ext cx="3954463" cy="135255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3604">
                                            <p:txEl>
                                              <p:pRg st="0" end="0"/>
                                            </p:txEl>
                                          </p:spTgt>
                                        </p:tgtEl>
                                        <p:attrNameLst>
                                          <p:attrName>style.visibility</p:attrName>
                                        </p:attrNameLst>
                                      </p:cBhvr>
                                      <p:to>
                                        <p:strVal val="visible"/>
                                      </p:to>
                                    </p:set>
                                    <p:anim calcmode="lin" valueType="num">
                                      <p:cBhvr additive="base">
                                        <p:cTn id="7" dur="500" fill="hold"/>
                                        <p:tgtEl>
                                          <p:spTgt spid="15360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0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153605"/>
                                        </p:tgtEl>
                                        <p:attrNameLst>
                                          <p:attrName>style.visibility</p:attrName>
                                        </p:attrNameLst>
                                      </p:cBhvr>
                                      <p:to>
                                        <p:strVal val="visible"/>
                                      </p:to>
                                    </p:set>
                                    <p:anim calcmode="lin" valueType="num">
                                      <p:cBhvr>
                                        <p:cTn id="11" dur="500" fill="hold"/>
                                        <p:tgtEl>
                                          <p:spTgt spid="153605"/>
                                        </p:tgtEl>
                                        <p:attrNameLst>
                                          <p:attrName>ppt_w</p:attrName>
                                        </p:attrNameLst>
                                      </p:cBhvr>
                                      <p:tavLst>
                                        <p:tav tm="0">
                                          <p:val>
                                            <p:fltVal val="0"/>
                                          </p:val>
                                        </p:tav>
                                        <p:tav tm="100000">
                                          <p:val>
                                            <p:strVal val="#ppt_w"/>
                                          </p:val>
                                        </p:tav>
                                      </p:tavLst>
                                    </p:anim>
                                    <p:anim calcmode="lin" valueType="num">
                                      <p:cBhvr>
                                        <p:cTn id="12" dur="500" fill="hold"/>
                                        <p:tgtEl>
                                          <p:spTgt spid="153605"/>
                                        </p:tgtEl>
                                        <p:attrNameLst>
                                          <p:attrName>ppt_h</p:attrName>
                                        </p:attrNameLst>
                                      </p:cBhvr>
                                      <p:tavLst>
                                        <p:tav tm="0">
                                          <p:val>
                                            <p:fltVal val="0"/>
                                          </p:val>
                                        </p:tav>
                                        <p:tav tm="100000">
                                          <p:val>
                                            <p:strVal val="#ppt_h"/>
                                          </p:val>
                                        </p:tav>
                                      </p:tavLst>
                                    </p:anim>
                                    <p:animEffect transition="in" filter="fade">
                                      <p:cBhvr>
                                        <p:cTn id="13" dur="500"/>
                                        <p:tgtEl>
                                          <p:spTgt spid="15360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53604">
                                            <p:txEl>
                                              <p:pRg st="1" end="1"/>
                                            </p:txEl>
                                          </p:spTgt>
                                        </p:tgtEl>
                                        <p:attrNameLst>
                                          <p:attrName>style.visibility</p:attrName>
                                        </p:attrNameLst>
                                      </p:cBhvr>
                                      <p:to>
                                        <p:strVal val="visible"/>
                                      </p:to>
                                    </p:set>
                                    <p:anim calcmode="lin" valueType="num">
                                      <p:cBhvr additive="base">
                                        <p:cTn id="18" dur="500" fill="hold"/>
                                        <p:tgtEl>
                                          <p:spTgt spid="153604">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5360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par>
                                <p:cTn id="20" presetID="53" presetClass="entr" presetSubtype="0" fill="hold" nodeType="withEffect">
                                  <p:stCondLst>
                                    <p:cond delay="0"/>
                                  </p:stCondLst>
                                  <p:childTnLst>
                                    <p:set>
                                      <p:cBhvr>
                                        <p:cTn id="21" dur="1" fill="hold">
                                          <p:stCondLst>
                                            <p:cond delay="0"/>
                                          </p:stCondLst>
                                        </p:cTn>
                                        <p:tgtEl>
                                          <p:spTgt spid="153611"/>
                                        </p:tgtEl>
                                        <p:attrNameLst>
                                          <p:attrName>style.visibility</p:attrName>
                                        </p:attrNameLst>
                                      </p:cBhvr>
                                      <p:to>
                                        <p:strVal val="visible"/>
                                      </p:to>
                                    </p:set>
                                    <p:anim calcmode="lin" valueType="num">
                                      <p:cBhvr>
                                        <p:cTn id="22" dur="500" fill="hold"/>
                                        <p:tgtEl>
                                          <p:spTgt spid="153611"/>
                                        </p:tgtEl>
                                        <p:attrNameLst>
                                          <p:attrName>ppt_w</p:attrName>
                                        </p:attrNameLst>
                                      </p:cBhvr>
                                      <p:tavLst>
                                        <p:tav tm="0">
                                          <p:val>
                                            <p:fltVal val="0"/>
                                          </p:val>
                                        </p:tav>
                                        <p:tav tm="100000">
                                          <p:val>
                                            <p:strVal val="#ppt_w"/>
                                          </p:val>
                                        </p:tav>
                                      </p:tavLst>
                                    </p:anim>
                                    <p:anim calcmode="lin" valueType="num">
                                      <p:cBhvr>
                                        <p:cTn id="23" dur="500" fill="hold"/>
                                        <p:tgtEl>
                                          <p:spTgt spid="153611"/>
                                        </p:tgtEl>
                                        <p:attrNameLst>
                                          <p:attrName>ppt_h</p:attrName>
                                        </p:attrNameLst>
                                      </p:cBhvr>
                                      <p:tavLst>
                                        <p:tav tm="0">
                                          <p:val>
                                            <p:fltVal val="0"/>
                                          </p:val>
                                        </p:tav>
                                        <p:tav tm="100000">
                                          <p:val>
                                            <p:strVal val="#ppt_h"/>
                                          </p:val>
                                        </p:tav>
                                      </p:tavLst>
                                    </p:anim>
                                    <p:animEffect transition="in" filter="fade">
                                      <p:cBhvr>
                                        <p:cTn id="24" dur="500"/>
                                        <p:tgtEl>
                                          <p:spTgt spid="153611"/>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53604">
                                            <p:txEl>
                                              <p:pRg st="2" end="2"/>
                                            </p:txEl>
                                          </p:spTgt>
                                        </p:tgtEl>
                                        <p:attrNameLst>
                                          <p:attrName>style.visibility</p:attrName>
                                        </p:attrNameLst>
                                      </p:cBhvr>
                                      <p:to>
                                        <p:strVal val="visible"/>
                                      </p:to>
                                    </p:set>
                                    <p:anim calcmode="lin" valueType="num">
                                      <p:cBhvr additive="base">
                                        <p:cTn id="29" dur="500" fill="hold"/>
                                        <p:tgtEl>
                                          <p:spTgt spid="153604">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5360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4" name="arrow.wav"/>
                                        </p:tgtEl>
                                      </p:cMediaNode>
                                    </p:audio>
                                  </p:subTnLst>
                                </p:cTn>
                              </p:par>
                            </p:childTnLst>
                          </p:cTn>
                        </p:par>
                      </p:childTnLst>
                    </p:cTn>
                  </p:par>
                  <p:par>
                    <p:cTn id="31" fill="hold">
                      <p:stCondLst>
                        <p:cond delay="indefinite"/>
                      </p:stCondLst>
                      <p:childTnLst>
                        <p:par>
                          <p:cTn id="32" fill="hold">
                            <p:stCondLst>
                              <p:cond delay="0"/>
                            </p:stCondLst>
                            <p:childTnLst>
                              <p:par>
                                <p:cTn id="33" presetID="2" presetClass="entr" presetSubtype="8" fill="hold" nodeType="clickEffect">
                                  <p:stCondLst>
                                    <p:cond delay="0"/>
                                  </p:stCondLst>
                                  <p:childTnLst>
                                    <p:set>
                                      <p:cBhvr>
                                        <p:cTn id="34" dur="1" fill="hold">
                                          <p:stCondLst>
                                            <p:cond delay="0"/>
                                          </p:stCondLst>
                                        </p:cTn>
                                        <p:tgtEl>
                                          <p:spTgt spid="153604">
                                            <p:txEl>
                                              <p:pRg st="3" end="3"/>
                                            </p:txEl>
                                          </p:spTgt>
                                        </p:tgtEl>
                                        <p:attrNameLst>
                                          <p:attrName>style.visibility</p:attrName>
                                        </p:attrNameLst>
                                      </p:cBhvr>
                                      <p:to>
                                        <p:strVal val="visible"/>
                                      </p:to>
                                    </p:set>
                                    <p:anim calcmode="lin" valueType="num">
                                      <p:cBhvr additive="base">
                                        <p:cTn id="35" dur="500" fill="hold"/>
                                        <p:tgtEl>
                                          <p:spTgt spid="153604">
                                            <p:txEl>
                                              <p:pRg st="3" end="3"/>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153604">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53604">
                                            <p:txEl>
                                              <p:pRg st="4" end="4"/>
                                            </p:txEl>
                                          </p:spTgt>
                                        </p:tgtEl>
                                        <p:attrNameLst>
                                          <p:attrName>style.visibility</p:attrName>
                                        </p:attrNameLst>
                                      </p:cBhvr>
                                      <p:to>
                                        <p:strVal val="visible"/>
                                      </p:to>
                                    </p:set>
                                    <p:anim calcmode="lin" valueType="num">
                                      <p:cBhvr additive="base">
                                        <p:cTn id="41" dur="500" fill="hold"/>
                                        <p:tgtEl>
                                          <p:spTgt spid="153604">
                                            <p:txEl>
                                              <p:pRg st="4" end="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5360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4" name="arrow.wav"/>
                                        </p:tgtEl>
                                      </p:cMediaNode>
                                    </p:audio>
                                  </p:sub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53604">
                                            <p:txEl>
                                              <p:pRg st="5" end="5"/>
                                            </p:txEl>
                                          </p:spTgt>
                                        </p:tgtEl>
                                        <p:attrNameLst>
                                          <p:attrName>style.visibility</p:attrName>
                                        </p:attrNameLst>
                                      </p:cBhvr>
                                      <p:to>
                                        <p:strVal val="visible"/>
                                      </p:to>
                                    </p:set>
                                    <p:anim calcmode="lin" valueType="num">
                                      <p:cBhvr additive="base">
                                        <p:cTn id="47" dur="500" fill="hold"/>
                                        <p:tgtEl>
                                          <p:spTgt spid="153604">
                                            <p:txEl>
                                              <p:pRg st="5" end="5"/>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53604">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4" name="arrow.wav"/>
                                        </p:tgtEl>
                                      </p:cMediaNode>
                                    </p:audio>
                                  </p:sub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153604">
                                            <p:txEl>
                                              <p:pRg st="6" end="6"/>
                                            </p:txEl>
                                          </p:spTgt>
                                        </p:tgtEl>
                                        <p:attrNameLst>
                                          <p:attrName>style.visibility</p:attrName>
                                        </p:attrNameLst>
                                      </p:cBhvr>
                                      <p:to>
                                        <p:strVal val="visible"/>
                                      </p:to>
                                    </p:set>
                                    <p:anim calcmode="lin" valueType="num">
                                      <p:cBhvr additive="base">
                                        <p:cTn id="53" dur="500" fill="hold"/>
                                        <p:tgtEl>
                                          <p:spTgt spid="153604">
                                            <p:txEl>
                                              <p:pRg st="6" end="6"/>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53604">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ChangeArrowheads="1"/>
          </p:cNvSpPr>
          <p:nvPr/>
        </p:nvSpPr>
        <p:spPr bwMode="auto">
          <a:xfrm>
            <a:off x="685800" y="1338263"/>
            <a:ext cx="7772400" cy="5519737"/>
          </a:xfrm>
          <a:prstGeom prst="rect">
            <a:avLst/>
          </a:prstGeom>
          <a:solidFill>
            <a:srgbClr val="EAEAEA"/>
          </a:solidFill>
          <a:ln w="9525">
            <a:noFill/>
            <a:miter lim="800000"/>
            <a:headEnd/>
            <a:tailEnd/>
          </a:ln>
          <a:effectLst/>
        </p:spPr>
        <p:txBody>
          <a:bodyPr/>
          <a:lstStyle/>
          <a:p>
            <a:pPr eaLnBrk="0" hangingPunct="0">
              <a:spcBef>
                <a:spcPct val="20000"/>
              </a:spcBef>
            </a:pPr>
            <a:r>
              <a:rPr lang="en-US" altLang="en-US" i="1" dirty="0">
                <a:solidFill>
                  <a:schemeClr val="accent2"/>
                </a:solidFill>
              </a:rPr>
              <a:t>Transformers</a:t>
            </a:r>
            <a:r>
              <a:rPr lang="en-US" sz="2000" i="1" dirty="0">
                <a:solidFill>
                  <a:srgbClr val="000000"/>
                </a:solidFill>
                <a:latin typeface="Courier New" pitchFamily="49" charset="0"/>
                <a:cs typeface="Times New Roman" pitchFamily="18" charset="0"/>
              </a:rPr>
              <a:t> </a:t>
            </a:r>
            <a:r>
              <a:rPr lang="en-US" sz="2000" dirty="0">
                <a:solidFill>
                  <a:srgbClr val="000000"/>
                </a:solidFill>
                <a:latin typeface="Courier New" pitchFamily="49" charset="0"/>
                <a:cs typeface="Times New Roman" pitchFamily="18" charset="0"/>
              </a:rPr>
              <a:t>	</a:t>
            </a:r>
          </a:p>
          <a:p>
            <a:pPr eaLnBrk="0" hangingPunct="0">
              <a:spcBef>
                <a:spcPct val="20000"/>
              </a:spcBef>
            </a:pPr>
            <a:r>
              <a:rPr lang="en-US" dirty="0">
                <a:solidFill>
                  <a:srgbClr val="000000"/>
                </a:solidFill>
                <a:cs typeface="Times New Roman" pitchFamily="18" charset="0"/>
                <a:sym typeface="Symbol" pitchFamily="18" charset="2"/>
              </a:rPr>
              <a:t></a:t>
            </a:r>
            <a:r>
              <a:rPr lang="en-US" dirty="0"/>
              <a:t>A </a:t>
            </a:r>
            <a:r>
              <a:rPr lang="en-US" b="1" dirty="0" smtClean="0"/>
              <a:t>___________</a:t>
            </a:r>
            <a:r>
              <a:rPr lang="en-US" dirty="0" smtClean="0"/>
              <a:t> </a:t>
            </a:r>
            <a:r>
              <a:rPr lang="en-US" dirty="0"/>
              <a:t>is a device                                              that changes a higher AC                                            voltage to a lower one (called                                          a </a:t>
            </a:r>
            <a:r>
              <a:rPr lang="en-US" b="1" dirty="0" smtClean="0"/>
              <a:t>_____________________</a:t>
            </a:r>
            <a:r>
              <a:rPr lang="en-US" dirty="0" smtClean="0"/>
              <a:t>)                                                   </a:t>
            </a:r>
            <a:r>
              <a:rPr lang="en-US" dirty="0"/>
              <a:t>or from a lower AC voltage to                                                a higher one (called a </a:t>
            </a:r>
            <a:r>
              <a:rPr lang="en-US" b="1" dirty="0" smtClean="0"/>
              <a:t>______                                                 ___________________</a:t>
            </a:r>
            <a:r>
              <a:rPr lang="en-US" dirty="0" smtClean="0"/>
              <a:t>).</a:t>
            </a:r>
            <a:endParaRPr lang="en-US" dirty="0"/>
          </a:p>
          <a:p>
            <a:pPr eaLnBrk="0" hangingPunct="0">
              <a:spcBef>
                <a:spcPct val="20000"/>
              </a:spcBef>
            </a:pPr>
            <a:r>
              <a:rPr lang="en-US" dirty="0">
                <a:solidFill>
                  <a:srgbClr val="000000"/>
                </a:solidFill>
                <a:cs typeface="Times New Roman" pitchFamily="18" charset="0"/>
                <a:sym typeface="Symbol" pitchFamily="18" charset="2"/>
              </a:rPr>
              <a:t></a:t>
            </a:r>
            <a:r>
              <a:rPr lang="en-US" dirty="0"/>
              <a:t>Here is how it works: The input coil, called the </a:t>
            </a:r>
            <a:r>
              <a:rPr lang="en-US" b="1" dirty="0" smtClean="0"/>
              <a:t>______ _______</a:t>
            </a:r>
            <a:r>
              <a:rPr lang="en-US" dirty="0" smtClean="0"/>
              <a:t>, </a:t>
            </a:r>
            <a:r>
              <a:rPr lang="en-US" dirty="0"/>
              <a:t>is wrapped around </a:t>
            </a:r>
            <a:r>
              <a:rPr lang="en-US" dirty="0" smtClean="0"/>
              <a:t>____________as </a:t>
            </a:r>
            <a:r>
              <a:rPr lang="en-US" dirty="0"/>
              <a:t>shown:</a:t>
            </a:r>
          </a:p>
          <a:p>
            <a:pPr eaLnBrk="0" hangingPunct="0">
              <a:spcBef>
                <a:spcPct val="20000"/>
              </a:spcBef>
            </a:pPr>
            <a:r>
              <a:rPr lang="en-US" dirty="0">
                <a:solidFill>
                  <a:srgbClr val="000000"/>
                </a:solidFill>
                <a:cs typeface="Times New Roman" pitchFamily="18" charset="0"/>
                <a:sym typeface="Symbol" pitchFamily="18" charset="2"/>
              </a:rPr>
              <a:t></a:t>
            </a:r>
            <a:r>
              <a:rPr lang="en-US" dirty="0"/>
              <a:t>Then the output coil, called the </a:t>
            </a:r>
            <a:r>
              <a:rPr lang="en-US" b="1" dirty="0" smtClean="0"/>
              <a:t>__________________</a:t>
            </a:r>
            <a:r>
              <a:rPr lang="en-US" dirty="0" smtClean="0"/>
              <a:t>,                          </a:t>
            </a:r>
            <a:r>
              <a:rPr lang="en-US" dirty="0"/>
              <a:t>is wrapped around the same </a:t>
            </a:r>
            <a:r>
              <a:rPr lang="en-US" dirty="0" smtClean="0"/>
              <a:t>____________, </a:t>
            </a:r>
            <a:r>
              <a:rPr lang="en-US" dirty="0"/>
              <a:t>but with a different number of loops.</a:t>
            </a:r>
          </a:p>
          <a:p>
            <a:pPr eaLnBrk="0" hangingPunct="0">
              <a:spcBef>
                <a:spcPct val="20000"/>
              </a:spcBef>
            </a:pPr>
            <a:r>
              <a:rPr lang="en-US" dirty="0">
                <a:solidFill>
                  <a:srgbClr val="000000"/>
                </a:solidFill>
                <a:cs typeface="Times New Roman" pitchFamily="18" charset="0"/>
                <a:sym typeface="Symbol" pitchFamily="18" charset="2"/>
              </a:rPr>
              <a:t></a:t>
            </a:r>
            <a:r>
              <a:rPr lang="en-US" dirty="0"/>
              <a:t>Observe </a:t>
            </a:r>
            <a:r>
              <a:rPr lang="en-US" dirty="0" smtClean="0"/>
              <a:t>_________ to </a:t>
            </a:r>
            <a:r>
              <a:rPr lang="en-US" dirty="0"/>
              <a:t>determine the transformer type.</a:t>
            </a:r>
          </a:p>
        </p:txBody>
      </p:sp>
      <p:sp>
        <p:nvSpPr>
          <p:cNvPr id="157699" name="Line 3"/>
          <p:cNvSpPr>
            <a:spLocks noChangeShapeType="1"/>
          </p:cNvSpPr>
          <p:nvPr/>
        </p:nvSpPr>
        <p:spPr bwMode="auto">
          <a:xfrm>
            <a:off x="6386513" y="2189163"/>
            <a:ext cx="2430462" cy="0"/>
          </a:xfrm>
          <a:prstGeom prst="line">
            <a:avLst/>
          </a:prstGeom>
          <a:noFill/>
          <a:ln w="28575">
            <a:solidFill>
              <a:srgbClr val="FF0000"/>
            </a:solidFill>
            <a:round/>
            <a:headEnd/>
            <a:tailEnd/>
          </a:ln>
          <a:effectLst/>
        </p:spPr>
        <p:txBody>
          <a:bodyPr/>
          <a:lstStyle/>
          <a:p>
            <a:endParaRPr lang="en-US"/>
          </a:p>
        </p:txBody>
      </p:sp>
      <p:sp>
        <p:nvSpPr>
          <p:cNvPr id="157701" name="Line 5"/>
          <p:cNvSpPr>
            <a:spLocks noChangeShapeType="1"/>
          </p:cNvSpPr>
          <p:nvPr/>
        </p:nvSpPr>
        <p:spPr bwMode="auto">
          <a:xfrm flipH="1">
            <a:off x="5259388" y="2190750"/>
            <a:ext cx="2103437" cy="0"/>
          </a:xfrm>
          <a:prstGeom prst="line">
            <a:avLst/>
          </a:prstGeom>
          <a:noFill/>
          <a:ln w="19050">
            <a:solidFill>
              <a:schemeClr val="accent2"/>
            </a:solidFill>
            <a:round/>
            <a:headEnd/>
            <a:tailEnd/>
          </a:ln>
          <a:effectLst/>
        </p:spPr>
        <p:txBody>
          <a:bodyPr/>
          <a:lstStyle/>
          <a:p>
            <a:endParaRPr lang="en-US"/>
          </a:p>
        </p:txBody>
      </p:sp>
      <p:grpSp>
        <p:nvGrpSpPr>
          <p:cNvPr id="157702" name="Group 6"/>
          <p:cNvGrpSpPr>
            <a:grpSpLocks/>
          </p:cNvGrpSpPr>
          <p:nvPr/>
        </p:nvGrpSpPr>
        <p:grpSpPr bwMode="auto">
          <a:xfrm>
            <a:off x="6097588" y="1462088"/>
            <a:ext cx="1201737" cy="1046162"/>
            <a:chOff x="2809" y="2618"/>
            <a:chExt cx="757" cy="659"/>
          </a:xfrm>
        </p:grpSpPr>
        <p:sp>
          <p:nvSpPr>
            <p:cNvPr id="157703" name="Rectangle 7"/>
            <p:cNvSpPr>
              <a:spLocks noChangeArrowheads="1"/>
            </p:cNvSpPr>
            <p:nvPr/>
          </p:nvSpPr>
          <p:spPr bwMode="auto">
            <a:xfrm>
              <a:off x="2811" y="2756"/>
              <a:ext cx="521" cy="521"/>
            </a:xfrm>
            <a:prstGeom prst="rect">
              <a:avLst/>
            </a:prstGeom>
            <a:gradFill rotWithShape="1">
              <a:gsLst>
                <a:gs pos="0">
                  <a:schemeClr val="accent1"/>
                </a:gs>
                <a:gs pos="100000">
                  <a:schemeClr val="accent1">
                    <a:gamma/>
                    <a:shade val="46275"/>
                    <a:invGamma/>
                  </a:schemeClr>
                </a:gs>
              </a:gsLst>
              <a:lin ang="5400000" scaled="1"/>
            </a:gradFill>
            <a:ln w="9525">
              <a:solidFill>
                <a:schemeClr val="tx1"/>
              </a:solidFill>
              <a:miter lim="800000"/>
              <a:headEnd/>
              <a:tailEnd/>
            </a:ln>
            <a:effectLst/>
          </p:spPr>
          <p:txBody>
            <a:bodyPr wrap="none" anchor="ctr"/>
            <a:lstStyle/>
            <a:p>
              <a:endParaRPr lang="en-US"/>
            </a:p>
          </p:txBody>
        </p:sp>
        <p:sp>
          <p:nvSpPr>
            <p:cNvPr id="157704" name="Freeform 8"/>
            <p:cNvSpPr>
              <a:spLocks/>
            </p:cNvSpPr>
            <p:nvPr/>
          </p:nvSpPr>
          <p:spPr bwMode="auto">
            <a:xfrm>
              <a:off x="3330" y="2618"/>
              <a:ext cx="236" cy="651"/>
            </a:xfrm>
            <a:custGeom>
              <a:avLst/>
              <a:gdLst/>
              <a:ahLst/>
              <a:cxnLst>
                <a:cxn ang="0">
                  <a:pos x="0" y="136"/>
                </a:cxn>
                <a:cxn ang="0">
                  <a:pos x="236" y="0"/>
                </a:cxn>
                <a:cxn ang="0">
                  <a:pos x="236" y="515"/>
                </a:cxn>
                <a:cxn ang="0">
                  <a:pos x="0" y="651"/>
                </a:cxn>
                <a:cxn ang="0">
                  <a:pos x="0" y="136"/>
                </a:cxn>
              </a:cxnLst>
              <a:rect l="0" t="0" r="r" b="b"/>
              <a:pathLst>
                <a:path w="236" h="651">
                  <a:moveTo>
                    <a:pt x="0" y="136"/>
                  </a:moveTo>
                  <a:lnTo>
                    <a:pt x="236" y="0"/>
                  </a:lnTo>
                  <a:lnTo>
                    <a:pt x="236" y="515"/>
                  </a:lnTo>
                  <a:lnTo>
                    <a:pt x="0" y="651"/>
                  </a:lnTo>
                  <a:lnTo>
                    <a:pt x="0" y="136"/>
                  </a:lnTo>
                  <a:close/>
                </a:path>
              </a:pathLst>
            </a:custGeom>
            <a:gradFill rotWithShape="1">
              <a:gsLst>
                <a:gs pos="0">
                  <a:schemeClr val="accent1"/>
                </a:gs>
                <a:gs pos="100000">
                  <a:schemeClr val="accent1">
                    <a:gamma/>
                    <a:shade val="46275"/>
                    <a:invGamma/>
                  </a:schemeClr>
                </a:gs>
              </a:gsLst>
              <a:lin ang="2700000" scaled="1"/>
            </a:gradFill>
            <a:ln w="9525">
              <a:solidFill>
                <a:schemeClr val="tx1"/>
              </a:solidFill>
              <a:round/>
              <a:headEnd/>
              <a:tailEnd/>
            </a:ln>
            <a:effectLst/>
          </p:spPr>
          <p:txBody>
            <a:bodyPr/>
            <a:lstStyle/>
            <a:p>
              <a:endParaRPr lang="en-US"/>
            </a:p>
          </p:txBody>
        </p:sp>
        <p:sp>
          <p:nvSpPr>
            <p:cNvPr id="157705" name="Freeform 9"/>
            <p:cNvSpPr>
              <a:spLocks/>
            </p:cNvSpPr>
            <p:nvPr/>
          </p:nvSpPr>
          <p:spPr bwMode="auto">
            <a:xfrm>
              <a:off x="2809" y="2620"/>
              <a:ext cx="757" cy="136"/>
            </a:xfrm>
            <a:custGeom>
              <a:avLst/>
              <a:gdLst/>
              <a:ahLst/>
              <a:cxnLst>
                <a:cxn ang="0">
                  <a:pos x="237" y="0"/>
                </a:cxn>
                <a:cxn ang="0">
                  <a:pos x="757" y="0"/>
                </a:cxn>
                <a:cxn ang="0">
                  <a:pos x="521" y="136"/>
                </a:cxn>
                <a:cxn ang="0">
                  <a:pos x="0" y="136"/>
                </a:cxn>
                <a:cxn ang="0">
                  <a:pos x="237" y="0"/>
                </a:cxn>
              </a:cxnLst>
              <a:rect l="0" t="0" r="r" b="b"/>
              <a:pathLst>
                <a:path w="757" h="136">
                  <a:moveTo>
                    <a:pt x="237" y="0"/>
                  </a:moveTo>
                  <a:lnTo>
                    <a:pt x="757" y="0"/>
                  </a:lnTo>
                  <a:lnTo>
                    <a:pt x="521" y="136"/>
                  </a:lnTo>
                  <a:lnTo>
                    <a:pt x="0" y="136"/>
                  </a:lnTo>
                  <a:lnTo>
                    <a:pt x="237" y="0"/>
                  </a:lnTo>
                  <a:close/>
                </a:path>
              </a:pathLst>
            </a:custGeom>
            <a:gradFill rotWithShape="1">
              <a:gsLst>
                <a:gs pos="0">
                  <a:schemeClr val="accent1"/>
                </a:gs>
                <a:gs pos="100000">
                  <a:schemeClr val="accent1">
                    <a:gamma/>
                    <a:shade val="46275"/>
                    <a:invGamma/>
                  </a:schemeClr>
                </a:gs>
              </a:gsLst>
              <a:lin ang="18900000" scaled="1"/>
            </a:gradFill>
            <a:ln w="9525">
              <a:solidFill>
                <a:schemeClr val="tx1"/>
              </a:solidFill>
              <a:round/>
              <a:headEnd/>
              <a:tailEnd/>
            </a:ln>
            <a:effectLst/>
          </p:spPr>
          <p:txBody>
            <a:bodyPr/>
            <a:lstStyle/>
            <a:p>
              <a:endParaRPr lang="en-US"/>
            </a:p>
          </p:txBody>
        </p:sp>
      </p:grpSp>
      <p:sp>
        <p:nvSpPr>
          <p:cNvPr id="157706" name="Freeform 10"/>
          <p:cNvSpPr>
            <a:spLocks/>
          </p:cNvSpPr>
          <p:nvPr/>
        </p:nvSpPr>
        <p:spPr bwMode="auto">
          <a:xfrm>
            <a:off x="4806950" y="1539875"/>
            <a:ext cx="2517775" cy="212725"/>
          </a:xfrm>
          <a:custGeom>
            <a:avLst/>
            <a:gdLst/>
            <a:ahLst/>
            <a:cxnLst>
              <a:cxn ang="0">
                <a:pos x="0" y="134"/>
              </a:cxn>
              <a:cxn ang="0">
                <a:pos x="1342" y="134"/>
              </a:cxn>
              <a:cxn ang="0">
                <a:pos x="1586" y="0"/>
              </a:cxn>
            </a:cxnLst>
            <a:rect l="0" t="0" r="r" b="b"/>
            <a:pathLst>
              <a:path w="1586" h="134">
                <a:moveTo>
                  <a:pt x="0" y="134"/>
                </a:moveTo>
                <a:lnTo>
                  <a:pt x="1342" y="134"/>
                </a:lnTo>
                <a:lnTo>
                  <a:pt x="1586" y="0"/>
                </a:lnTo>
              </a:path>
            </a:pathLst>
          </a:custGeom>
          <a:noFill/>
          <a:ln w="12700" cmpd="sng">
            <a:solidFill>
              <a:schemeClr val="accent2"/>
            </a:solidFill>
            <a:round/>
            <a:headEnd/>
            <a:tailEnd/>
          </a:ln>
          <a:effectLst/>
        </p:spPr>
        <p:txBody>
          <a:bodyPr/>
          <a:lstStyle/>
          <a:p>
            <a:endParaRPr lang="en-US"/>
          </a:p>
        </p:txBody>
      </p:sp>
      <p:sp>
        <p:nvSpPr>
          <p:cNvPr id="157707" name="Freeform 11"/>
          <p:cNvSpPr>
            <a:spLocks/>
          </p:cNvSpPr>
          <p:nvPr/>
        </p:nvSpPr>
        <p:spPr bwMode="auto">
          <a:xfrm>
            <a:off x="6072188" y="1612900"/>
            <a:ext cx="1265237" cy="214313"/>
          </a:xfrm>
          <a:custGeom>
            <a:avLst/>
            <a:gdLst/>
            <a:ahLst/>
            <a:cxnLst>
              <a:cxn ang="0">
                <a:pos x="0" y="135"/>
              </a:cxn>
              <a:cxn ang="0">
                <a:pos x="545" y="135"/>
              </a:cxn>
              <a:cxn ang="0">
                <a:pos x="797" y="0"/>
              </a:cxn>
            </a:cxnLst>
            <a:rect l="0" t="0" r="r" b="b"/>
            <a:pathLst>
              <a:path w="797" h="135">
                <a:moveTo>
                  <a:pt x="0" y="135"/>
                </a:moveTo>
                <a:lnTo>
                  <a:pt x="545" y="135"/>
                </a:lnTo>
                <a:lnTo>
                  <a:pt x="797" y="0"/>
                </a:lnTo>
              </a:path>
            </a:pathLst>
          </a:custGeom>
          <a:noFill/>
          <a:ln w="19050" cmpd="sng">
            <a:solidFill>
              <a:schemeClr val="accent2"/>
            </a:solidFill>
            <a:round/>
            <a:headEnd/>
            <a:tailEnd/>
          </a:ln>
          <a:effectLst/>
        </p:spPr>
        <p:txBody>
          <a:bodyPr/>
          <a:lstStyle/>
          <a:p>
            <a:endParaRPr lang="en-US"/>
          </a:p>
        </p:txBody>
      </p:sp>
      <p:sp>
        <p:nvSpPr>
          <p:cNvPr id="157708" name="Freeform 12"/>
          <p:cNvSpPr>
            <a:spLocks/>
          </p:cNvSpPr>
          <p:nvPr/>
        </p:nvSpPr>
        <p:spPr bwMode="auto">
          <a:xfrm>
            <a:off x="6072188" y="1689100"/>
            <a:ext cx="1265237" cy="214313"/>
          </a:xfrm>
          <a:custGeom>
            <a:avLst/>
            <a:gdLst/>
            <a:ahLst/>
            <a:cxnLst>
              <a:cxn ang="0">
                <a:pos x="0" y="135"/>
              </a:cxn>
              <a:cxn ang="0">
                <a:pos x="545" y="135"/>
              </a:cxn>
              <a:cxn ang="0">
                <a:pos x="797" y="0"/>
              </a:cxn>
            </a:cxnLst>
            <a:rect l="0" t="0" r="r" b="b"/>
            <a:pathLst>
              <a:path w="797" h="135">
                <a:moveTo>
                  <a:pt x="0" y="135"/>
                </a:moveTo>
                <a:lnTo>
                  <a:pt x="545" y="135"/>
                </a:lnTo>
                <a:lnTo>
                  <a:pt x="797" y="0"/>
                </a:lnTo>
              </a:path>
            </a:pathLst>
          </a:custGeom>
          <a:noFill/>
          <a:ln w="19050" cmpd="sng">
            <a:solidFill>
              <a:schemeClr val="accent2"/>
            </a:solidFill>
            <a:round/>
            <a:headEnd/>
            <a:tailEnd/>
          </a:ln>
          <a:effectLst/>
        </p:spPr>
        <p:txBody>
          <a:bodyPr/>
          <a:lstStyle/>
          <a:p>
            <a:endParaRPr lang="en-US"/>
          </a:p>
        </p:txBody>
      </p:sp>
      <p:sp>
        <p:nvSpPr>
          <p:cNvPr id="157709" name="Freeform 13"/>
          <p:cNvSpPr>
            <a:spLocks/>
          </p:cNvSpPr>
          <p:nvPr/>
        </p:nvSpPr>
        <p:spPr bwMode="auto">
          <a:xfrm>
            <a:off x="6059488" y="1778000"/>
            <a:ext cx="1265237" cy="214313"/>
          </a:xfrm>
          <a:custGeom>
            <a:avLst/>
            <a:gdLst/>
            <a:ahLst/>
            <a:cxnLst>
              <a:cxn ang="0">
                <a:pos x="0" y="135"/>
              </a:cxn>
              <a:cxn ang="0">
                <a:pos x="545" y="135"/>
              </a:cxn>
              <a:cxn ang="0">
                <a:pos x="797" y="0"/>
              </a:cxn>
            </a:cxnLst>
            <a:rect l="0" t="0" r="r" b="b"/>
            <a:pathLst>
              <a:path w="797" h="135">
                <a:moveTo>
                  <a:pt x="0" y="135"/>
                </a:moveTo>
                <a:lnTo>
                  <a:pt x="545" y="135"/>
                </a:lnTo>
                <a:lnTo>
                  <a:pt x="797" y="0"/>
                </a:lnTo>
              </a:path>
            </a:pathLst>
          </a:custGeom>
          <a:noFill/>
          <a:ln w="19050" cmpd="sng">
            <a:solidFill>
              <a:schemeClr val="accent2"/>
            </a:solidFill>
            <a:round/>
            <a:headEnd/>
            <a:tailEnd/>
          </a:ln>
          <a:effectLst/>
        </p:spPr>
        <p:txBody>
          <a:bodyPr/>
          <a:lstStyle/>
          <a:p>
            <a:endParaRPr lang="en-US"/>
          </a:p>
        </p:txBody>
      </p:sp>
      <p:sp>
        <p:nvSpPr>
          <p:cNvPr id="157710" name="Freeform 14"/>
          <p:cNvSpPr>
            <a:spLocks/>
          </p:cNvSpPr>
          <p:nvPr/>
        </p:nvSpPr>
        <p:spPr bwMode="auto">
          <a:xfrm>
            <a:off x="6072188" y="1866900"/>
            <a:ext cx="1265237" cy="214313"/>
          </a:xfrm>
          <a:custGeom>
            <a:avLst/>
            <a:gdLst/>
            <a:ahLst/>
            <a:cxnLst>
              <a:cxn ang="0">
                <a:pos x="0" y="135"/>
              </a:cxn>
              <a:cxn ang="0">
                <a:pos x="545" y="135"/>
              </a:cxn>
              <a:cxn ang="0">
                <a:pos x="797" y="0"/>
              </a:cxn>
            </a:cxnLst>
            <a:rect l="0" t="0" r="r" b="b"/>
            <a:pathLst>
              <a:path w="797" h="135">
                <a:moveTo>
                  <a:pt x="0" y="135"/>
                </a:moveTo>
                <a:lnTo>
                  <a:pt x="545" y="135"/>
                </a:lnTo>
                <a:lnTo>
                  <a:pt x="797" y="0"/>
                </a:lnTo>
              </a:path>
            </a:pathLst>
          </a:custGeom>
          <a:noFill/>
          <a:ln w="19050" cmpd="sng">
            <a:solidFill>
              <a:schemeClr val="accent2"/>
            </a:solidFill>
            <a:round/>
            <a:headEnd/>
            <a:tailEnd/>
          </a:ln>
          <a:effectLst/>
        </p:spPr>
        <p:txBody>
          <a:bodyPr/>
          <a:lstStyle/>
          <a:p>
            <a:endParaRPr lang="en-US"/>
          </a:p>
        </p:txBody>
      </p:sp>
      <p:sp>
        <p:nvSpPr>
          <p:cNvPr id="157711" name="Freeform 15"/>
          <p:cNvSpPr>
            <a:spLocks/>
          </p:cNvSpPr>
          <p:nvPr/>
        </p:nvSpPr>
        <p:spPr bwMode="auto">
          <a:xfrm>
            <a:off x="6073775" y="1943100"/>
            <a:ext cx="1265238" cy="214313"/>
          </a:xfrm>
          <a:custGeom>
            <a:avLst/>
            <a:gdLst/>
            <a:ahLst/>
            <a:cxnLst>
              <a:cxn ang="0">
                <a:pos x="0" y="135"/>
              </a:cxn>
              <a:cxn ang="0">
                <a:pos x="545" y="135"/>
              </a:cxn>
              <a:cxn ang="0">
                <a:pos x="797" y="0"/>
              </a:cxn>
            </a:cxnLst>
            <a:rect l="0" t="0" r="r" b="b"/>
            <a:pathLst>
              <a:path w="797" h="135">
                <a:moveTo>
                  <a:pt x="0" y="135"/>
                </a:moveTo>
                <a:lnTo>
                  <a:pt x="545" y="135"/>
                </a:lnTo>
                <a:lnTo>
                  <a:pt x="797" y="0"/>
                </a:lnTo>
              </a:path>
            </a:pathLst>
          </a:custGeom>
          <a:noFill/>
          <a:ln w="19050" cmpd="sng">
            <a:solidFill>
              <a:schemeClr val="accent2"/>
            </a:solidFill>
            <a:round/>
            <a:headEnd/>
            <a:tailEnd/>
          </a:ln>
          <a:effectLst/>
        </p:spPr>
        <p:txBody>
          <a:bodyPr/>
          <a:lstStyle/>
          <a:p>
            <a:endParaRPr lang="en-US"/>
          </a:p>
        </p:txBody>
      </p:sp>
      <p:sp>
        <p:nvSpPr>
          <p:cNvPr id="157712" name="Freeform 16"/>
          <p:cNvSpPr>
            <a:spLocks/>
          </p:cNvSpPr>
          <p:nvPr/>
        </p:nvSpPr>
        <p:spPr bwMode="auto">
          <a:xfrm>
            <a:off x="6075363" y="2019300"/>
            <a:ext cx="1265237" cy="214313"/>
          </a:xfrm>
          <a:custGeom>
            <a:avLst/>
            <a:gdLst/>
            <a:ahLst/>
            <a:cxnLst>
              <a:cxn ang="0">
                <a:pos x="0" y="135"/>
              </a:cxn>
              <a:cxn ang="0">
                <a:pos x="545" y="135"/>
              </a:cxn>
              <a:cxn ang="0">
                <a:pos x="797" y="0"/>
              </a:cxn>
            </a:cxnLst>
            <a:rect l="0" t="0" r="r" b="b"/>
            <a:pathLst>
              <a:path w="797" h="135">
                <a:moveTo>
                  <a:pt x="0" y="135"/>
                </a:moveTo>
                <a:lnTo>
                  <a:pt x="545" y="135"/>
                </a:lnTo>
                <a:lnTo>
                  <a:pt x="797" y="0"/>
                </a:lnTo>
              </a:path>
            </a:pathLst>
          </a:custGeom>
          <a:noFill/>
          <a:ln w="19050" cmpd="sng">
            <a:solidFill>
              <a:schemeClr val="accent2"/>
            </a:solidFill>
            <a:round/>
            <a:headEnd/>
            <a:tailEnd/>
          </a:ln>
          <a:effectLst/>
        </p:spPr>
        <p:txBody>
          <a:bodyPr/>
          <a:lstStyle/>
          <a:p>
            <a:endParaRPr lang="en-US"/>
          </a:p>
        </p:txBody>
      </p:sp>
      <p:sp>
        <p:nvSpPr>
          <p:cNvPr id="157713" name="Freeform 17"/>
          <p:cNvSpPr>
            <a:spLocks/>
          </p:cNvSpPr>
          <p:nvPr/>
        </p:nvSpPr>
        <p:spPr bwMode="auto">
          <a:xfrm>
            <a:off x="6075363" y="2108200"/>
            <a:ext cx="1265237" cy="214313"/>
          </a:xfrm>
          <a:custGeom>
            <a:avLst/>
            <a:gdLst/>
            <a:ahLst/>
            <a:cxnLst>
              <a:cxn ang="0">
                <a:pos x="0" y="135"/>
              </a:cxn>
              <a:cxn ang="0">
                <a:pos x="545" y="135"/>
              </a:cxn>
              <a:cxn ang="0">
                <a:pos x="797" y="0"/>
              </a:cxn>
            </a:cxnLst>
            <a:rect l="0" t="0" r="r" b="b"/>
            <a:pathLst>
              <a:path w="797" h="135">
                <a:moveTo>
                  <a:pt x="0" y="135"/>
                </a:moveTo>
                <a:lnTo>
                  <a:pt x="545" y="135"/>
                </a:lnTo>
                <a:lnTo>
                  <a:pt x="797" y="0"/>
                </a:lnTo>
              </a:path>
            </a:pathLst>
          </a:custGeom>
          <a:noFill/>
          <a:ln w="19050" cmpd="sng">
            <a:solidFill>
              <a:schemeClr val="accent2"/>
            </a:solidFill>
            <a:round/>
            <a:headEnd/>
            <a:tailEnd/>
          </a:ln>
          <a:effectLst/>
        </p:spPr>
        <p:txBody>
          <a:bodyPr/>
          <a:lstStyle/>
          <a:p>
            <a:endParaRPr lang="en-US"/>
          </a:p>
        </p:txBody>
      </p:sp>
      <p:sp>
        <p:nvSpPr>
          <p:cNvPr id="157714" name="Freeform 18"/>
          <p:cNvSpPr>
            <a:spLocks/>
          </p:cNvSpPr>
          <p:nvPr/>
        </p:nvSpPr>
        <p:spPr bwMode="auto">
          <a:xfrm>
            <a:off x="6075363" y="2197100"/>
            <a:ext cx="1265237" cy="214313"/>
          </a:xfrm>
          <a:custGeom>
            <a:avLst/>
            <a:gdLst/>
            <a:ahLst/>
            <a:cxnLst>
              <a:cxn ang="0">
                <a:pos x="0" y="135"/>
              </a:cxn>
              <a:cxn ang="0">
                <a:pos x="545" y="135"/>
              </a:cxn>
              <a:cxn ang="0">
                <a:pos x="797" y="0"/>
              </a:cxn>
            </a:cxnLst>
            <a:rect l="0" t="0" r="r" b="b"/>
            <a:pathLst>
              <a:path w="797" h="135">
                <a:moveTo>
                  <a:pt x="0" y="135"/>
                </a:moveTo>
                <a:lnTo>
                  <a:pt x="545" y="135"/>
                </a:lnTo>
                <a:lnTo>
                  <a:pt x="797" y="0"/>
                </a:lnTo>
              </a:path>
            </a:pathLst>
          </a:custGeom>
          <a:noFill/>
          <a:ln w="19050" cmpd="sng">
            <a:solidFill>
              <a:schemeClr val="accent2"/>
            </a:solidFill>
            <a:round/>
            <a:headEnd/>
            <a:tailEnd/>
          </a:ln>
          <a:effectLst/>
        </p:spPr>
        <p:txBody>
          <a:bodyPr/>
          <a:lstStyle/>
          <a:p>
            <a:endParaRPr lang="en-US"/>
          </a:p>
        </p:txBody>
      </p:sp>
      <p:sp>
        <p:nvSpPr>
          <p:cNvPr id="157715" name="Text Box 19"/>
          <p:cNvSpPr txBox="1">
            <a:spLocks noChangeArrowheads="1"/>
          </p:cNvSpPr>
          <p:nvPr/>
        </p:nvSpPr>
        <p:spPr bwMode="auto">
          <a:xfrm>
            <a:off x="4824413" y="1771650"/>
            <a:ext cx="1030287" cy="396875"/>
          </a:xfrm>
          <a:prstGeom prst="rect">
            <a:avLst/>
          </a:prstGeom>
          <a:noFill/>
          <a:ln w="9525">
            <a:noFill/>
            <a:miter lim="800000"/>
            <a:headEnd/>
            <a:tailEnd/>
          </a:ln>
          <a:effectLst/>
        </p:spPr>
        <p:txBody>
          <a:bodyPr wrap="none">
            <a:spAutoFit/>
          </a:bodyPr>
          <a:lstStyle/>
          <a:p>
            <a:r>
              <a:rPr lang="en-US" sz="2000">
                <a:solidFill>
                  <a:schemeClr val="accent2"/>
                </a:solidFill>
              </a:rPr>
              <a:t>primary</a:t>
            </a:r>
          </a:p>
        </p:txBody>
      </p:sp>
      <p:sp>
        <p:nvSpPr>
          <p:cNvPr id="157716" name="Line 20"/>
          <p:cNvSpPr>
            <a:spLocks noChangeShapeType="1"/>
          </p:cNvSpPr>
          <p:nvPr/>
        </p:nvSpPr>
        <p:spPr bwMode="auto">
          <a:xfrm>
            <a:off x="6059488" y="1790700"/>
            <a:ext cx="2430462" cy="0"/>
          </a:xfrm>
          <a:prstGeom prst="line">
            <a:avLst/>
          </a:prstGeom>
          <a:noFill/>
          <a:ln w="28575">
            <a:solidFill>
              <a:srgbClr val="FF0000"/>
            </a:solidFill>
            <a:round/>
            <a:headEnd/>
            <a:tailEnd/>
          </a:ln>
          <a:effectLst/>
        </p:spPr>
        <p:txBody>
          <a:bodyPr/>
          <a:lstStyle/>
          <a:p>
            <a:endParaRPr lang="en-US"/>
          </a:p>
        </p:txBody>
      </p:sp>
      <p:sp>
        <p:nvSpPr>
          <p:cNvPr id="157717" name="Freeform 21"/>
          <p:cNvSpPr>
            <a:spLocks/>
          </p:cNvSpPr>
          <p:nvPr/>
        </p:nvSpPr>
        <p:spPr bwMode="auto">
          <a:xfrm>
            <a:off x="6067425" y="1727200"/>
            <a:ext cx="1265238" cy="214313"/>
          </a:xfrm>
          <a:custGeom>
            <a:avLst/>
            <a:gdLst/>
            <a:ahLst/>
            <a:cxnLst>
              <a:cxn ang="0">
                <a:pos x="0" y="135"/>
              </a:cxn>
              <a:cxn ang="0">
                <a:pos x="545" y="135"/>
              </a:cxn>
              <a:cxn ang="0">
                <a:pos x="797" y="0"/>
              </a:cxn>
            </a:cxnLst>
            <a:rect l="0" t="0" r="r" b="b"/>
            <a:pathLst>
              <a:path w="797" h="135">
                <a:moveTo>
                  <a:pt x="0" y="135"/>
                </a:moveTo>
                <a:lnTo>
                  <a:pt x="545" y="135"/>
                </a:lnTo>
                <a:lnTo>
                  <a:pt x="797" y="0"/>
                </a:lnTo>
              </a:path>
            </a:pathLst>
          </a:custGeom>
          <a:noFill/>
          <a:ln w="28575" cmpd="sng">
            <a:solidFill>
              <a:srgbClr val="FF0000"/>
            </a:solidFill>
            <a:round/>
            <a:headEnd/>
            <a:tailEnd/>
          </a:ln>
          <a:effectLst/>
        </p:spPr>
        <p:txBody>
          <a:bodyPr/>
          <a:lstStyle/>
          <a:p>
            <a:endParaRPr lang="en-US"/>
          </a:p>
        </p:txBody>
      </p:sp>
      <p:sp>
        <p:nvSpPr>
          <p:cNvPr id="157718" name="Freeform 22"/>
          <p:cNvSpPr>
            <a:spLocks/>
          </p:cNvSpPr>
          <p:nvPr/>
        </p:nvSpPr>
        <p:spPr bwMode="auto">
          <a:xfrm>
            <a:off x="6062663" y="1893888"/>
            <a:ext cx="1265237" cy="214312"/>
          </a:xfrm>
          <a:custGeom>
            <a:avLst/>
            <a:gdLst/>
            <a:ahLst/>
            <a:cxnLst>
              <a:cxn ang="0">
                <a:pos x="0" y="135"/>
              </a:cxn>
              <a:cxn ang="0">
                <a:pos x="545" y="135"/>
              </a:cxn>
              <a:cxn ang="0">
                <a:pos x="797" y="0"/>
              </a:cxn>
            </a:cxnLst>
            <a:rect l="0" t="0" r="r" b="b"/>
            <a:pathLst>
              <a:path w="797" h="135">
                <a:moveTo>
                  <a:pt x="0" y="135"/>
                </a:moveTo>
                <a:lnTo>
                  <a:pt x="545" y="135"/>
                </a:lnTo>
                <a:lnTo>
                  <a:pt x="797" y="0"/>
                </a:lnTo>
              </a:path>
            </a:pathLst>
          </a:custGeom>
          <a:noFill/>
          <a:ln w="28575" cmpd="sng">
            <a:solidFill>
              <a:srgbClr val="FF0000"/>
            </a:solidFill>
            <a:round/>
            <a:headEnd/>
            <a:tailEnd/>
          </a:ln>
          <a:effectLst/>
        </p:spPr>
        <p:txBody>
          <a:bodyPr/>
          <a:lstStyle/>
          <a:p>
            <a:endParaRPr lang="en-US"/>
          </a:p>
        </p:txBody>
      </p:sp>
      <p:sp>
        <p:nvSpPr>
          <p:cNvPr id="157719" name="Freeform 23"/>
          <p:cNvSpPr>
            <a:spLocks/>
          </p:cNvSpPr>
          <p:nvPr/>
        </p:nvSpPr>
        <p:spPr bwMode="auto">
          <a:xfrm>
            <a:off x="6072188" y="2060575"/>
            <a:ext cx="1265237" cy="214313"/>
          </a:xfrm>
          <a:custGeom>
            <a:avLst/>
            <a:gdLst/>
            <a:ahLst/>
            <a:cxnLst>
              <a:cxn ang="0">
                <a:pos x="0" y="135"/>
              </a:cxn>
              <a:cxn ang="0">
                <a:pos x="545" y="135"/>
              </a:cxn>
              <a:cxn ang="0">
                <a:pos x="797" y="0"/>
              </a:cxn>
            </a:cxnLst>
            <a:rect l="0" t="0" r="r" b="b"/>
            <a:pathLst>
              <a:path w="797" h="135">
                <a:moveTo>
                  <a:pt x="0" y="135"/>
                </a:moveTo>
                <a:lnTo>
                  <a:pt x="545" y="135"/>
                </a:lnTo>
                <a:lnTo>
                  <a:pt x="797" y="0"/>
                </a:lnTo>
              </a:path>
            </a:pathLst>
          </a:custGeom>
          <a:noFill/>
          <a:ln w="28575" cmpd="sng">
            <a:solidFill>
              <a:srgbClr val="FF0000"/>
            </a:solidFill>
            <a:round/>
            <a:headEnd/>
            <a:tailEnd/>
          </a:ln>
          <a:effectLst/>
        </p:spPr>
        <p:txBody>
          <a:bodyPr/>
          <a:lstStyle/>
          <a:p>
            <a:endParaRPr lang="en-US"/>
          </a:p>
        </p:txBody>
      </p:sp>
      <p:sp>
        <p:nvSpPr>
          <p:cNvPr id="157720" name="Text Box 24"/>
          <p:cNvSpPr txBox="1">
            <a:spLocks noChangeArrowheads="1"/>
          </p:cNvSpPr>
          <p:nvPr/>
        </p:nvSpPr>
        <p:spPr bwMode="auto">
          <a:xfrm>
            <a:off x="7286625" y="1778000"/>
            <a:ext cx="1355725" cy="396875"/>
          </a:xfrm>
          <a:prstGeom prst="rect">
            <a:avLst/>
          </a:prstGeom>
          <a:noFill/>
          <a:ln w="9525">
            <a:noFill/>
            <a:miter lim="800000"/>
            <a:headEnd/>
            <a:tailEnd/>
          </a:ln>
          <a:effectLst/>
        </p:spPr>
        <p:txBody>
          <a:bodyPr wrap="none">
            <a:spAutoFit/>
          </a:bodyPr>
          <a:lstStyle/>
          <a:p>
            <a:r>
              <a:rPr lang="en-US" sz="2000">
                <a:solidFill>
                  <a:srgbClr val="FF0000"/>
                </a:solidFill>
              </a:rPr>
              <a:t>secondary</a:t>
            </a:r>
          </a:p>
        </p:txBody>
      </p:sp>
      <p:sp>
        <p:nvSpPr>
          <p:cNvPr id="157721" name="Text Box 25"/>
          <p:cNvSpPr txBox="1">
            <a:spLocks noChangeArrowheads="1"/>
          </p:cNvSpPr>
          <p:nvPr/>
        </p:nvSpPr>
        <p:spPr bwMode="auto">
          <a:xfrm>
            <a:off x="7299325" y="2192338"/>
            <a:ext cx="1939925" cy="701675"/>
          </a:xfrm>
          <a:prstGeom prst="rect">
            <a:avLst/>
          </a:prstGeom>
          <a:noFill/>
          <a:ln w="9525">
            <a:noFill/>
            <a:miter lim="800000"/>
            <a:headEnd/>
            <a:tailEnd/>
          </a:ln>
          <a:effectLst/>
        </p:spPr>
        <p:txBody>
          <a:bodyPr>
            <a:spAutoFit/>
          </a:bodyPr>
          <a:lstStyle/>
          <a:p>
            <a:r>
              <a:rPr lang="en-US" sz="2000">
                <a:solidFill>
                  <a:schemeClr val="hlink"/>
                </a:solidFill>
              </a:rPr>
              <a:t>step down transformer</a:t>
            </a:r>
          </a:p>
        </p:txBody>
      </p:sp>
      <p:sp>
        <p:nvSpPr>
          <p:cNvPr id="157722" name="Line 26"/>
          <p:cNvSpPr>
            <a:spLocks noChangeShapeType="1"/>
          </p:cNvSpPr>
          <p:nvPr/>
        </p:nvSpPr>
        <p:spPr bwMode="auto">
          <a:xfrm>
            <a:off x="6386513" y="3617913"/>
            <a:ext cx="2430462" cy="0"/>
          </a:xfrm>
          <a:prstGeom prst="line">
            <a:avLst/>
          </a:prstGeom>
          <a:noFill/>
          <a:ln w="28575">
            <a:solidFill>
              <a:srgbClr val="FF0000"/>
            </a:solidFill>
            <a:round/>
            <a:headEnd/>
            <a:tailEnd/>
          </a:ln>
          <a:effectLst/>
        </p:spPr>
        <p:txBody>
          <a:bodyPr/>
          <a:lstStyle/>
          <a:p>
            <a:endParaRPr lang="en-US"/>
          </a:p>
        </p:txBody>
      </p:sp>
      <p:sp>
        <p:nvSpPr>
          <p:cNvPr id="157723" name="Line 27"/>
          <p:cNvSpPr>
            <a:spLocks noChangeShapeType="1"/>
          </p:cNvSpPr>
          <p:nvPr/>
        </p:nvSpPr>
        <p:spPr bwMode="auto">
          <a:xfrm flipH="1">
            <a:off x="5259388" y="3606800"/>
            <a:ext cx="2103437" cy="0"/>
          </a:xfrm>
          <a:prstGeom prst="line">
            <a:avLst/>
          </a:prstGeom>
          <a:noFill/>
          <a:ln w="19050">
            <a:solidFill>
              <a:schemeClr val="accent2"/>
            </a:solidFill>
            <a:round/>
            <a:headEnd/>
            <a:tailEnd/>
          </a:ln>
          <a:effectLst/>
        </p:spPr>
        <p:txBody>
          <a:bodyPr/>
          <a:lstStyle/>
          <a:p>
            <a:endParaRPr lang="en-US"/>
          </a:p>
        </p:txBody>
      </p:sp>
      <p:grpSp>
        <p:nvGrpSpPr>
          <p:cNvPr id="157724" name="Group 28"/>
          <p:cNvGrpSpPr>
            <a:grpSpLocks/>
          </p:cNvGrpSpPr>
          <p:nvPr/>
        </p:nvGrpSpPr>
        <p:grpSpPr bwMode="auto">
          <a:xfrm>
            <a:off x="6097588" y="2878138"/>
            <a:ext cx="1201737" cy="1046162"/>
            <a:chOff x="2809" y="2618"/>
            <a:chExt cx="757" cy="659"/>
          </a:xfrm>
        </p:grpSpPr>
        <p:sp>
          <p:nvSpPr>
            <p:cNvPr id="157725" name="Rectangle 29"/>
            <p:cNvSpPr>
              <a:spLocks noChangeArrowheads="1"/>
            </p:cNvSpPr>
            <p:nvPr/>
          </p:nvSpPr>
          <p:spPr bwMode="auto">
            <a:xfrm>
              <a:off x="2811" y="2756"/>
              <a:ext cx="521" cy="521"/>
            </a:xfrm>
            <a:prstGeom prst="rect">
              <a:avLst/>
            </a:prstGeom>
            <a:gradFill rotWithShape="1">
              <a:gsLst>
                <a:gs pos="0">
                  <a:schemeClr val="accent1"/>
                </a:gs>
                <a:gs pos="100000">
                  <a:schemeClr val="accent1">
                    <a:gamma/>
                    <a:shade val="46275"/>
                    <a:invGamma/>
                  </a:schemeClr>
                </a:gs>
              </a:gsLst>
              <a:lin ang="5400000" scaled="1"/>
            </a:gradFill>
            <a:ln w="9525">
              <a:solidFill>
                <a:schemeClr val="tx1"/>
              </a:solidFill>
              <a:miter lim="800000"/>
              <a:headEnd/>
              <a:tailEnd/>
            </a:ln>
            <a:effectLst/>
          </p:spPr>
          <p:txBody>
            <a:bodyPr wrap="none" anchor="ctr"/>
            <a:lstStyle/>
            <a:p>
              <a:endParaRPr lang="en-US"/>
            </a:p>
          </p:txBody>
        </p:sp>
        <p:sp>
          <p:nvSpPr>
            <p:cNvPr id="157726" name="Freeform 30"/>
            <p:cNvSpPr>
              <a:spLocks/>
            </p:cNvSpPr>
            <p:nvPr/>
          </p:nvSpPr>
          <p:spPr bwMode="auto">
            <a:xfrm>
              <a:off x="3330" y="2618"/>
              <a:ext cx="236" cy="651"/>
            </a:xfrm>
            <a:custGeom>
              <a:avLst/>
              <a:gdLst/>
              <a:ahLst/>
              <a:cxnLst>
                <a:cxn ang="0">
                  <a:pos x="0" y="136"/>
                </a:cxn>
                <a:cxn ang="0">
                  <a:pos x="236" y="0"/>
                </a:cxn>
                <a:cxn ang="0">
                  <a:pos x="236" y="515"/>
                </a:cxn>
                <a:cxn ang="0">
                  <a:pos x="0" y="651"/>
                </a:cxn>
                <a:cxn ang="0">
                  <a:pos x="0" y="136"/>
                </a:cxn>
              </a:cxnLst>
              <a:rect l="0" t="0" r="r" b="b"/>
              <a:pathLst>
                <a:path w="236" h="651">
                  <a:moveTo>
                    <a:pt x="0" y="136"/>
                  </a:moveTo>
                  <a:lnTo>
                    <a:pt x="236" y="0"/>
                  </a:lnTo>
                  <a:lnTo>
                    <a:pt x="236" y="515"/>
                  </a:lnTo>
                  <a:lnTo>
                    <a:pt x="0" y="651"/>
                  </a:lnTo>
                  <a:lnTo>
                    <a:pt x="0" y="136"/>
                  </a:lnTo>
                  <a:close/>
                </a:path>
              </a:pathLst>
            </a:custGeom>
            <a:gradFill rotWithShape="1">
              <a:gsLst>
                <a:gs pos="0">
                  <a:schemeClr val="accent1"/>
                </a:gs>
                <a:gs pos="100000">
                  <a:schemeClr val="accent1">
                    <a:gamma/>
                    <a:shade val="46275"/>
                    <a:invGamma/>
                  </a:schemeClr>
                </a:gs>
              </a:gsLst>
              <a:lin ang="2700000" scaled="1"/>
            </a:gradFill>
            <a:ln w="9525">
              <a:solidFill>
                <a:schemeClr val="tx1"/>
              </a:solidFill>
              <a:round/>
              <a:headEnd/>
              <a:tailEnd/>
            </a:ln>
            <a:effectLst/>
          </p:spPr>
          <p:txBody>
            <a:bodyPr/>
            <a:lstStyle/>
            <a:p>
              <a:endParaRPr lang="en-US"/>
            </a:p>
          </p:txBody>
        </p:sp>
        <p:sp>
          <p:nvSpPr>
            <p:cNvPr id="157727" name="Freeform 31"/>
            <p:cNvSpPr>
              <a:spLocks/>
            </p:cNvSpPr>
            <p:nvPr/>
          </p:nvSpPr>
          <p:spPr bwMode="auto">
            <a:xfrm>
              <a:off x="2809" y="2620"/>
              <a:ext cx="757" cy="136"/>
            </a:xfrm>
            <a:custGeom>
              <a:avLst/>
              <a:gdLst/>
              <a:ahLst/>
              <a:cxnLst>
                <a:cxn ang="0">
                  <a:pos x="237" y="0"/>
                </a:cxn>
                <a:cxn ang="0">
                  <a:pos x="757" y="0"/>
                </a:cxn>
                <a:cxn ang="0">
                  <a:pos x="521" y="136"/>
                </a:cxn>
                <a:cxn ang="0">
                  <a:pos x="0" y="136"/>
                </a:cxn>
                <a:cxn ang="0">
                  <a:pos x="237" y="0"/>
                </a:cxn>
              </a:cxnLst>
              <a:rect l="0" t="0" r="r" b="b"/>
              <a:pathLst>
                <a:path w="757" h="136">
                  <a:moveTo>
                    <a:pt x="237" y="0"/>
                  </a:moveTo>
                  <a:lnTo>
                    <a:pt x="757" y="0"/>
                  </a:lnTo>
                  <a:lnTo>
                    <a:pt x="521" y="136"/>
                  </a:lnTo>
                  <a:lnTo>
                    <a:pt x="0" y="136"/>
                  </a:lnTo>
                  <a:lnTo>
                    <a:pt x="237" y="0"/>
                  </a:lnTo>
                  <a:close/>
                </a:path>
              </a:pathLst>
            </a:custGeom>
            <a:gradFill rotWithShape="1">
              <a:gsLst>
                <a:gs pos="0">
                  <a:schemeClr val="accent1"/>
                </a:gs>
                <a:gs pos="100000">
                  <a:schemeClr val="accent1">
                    <a:gamma/>
                    <a:shade val="46275"/>
                    <a:invGamma/>
                  </a:schemeClr>
                </a:gs>
              </a:gsLst>
              <a:lin ang="18900000" scaled="1"/>
            </a:gradFill>
            <a:ln w="9525">
              <a:solidFill>
                <a:schemeClr val="tx1"/>
              </a:solidFill>
              <a:round/>
              <a:headEnd/>
              <a:tailEnd/>
            </a:ln>
            <a:effectLst/>
          </p:spPr>
          <p:txBody>
            <a:bodyPr/>
            <a:lstStyle/>
            <a:p>
              <a:endParaRPr lang="en-US"/>
            </a:p>
          </p:txBody>
        </p:sp>
      </p:grpSp>
      <p:sp>
        <p:nvSpPr>
          <p:cNvPr id="157728" name="Freeform 32"/>
          <p:cNvSpPr>
            <a:spLocks/>
          </p:cNvSpPr>
          <p:nvPr/>
        </p:nvSpPr>
        <p:spPr bwMode="auto">
          <a:xfrm>
            <a:off x="4806950" y="2955925"/>
            <a:ext cx="2517775" cy="212725"/>
          </a:xfrm>
          <a:custGeom>
            <a:avLst/>
            <a:gdLst/>
            <a:ahLst/>
            <a:cxnLst>
              <a:cxn ang="0">
                <a:pos x="0" y="134"/>
              </a:cxn>
              <a:cxn ang="0">
                <a:pos x="1342" y="134"/>
              </a:cxn>
              <a:cxn ang="0">
                <a:pos x="1586" y="0"/>
              </a:cxn>
            </a:cxnLst>
            <a:rect l="0" t="0" r="r" b="b"/>
            <a:pathLst>
              <a:path w="1586" h="134">
                <a:moveTo>
                  <a:pt x="0" y="134"/>
                </a:moveTo>
                <a:lnTo>
                  <a:pt x="1342" y="134"/>
                </a:lnTo>
                <a:lnTo>
                  <a:pt x="1586" y="0"/>
                </a:lnTo>
              </a:path>
            </a:pathLst>
          </a:custGeom>
          <a:noFill/>
          <a:ln w="12700" cmpd="sng">
            <a:solidFill>
              <a:schemeClr val="accent2"/>
            </a:solidFill>
            <a:round/>
            <a:headEnd/>
            <a:tailEnd/>
          </a:ln>
          <a:effectLst/>
        </p:spPr>
        <p:txBody>
          <a:bodyPr/>
          <a:lstStyle/>
          <a:p>
            <a:endParaRPr lang="en-US"/>
          </a:p>
        </p:txBody>
      </p:sp>
      <p:sp>
        <p:nvSpPr>
          <p:cNvPr id="157729" name="Freeform 33"/>
          <p:cNvSpPr>
            <a:spLocks/>
          </p:cNvSpPr>
          <p:nvPr/>
        </p:nvSpPr>
        <p:spPr bwMode="auto">
          <a:xfrm>
            <a:off x="6072188" y="3105150"/>
            <a:ext cx="1265237" cy="214313"/>
          </a:xfrm>
          <a:custGeom>
            <a:avLst/>
            <a:gdLst/>
            <a:ahLst/>
            <a:cxnLst>
              <a:cxn ang="0">
                <a:pos x="0" y="135"/>
              </a:cxn>
              <a:cxn ang="0">
                <a:pos x="545" y="135"/>
              </a:cxn>
              <a:cxn ang="0">
                <a:pos x="797" y="0"/>
              </a:cxn>
            </a:cxnLst>
            <a:rect l="0" t="0" r="r" b="b"/>
            <a:pathLst>
              <a:path w="797" h="135">
                <a:moveTo>
                  <a:pt x="0" y="135"/>
                </a:moveTo>
                <a:lnTo>
                  <a:pt x="545" y="135"/>
                </a:lnTo>
                <a:lnTo>
                  <a:pt x="797" y="0"/>
                </a:lnTo>
              </a:path>
            </a:pathLst>
          </a:custGeom>
          <a:noFill/>
          <a:ln w="19050" cmpd="sng">
            <a:solidFill>
              <a:schemeClr val="accent2"/>
            </a:solidFill>
            <a:round/>
            <a:headEnd/>
            <a:tailEnd/>
          </a:ln>
          <a:effectLst/>
        </p:spPr>
        <p:txBody>
          <a:bodyPr/>
          <a:lstStyle/>
          <a:p>
            <a:endParaRPr lang="en-US"/>
          </a:p>
        </p:txBody>
      </p:sp>
      <p:sp>
        <p:nvSpPr>
          <p:cNvPr id="157730" name="Freeform 34"/>
          <p:cNvSpPr>
            <a:spLocks/>
          </p:cNvSpPr>
          <p:nvPr/>
        </p:nvSpPr>
        <p:spPr bwMode="auto">
          <a:xfrm>
            <a:off x="6072188" y="3282950"/>
            <a:ext cx="1265237" cy="214313"/>
          </a:xfrm>
          <a:custGeom>
            <a:avLst/>
            <a:gdLst/>
            <a:ahLst/>
            <a:cxnLst>
              <a:cxn ang="0">
                <a:pos x="0" y="135"/>
              </a:cxn>
              <a:cxn ang="0">
                <a:pos x="545" y="135"/>
              </a:cxn>
              <a:cxn ang="0">
                <a:pos x="797" y="0"/>
              </a:cxn>
            </a:cxnLst>
            <a:rect l="0" t="0" r="r" b="b"/>
            <a:pathLst>
              <a:path w="797" h="135">
                <a:moveTo>
                  <a:pt x="0" y="135"/>
                </a:moveTo>
                <a:lnTo>
                  <a:pt x="545" y="135"/>
                </a:lnTo>
                <a:lnTo>
                  <a:pt x="797" y="0"/>
                </a:lnTo>
              </a:path>
            </a:pathLst>
          </a:custGeom>
          <a:noFill/>
          <a:ln w="19050" cmpd="sng">
            <a:solidFill>
              <a:schemeClr val="accent2"/>
            </a:solidFill>
            <a:round/>
            <a:headEnd/>
            <a:tailEnd/>
          </a:ln>
          <a:effectLst/>
        </p:spPr>
        <p:txBody>
          <a:bodyPr/>
          <a:lstStyle/>
          <a:p>
            <a:endParaRPr lang="en-US"/>
          </a:p>
        </p:txBody>
      </p:sp>
      <p:sp>
        <p:nvSpPr>
          <p:cNvPr id="157731" name="Freeform 35"/>
          <p:cNvSpPr>
            <a:spLocks/>
          </p:cNvSpPr>
          <p:nvPr/>
        </p:nvSpPr>
        <p:spPr bwMode="auto">
          <a:xfrm>
            <a:off x="6073775" y="3448050"/>
            <a:ext cx="1265238" cy="214313"/>
          </a:xfrm>
          <a:custGeom>
            <a:avLst/>
            <a:gdLst/>
            <a:ahLst/>
            <a:cxnLst>
              <a:cxn ang="0">
                <a:pos x="0" y="135"/>
              </a:cxn>
              <a:cxn ang="0">
                <a:pos x="545" y="135"/>
              </a:cxn>
              <a:cxn ang="0">
                <a:pos x="797" y="0"/>
              </a:cxn>
            </a:cxnLst>
            <a:rect l="0" t="0" r="r" b="b"/>
            <a:pathLst>
              <a:path w="797" h="135">
                <a:moveTo>
                  <a:pt x="0" y="135"/>
                </a:moveTo>
                <a:lnTo>
                  <a:pt x="545" y="135"/>
                </a:lnTo>
                <a:lnTo>
                  <a:pt x="797" y="0"/>
                </a:lnTo>
              </a:path>
            </a:pathLst>
          </a:custGeom>
          <a:noFill/>
          <a:ln w="19050" cmpd="sng">
            <a:solidFill>
              <a:schemeClr val="accent2"/>
            </a:solidFill>
            <a:round/>
            <a:headEnd/>
            <a:tailEnd/>
          </a:ln>
          <a:effectLst/>
        </p:spPr>
        <p:txBody>
          <a:bodyPr/>
          <a:lstStyle/>
          <a:p>
            <a:endParaRPr lang="en-US"/>
          </a:p>
        </p:txBody>
      </p:sp>
      <p:sp>
        <p:nvSpPr>
          <p:cNvPr id="157732" name="Freeform 36"/>
          <p:cNvSpPr>
            <a:spLocks/>
          </p:cNvSpPr>
          <p:nvPr/>
        </p:nvSpPr>
        <p:spPr bwMode="auto">
          <a:xfrm>
            <a:off x="6075363" y="3613150"/>
            <a:ext cx="1265237" cy="214313"/>
          </a:xfrm>
          <a:custGeom>
            <a:avLst/>
            <a:gdLst/>
            <a:ahLst/>
            <a:cxnLst>
              <a:cxn ang="0">
                <a:pos x="0" y="135"/>
              </a:cxn>
              <a:cxn ang="0">
                <a:pos x="545" y="135"/>
              </a:cxn>
              <a:cxn ang="0">
                <a:pos x="797" y="0"/>
              </a:cxn>
            </a:cxnLst>
            <a:rect l="0" t="0" r="r" b="b"/>
            <a:pathLst>
              <a:path w="797" h="135">
                <a:moveTo>
                  <a:pt x="0" y="135"/>
                </a:moveTo>
                <a:lnTo>
                  <a:pt x="545" y="135"/>
                </a:lnTo>
                <a:lnTo>
                  <a:pt x="797" y="0"/>
                </a:lnTo>
              </a:path>
            </a:pathLst>
          </a:custGeom>
          <a:noFill/>
          <a:ln w="19050" cmpd="sng">
            <a:solidFill>
              <a:schemeClr val="accent2"/>
            </a:solidFill>
            <a:round/>
            <a:headEnd/>
            <a:tailEnd/>
          </a:ln>
          <a:effectLst/>
        </p:spPr>
        <p:txBody>
          <a:bodyPr/>
          <a:lstStyle/>
          <a:p>
            <a:endParaRPr lang="en-US"/>
          </a:p>
        </p:txBody>
      </p:sp>
      <p:sp>
        <p:nvSpPr>
          <p:cNvPr id="157733" name="Text Box 37"/>
          <p:cNvSpPr txBox="1">
            <a:spLocks noChangeArrowheads="1"/>
          </p:cNvSpPr>
          <p:nvPr/>
        </p:nvSpPr>
        <p:spPr bwMode="auto">
          <a:xfrm>
            <a:off x="4840288" y="3187700"/>
            <a:ext cx="1030287" cy="396875"/>
          </a:xfrm>
          <a:prstGeom prst="rect">
            <a:avLst/>
          </a:prstGeom>
          <a:noFill/>
          <a:ln w="9525">
            <a:noFill/>
            <a:miter lim="800000"/>
            <a:headEnd/>
            <a:tailEnd/>
          </a:ln>
          <a:effectLst/>
        </p:spPr>
        <p:txBody>
          <a:bodyPr wrap="none">
            <a:spAutoFit/>
          </a:bodyPr>
          <a:lstStyle/>
          <a:p>
            <a:r>
              <a:rPr lang="en-US" sz="2000">
                <a:solidFill>
                  <a:schemeClr val="accent2"/>
                </a:solidFill>
              </a:rPr>
              <a:t>primary</a:t>
            </a:r>
          </a:p>
        </p:txBody>
      </p:sp>
      <p:sp>
        <p:nvSpPr>
          <p:cNvPr id="157734" name="Line 38"/>
          <p:cNvSpPr>
            <a:spLocks noChangeShapeType="1"/>
          </p:cNvSpPr>
          <p:nvPr/>
        </p:nvSpPr>
        <p:spPr bwMode="auto">
          <a:xfrm>
            <a:off x="6059488" y="3206750"/>
            <a:ext cx="2430462" cy="0"/>
          </a:xfrm>
          <a:prstGeom prst="line">
            <a:avLst/>
          </a:prstGeom>
          <a:noFill/>
          <a:ln w="28575">
            <a:solidFill>
              <a:srgbClr val="FF0000"/>
            </a:solidFill>
            <a:round/>
            <a:headEnd/>
            <a:tailEnd/>
          </a:ln>
          <a:effectLst/>
        </p:spPr>
        <p:txBody>
          <a:bodyPr/>
          <a:lstStyle/>
          <a:p>
            <a:endParaRPr lang="en-US"/>
          </a:p>
        </p:txBody>
      </p:sp>
      <p:sp>
        <p:nvSpPr>
          <p:cNvPr id="157735" name="Freeform 39"/>
          <p:cNvSpPr>
            <a:spLocks/>
          </p:cNvSpPr>
          <p:nvPr/>
        </p:nvSpPr>
        <p:spPr bwMode="auto">
          <a:xfrm>
            <a:off x="6067425" y="3054350"/>
            <a:ext cx="1265238" cy="214313"/>
          </a:xfrm>
          <a:custGeom>
            <a:avLst/>
            <a:gdLst/>
            <a:ahLst/>
            <a:cxnLst>
              <a:cxn ang="0">
                <a:pos x="0" y="135"/>
              </a:cxn>
              <a:cxn ang="0">
                <a:pos x="545" y="135"/>
              </a:cxn>
              <a:cxn ang="0">
                <a:pos x="797" y="0"/>
              </a:cxn>
            </a:cxnLst>
            <a:rect l="0" t="0" r="r" b="b"/>
            <a:pathLst>
              <a:path w="797" h="135">
                <a:moveTo>
                  <a:pt x="0" y="135"/>
                </a:moveTo>
                <a:lnTo>
                  <a:pt x="545" y="135"/>
                </a:lnTo>
                <a:lnTo>
                  <a:pt x="797" y="0"/>
                </a:lnTo>
              </a:path>
            </a:pathLst>
          </a:custGeom>
          <a:noFill/>
          <a:ln w="28575" cmpd="sng">
            <a:solidFill>
              <a:srgbClr val="FF0000"/>
            </a:solidFill>
            <a:round/>
            <a:headEnd/>
            <a:tailEnd/>
          </a:ln>
          <a:effectLst/>
        </p:spPr>
        <p:txBody>
          <a:bodyPr/>
          <a:lstStyle/>
          <a:p>
            <a:endParaRPr lang="en-US"/>
          </a:p>
        </p:txBody>
      </p:sp>
      <p:sp>
        <p:nvSpPr>
          <p:cNvPr id="157736" name="Freeform 40"/>
          <p:cNvSpPr>
            <a:spLocks/>
          </p:cNvSpPr>
          <p:nvPr/>
        </p:nvSpPr>
        <p:spPr bwMode="auto">
          <a:xfrm>
            <a:off x="6062663" y="3144838"/>
            <a:ext cx="1265237" cy="214312"/>
          </a:xfrm>
          <a:custGeom>
            <a:avLst/>
            <a:gdLst/>
            <a:ahLst/>
            <a:cxnLst>
              <a:cxn ang="0">
                <a:pos x="0" y="135"/>
              </a:cxn>
              <a:cxn ang="0">
                <a:pos x="545" y="135"/>
              </a:cxn>
              <a:cxn ang="0">
                <a:pos x="797" y="0"/>
              </a:cxn>
            </a:cxnLst>
            <a:rect l="0" t="0" r="r" b="b"/>
            <a:pathLst>
              <a:path w="797" h="135">
                <a:moveTo>
                  <a:pt x="0" y="135"/>
                </a:moveTo>
                <a:lnTo>
                  <a:pt x="545" y="135"/>
                </a:lnTo>
                <a:lnTo>
                  <a:pt x="797" y="0"/>
                </a:lnTo>
              </a:path>
            </a:pathLst>
          </a:custGeom>
          <a:noFill/>
          <a:ln w="28575" cmpd="sng">
            <a:solidFill>
              <a:srgbClr val="FF0000"/>
            </a:solidFill>
            <a:round/>
            <a:headEnd/>
            <a:tailEnd/>
          </a:ln>
          <a:effectLst/>
        </p:spPr>
        <p:txBody>
          <a:bodyPr/>
          <a:lstStyle/>
          <a:p>
            <a:endParaRPr lang="en-US"/>
          </a:p>
        </p:txBody>
      </p:sp>
      <p:sp>
        <p:nvSpPr>
          <p:cNvPr id="157737" name="Freeform 41"/>
          <p:cNvSpPr>
            <a:spLocks/>
          </p:cNvSpPr>
          <p:nvPr/>
        </p:nvSpPr>
        <p:spPr bwMode="auto">
          <a:xfrm>
            <a:off x="6072188" y="3235325"/>
            <a:ext cx="1265237" cy="214313"/>
          </a:xfrm>
          <a:custGeom>
            <a:avLst/>
            <a:gdLst/>
            <a:ahLst/>
            <a:cxnLst>
              <a:cxn ang="0">
                <a:pos x="0" y="135"/>
              </a:cxn>
              <a:cxn ang="0">
                <a:pos x="545" y="135"/>
              </a:cxn>
              <a:cxn ang="0">
                <a:pos x="797" y="0"/>
              </a:cxn>
            </a:cxnLst>
            <a:rect l="0" t="0" r="r" b="b"/>
            <a:pathLst>
              <a:path w="797" h="135">
                <a:moveTo>
                  <a:pt x="0" y="135"/>
                </a:moveTo>
                <a:lnTo>
                  <a:pt x="545" y="135"/>
                </a:lnTo>
                <a:lnTo>
                  <a:pt x="797" y="0"/>
                </a:lnTo>
              </a:path>
            </a:pathLst>
          </a:custGeom>
          <a:noFill/>
          <a:ln w="28575" cmpd="sng">
            <a:solidFill>
              <a:srgbClr val="FF0000"/>
            </a:solidFill>
            <a:round/>
            <a:headEnd/>
            <a:tailEnd/>
          </a:ln>
          <a:effectLst/>
        </p:spPr>
        <p:txBody>
          <a:bodyPr/>
          <a:lstStyle/>
          <a:p>
            <a:endParaRPr lang="en-US"/>
          </a:p>
        </p:txBody>
      </p:sp>
      <p:sp>
        <p:nvSpPr>
          <p:cNvPr id="157738" name="Text Box 42"/>
          <p:cNvSpPr txBox="1">
            <a:spLocks noChangeArrowheads="1"/>
          </p:cNvSpPr>
          <p:nvPr/>
        </p:nvSpPr>
        <p:spPr bwMode="auto">
          <a:xfrm>
            <a:off x="7283450" y="3182938"/>
            <a:ext cx="1355725" cy="396875"/>
          </a:xfrm>
          <a:prstGeom prst="rect">
            <a:avLst/>
          </a:prstGeom>
          <a:noFill/>
          <a:ln w="9525">
            <a:noFill/>
            <a:miter lim="800000"/>
            <a:headEnd/>
            <a:tailEnd/>
          </a:ln>
          <a:effectLst/>
        </p:spPr>
        <p:txBody>
          <a:bodyPr wrap="none">
            <a:spAutoFit/>
          </a:bodyPr>
          <a:lstStyle/>
          <a:p>
            <a:r>
              <a:rPr lang="en-US" sz="2000">
                <a:solidFill>
                  <a:srgbClr val="FF0000"/>
                </a:solidFill>
              </a:rPr>
              <a:t>secondary</a:t>
            </a:r>
          </a:p>
        </p:txBody>
      </p:sp>
      <p:sp>
        <p:nvSpPr>
          <p:cNvPr id="157739" name="Text Box 43"/>
          <p:cNvSpPr txBox="1">
            <a:spLocks noChangeArrowheads="1"/>
          </p:cNvSpPr>
          <p:nvPr/>
        </p:nvSpPr>
        <p:spPr bwMode="auto">
          <a:xfrm>
            <a:off x="7264400" y="3636963"/>
            <a:ext cx="2108200" cy="701675"/>
          </a:xfrm>
          <a:prstGeom prst="rect">
            <a:avLst/>
          </a:prstGeom>
          <a:noFill/>
          <a:ln w="9525">
            <a:noFill/>
            <a:miter lim="800000"/>
            <a:headEnd/>
            <a:tailEnd/>
          </a:ln>
          <a:effectLst/>
        </p:spPr>
        <p:txBody>
          <a:bodyPr>
            <a:spAutoFit/>
          </a:bodyPr>
          <a:lstStyle/>
          <a:p>
            <a:r>
              <a:rPr lang="en-US" sz="2000">
                <a:solidFill>
                  <a:schemeClr val="hlink"/>
                </a:solidFill>
              </a:rPr>
              <a:t>step up transformer</a:t>
            </a:r>
          </a:p>
        </p:txBody>
      </p:sp>
      <p:sp>
        <p:nvSpPr>
          <p:cNvPr id="157740" name="Freeform 44"/>
          <p:cNvSpPr>
            <a:spLocks/>
          </p:cNvSpPr>
          <p:nvPr/>
        </p:nvSpPr>
        <p:spPr bwMode="auto">
          <a:xfrm>
            <a:off x="6072188" y="3324225"/>
            <a:ext cx="1265237" cy="214313"/>
          </a:xfrm>
          <a:custGeom>
            <a:avLst/>
            <a:gdLst/>
            <a:ahLst/>
            <a:cxnLst>
              <a:cxn ang="0">
                <a:pos x="0" y="135"/>
              </a:cxn>
              <a:cxn ang="0">
                <a:pos x="545" y="135"/>
              </a:cxn>
              <a:cxn ang="0">
                <a:pos x="797" y="0"/>
              </a:cxn>
            </a:cxnLst>
            <a:rect l="0" t="0" r="r" b="b"/>
            <a:pathLst>
              <a:path w="797" h="135">
                <a:moveTo>
                  <a:pt x="0" y="135"/>
                </a:moveTo>
                <a:lnTo>
                  <a:pt x="545" y="135"/>
                </a:lnTo>
                <a:lnTo>
                  <a:pt x="797" y="0"/>
                </a:lnTo>
              </a:path>
            </a:pathLst>
          </a:custGeom>
          <a:noFill/>
          <a:ln w="28575" cmpd="sng">
            <a:solidFill>
              <a:srgbClr val="FF0000"/>
            </a:solidFill>
            <a:round/>
            <a:headEnd/>
            <a:tailEnd/>
          </a:ln>
          <a:effectLst/>
        </p:spPr>
        <p:txBody>
          <a:bodyPr/>
          <a:lstStyle/>
          <a:p>
            <a:endParaRPr lang="en-US"/>
          </a:p>
        </p:txBody>
      </p:sp>
      <p:sp>
        <p:nvSpPr>
          <p:cNvPr id="157741" name="Freeform 45"/>
          <p:cNvSpPr>
            <a:spLocks/>
          </p:cNvSpPr>
          <p:nvPr/>
        </p:nvSpPr>
        <p:spPr bwMode="auto">
          <a:xfrm>
            <a:off x="6072188" y="3400425"/>
            <a:ext cx="1265237" cy="214313"/>
          </a:xfrm>
          <a:custGeom>
            <a:avLst/>
            <a:gdLst/>
            <a:ahLst/>
            <a:cxnLst>
              <a:cxn ang="0">
                <a:pos x="0" y="135"/>
              </a:cxn>
              <a:cxn ang="0">
                <a:pos x="545" y="135"/>
              </a:cxn>
              <a:cxn ang="0">
                <a:pos x="797" y="0"/>
              </a:cxn>
            </a:cxnLst>
            <a:rect l="0" t="0" r="r" b="b"/>
            <a:pathLst>
              <a:path w="797" h="135">
                <a:moveTo>
                  <a:pt x="0" y="135"/>
                </a:moveTo>
                <a:lnTo>
                  <a:pt x="545" y="135"/>
                </a:lnTo>
                <a:lnTo>
                  <a:pt x="797" y="0"/>
                </a:lnTo>
              </a:path>
            </a:pathLst>
          </a:custGeom>
          <a:noFill/>
          <a:ln w="28575" cmpd="sng">
            <a:solidFill>
              <a:srgbClr val="FF0000"/>
            </a:solidFill>
            <a:round/>
            <a:headEnd/>
            <a:tailEnd/>
          </a:ln>
          <a:effectLst/>
        </p:spPr>
        <p:txBody>
          <a:bodyPr/>
          <a:lstStyle/>
          <a:p>
            <a:endParaRPr lang="en-US"/>
          </a:p>
        </p:txBody>
      </p:sp>
      <p:sp>
        <p:nvSpPr>
          <p:cNvPr id="157742" name="Freeform 46"/>
          <p:cNvSpPr>
            <a:spLocks/>
          </p:cNvSpPr>
          <p:nvPr/>
        </p:nvSpPr>
        <p:spPr bwMode="auto">
          <a:xfrm>
            <a:off x="6075363" y="3503613"/>
            <a:ext cx="1265237" cy="214312"/>
          </a:xfrm>
          <a:custGeom>
            <a:avLst/>
            <a:gdLst/>
            <a:ahLst/>
            <a:cxnLst>
              <a:cxn ang="0">
                <a:pos x="0" y="135"/>
              </a:cxn>
              <a:cxn ang="0">
                <a:pos x="545" y="135"/>
              </a:cxn>
              <a:cxn ang="0">
                <a:pos x="797" y="0"/>
              </a:cxn>
            </a:cxnLst>
            <a:rect l="0" t="0" r="r" b="b"/>
            <a:pathLst>
              <a:path w="797" h="135">
                <a:moveTo>
                  <a:pt x="0" y="135"/>
                </a:moveTo>
                <a:lnTo>
                  <a:pt x="545" y="135"/>
                </a:lnTo>
                <a:lnTo>
                  <a:pt x="797" y="0"/>
                </a:lnTo>
              </a:path>
            </a:pathLst>
          </a:custGeom>
          <a:noFill/>
          <a:ln w="28575" cmpd="sng">
            <a:solidFill>
              <a:srgbClr val="FF0000"/>
            </a:solidFill>
            <a:round/>
            <a:headEnd/>
            <a:tailEnd/>
          </a:ln>
          <a:effectLst/>
        </p:spPr>
        <p:txBody>
          <a:bodyPr/>
          <a:lstStyle/>
          <a:p>
            <a:endParaRPr lang="en-US"/>
          </a:p>
        </p:txBody>
      </p:sp>
      <p:sp>
        <p:nvSpPr>
          <p:cNvPr id="157743" name="Freeform 47"/>
          <p:cNvSpPr>
            <a:spLocks/>
          </p:cNvSpPr>
          <p:nvPr/>
        </p:nvSpPr>
        <p:spPr bwMode="auto">
          <a:xfrm>
            <a:off x="6064250" y="3581400"/>
            <a:ext cx="1265238" cy="214313"/>
          </a:xfrm>
          <a:custGeom>
            <a:avLst/>
            <a:gdLst/>
            <a:ahLst/>
            <a:cxnLst>
              <a:cxn ang="0">
                <a:pos x="0" y="135"/>
              </a:cxn>
              <a:cxn ang="0">
                <a:pos x="545" y="135"/>
              </a:cxn>
              <a:cxn ang="0">
                <a:pos x="797" y="0"/>
              </a:cxn>
            </a:cxnLst>
            <a:rect l="0" t="0" r="r" b="b"/>
            <a:pathLst>
              <a:path w="797" h="135">
                <a:moveTo>
                  <a:pt x="0" y="135"/>
                </a:moveTo>
                <a:lnTo>
                  <a:pt x="545" y="135"/>
                </a:lnTo>
                <a:lnTo>
                  <a:pt x="797" y="0"/>
                </a:lnTo>
              </a:path>
            </a:pathLst>
          </a:custGeom>
          <a:noFill/>
          <a:ln w="28575" cmpd="sng">
            <a:solidFill>
              <a:srgbClr val="FF0000"/>
            </a:solidFill>
            <a:round/>
            <a:headEnd/>
            <a:tailEnd/>
          </a:ln>
          <a:effectLst/>
        </p:spPr>
        <p:txBody>
          <a:bodyPr/>
          <a:lstStyle/>
          <a:p>
            <a:endParaRPr lang="en-US"/>
          </a:p>
        </p:txBody>
      </p:sp>
      <p:sp>
        <p:nvSpPr>
          <p:cNvPr id="157746"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11: Electromagnetic induction - AHL</a:t>
            </a:r>
            <a:br>
              <a:rPr lang="en-US" altLang="en-US" sz="2800" b="1">
                <a:solidFill>
                  <a:schemeClr val="tx2"/>
                </a:solidFill>
              </a:rPr>
            </a:br>
            <a:r>
              <a:rPr lang="en-US" altLang="en-US" sz="2800"/>
              <a:t>11.2 – Power generation and transmission</a:t>
            </a:r>
          </a:p>
        </p:txBody>
      </p:sp>
      <p:sp>
        <p:nvSpPr>
          <p:cNvPr id="157747" name="Text Box 51"/>
          <p:cNvSpPr txBox="1">
            <a:spLocks noChangeArrowheads="1"/>
          </p:cNvSpPr>
          <p:nvPr/>
        </p:nvSpPr>
        <p:spPr bwMode="auto">
          <a:xfrm>
            <a:off x="4843463" y="1347788"/>
            <a:ext cx="947737" cy="396875"/>
          </a:xfrm>
          <a:prstGeom prst="rect">
            <a:avLst/>
          </a:prstGeom>
          <a:noFill/>
          <a:ln w="9525">
            <a:noFill/>
            <a:miter lim="800000"/>
            <a:headEnd/>
            <a:tailEnd/>
          </a:ln>
          <a:effectLst/>
        </p:spPr>
        <p:txBody>
          <a:bodyPr wrap="none">
            <a:spAutoFit/>
          </a:bodyPr>
          <a:lstStyle/>
          <a:p>
            <a:r>
              <a:rPr lang="en-US" sz="2000" i="1">
                <a:solidFill>
                  <a:srgbClr val="808080"/>
                </a:solidFill>
              </a:rPr>
              <a:t>INPUT</a:t>
            </a:r>
          </a:p>
        </p:txBody>
      </p:sp>
      <p:sp>
        <p:nvSpPr>
          <p:cNvPr id="157748" name="Text Box 52"/>
          <p:cNvSpPr txBox="1">
            <a:spLocks noChangeArrowheads="1"/>
          </p:cNvSpPr>
          <p:nvPr/>
        </p:nvSpPr>
        <p:spPr bwMode="auto">
          <a:xfrm>
            <a:off x="7450138" y="1379538"/>
            <a:ext cx="1230312" cy="396875"/>
          </a:xfrm>
          <a:prstGeom prst="rect">
            <a:avLst/>
          </a:prstGeom>
          <a:noFill/>
          <a:ln w="9525">
            <a:noFill/>
            <a:miter lim="800000"/>
            <a:headEnd/>
            <a:tailEnd/>
          </a:ln>
          <a:effectLst/>
        </p:spPr>
        <p:txBody>
          <a:bodyPr wrap="none">
            <a:spAutoFit/>
          </a:bodyPr>
          <a:lstStyle/>
          <a:p>
            <a:r>
              <a:rPr lang="en-US" sz="2000" i="1">
                <a:solidFill>
                  <a:srgbClr val="808080"/>
                </a:solidFill>
              </a:rPr>
              <a:t>OUTPUT</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7698">
                                            <p:txEl>
                                              <p:pRg st="0" end="0"/>
                                            </p:txEl>
                                          </p:spTgt>
                                        </p:tgtEl>
                                        <p:attrNameLst>
                                          <p:attrName>style.visibility</p:attrName>
                                        </p:attrNameLst>
                                      </p:cBhvr>
                                      <p:to>
                                        <p:strVal val="visible"/>
                                      </p:to>
                                    </p:set>
                                    <p:anim calcmode="lin" valueType="num">
                                      <p:cBhvr additive="base">
                                        <p:cTn id="7" dur="500" fill="hold"/>
                                        <p:tgtEl>
                                          <p:spTgt spid="15769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769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7698">
                                            <p:txEl>
                                              <p:pRg st="1" end="1"/>
                                            </p:txEl>
                                          </p:spTgt>
                                        </p:tgtEl>
                                        <p:attrNameLst>
                                          <p:attrName>style.visibility</p:attrName>
                                        </p:attrNameLst>
                                      </p:cBhvr>
                                      <p:to>
                                        <p:strVal val="visible"/>
                                      </p:to>
                                    </p:set>
                                    <p:anim calcmode="lin" valueType="num">
                                      <p:cBhvr additive="base">
                                        <p:cTn id="13" dur="500" fill="hold"/>
                                        <p:tgtEl>
                                          <p:spTgt spid="15769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769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7698">
                                            <p:txEl>
                                              <p:pRg st="2" end="2"/>
                                            </p:txEl>
                                          </p:spTgt>
                                        </p:tgtEl>
                                        <p:attrNameLst>
                                          <p:attrName>style.visibility</p:attrName>
                                        </p:attrNameLst>
                                      </p:cBhvr>
                                      <p:to>
                                        <p:strVal val="visible"/>
                                      </p:to>
                                    </p:set>
                                    <p:anim calcmode="lin" valueType="num">
                                      <p:cBhvr additive="base">
                                        <p:cTn id="19" dur="500" fill="hold"/>
                                        <p:tgtEl>
                                          <p:spTgt spid="15769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769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57702"/>
                                        </p:tgtEl>
                                        <p:attrNameLst>
                                          <p:attrName>style.visibility</p:attrName>
                                        </p:attrNameLst>
                                      </p:cBhvr>
                                      <p:to>
                                        <p:strVal val="visible"/>
                                      </p:to>
                                    </p:set>
                                    <p:animEffect transition="in" filter="fade">
                                      <p:cBhvr>
                                        <p:cTn id="25" dur="2000"/>
                                        <p:tgtEl>
                                          <p:spTgt spid="157702"/>
                                        </p:tgtEl>
                                      </p:cBhvr>
                                    </p:animEffect>
                                  </p:childTnLst>
                                  <p:subTnLst>
                                    <p:audio>
                                      <p:cMediaNode>
                                        <p:cTn display="0" masterRel="sameClick">
                                          <p:stCondLst>
                                            <p:cond evt="begin" delay="0">
                                              <p:tn val="23"/>
                                            </p:cond>
                                          </p:stCondLst>
                                          <p:endCondLst>
                                            <p:cond evt="onStopAudio" delay="0">
                                              <p:tgtEl>
                                                <p:sldTgt/>
                                              </p:tgtEl>
                                            </p:cond>
                                          </p:endCondLst>
                                        </p:cTn>
                                        <p:tgtEl>
                                          <p:sndTgt r:embed="rId5" name="cashreg.wav"/>
                                        </p:tgtEl>
                                      </p:cMediaNode>
                                    </p:audio>
                                  </p:sub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57706"/>
                                        </p:tgtEl>
                                        <p:attrNameLst>
                                          <p:attrName>style.visibility</p:attrName>
                                        </p:attrNameLst>
                                      </p:cBhvr>
                                      <p:to>
                                        <p:strVal val="visible"/>
                                      </p:to>
                                    </p:set>
                                    <p:animEffect transition="in" filter="wipe(left)">
                                      <p:cBhvr>
                                        <p:cTn id="30" dur="500"/>
                                        <p:tgtEl>
                                          <p:spTgt spid="157706"/>
                                        </p:tgtEl>
                                      </p:cBhvr>
                                    </p:animEffect>
                                  </p:childTnLst>
                                  <p:subTnLst>
                                    <p:audio>
                                      <p:cMediaNode>
                                        <p:cTn display="0" masterRel="sameClick">
                                          <p:stCondLst>
                                            <p:cond evt="begin" delay="0">
                                              <p:tn val="28"/>
                                            </p:cond>
                                          </p:stCondLst>
                                          <p:endCondLst>
                                            <p:cond evt="onStopAudio" delay="0">
                                              <p:tgtEl>
                                                <p:sldTgt/>
                                              </p:tgtEl>
                                            </p:cond>
                                          </p:endCondLst>
                                        </p:cTn>
                                        <p:tgtEl>
                                          <p:sndTgt r:embed="rId6" name="suction.wav"/>
                                        </p:tgtEl>
                                      </p:cMediaNode>
                                    </p:audio>
                                  </p:sub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157707"/>
                                        </p:tgtEl>
                                        <p:attrNameLst>
                                          <p:attrName>style.visibility</p:attrName>
                                        </p:attrNameLst>
                                      </p:cBhvr>
                                      <p:to>
                                        <p:strVal val="visible"/>
                                      </p:to>
                                    </p:set>
                                    <p:animEffect transition="in" filter="wipe(left)">
                                      <p:cBhvr>
                                        <p:cTn id="34" dur="500"/>
                                        <p:tgtEl>
                                          <p:spTgt spid="157707"/>
                                        </p:tgtEl>
                                      </p:cBhvr>
                                    </p:animEffect>
                                  </p:childTnLst>
                                  <p:subTnLst>
                                    <p:audio>
                                      <p:cMediaNode>
                                        <p:cTn display="0" masterRel="sameClick">
                                          <p:stCondLst>
                                            <p:cond evt="begin" delay="0">
                                              <p:tn val="32"/>
                                            </p:cond>
                                          </p:stCondLst>
                                          <p:endCondLst>
                                            <p:cond evt="onStopAudio" delay="0">
                                              <p:tgtEl>
                                                <p:sldTgt/>
                                              </p:tgtEl>
                                            </p:cond>
                                          </p:endCondLst>
                                        </p:cTn>
                                        <p:tgtEl>
                                          <p:sndTgt r:embed="rId6" name="suction.wav"/>
                                        </p:tgtEl>
                                      </p:cMediaNode>
                                    </p:audio>
                                  </p:sub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157708"/>
                                        </p:tgtEl>
                                        <p:attrNameLst>
                                          <p:attrName>style.visibility</p:attrName>
                                        </p:attrNameLst>
                                      </p:cBhvr>
                                      <p:to>
                                        <p:strVal val="visible"/>
                                      </p:to>
                                    </p:set>
                                    <p:animEffect transition="in" filter="wipe(left)">
                                      <p:cBhvr>
                                        <p:cTn id="38" dur="500"/>
                                        <p:tgtEl>
                                          <p:spTgt spid="157708"/>
                                        </p:tgtEl>
                                      </p:cBhvr>
                                    </p:animEffect>
                                  </p:childTnLst>
                                  <p:subTnLst>
                                    <p:audio>
                                      <p:cMediaNode>
                                        <p:cTn display="0" masterRel="sameClick">
                                          <p:stCondLst>
                                            <p:cond evt="begin" delay="0">
                                              <p:tn val="36"/>
                                            </p:cond>
                                          </p:stCondLst>
                                          <p:endCondLst>
                                            <p:cond evt="onStopAudio" delay="0">
                                              <p:tgtEl>
                                                <p:sldTgt/>
                                              </p:tgtEl>
                                            </p:cond>
                                          </p:endCondLst>
                                        </p:cTn>
                                        <p:tgtEl>
                                          <p:sndTgt r:embed="rId6" name="suction.wav"/>
                                        </p:tgtEl>
                                      </p:cMediaNode>
                                    </p:audio>
                                  </p:subTnLst>
                                </p:cTn>
                              </p:par>
                            </p:childTnLst>
                          </p:cTn>
                        </p:par>
                        <p:par>
                          <p:cTn id="39" fill="hold">
                            <p:stCondLst>
                              <p:cond delay="1500"/>
                            </p:stCondLst>
                            <p:childTnLst>
                              <p:par>
                                <p:cTn id="40" presetID="22" presetClass="entr" presetSubtype="8" fill="hold" grpId="0" nodeType="afterEffect">
                                  <p:stCondLst>
                                    <p:cond delay="0"/>
                                  </p:stCondLst>
                                  <p:childTnLst>
                                    <p:set>
                                      <p:cBhvr>
                                        <p:cTn id="41" dur="1" fill="hold">
                                          <p:stCondLst>
                                            <p:cond delay="0"/>
                                          </p:stCondLst>
                                        </p:cTn>
                                        <p:tgtEl>
                                          <p:spTgt spid="157709"/>
                                        </p:tgtEl>
                                        <p:attrNameLst>
                                          <p:attrName>style.visibility</p:attrName>
                                        </p:attrNameLst>
                                      </p:cBhvr>
                                      <p:to>
                                        <p:strVal val="visible"/>
                                      </p:to>
                                    </p:set>
                                    <p:animEffect transition="in" filter="wipe(left)">
                                      <p:cBhvr>
                                        <p:cTn id="42" dur="500"/>
                                        <p:tgtEl>
                                          <p:spTgt spid="157709"/>
                                        </p:tgtEl>
                                      </p:cBhvr>
                                    </p:animEffect>
                                  </p:childTnLst>
                                  <p:subTnLst>
                                    <p:audio>
                                      <p:cMediaNode>
                                        <p:cTn display="0" masterRel="sameClick">
                                          <p:stCondLst>
                                            <p:cond evt="begin" delay="0">
                                              <p:tn val="40"/>
                                            </p:cond>
                                          </p:stCondLst>
                                          <p:endCondLst>
                                            <p:cond evt="onStopAudio" delay="0">
                                              <p:tgtEl>
                                                <p:sldTgt/>
                                              </p:tgtEl>
                                            </p:cond>
                                          </p:endCondLst>
                                        </p:cTn>
                                        <p:tgtEl>
                                          <p:sndTgt r:embed="rId6" name="suction.wav"/>
                                        </p:tgtEl>
                                      </p:cMediaNode>
                                    </p:audio>
                                  </p:subTnLst>
                                </p:cTn>
                              </p:par>
                            </p:childTnLst>
                          </p:cTn>
                        </p:par>
                        <p:par>
                          <p:cTn id="43" fill="hold">
                            <p:stCondLst>
                              <p:cond delay="2000"/>
                            </p:stCondLst>
                            <p:childTnLst>
                              <p:par>
                                <p:cTn id="44" presetID="22" presetClass="entr" presetSubtype="8" fill="hold" grpId="0" nodeType="afterEffect">
                                  <p:stCondLst>
                                    <p:cond delay="0"/>
                                  </p:stCondLst>
                                  <p:childTnLst>
                                    <p:set>
                                      <p:cBhvr>
                                        <p:cTn id="45" dur="1" fill="hold">
                                          <p:stCondLst>
                                            <p:cond delay="0"/>
                                          </p:stCondLst>
                                        </p:cTn>
                                        <p:tgtEl>
                                          <p:spTgt spid="157710"/>
                                        </p:tgtEl>
                                        <p:attrNameLst>
                                          <p:attrName>style.visibility</p:attrName>
                                        </p:attrNameLst>
                                      </p:cBhvr>
                                      <p:to>
                                        <p:strVal val="visible"/>
                                      </p:to>
                                    </p:set>
                                    <p:animEffect transition="in" filter="wipe(left)">
                                      <p:cBhvr>
                                        <p:cTn id="46" dur="500"/>
                                        <p:tgtEl>
                                          <p:spTgt spid="157710"/>
                                        </p:tgtEl>
                                      </p:cBhvr>
                                    </p:animEffect>
                                  </p:childTnLst>
                                  <p:subTnLst>
                                    <p:audio>
                                      <p:cMediaNode>
                                        <p:cTn display="0" masterRel="sameClick">
                                          <p:stCondLst>
                                            <p:cond evt="begin" delay="0">
                                              <p:tn val="44"/>
                                            </p:cond>
                                          </p:stCondLst>
                                          <p:endCondLst>
                                            <p:cond evt="onStopAudio" delay="0">
                                              <p:tgtEl>
                                                <p:sldTgt/>
                                              </p:tgtEl>
                                            </p:cond>
                                          </p:endCondLst>
                                        </p:cTn>
                                        <p:tgtEl>
                                          <p:sndTgt r:embed="rId6" name="suction.wav"/>
                                        </p:tgtEl>
                                      </p:cMediaNode>
                                    </p:audio>
                                  </p:subTnLst>
                                </p:cTn>
                              </p:par>
                            </p:childTnLst>
                          </p:cTn>
                        </p:par>
                        <p:par>
                          <p:cTn id="47" fill="hold">
                            <p:stCondLst>
                              <p:cond delay="2500"/>
                            </p:stCondLst>
                            <p:childTnLst>
                              <p:par>
                                <p:cTn id="48" presetID="22" presetClass="entr" presetSubtype="8" fill="hold" grpId="0" nodeType="afterEffect">
                                  <p:stCondLst>
                                    <p:cond delay="0"/>
                                  </p:stCondLst>
                                  <p:childTnLst>
                                    <p:set>
                                      <p:cBhvr>
                                        <p:cTn id="49" dur="1" fill="hold">
                                          <p:stCondLst>
                                            <p:cond delay="0"/>
                                          </p:stCondLst>
                                        </p:cTn>
                                        <p:tgtEl>
                                          <p:spTgt spid="157711"/>
                                        </p:tgtEl>
                                        <p:attrNameLst>
                                          <p:attrName>style.visibility</p:attrName>
                                        </p:attrNameLst>
                                      </p:cBhvr>
                                      <p:to>
                                        <p:strVal val="visible"/>
                                      </p:to>
                                    </p:set>
                                    <p:animEffect transition="in" filter="wipe(left)">
                                      <p:cBhvr>
                                        <p:cTn id="50" dur="500"/>
                                        <p:tgtEl>
                                          <p:spTgt spid="157711"/>
                                        </p:tgtEl>
                                      </p:cBhvr>
                                    </p:animEffect>
                                  </p:childTnLst>
                                  <p:subTnLst>
                                    <p:audio>
                                      <p:cMediaNode>
                                        <p:cTn display="0" masterRel="sameClick">
                                          <p:stCondLst>
                                            <p:cond evt="begin" delay="0">
                                              <p:tn val="48"/>
                                            </p:cond>
                                          </p:stCondLst>
                                          <p:endCondLst>
                                            <p:cond evt="onStopAudio" delay="0">
                                              <p:tgtEl>
                                                <p:sldTgt/>
                                              </p:tgtEl>
                                            </p:cond>
                                          </p:endCondLst>
                                        </p:cTn>
                                        <p:tgtEl>
                                          <p:sndTgt r:embed="rId6" name="suction.wav"/>
                                        </p:tgtEl>
                                      </p:cMediaNode>
                                    </p:audio>
                                  </p:subTnLst>
                                </p:cTn>
                              </p:par>
                            </p:childTnLst>
                          </p:cTn>
                        </p:par>
                        <p:par>
                          <p:cTn id="51" fill="hold">
                            <p:stCondLst>
                              <p:cond delay="3000"/>
                            </p:stCondLst>
                            <p:childTnLst>
                              <p:par>
                                <p:cTn id="52" presetID="22" presetClass="entr" presetSubtype="8" fill="hold" grpId="0" nodeType="afterEffect">
                                  <p:stCondLst>
                                    <p:cond delay="0"/>
                                  </p:stCondLst>
                                  <p:childTnLst>
                                    <p:set>
                                      <p:cBhvr>
                                        <p:cTn id="53" dur="1" fill="hold">
                                          <p:stCondLst>
                                            <p:cond delay="0"/>
                                          </p:stCondLst>
                                        </p:cTn>
                                        <p:tgtEl>
                                          <p:spTgt spid="157712"/>
                                        </p:tgtEl>
                                        <p:attrNameLst>
                                          <p:attrName>style.visibility</p:attrName>
                                        </p:attrNameLst>
                                      </p:cBhvr>
                                      <p:to>
                                        <p:strVal val="visible"/>
                                      </p:to>
                                    </p:set>
                                    <p:animEffect transition="in" filter="wipe(left)">
                                      <p:cBhvr>
                                        <p:cTn id="54" dur="500"/>
                                        <p:tgtEl>
                                          <p:spTgt spid="157712"/>
                                        </p:tgtEl>
                                      </p:cBhvr>
                                    </p:animEffect>
                                  </p:childTnLst>
                                  <p:subTnLst>
                                    <p:audio>
                                      <p:cMediaNode>
                                        <p:cTn display="0" masterRel="sameClick">
                                          <p:stCondLst>
                                            <p:cond evt="begin" delay="0">
                                              <p:tn val="52"/>
                                            </p:cond>
                                          </p:stCondLst>
                                          <p:endCondLst>
                                            <p:cond evt="onStopAudio" delay="0">
                                              <p:tgtEl>
                                                <p:sldTgt/>
                                              </p:tgtEl>
                                            </p:cond>
                                          </p:endCondLst>
                                        </p:cTn>
                                        <p:tgtEl>
                                          <p:sndTgt r:embed="rId6" name="suction.wav"/>
                                        </p:tgtEl>
                                      </p:cMediaNode>
                                    </p:audio>
                                  </p:subTnLst>
                                </p:cTn>
                              </p:par>
                            </p:childTnLst>
                          </p:cTn>
                        </p:par>
                        <p:par>
                          <p:cTn id="55" fill="hold">
                            <p:stCondLst>
                              <p:cond delay="3500"/>
                            </p:stCondLst>
                            <p:childTnLst>
                              <p:par>
                                <p:cTn id="56" presetID="22" presetClass="entr" presetSubtype="8" fill="hold" grpId="0" nodeType="afterEffect">
                                  <p:stCondLst>
                                    <p:cond delay="0"/>
                                  </p:stCondLst>
                                  <p:childTnLst>
                                    <p:set>
                                      <p:cBhvr>
                                        <p:cTn id="57" dur="1" fill="hold">
                                          <p:stCondLst>
                                            <p:cond delay="0"/>
                                          </p:stCondLst>
                                        </p:cTn>
                                        <p:tgtEl>
                                          <p:spTgt spid="157713"/>
                                        </p:tgtEl>
                                        <p:attrNameLst>
                                          <p:attrName>style.visibility</p:attrName>
                                        </p:attrNameLst>
                                      </p:cBhvr>
                                      <p:to>
                                        <p:strVal val="visible"/>
                                      </p:to>
                                    </p:set>
                                    <p:animEffect transition="in" filter="wipe(left)">
                                      <p:cBhvr>
                                        <p:cTn id="58" dur="500"/>
                                        <p:tgtEl>
                                          <p:spTgt spid="157713"/>
                                        </p:tgtEl>
                                      </p:cBhvr>
                                    </p:animEffect>
                                  </p:childTnLst>
                                  <p:subTnLst>
                                    <p:audio>
                                      <p:cMediaNode>
                                        <p:cTn display="0" masterRel="sameClick">
                                          <p:stCondLst>
                                            <p:cond evt="begin" delay="0">
                                              <p:tn val="56"/>
                                            </p:cond>
                                          </p:stCondLst>
                                          <p:endCondLst>
                                            <p:cond evt="onStopAudio" delay="0">
                                              <p:tgtEl>
                                                <p:sldTgt/>
                                              </p:tgtEl>
                                            </p:cond>
                                          </p:endCondLst>
                                        </p:cTn>
                                        <p:tgtEl>
                                          <p:sndTgt r:embed="rId6" name="suction.wav"/>
                                        </p:tgtEl>
                                      </p:cMediaNode>
                                    </p:audio>
                                  </p:sub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157714"/>
                                        </p:tgtEl>
                                        <p:attrNameLst>
                                          <p:attrName>style.visibility</p:attrName>
                                        </p:attrNameLst>
                                      </p:cBhvr>
                                      <p:to>
                                        <p:strVal val="visible"/>
                                      </p:to>
                                    </p:set>
                                    <p:animEffect transition="in" filter="wipe(left)">
                                      <p:cBhvr>
                                        <p:cTn id="62" dur="500"/>
                                        <p:tgtEl>
                                          <p:spTgt spid="157714"/>
                                        </p:tgtEl>
                                      </p:cBhvr>
                                    </p:animEffect>
                                  </p:childTnLst>
                                  <p:subTnLst>
                                    <p:audio>
                                      <p:cMediaNode>
                                        <p:cTn display="0" masterRel="sameClick">
                                          <p:stCondLst>
                                            <p:cond evt="begin" delay="0">
                                              <p:tn val="60"/>
                                            </p:cond>
                                          </p:stCondLst>
                                          <p:endCondLst>
                                            <p:cond evt="onStopAudio" delay="0">
                                              <p:tgtEl>
                                                <p:sldTgt/>
                                              </p:tgtEl>
                                            </p:cond>
                                          </p:endCondLst>
                                        </p:cTn>
                                        <p:tgtEl>
                                          <p:sndTgt r:embed="rId6" name="suction.wav"/>
                                        </p:tgtEl>
                                      </p:cMediaNode>
                                    </p:audio>
                                  </p:subTnLst>
                                </p:cTn>
                              </p:par>
                            </p:childTnLst>
                          </p:cTn>
                        </p:par>
                        <p:par>
                          <p:cTn id="63" fill="hold">
                            <p:stCondLst>
                              <p:cond delay="4500"/>
                            </p:stCondLst>
                            <p:childTnLst>
                              <p:par>
                                <p:cTn id="64" presetID="22" presetClass="entr" presetSubtype="2" fill="hold" grpId="0" nodeType="afterEffect">
                                  <p:stCondLst>
                                    <p:cond delay="0"/>
                                  </p:stCondLst>
                                  <p:childTnLst>
                                    <p:set>
                                      <p:cBhvr>
                                        <p:cTn id="65" dur="1" fill="hold">
                                          <p:stCondLst>
                                            <p:cond delay="0"/>
                                          </p:stCondLst>
                                        </p:cTn>
                                        <p:tgtEl>
                                          <p:spTgt spid="157701"/>
                                        </p:tgtEl>
                                        <p:attrNameLst>
                                          <p:attrName>style.visibility</p:attrName>
                                        </p:attrNameLst>
                                      </p:cBhvr>
                                      <p:to>
                                        <p:strVal val="visible"/>
                                      </p:to>
                                    </p:set>
                                    <p:animEffect transition="in" filter="wipe(right)">
                                      <p:cBhvr>
                                        <p:cTn id="66" dur="500"/>
                                        <p:tgtEl>
                                          <p:spTgt spid="157701"/>
                                        </p:tgtEl>
                                      </p:cBhvr>
                                    </p:animEffect>
                                  </p:childTnLst>
                                  <p:subTnLst>
                                    <p:audio>
                                      <p:cMediaNode>
                                        <p:cTn display="0" masterRel="sameClick">
                                          <p:stCondLst>
                                            <p:cond evt="begin" delay="0">
                                              <p:tn val="64"/>
                                            </p:cond>
                                          </p:stCondLst>
                                          <p:endCondLst>
                                            <p:cond evt="onStopAudio" delay="0">
                                              <p:tgtEl>
                                                <p:sldTgt/>
                                              </p:tgtEl>
                                            </p:cond>
                                          </p:endCondLst>
                                        </p:cTn>
                                        <p:tgtEl>
                                          <p:sndTgt r:embed="rId6" name="suction.wav"/>
                                        </p:tgtEl>
                                      </p:cMediaNode>
                                    </p:audio>
                                  </p:subTnLst>
                                </p:cTn>
                              </p:par>
                            </p:childTnLst>
                          </p:cTn>
                        </p:par>
                      </p:childTnLst>
                    </p:cTn>
                  </p:par>
                  <p:par>
                    <p:cTn id="67" fill="hold">
                      <p:stCondLst>
                        <p:cond delay="indefinite"/>
                      </p:stCondLst>
                      <p:childTnLst>
                        <p:par>
                          <p:cTn id="68" fill="hold">
                            <p:stCondLst>
                              <p:cond delay="0"/>
                            </p:stCondLst>
                            <p:childTnLst>
                              <p:par>
                                <p:cTn id="69" presetID="2" presetClass="entr" presetSubtype="9" fill="hold" grpId="0" nodeType="clickEffect">
                                  <p:stCondLst>
                                    <p:cond delay="0"/>
                                  </p:stCondLst>
                                  <p:childTnLst>
                                    <p:set>
                                      <p:cBhvr>
                                        <p:cTn id="70" dur="1" fill="hold">
                                          <p:stCondLst>
                                            <p:cond delay="0"/>
                                          </p:stCondLst>
                                        </p:cTn>
                                        <p:tgtEl>
                                          <p:spTgt spid="157715"/>
                                        </p:tgtEl>
                                        <p:attrNameLst>
                                          <p:attrName>style.visibility</p:attrName>
                                        </p:attrNameLst>
                                      </p:cBhvr>
                                      <p:to>
                                        <p:strVal val="visible"/>
                                      </p:to>
                                    </p:set>
                                    <p:anim calcmode="lin" valueType="num">
                                      <p:cBhvr additive="base">
                                        <p:cTn id="71" dur="500" fill="hold"/>
                                        <p:tgtEl>
                                          <p:spTgt spid="157715"/>
                                        </p:tgtEl>
                                        <p:attrNameLst>
                                          <p:attrName>ppt_x</p:attrName>
                                        </p:attrNameLst>
                                      </p:cBhvr>
                                      <p:tavLst>
                                        <p:tav tm="0">
                                          <p:val>
                                            <p:strVal val="0-#ppt_w/2"/>
                                          </p:val>
                                        </p:tav>
                                        <p:tav tm="100000">
                                          <p:val>
                                            <p:strVal val="#ppt_x"/>
                                          </p:val>
                                        </p:tav>
                                      </p:tavLst>
                                    </p:anim>
                                    <p:anim calcmode="lin" valueType="num">
                                      <p:cBhvr additive="base">
                                        <p:cTn id="72" dur="500" fill="hold"/>
                                        <p:tgtEl>
                                          <p:spTgt spid="157715"/>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69"/>
                                            </p:cond>
                                          </p:stCondLst>
                                          <p:endCondLst>
                                            <p:cond evt="onStopAudio" delay="0">
                                              <p:tgtEl>
                                                <p:sldTgt/>
                                              </p:tgtEl>
                                            </p:cond>
                                          </p:endCondLst>
                                        </p:cTn>
                                        <p:tgtEl>
                                          <p:sndTgt r:embed="rId4" name="arrow.wav"/>
                                        </p:tgtEl>
                                      </p:cMediaNode>
                                    </p:audio>
                                  </p:subTnLst>
                                </p:cTn>
                              </p:par>
                            </p:childTnLst>
                          </p:cTn>
                        </p:par>
                      </p:childTnLst>
                    </p:cTn>
                  </p:par>
                  <p:par>
                    <p:cTn id="73" fill="hold">
                      <p:stCondLst>
                        <p:cond delay="indefinite"/>
                      </p:stCondLst>
                      <p:childTnLst>
                        <p:par>
                          <p:cTn id="74" fill="hold">
                            <p:stCondLst>
                              <p:cond delay="0"/>
                            </p:stCondLst>
                            <p:childTnLst>
                              <p:par>
                                <p:cTn id="75" presetID="2" presetClass="entr" presetSubtype="9" fill="hold" grpId="0" nodeType="clickEffect">
                                  <p:stCondLst>
                                    <p:cond delay="0"/>
                                  </p:stCondLst>
                                  <p:childTnLst>
                                    <p:set>
                                      <p:cBhvr>
                                        <p:cTn id="76" dur="1" fill="hold">
                                          <p:stCondLst>
                                            <p:cond delay="0"/>
                                          </p:stCondLst>
                                        </p:cTn>
                                        <p:tgtEl>
                                          <p:spTgt spid="157747"/>
                                        </p:tgtEl>
                                        <p:attrNameLst>
                                          <p:attrName>style.visibility</p:attrName>
                                        </p:attrNameLst>
                                      </p:cBhvr>
                                      <p:to>
                                        <p:strVal val="visible"/>
                                      </p:to>
                                    </p:set>
                                    <p:anim calcmode="lin" valueType="num">
                                      <p:cBhvr additive="base">
                                        <p:cTn id="77" dur="500" fill="hold"/>
                                        <p:tgtEl>
                                          <p:spTgt spid="157747"/>
                                        </p:tgtEl>
                                        <p:attrNameLst>
                                          <p:attrName>ppt_x</p:attrName>
                                        </p:attrNameLst>
                                      </p:cBhvr>
                                      <p:tavLst>
                                        <p:tav tm="0">
                                          <p:val>
                                            <p:strVal val="0-#ppt_w/2"/>
                                          </p:val>
                                        </p:tav>
                                        <p:tav tm="100000">
                                          <p:val>
                                            <p:strVal val="#ppt_x"/>
                                          </p:val>
                                        </p:tav>
                                      </p:tavLst>
                                    </p:anim>
                                    <p:anim calcmode="lin" valueType="num">
                                      <p:cBhvr additive="base">
                                        <p:cTn id="78" dur="500" fill="hold"/>
                                        <p:tgtEl>
                                          <p:spTgt spid="157747"/>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75"/>
                                            </p:cond>
                                          </p:stCondLst>
                                          <p:endCondLst>
                                            <p:cond evt="onStopAudio" delay="0">
                                              <p:tgtEl>
                                                <p:sldTgt/>
                                              </p:tgtEl>
                                            </p:cond>
                                          </p:endCondLst>
                                        </p:cTn>
                                        <p:tgtEl>
                                          <p:sndTgt r:embed="rId4" name="arrow.wav"/>
                                        </p:tgtEl>
                                      </p:cMediaNode>
                                    </p:audio>
                                  </p:subTnLst>
                                </p:cTn>
                              </p:par>
                            </p:childTnLst>
                          </p:cTn>
                        </p:par>
                      </p:childTnLst>
                    </p:cTn>
                  </p:par>
                  <p:par>
                    <p:cTn id="79" fill="hold">
                      <p:stCondLst>
                        <p:cond delay="indefinite"/>
                      </p:stCondLst>
                      <p:childTnLst>
                        <p:par>
                          <p:cTn id="80" fill="hold">
                            <p:stCondLst>
                              <p:cond delay="0"/>
                            </p:stCondLst>
                            <p:childTnLst>
                              <p:par>
                                <p:cTn id="81" presetID="2" presetClass="entr" presetSubtype="4" fill="hold" nodeType="clickEffect">
                                  <p:stCondLst>
                                    <p:cond delay="0"/>
                                  </p:stCondLst>
                                  <p:childTnLst>
                                    <p:set>
                                      <p:cBhvr>
                                        <p:cTn id="82" dur="1" fill="hold">
                                          <p:stCondLst>
                                            <p:cond delay="0"/>
                                          </p:stCondLst>
                                        </p:cTn>
                                        <p:tgtEl>
                                          <p:spTgt spid="157698">
                                            <p:txEl>
                                              <p:pRg st="3" end="3"/>
                                            </p:txEl>
                                          </p:spTgt>
                                        </p:tgtEl>
                                        <p:attrNameLst>
                                          <p:attrName>style.visibility</p:attrName>
                                        </p:attrNameLst>
                                      </p:cBhvr>
                                      <p:to>
                                        <p:strVal val="visible"/>
                                      </p:to>
                                    </p:set>
                                    <p:anim calcmode="lin" valueType="num">
                                      <p:cBhvr additive="base">
                                        <p:cTn id="83" dur="500" fill="hold"/>
                                        <p:tgtEl>
                                          <p:spTgt spid="157698">
                                            <p:txEl>
                                              <p:pRg st="3" end="3"/>
                                            </p:txEl>
                                          </p:spTgt>
                                        </p:tgtEl>
                                        <p:attrNameLst>
                                          <p:attrName>ppt_x</p:attrName>
                                        </p:attrNameLst>
                                      </p:cBhvr>
                                      <p:tavLst>
                                        <p:tav tm="0">
                                          <p:val>
                                            <p:strVal val="#ppt_x"/>
                                          </p:val>
                                        </p:tav>
                                        <p:tav tm="100000">
                                          <p:val>
                                            <p:strVal val="#ppt_x"/>
                                          </p:val>
                                        </p:tav>
                                      </p:tavLst>
                                    </p:anim>
                                    <p:anim calcmode="lin" valueType="num">
                                      <p:cBhvr additive="base">
                                        <p:cTn id="84" dur="500" fill="hold"/>
                                        <p:tgtEl>
                                          <p:spTgt spid="15769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1"/>
                                            </p:cond>
                                          </p:stCondLst>
                                          <p:endCondLst>
                                            <p:cond evt="onStopAudio" delay="0">
                                              <p:tgtEl>
                                                <p:sldTgt/>
                                              </p:tgtEl>
                                            </p:cond>
                                          </p:endCondLst>
                                        </p:cTn>
                                        <p:tgtEl>
                                          <p:sndTgt r:embed="rId4" name="arrow.wav"/>
                                        </p:tgtEl>
                                      </p:cMediaNode>
                                    </p:audio>
                                  </p:subTnLst>
                                </p:cTn>
                              </p:par>
                            </p:childTnLst>
                          </p:cTn>
                        </p:par>
                      </p:childTnLst>
                    </p:cTn>
                  </p:par>
                  <p:par>
                    <p:cTn id="85" fill="hold">
                      <p:stCondLst>
                        <p:cond delay="indefinite"/>
                      </p:stCondLst>
                      <p:childTnLst>
                        <p:par>
                          <p:cTn id="86" fill="hold">
                            <p:stCondLst>
                              <p:cond delay="0"/>
                            </p:stCondLst>
                            <p:childTnLst>
                              <p:par>
                                <p:cTn id="87" presetID="22" presetClass="entr" presetSubtype="2" fill="hold" grpId="0" nodeType="clickEffect">
                                  <p:stCondLst>
                                    <p:cond delay="0"/>
                                  </p:stCondLst>
                                  <p:childTnLst>
                                    <p:set>
                                      <p:cBhvr>
                                        <p:cTn id="88" dur="1" fill="hold">
                                          <p:stCondLst>
                                            <p:cond delay="0"/>
                                          </p:stCondLst>
                                        </p:cTn>
                                        <p:tgtEl>
                                          <p:spTgt spid="157716"/>
                                        </p:tgtEl>
                                        <p:attrNameLst>
                                          <p:attrName>style.visibility</p:attrName>
                                        </p:attrNameLst>
                                      </p:cBhvr>
                                      <p:to>
                                        <p:strVal val="visible"/>
                                      </p:to>
                                    </p:set>
                                    <p:animEffect transition="in" filter="wipe(right)">
                                      <p:cBhvr>
                                        <p:cTn id="89" dur="500"/>
                                        <p:tgtEl>
                                          <p:spTgt spid="157716"/>
                                        </p:tgtEl>
                                      </p:cBhvr>
                                    </p:animEffect>
                                  </p:childTnLst>
                                  <p:subTnLst>
                                    <p:audio>
                                      <p:cMediaNode>
                                        <p:cTn display="0" masterRel="sameClick">
                                          <p:stCondLst>
                                            <p:cond evt="begin" delay="0">
                                              <p:tn val="87"/>
                                            </p:cond>
                                          </p:stCondLst>
                                          <p:endCondLst>
                                            <p:cond evt="onStopAudio" delay="0">
                                              <p:tgtEl>
                                                <p:sldTgt/>
                                              </p:tgtEl>
                                            </p:cond>
                                          </p:endCondLst>
                                        </p:cTn>
                                        <p:tgtEl>
                                          <p:sndTgt r:embed="rId6" name="suction.wav"/>
                                        </p:tgtEl>
                                      </p:cMediaNode>
                                    </p:audio>
                                  </p:subTnLst>
                                </p:cTn>
                              </p:par>
                            </p:childTnLst>
                          </p:cTn>
                        </p:par>
                        <p:par>
                          <p:cTn id="90" fill="hold">
                            <p:stCondLst>
                              <p:cond delay="500"/>
                            </p:stCondLst>
                            <p:childTnLst>
                              <p:par>
                                <p:cTn id="91" presetID="22" presetClass="entr" presetSubtype="2" fill="hold" grpId="0" nodeType="afterEffect">
                                  <p:stCondLst>
                                    <p:cond delay="0"/>
                                  </p:stCondLst>
                                  <p:childTnLst>
                                    <p:set>
                                      <p:cBhvr>
                                        <p:cTn id="92" dur="1" fill="hold">
                                          <p:stCondLst>
                                            <p:cond delay="0"/>
                                          </p:stCondLst>
                                        </p:cTn>
                                        <p:tgtEl>
                                          <p:spTgt spid="157717"/>
                                        </p:tgtEl>
                                        <p:attrNameLst>
                                          <p:attrName>style.visibility</p:attrName>
                                        </p:attrNameLst>
                                      </p:cBhvr>
                                      <p:to>
                                        <p:strVal val="visible"/>
                                      </p:to>
                                    </p:set>
                                    <p:animEffect transition="in" filter="wipe(right)">
                                      <p:cBhvr>
                                        <p:cTn id="93" dur="500"/>
                                        <p:tgtEl>
                                          <p:spTgt spid="157717"/>
                                        </p:tgtEl>
                                      </p:cBhvr>
                                    </p:animEffect>
                                  </p:childTnLst>
                                  <p:subTnLst>
                                    <p:audio>
                                      <p:cMediaNode>
                                        <p:cTn display="0" masterRel="sameClick">
                                          <p:stCondLst>
                                            <p:cond evt="begin" delay="0">
                                              <p:tn val="91"/>
                                            </p:cond>
                                          </p:stCondLst>
                                          <p:endCondLst>
                                            <p:cond evt="onStopAudio" delay="0">
                                              <p:tgtEl>
                                                <p:sldTgt/>
                                              </p:tgtEl>
                                            </p:cond>
                                          </p:endCondLst>
                                        </p:cTn>
                                        <p:tgtEl>
                                          <p:sndTgt r:embed="rId6" name="suction.wav"/>
                                        </p:tgtEl>
                                      </p:cMediaNode>
                                    </p:audio>
                                  </p:subTnLst>
                                </p:cTn>
                              </p:par>
                            </p:childTnLst>
                          </p:cTn>
                        </p:par>
                        <p:par>
                          <p:cTn id="94" fill="hold">
                            <p:stCondLst>
                              <p:cond delay="1000"/>
                            </p:stCondLst>
                            <p:childTnLst>
                              <p:par>
                                <p:cTn id="95" presetID="22" presetClass="entr" presetSubtype="2" fill="hold" grpId="0" nodeType="afterEffect">
                                  <p:stCondLst>
                                    <p:cond delay="0"/>
                                  </p:stCondLst>
                                  <p:childTnLst>
                                    <p:set>
                                      <p:cBhvr>
                                        <p:cTn id="96" dur="1" fill="hold">
                                          <p:stCondLst>
                                            <p:cond delay="0"/>
                                          </p:stCondLst>
                                        </p:cTn>
                                        <p:tgtEl>
                                          <p:spTgt spid="157718"/>
                                        </p:tgtEl>
                                        <p:attrNameLst>
                                          <p:attrName>style.visibility</p:attrName>
                                        </p:attrNameLst>
                                      </p:cBhvr>
                                      <p:to>
                                        <p:strVal val="visible"/>
                                      </p:to>
                                    </p:set>
                                    <p:animEffect transition="in" filter="wipe(right)">
                                      <p:cBhvr>
                                        <p:cTn id="97" dur="500"/>
                                        <p:tgtEl>
                                          <p:spTgt spid="157718"/>
                                        </p:tgtEl>
                                      </p:cBhvr>
                                    </p:animEffect>
                                  </p:childTnLst>
                                  <p:subTnLst>
                                    <p:audio>
                                      <p:cMediaNode>
                                        <p:cTn display="0" masterRel="sameClick">
                                          <p:stCondLst>
                                            <p:cond evt="begin" delay="0">
                                              <p:tn val="95"/>
                                            </p:cond>
                                          </p:stCondLst>
                                          <p:endCondLst>
                                            <p:cond evt="onStopAudio" delay="0">
                                              <p:tgtEl>
                                                <p:sldTgt/>
                                              </p:tgtEl>
                                            </p:cond>
                                          </p:endCondLst>
                                        </p:cTn>
                                        <p:tgtEl>
                                          <p:sndTgt r:embed="rId6" name="suction.wav"/>
                                        </p:tgtEl>
                                      </p:cMediaNode>
                                    </p:audio>
                                  </p:subTnLst>
                                </p:cTn>
                              </p:par>
                            </p:childTnLst>
                          </p:cTn>
                        </p:par>
                        <p:par>
                          <p:cTn id="98" fill="hold">
                            <p:stCondLst>
                              <p:cond delay="1500"/>
                            </p:stCondLst>
                            <p:childTnLst>
                              <p:par>
                                <p:cTn id="99" presetID="22" presetClass="entr" presetSubtype="2" fill="hold" grpId="0" nodeType="afterEffect">
                                  <p:stCondLst>
                                    <p:cond delay="0"/>
                                  </p:stCondLst>
                                  <p:childTnLst>
                                    <p:set>
                                      <p:cBhvr>
                                        <p:cTn id="100" dur="1" fill="hold">
                                          <p:stCondLst>
                                            <p:cond delay="0"/>
                                          </p:stCondLst>
                                        </p:cTn>
                                        <p:tgtEl>
                                          <p:spTgt spid="157719"/>
                                        </p:tgtEl>
                                        <p:attrNameLst>
                                          <p:attrName>style.visibility</p:attrName>
                                        </p:attrNameLst>
                                      </p:cBhvr>
                                      <p:to>
                                        <p:strVal val="visible"/>
                                      </p:to>
                                    </p:set>
                                    <p:animEffect transition="in" filter="wipe(right)">
                                      <p:cBhvr>
                                        <p:cTn id="101" dur="500"/>
                                        <p:tgtEl>
                                          <p:spTgt spid="157719"/>
                                        </p:tgtEl>
                                      </p:cBhvr>
                                    </p:animEffect>
                                  </p:childTnLst>
                                  <p:subTnLst>
                                    <p:audio>
                                      <p:cMediaNode>
                                        <p:cTn display="0" masterRel="sameClick">
                                          <p:stCondLst>
                                            <p:cond evt="begin" delay="0">
                                              <p:tn val="99"/>
                                            </p:cond>
                                          </p:stCondLst>
                                          <p:endCondLst>
                                            <p:cond evt="onStopAudio" delay="0">
                                              <p:tgtEl>
                                                <p:sldTgt/>
                                              </p:tgtEl>
                                            </p:cond>
                                          </p:endCondLst>
                                        </p:cTn>
                                        <p:tgtEl>
                                          <p:sndTgt r:embed="rId6" name="suction.wav"/>
                                        </p:tgtEl>
                                      </p:cMediaNode>
                                    </p:audio>
                                  </p:subTnLst>
                                </p:cTn>
                              </p:par>
                            </p:childTnLst>
                          </p:cTn>
                        </p:par>
                        <p:par>
                          <p:cTn id="102" fill="hold">
                            <p:stCondLst>
                              <p:cond delay="2000"/>
                            </p:stCondLst>
                            <p:childTnLst>
                              <p:par>
                                <p:cTn id="103" presetID="22" presetClass="entr" presetSubtype="8" fill="hold" grpId="0" nodeType="afterEffect">
                                  <p:stCondLst>
                                    <p:cond delay="0"/>
                                  </p:stCondLst>
                                  <p:childTnLst>
                                    <p:set>
                                      <p:cBhvr>
                                        <p:cTn id="104" dur="1" fill="hold">
                                          <p:stCondLst>
                                            <p:cond delay="0"/>
                                          </p:stCondLst>
                                        </p:cTn>
                                        <p:tgtEl>
                                          <p:spTgt spid="157699"/>
                                        </p:tgtEl>
                                        <p:attrNameLst>
                                          <p:attrName>style.visibility</p:attrName>
                                        </p:attrNameLst>
                                      </p:cBhvr>
                                      <p:to>
                                        <p:strVal val="visible"/>
                                      </p:to>
                                    </p:set>
                                    <p:animEffect transition="in" filter="wipe(left)">
                                      <p:cBhvr>
                                        <p:cTn id="105" dur="500"/>
                                        <p:tgtEl>
                                          <p:spTgt spid="157699"/>
                                        </p:tgtEl>
                                      </p:cBhvr>
                                    </p:animEffect>
                                  </p:childTnLst>
                                  <p:subTnLst>
                                    <p:audio>
                                      <p:cMediaNode>
                                        <p:cTn display="0" masterRel="sameClick">
                                          <p:stCondLst>
                                            <p:cond evt="begin" delay="0">
                                              <p:tn val="103"/>
                                            </p:cond>
                                          </p:stCondLst>
                                          <p:endCondLst>
                                            <p:cond evt="onStopAudio" delay="0">
                                              <p:tgtEl>
                                                <p:sldTgt/>
                                              </p:tgtEl>
                                            </p:cond>
                                          </p:endCondLst>
                                        </p:cTn>
                                        <p:tgtEl>
                                          <p:sndTgt r:embed="rId6" name="suction.wav"/>
                                        </p:tgtEl>
                                      </p:cMediaNode>
                                    </p:audio>
                                  </p:subTnLst>
                                </p:cTn>
                              </p:par>
                            </p:childTnLst>
                          </p:cTn>
                        </p:par>
                      </p:childTnLst>
                    </p:cTn>
                  </p:par>
                  <p:par>
                    <p:cTn id="106" fill="hold">
                      <p:stCondLst>
                        <p:cond delay="indefinite"/>
                      </p:stCondLst>
                      <p:childTnLst>
                        <p:par>
                          <p:cTn id="107" fill="hold">
                            <p:stCondLst>
                              <p:cond delay="0"/>
                            </p:stCondLst>
                            <p:childTnLst>
                              <p:par>
                                <p:cTn id="108" presetID="2" presetClass="entr" presetSubtype="2" fill="hold" grpId="0" nodeType="clickEffect">
                                  <p:stCondLst>
                                    <p:cond delay="0"/>
                                  </p:stCondLst>
                                  <p:childTnLst>
                                    <p:set>
                                      <p:cBhvr>
                                        <p:cTn id="109" dur="1" fill="hold">
                                          <p:stCondLst>
                                            <p:cond delay="0"/>
                                          </p:stCondLst>
                                        </p:cTn>
                                        <p:tgtEl>
                                          <p:spTgt spid="157720"/>
                                        </p:tgtEl>
                                        <p:attrNameLst>
                                          <p:attrName>style.visibility</p:attrName>
                                        </p:attrNameLst>
                                      </p:cBhvr>
                                      <p:to>
                                        <p:strVal val="visible"/>
                                      </p:to>
                                    </p:set>
                                    <p:anim calcmode="lin" valueType="num">
                                      <p:cBhvr additive="base">
                                        <p:cTn id="110" dur="500" fill="hold"/>
                                        <p:tgtEl>
                                          <p:spTgt spid="157720"/>
                                        </p:tgtEl>
                                        <p:attrNameLst>
                                          <p:attrName>ppt_x</p:attrName>
                                        </p:attrNameLst>
                                      </p:cBhvr>
                                      <p:tavLst>
                                        <p:tav tm="0">
                                          <p:val>
                                            <p:strVal val="1+#ppt_w/2"/>
                                          </p:val>
                                        </p:tav>
                                        <p:tav tm="100000">
                                          <p:val>
                                            <p:strVal val="#ppt_x"/>
                                          </p:val>
                                        </p:tav>
                                      </p:tavLst>
                                    </p:anim>
                                    <p:anim calcmode="lin" valueType="num">
                                      <p:cBhvr additive="base">
                                        <p:cTn id="111" dur="500" fill="hold"/>
                                        <p:tgtEl>
                                          <p:spTgt spid="15772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8"/>
                                            </p:cond>
                                          </p:stCondLst>
                                          <p:endCondLst>
                                            <p:cond evt="onStopAudio" delay="0">
                                              <p:tgtEl>
                                                <p:sldTgt/>
                                              </p:tgtEl>
                                            </p:cond>
                                          </p:endCondLst>
                                        </p:cTn>
                                        <p:tgtEl>
                                          <p:sndTgt r:embed="rId4" name="arrow.wav"/>
                                        </p:tgtEl>
                                      </p:cMediaNode>
                                    </p:audio>
                                  </p:subTnLst>
                                </p:cTn>
                              </p:par>
                            </p:childTnLst>
                          </p:cTn>
                        </p:par>
                      </p:childTnLst>
                    </p:cTn>
                  </p:par>
                  <p:par>
                    <p:cTn id="112" fill="hold">
                      <p:stCondLst>
                        <p:cond delay="indefinite"/>
                      </p:stCondLst>
                      <p:childTnLst>
                        <p:par>
                          <p:cTn id="113" fill="hold">
                            <p:stCondLst>
                              <p:cond delay="0"/>
                            </p:stCondLst>
                            <p:childTnLst>
                              <p:par>
                                <p:cTn id="114" presetID="2" presetClass="entr" presetSubtype="2" fill="hold" grpId="0" nodeType="clickEffect">
                                  <p:stCondLst>
                                    <p:cond delay="0"/>
                                  </p:stCondLst>
                                  <p:childTnLst>
                                    <p:set>
                                      <p:cBhvr>
                                        <p:cTn id="115" dur="1" fill="hold">
                                          <p:stCondLst>
                                            <p:cond delay="0"/>
                                          </p:stCondLst>
                                        </p:cTn>
                                        <p:tgtEl>
                                          <p:spTgt spid="157748"/>
                                        </p:tgtEl>
                                        <p:attrNameLst>
                                          <p:attrName>style.visibility</p:attrName>
                                        </p:attrNameLst>
                                      </p:cBhvr>
                                      <p:to>
                                        <p:strVal val="visible"/>
                                      </p:to>
                                    </p:set>
                                    <p:anim calcmode="lin" valueType="num">
                                      <p:cBhvr additive="base">
                                        <p:cTn id="116" dur="500" fill="hold"/>
                                        <p:tgtEl>
                                          <p:spTgt spid="157748"/>
                                        </p:tgtEl>
                                        <p:attrNameLst>
                                          <p:attrName>ppt_x</p:attrName>
                                        </p:attrNameLst>
                                      </p:cBhvr>
                                      <p:tavLst>
                                        <p:tav tm="0">
                                          <p:val>
                                            <p:strVal val="1+#ppt_w/2"/>
                                          </p:val>
                                        </p:tav>
                                        <p:tav tm="100000">
                                          <p:val>
                                            <p:strVal val="#ppt_x"/>
                                          </p:val>
                                        </p:tav>
                                      </p:tavLst>
                                    </p:anim>
                                    <p:anim calcmode="lin" valueType="num">
                                      <p:cBhvr additive="base">
                                        <p:cTn id="117" dur="500" fill="hold"/>
                                        <p:tgtEl>
                                          <p:spTgt spid="15774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4"/>
                                            </p:cond>
                                          </p:stCondLst>
                                          <p:endCondLst>
                                            <p:cond evt="onStopAudio" delay="0">
                                              <p:tgtEl>
                                                <p:sldTgt/>
                                              </p:tgtEl>
                                            </p:cond>
                                          </p:endCondLst>
                                        </p:cTn>
                                        <p:tgtEl>
                                          <p:sndTgt r:embed="rId4" name="arrow.wav"/>
                                        </p:tgtEl>
                                      </p:cMediaNode>
                                    </p:audio>
                                  </p:subTnLst>
                                </p:cTn>
                              </p:par>
                            </p:childTnLst>
                          </p:cTn>
                        </p:par>
                      </p:childTnLst>
                    </p:cTn>
                  </p:par>
                  <p:par>
                    <p:cTn id="118" fill="hold">
                      <p:stCondLst>
                        <p:cond delay="indefinite"/>
                      </p:stCondLst>
                      <p:childTnLst>
                        <p:par>
                          <p:cTn id="119" fill="hold">
                            <p:stCondLst>
                              <p:cond delay="0"/>
                            </p:stCondLst>
                            <p:childTnLst>
                              <p:par>
                                <p:cTn id="120" presetID="2" presetClass="entr" presetSubtype="2" fill="hold" grpId="0" nodeType="clickEffect">
                                  <p:stCondLst>
                                    <p:cond delay="0"/>
                                  </p:stCondLst>
                                  <p:childTnLst>
                                    <p:set>
                                      <p:cBhvr>
                                        <p:cTn id="121" dur="1" fill="hold">
                                          <p:stCondLst>
                                            <p:cond delay="0"/>
                                          </p:stCondLst>
                                        </p:cTn>
                                        <p:tgtEl>
                                          <p:spTgt spid="157721"/>
                                        </p:tgtEl>
                                        <p:attrNameLst>
                                          <p:attrName>style.visibility</p:attrName>
                                        </p:attrNameLst>
                                      </p:cBhvr>
                                      <p:to>
                                        <p:strVal val="visible"/>
                                      </p:to>
                                    </p:set>
                                    <p:anim calcmode="lin" valueType="num">
                                      <p:cBhvr additive="base">
                                        <p:cTn id="122" dur="500" fill="hold"/>
                                        <p:tgtEl>
                                          <p:spTgt spid="157721"/>
                                        </p:tgtEl>
                                        <p:attrNameLst>
                                          <p:attrName>ppt_x</p:attrName>
                                        </p:attrNameLst>
                                      </p:cBhvr>
                                      <p:tavLst>
                                        <p:tav tm="0">
                                          <p:val>
                                            <p:strVal val="1+#ppt_w/2"/>
                                          </p:val>
                                        </p:tav>
                                        <p:tav tm="100000">
                                          <p:val>
                                            <p:strVal val="#ppt_x"/>
                                          </p:val>
                                        </p:tav>
                                      </p:tavLst>
                                    </p:anim>
                                    <p:anim calcmode="lin" valueType="num">
                                      <p:cBhvr additive="base">
                                        <p:cTn id="123" dur="500" fill="hold"/>
                                        <p:tgtEl>
                                          <p:spTgt spid="15772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20"/>
                                            </p:cond>
                                          </p:stCondLst>
                                          <p:endCondLst>
                                            <p:cond evt="onStopAudio" delay="0">
                                              <p:tgtEl>
                                                <p:sldTgt/>
                                              </p:tgtEl>
                                            </p:cond>
                                          </p:endCondLst>
                                        </p:cTn>
                                        <p:tgtEl>
                                          <p:sndTgt r:embed="rId4" name="arrow.wav"/>
                                        </p:tgtEl>
                                      </p:cMediaNode>
                                    </p:audio>
                                  </p:subTnLst>
                                </p:cTn>
                              </p:par>
                            </p:childTnLst>
                          </p:cTn>
                        </p:par>
                      </p:childTnLst>
                    </p:cTn>
                  </p:par>
                  <p:par>
                    <p:cTn id="124" fill="hold">
                      <p:stCondLst>
                        <p:cond delay="indefinite"/>
                      </p:stCondLst>
                      <p:childTnLst>
                        <p:par>
                          <p:cTn id="125" fill="hold">
                            <p:stCondLst>
                              <p:cond delay="0"/>
                            </p:stCondLst>
                            <p:childTnLst>
                              <p:par>
                                <p:cTn id="126" presetID="10" presetClass="entr" presetSubtype="0" fill="hold" nodeType="clickEffect">
                                  <p:stCondLst>
                                    <p:cond delay="0"/>
                                  </p:stCondLst>
                                  <p:childTnLst>
                                    <p:set>
                                      <p:cBhvr>
                                        <p:cTn id="127" dur="1" fill="hold">
                                          <p:stCondLst>
                                            <p:cond delay="0"/>
                                          </p:stCondLst>
                                        </p:cTn>
                                        <p:tgtEl>
                                          <p:spTgt spid="157724"/>
                                        </p:tgtEl>
                                        <p:attrNameLst>
                                          <p:attrName>style.visibility</p:attrName>
                                        </p:attrNameLst>
                                      </p:cBhvr>
                                      <p:to>
                                        <p:strVal val="visible"/>
                                      </p:to>
                                    </p:set>
                                    <p:animEffect transition="in" filter="fade">
                                      <p:cBhvr>
                                        <p:cTn id="128" dur="2000"/>
                                        <p:tgtEl>
                                          <p:spTgt spid="157724"/>
                                        </p:tgtEl>
                                      </p:cBhvr>
                                    </p:animEffect>
                                  </p:childTnLst>
                                  <p:subTnLst>
                                    <p:audio>
                                      <p:cMediaNode>
                                        <p:cTn display="0" masterRel="sameClick">
                                          <p:stCondLst>
                                            <p:cond evt="begin" delay="0">
                                              <p:tn val="126"/>
                                            </p:cond>
                                          </p:stCondLst>
                                          <p:endCondLst>
                                            <p:cond evt="onStopAudio" delay="0">
                                              <p:tgtEl>
                                                <p:sldTgt/>
                                              </p:tgtEl>
                                            </p:cond>
                                          </p:endCondLst>
                                        </p:cTn>
                                        <p:tgtEl>
                                          <p:sndTgt r:embed="rId5" name="cashreg.wav"/>
                                        </p:tgtEl>
                                      </p:cMediaNode>
                                    </p:audio>
                                  </p:subTnLst>
                                </p:cTn>
                              </p:par>
                            </p:childTnLst>
                          </p:cTn>
                        </p:par>
                      </p:childTnLst>
                    </p:cTn>
                  </p:par>
                  <p:par>
                    <p:cTn id="129" fill="hold">
                      <p:stCondLst>
                        <p:cond delay="indefinite"/>
                      </p:stCondLst>
                      <p:childTnLst>
                        <p:par>
                          <p:cTn id="130" fill="hold">
                            <p:stCondLst>
                              <p:cond delay="0"/>
                            </p:stCondLst>
                            <p:childTnLst>
                              <p:par>
                                <p:cTn id="131" presetID="22" presetClass="entr" presetSubtype="8" fill="hold" grpId="0" nodeType="clickEffect">
                                  <p:stCondLst>
                                    <p:cond delay="0"/>
                                  </p:stCondLst>
                                  <p:childTnLst>
                                    <p:set>
                                      <p:cBhvr>
                                        <p:cTn id="132" dur="1" fill="hold">
                                          <p:stCondLst>
                                            <p:cond delay="0"/>
                                          </p:stCondLst>
                                        </p:cTn>
                                        <p:tgtEl>
                                          <p:spTgt spid="157728"/>
                                        </p:tgtEl>
                                        <p:attrNameLst>
                                          <p:attrName>style.visibility</p:attrName>
                                        </p:attrNameLst>
                                      </p:cBhvr>
                                      <p:to>
                                        <p:strVal val="visible"/>
                                      </p:to>
                                    </p:set>
                                    <p:animEffect transition="in" filter="wipe(left)">
                                      <p:cBhvr>
                                        <p:cTn id="133" dur="500"/>
                                        <p:tgtEl>
                                          <p:spTgt spid="157728"/>
                                        </p:tgtEl>
                                      </p:cBhvr>
                                    </p:animEffect>
                                  </p:childTnLst>
                                  <p:subTnLst>
                                    <p:audio>
                                      <p:cMediaNode>
                                        <p:cTn display="0" masterRel="sameClick">
                                          <p:stCondLst>
                                            <p:cond evt="begin" delay="0">
                                              <p:tn val="131"/>
                                            </p:cond>
                                          </p:stCondLst>
                                          <p:endCondLst>
                                            <p:cond evt="onStopAudio" delay="0">
                                              <p:tgtEl>
                                                <p:sldTgt/>
                                              </p:tgtEl>
                                            </p:cond>
                                          </p:endCondLst>
                                        </p:cTn>
                                        <p:tgtEl>
                                          <p:sndTgt r:embed="rId6" name="suction.wav"/>
                                        </p:tgtEl>
                                      </p:cMediaNode>
                                    </p:audio>
                                  </p:subTnLst>
                                </p:cTn>
                              </p:par>
                            </p:childTnLst>
                          </p:cTn>
                        </p:par>
                        <p:par>
                          <p:cTn id="134" fill="hold">
                            <p:stCondLst>
                              <p:cond delay="500"/>
                            </p:stCondLst>
                            <p:childTnLst>
                              <p:par>
                                <p:cTn id="135" presetID="22" presetClass="entr" presetSubtype="8" fill="hold" grpId="0" nodeType="afterEffect">
                                  <p:stCondLst>
                                    <p:cond delay="0"/>
                                  </p:stCondLst>
                                  <p:childTnLst>
                                    <p:set>
                                      <p:cBhvr>
                                        <p:cTn id="136" dur="1" fill="hold">
                                          <p:stCondLst>
                                            <p:cond delay="0"/>
                                          </p:stCondLst>
                                        </p:cTn>
                                        <p:tgtEl>
                                          <p:spTgt spid="157729"/>
                                        </p:tgtEl>
                                        <p:attrNameLst>
                                          <p:attrName>style.visibility</p:attrName>
                                        </p:attrNameLst>
                                      </p:cBhvr>
                                      <p:to>
                                        <p:strVal val="visible"/>
                                      </p:to>
                                    </p:set>
                                    <p:animEffect transition="in" filter="wipe(left)">
                                      <p:cBhvr>
                                        <p:cTn id="137" dur="500"/>
                                        <p:tgtEl>
                                          <p:spTgt spid="157729"/>
                                        </p:tgtEl>
                                      </p:cBhvr>
                                    </p:animEffect>
                                  </p:childTnLst>
                                  <p:subTnLst>
                                    <p:audio>
                                      <p:cMediaNode>
                                        <p:cTn display="0" masterRel="sameClick">
                                          <p:stCondLst>
                                            <p:cond evt="begin" delay="0">
                                              <p:tn val="135"/>
                                            </p:cond>
                                          </p:stCondLst>
                                          <p:endCondLst>
                                            <p:cond evt="onStopAudio" delay="0">
                                              <p:tgtEl>
                                                <p:sldTgt/>
                                              </p:tgtEl>
                                            </p:cond>
                                          </p:endCondLst>
                                        </p:cTn>
                                        <p:tgtEl>
                                          <p:sndTgt r:embed="rId6" name="suction.wav"/>
                                        </p:tgtEl>
                                      </p:cMediaNode>
                                    </p:audio>
                                  </p:subTnLst>
                                </p:cTn>
                              </p:par>
                            </p:childTnLst>
                          </p:cTn>
                        </p:par>
                        <p:par>
                          <p:cTn id="138" fill="hold">
                            <p:stCondLst>
                              <p:cond delay="1000"/>
                            </p:stCondLst>
                            <p:childTnLst>
                              <p:par>
                                <p:cTn id="139" presetID="22" presetClass="entr" presetSubtype="8" fill="hold" grpId="0" nodeType="afterEffect">
                                  <p:stCondLst>
                                    <p:cond delay="0"/>
                                  </p:stCondLst>
                                  <p:childTnLst>
                                    <p:set>
                                      <p:cBhvr>
                                        <p:cTn id="140" dur="1" fill="hold">
                                          <p:stCondLst>
                                            <p:cond delay="0"/>
                                          </p:stCondLst>
                                        </p:cTn>
                                        <p:tgtEl>
                                          <p:spTgt spid="157730"/>
                                        </p:tgtEl>
                                        <p:attrNameLst>
                                          <p:attrName>style.visibility</p:attrName>
                                        </p:attrNameLst>
                                      </p:cBhvr>
                                      <p:to>
                                        <p:strVal val="visible"/>
                                      </p:to>
                                    </p:set>
                                    <p:animEffect transition="in" filter="wipe(left)">
                                      <p:cBhvr>
                                        <p:cTn id="141" dur="500"/>
                                        <p:tgtEl>
                                          <p:spTgt spid="157730"/>
                                        </p:tgtEl>
                                      </p:cBhvr>
                                    </p:animEffect>
                                  </p:childTnLst>
                                  <p:subTnLst>
                                    <p:audio>
                                      <p:cMediaNode>
                                        <p:cTn display="0" masterRel="sameClick">
                                          <p:stCondLst>
                                            <p:cond evt="begin" delay="0">
                                              <p:tn val="139"/>
                                            </p:cond>
                                          </p:stCondLst>
                                          <p:endCondLst>
                                            <p:cond evt="onStopAudio" delay="0">
                                              <p:tgtEl>
                                                <p:sldTgt/>
                                              </p:tgtEl>
                                            </p:cond>
                                          </p:endCondLst>
                                        </p:cTn>
                                        <p:tgtEl>
                                          <p:sndTgt r:embed="rId6" name="suction.wav"/>
                                        </p:tgtEl>
                                      </p:cMediaNode>
                                    </p:audio>
                                  </p:subTnLst>
                                </p:cTn>
                              </p:par>
                            </p:childTnLst>
                          </p:cTn>
                        </p:par>
                        <p:par>
                          <p:cTn id="142" fill="hold">
                            <p:stCondLst>
                              <p:cond delay="1500"/>
                            </p:stCondLst>
                            <p:childTnLst>
                              <p:par>
                                <p:cTn id="143" presetID="22" presetClass="entr" presetSubtype="8" fill="hold" grpId="0" nodeType="afterEffect">
                                  <p:stCondLst>
                                    <p:cond delay="0"/>
                                  </p:stCondLst>
                                  <p:childTnLst>
                                    <p:set>
                                      <p:cBhvr>
                                        <p:cTn id="144" dur="1" fill="hold">
                                          <p:stCondLst>
                                            <p:cond delay="0"/>
                                          </p:stCondLst>
                                        </p:cTn>
                                        <p:tgtEl>
                                          <p:spTgt spid="157731"/>
                                        </p:tgtEl>
                                        <p:attrNameLst>
                                          <p:attrName>style.visibility</p:attrName>
                                        </p:attrNameLst>
                                      </p:cBhvr>
                                      <p:to>
                                        <p:strVal val="visible"/>
                                      </p:to>
                                    </p:set>
                                    <p:animEffect transition="in" filter="wipe(left)">
                                      <p:cBhvr>
                                        <p:cTn id="145" dur="500"/>
                                        <p:tgtEl>
                                          <p:spTgt spid="157731"/>
                                        </p:tgtEl>
                                      </p:cBhvr>
                                    </p:animEffect>
                                  </p:childTnLst>
                                  <p:subTnLst>
                                    <p:audio>
                                      <p:cMediaNode>
                                        <p:cTn display="0" masterRel="sameClick">
                                          <p:stCondLst>
                                            <p:cond evt="begin" delay="0">
                                              <p:tn val="143"/>
                                            </p:cond>
                                          </p:stCondLst>
                                          <p:endCondLst>
                                            <p:cond evt="onStopAudio" delay="0">
                                              <p:tgtEl>
                                                <p:sldTgt/>
                                              </p:tgtEl>
                                            </p:cond>
                                          </p:endCondLst>
                                        </p:cTn>
                                        <p:tgtEl>
                                          <p:sndTgt r:embed="rId6" name="suction.wav"/>
                                        </p:tgtEl>
                                      </p:cMediaNode>
                                    </p:audio>
                                  </p:subTnLst>
                                </p:cTn>
                              </p:par>
                            </p:childTnLst>
                          </p:cTn>
                        </p:par>
                        <p:par>
                          <p:cTn id="146" fill="hold">
                            <p:stCondLst>
                              <p:cond delay="2000"/>
                            </p:stCondLst>
                            <p:childTnLst>
                              <p:par>
                                <p:cTn id="147" presetID="22" presetClass="entr" presetSubtype="8" fill="hold" grpId="0" nodeType="afterEffect">
                                  <p:stCondLst>
                                    <p:cond delay="0"/>
                                  </p:stCondLst>
                                  <p:childTnLst>
                                    <p:set>
                                      <p:cBhvr>
                                        <p:cTn id="148" dur="1" fill="hold">
                                          <p:stCondLst>
                                            <p:cond delay="0"/>
                                          </p:stCondLst>
                                        </p:cTn>
                                        <p:tgtEl>
                                          <p:spTgt spid="157732"/>
                                        </p:tgtEl>
                                        <p:attrNameLst>
                                          <p:attrName>style.visibility</p:attrName>
                                        </p:attrNameLst>
                                      </p:cBhvr>
                                      <p:to>
                                        <p:strVal val="visible"/>
                                      </p:to>
                                    </p:set>
                                    <p:animEffect transition="in" filter="wipe(left)">
                                      <p:cBhvr>
                                        <p:cTn id="149" dur="500"/>
                                        <p:tgtEl>
                                          <p:spTgt spid="157732"/>
                                        </p:tgtEl>
                                      </p:cBhvr>
                                    </p:animEffect>
                                  </p:childTnLst>
                                  <p:subTnLst>
                                    <p:audio>
                                      <p:cMediaNode>
                                        <p:cTn display="0" masterRel="sameClick">
                                          <p:stCondLst>
                                            <p:cond evt="begin" delay="0">
                                              <p:tn val="147"/>
                                            </p:cond>
                                          </p:stCondLst>
                                          <p:endCondLst>
                                            <p:cond evt="onStopAudio" delay="0">
                                              <p:tgtEl>
                                                <p:sldTgt/>
                                              </p:tgtEl>
                                            </p:cond>
                                          </p:endCondLst>
                                        </p:cTn>
                                        <p:tgtEl>
                                          <p:sndTgt r:embed="rId6" name="suction.wav"/>
                                        </p:tgtEl>
                                      </p:cMediaNode>
                                    </p:audio>
                                  </p:subTnLst>
                                </p:cTn>
                              </p:par>
                            </p:childTnLst>
                          </p:cTn>
                        </p:par>
                        <p:par>
                          <p:cTn id="150" fill="hold">
                            <p:stCondLst>
                              <p:cond delay="2500"/>
                            </p:stCondLst>
                            <p:childTnLst>
                              <p:par>
                                <p:cTn id="151" presetID="22" presetClass="entr" presetSubtype="2" fill="hold" grpId="0" nodeType="afterEffect">
                                  <p:stCondLst>
                                    <p:cond delay="0"/>
                                  </p:stCondLst>
                                  <p:childTnLst>
                                    <p:set>
                                      <p:cBhvr>
                                        <p:cTn id="152" dur="1" fill="hold">
                                          <p:stCondLst>
                                            <p:cond delay="0"/>
                                          </p:stCondLst>
                                        </p:cTn>
                                        <p:tgtEl>
                                          <p:spTgt spid="157723"/>
                                        </p:tgtEl>
                                        <p:attrNameLst>
                                          <p:attrName>style.visibility</p:attrName>
                                        </p:attrNameLst>
                                      </p:cBhvr>
                                      <p:to>
                                        <p:strVal val="visible"/>
                                      </p:to>
                                    </p:set>
                                    <p:animEffect transition="in" filter="wipe(right)">
                                      <p:cBhvr>
                                        <p:cTn id="153" dur="500"/>
                                        <p:tgtEl>
                                          <p:spTgt spid="157723"/>
                                        </p:tgtEl>
                                      </p:cBhvr>
                                    </p:animEffect>
                                  </p:childTnLst>
                                  <p:subTnLst>
                                    <p:audio>
                                      <p:cMediaNode>
                                        <p:cTn display="0" masterRel="sameClick">
                                          <p:stCondLst>
                                            <p:cond evt="begin" delay="0">
                                              <p:tn val="151"/>
                                            </p:cond>
                                          </p:stCondLst>
                                          <p:endCondLst>
                                            <p:cond evt="onStopAudio" delay="0">
                                              <p:tgtEl>
                                                <p:sldTgt/>
                                              </p:tgtEl>
                                            </p:cond>
                                          </p:endCondLst>
                                        </p:cTn>
                                        <p:tgtEl>
                                          <p:sndTgt r:embed="rId6" name="suction.wav"/>
                                        </p:tgtEl>
                                      </p:cMediaNode>
                                    </p:audio>
                                  </p:subTnLst>
                                </p:cTn>
                              </p:par>
                            </p:childTnLst>
                          </p:cTn>
                        </p:par>
                      </p:childTnLst>
                    </p:cTn>
                  </p:par>
                  <p:par>
                    <p:cTn id="154" fill="hold">
                      <p:stCondLst>
                        <p:cond delay="indefinite"/>
                      </p:stCondLst>
                      <p:childTnLst>
                        <p:par>
                          <p:cTn id="155" fill="hold">
                            <p:stCondLst>
                              <p:cond delay="0"/>
                            </p:stCondLst>
                            <p:childTnLst>
                              <p:par>
                                <p:cTn id="156" presetID="2" presetClass="entr" presetSubtype="9" fill="hold" grpId="0" nodeType="clickEffect">
                                  <p:stCondLst>
                                    <p:cond delay="0"/>
                                  </p:stCondLst>
                                  <p:childTnLst>
                                    <p:set>
                                      <p:cBhvr>
                                        <p:cTn id="157" dur="1" fill="hold">
                                          <p:stCondLst>
                                            <p:cond delay="0"/>
                                          </p:stCondLst>
                                        </p:cTn>
                                        <p:tgtEl>
                                          <p:spTgt spid="157733"/>
                                        </p:tgtEl>
                                        <p:attrNameLst>
                                          <p:attrName>style.visibility</p:attrName>
                                        </p:attrNameLst>
                                      </p:cBhvr>
                                      <p:to>
                                        <p:strVal val="visible"/>
                                      </p:to>
                                    </p:set>
                                    <p:anim calcmode="lin" valueType="num">
                                      <p:cBhvr additive="base">
                                        <p:cTn id="158" dur="500" fill="hold"/>
                                        <p:tgtEl>
                                          <p:spTgt spid="157733"/>
                                        </p:tgtEl>
                                        <p:attrNameLst>
                                          <p:attrName>ppt_x</p:attrName>
                                        </p:attrNameLst>
                                      </p:cBhvr>
                                      <p:tavLst>
                                        <p:tav tm="0">
                                          <p:val>
                                            <p:strVal val="0-#ppt_w/2"/>
                                          </p:val>
                                        </p:tav>
                                        <p:tav tm="100000">
                                          <p:val>
                                            <p:strVal val="#ppt_x"/>
                                          </p:val>
                                        </p:tav>
                                      </p:tavLst>
                                    </p:anim>
                                    <p:anim calcmode="lin" valueType="num">
                                      <p:cBhvr additive="base">
                                        <p:cTn id="159" dur="500" fill="hold"/>
                                        <p:tgtEl>
                                          <p:spTgt spid="157733"/>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56"/>
                                            </p:cond>
                                          </p:stCondLst>
                                          <p:endCondLst>
                                            <p:cond evt="onStopAudio" delay="0">
                                              <p:tgtEl>
                                                <p:sldTgt/>
                                              </p:tgtEl>
                                            </p:cond>
                                          </p:endCondLst>
                                        </p:cTn>
                                        <p:tgtEl>
                                          <p:sndTgt r:embed="rId4" name="arrow.wav"/>
                                        </p:tgtEl>
                                      </p:cMediaNode>
                                    </p:audio>
                                  </p:subTnLst>
                                </p:cTn>
                              </p:par>
                            </p:childTnLst>
                          </p:cTn>
                        </p:par>
                      </p:childTnLst>
                    </p:cTn>
                  </p:par>
                  <p:par>
                    <p:cTn id="160" fill="hold">
                      <p:stCondLst>
                        <p:cond delay="indefinite"/>
                      </p:stCondLst>
                      <p:childTnLst>
                        <p:par>
                          <p:cTn id="161" fill="hold">
                            <p:stCondLst>
                              <p:cond delay="0"/>
                            </p:stCondLst>
                            <p:childTnLst>
                              <p:par>
                                <p:cTn id="162" presetID="22" presetClass="entr" presetSubtype="2" fill="hold" grpId="0" nodeType="clickEffect">
                                  <p:stCondLst>
                                    <p:cond delay="0"/>
                                  </p:stCondLst>
                                  <p:childTnLst>
                                    <p:set>
                                      <p:cBhvr>
                                        <p:cTn id="163" dur="1" fill="hold">
                                          <p:stCondLst>
                                            <p:cond delay="0"/>
                                          </p:stCondLst>
                                        </p:cTn>
                                        <p:tgtEl>
                                          <p:spTgt spid="157734"/>
                                        </p:tgtEl>
                                        <p:attrNameLst>
                                          <p:attrName>style.visibility</p:attrName>
                                        </p:attrNameLst>
                                      </p:cBhvr>
                                      <p:to>
                                        <p:strVal val="visible"/>
                                      </p:to>
                                    </p:set>
                                    <p:animEffect transition="in" filter="wipe(right)">
                                      <p:cBhvr>
                                        <p:cTn id="164" dur="500"/>
                                        <p:tgtEl>
                                          <p:spTgt spid="157734"/>
                                        </p:tgtEl>
                                      </p:cBhvr>
                                    </p:animEffect>
                                  </p:childTnLst>
                                  <p:subTnLst>
                                    <p:audio>
                                      <p:cMediaNode>
                                        <p:cTn display="0" masterRel="sameClick">
                                          <p:stCondLst>
                                            <p:cond evt="begin" delay="0">
                                              <p:tn val="162"/>
                                            </p:cond>
                                          </p:stCondLst>
                                          <p:endCondLst>
                                            <p:cond evt="onStopAudio" delay="0">
                                              <p:tgtEl>
                                                <p:sldTgt/>
                                              </p:tgtEl>
                                            </p:cond>
                                          </p:endCondLst>
                                        </p:cTn>
                                        <p:tgtEl>
                                          <p:sndTgt r:embed="rId6" name="suction.wav"/>
                                        </p:tgtEl>
                                      </p:cMediaNode>
                                    </p:audio>
                                  </p:subTnLst>
                                </p:cTn>
                              </p:par>
                            </p:childTnLst>
                          </p:cTn>
                        </p:par>
                        <p:par>
                          <p:cTn id="165" fill="hold">
                            <p:stCondLst>
                              <p:cond delay="500"/>
                            </p:stCondLst>
                            <p:childTnLst>
                              <p:par>
                                <p:cTn id="166" presetID="22" presetClass="entr" presetSubtype="2" fill="hold" grpId="0" nodeType="afterEffect">
                                  <p:stCondLst>
                                    <p:cond delay="0"/>
                                  </p:stCondLst>
                                  <p:childTnLst>
                                    <p:set>
                                      <p:cBhvr>
                                        <p:cTn id="167" dur="1" fill="hold">
                                          <p:stCondLst>
                                            <p:cond delay="0"/>
                                          </p:stCondLst>
                                        </p:cTn>
                                        <p:tgtEl>
                                          <p:spTgt spid="157735"/>
                                        </p:tgtEl>
                                        <p:attrNameLst>
                                          <p:attrName>style.visibility</p:attrName>
                                        </p:attrNameLst>
                                      </p:cBhvr>
                                      <p:to>
                                        <p:strVal val="visible"/>
                                      </p:to>
                                    </p:set>
                                    <p:animEffect transition="in" filter="wipe(right)">
                                      <p:cBhvr>
                                        <p:cTn id="168" dur="500"/>
                                        <p:tgtEl>
                                          <p:spTgt spid="157735"/>
                                        </p:tgtEl>
                                      </p:cBhvr>
                                    </p:animEffect>
                                  </p:childTnLst>
                                  <p:subTnLst>
                                    <p:audio>
                                      <p:cMediaNode>
                                        <p:cTn display="0" masterRel="sameClick">
                                          <p:stCondLst>
                                            <p:cond evt="begin" delay="0">
                                              <p:tn val="166"/>
                                            </p:cond>
                                          </p:stCondLst>
                                          <p:endCondLst>
                                            <p:cond evt="onStopAudio" delay="0">
                                              <p:tgtEl>
                                                <p:sldTgt/>
                                              </p:tgtEl>
                                            </p:cond>
                                          </p:endCondLst>
                                        </p:cTn>
                                        <p:tgtEl>
                                          <p:sndTgt r:embed="rId6" name="suction.wav"/>
                                        </p:tgtEl>
                                      </p:cMediaNode>
                                    </p:audio>
                                  </p:subTnLst>
                                </p:cTn>
                              </p:par>
                            </p:childTnLst>
                          </p:cTn>
                        </p:par>
                        <p:par>
                          <p:cTn id="169" fill="hold">
                            <p:stCondLst>
                              <p:cond delay="1000"/>
                            </p:stCondLst>
                            <p:childTnLst>
                              <p:par>
                                <p:cTn id="170" presetID="22" presetClass="entr" presetSubtype="2" fill="hold" grpId="0" nodeType="afterEffect">
                                  <p:stCondLst>
                                    <p:cond delay="0"/>
                                  </p:stCondLst>
                                  <p:childTnLst>
                                    <p:set>
                                      <p:cBhvr>
                                        <p:cTn id="171" dur="1" fill="hold">
                                          <p:stCondLst>
                                            <p:cond delay="0"/>
                                          </p:stCondLst>
                                        </p:cTn>
                                        <p:tgtEl>
                                          <p:spTgt spid="157736"/>
                                        </p:tgtEl>
                                        <p:attrNameLst>
                                          <p:attrName>style.visibility</p:attrName>
                                        </p:attrNameLst>
                                      </p:cBhvr>
                                      <p:to>
                                        <p:strVal val="visible"/>
                                      </p:to>
                                    </p:set>
                                    <p:animEffect transition="in" filter="wipe(right)">
                                      <p:cBhvr>
                                        <p:cTn id="172" dur="500"/>
                                        <p:tgtEl>
                                          <p:spTgt spid="157736"/>
                                        </p:tgtEl>
                                      </p:cBhvr>
                                    </p:animEffect>
                                  </p:childTnLst>
                                  <p:subTnLst>
                                    <p:audio>
                                      <p:cMediaNode>
                                        <p:cTn display="0" masterRel="sameClick">
                                          <p:stCondLst>
                                            <p:cond evt="begin" delay="0">
                                              <p:tn val="170"/>
                                            </p:cond>
                                          </p:stCondLst>
                                          <p:endCondLst>
                                            <p:cond evt="onStopAudio" delay="0">
                                              <p:tgtEl>
                                                <p:sldTgt/>
                                              </p:tgtEl>
                                            </p:cond>
                                          </p:endCondLst>
                                        </p:cTn>
                                        <p:tgtEl>
                                          <p:sndTgt r:embed="rId6" name="suction.wav"/>
                                        </p:tgtEl>
                                      </p:cMediaNode>
                                    </p:audio>
                                  </p:subTnLst>
                                </p:cTn>
                              </p:par>
                            </p:childTnLst>
                          </p:cTn>
                        </p:par>
                        <p:par>
                          <p:cTn id="173" fill="hold">
                            <p:stCondLst>
                              <p:cond delay="1500"/>
                            </p:stCondLst>
                            <p:childTnLst>
                              <p:par>
                                <p:cTn id="174" presetID="22" presetClass="entr" presetSubtype="2" fill="hold" grpId="0" nodeType="afterEffect">
                                  <p:stCondLst>
                                    <p:cond delay="0"/>
                                  </p:stCondLst>
                                  <p:childTnLst>
                                    <p:set>
                                      <p:cBhvr>
                                        <p:cTn id="175" dur="1" fill="hold">
                                          <p:stCondLst>
                                            <p:cond delay="0"/>
                                          </p:stCondLst>
                                        </p:cTn>
                                        <p:tgtEl>
                                          <p:spTgt spid="157737"/>
                                        </p:tgtEl>
                                        <p:attrNameLst>
                                          <p:attrName>style.visibility</p:attrName>
                                        </p:attrNameLst>
                                      </p:cBhvr>
                                      <p:to>
                                        <p:strVal val="visible"/>
                                      </p:to>
                                    </p:set>
                                    <p:animEffect transition="in" filter="wipe(right)">
                                      <p:cBhvr>
                                        <p:cTn id="176" dur="500"/>
                                        <p:tgtEl>
                                          <p:spTgt spid="157737"/>
                                        </p:tgtEl>
                                      </p:cBhvr>
                                    </p:animEffect>
                                  </p:childTnLst>
                                  <p:subTnLst>
                                    <p:audio>
                                      <p:cMediaNode>
                                        <p:cTn display="0" masterRel="sameClick">
                                          <p:stCondLst>
                                            <p:cond evt="begin" delay="0">
                                              <p:tn val="174"/>
                                            </p:cond>
                                          </p:stCondLst>
                                          <p:endCondLst>
                                            <p:cond evt="onStopAudio" delay="0">
                                              <p:tgtEl>
                                                <p:sldTgt/>
                                              </p:tgtEl>
                                            </p:cond>
                                          </p:endCondLst>
                                        </p:cTn>
                                        <p:tgtEl>
                                          <p:sndTgt r:embed="rId6" name="suction.wav"/>
                                        </p:tgtEl>
                                      </p:cMediaNode>
                                    </p:audio>
                                  </p:subTnLst>
                                </p:cTn>
                              </p:par>
                            </p:childTnLst>
                          </p:cTn>
                        </p:par>
                        <p:par>
                          <p:cTn id="177" fill="hold">
                            <p:stCondLst>
                              <p:cond delay="2000"/>
                            </p:stCondLst>
                            <p:childTnLst>
                              <p:par>
                                <p:cTn id="178" presetID="22" presetClass="entr" presetSubtype="2" fill="hold" grpId="0" nodeType="afterEffect">
                                  <p:stCondLst>
                                    <p:cond delay="0"/>
                                  </p:stCondLst>
                                  <p:childTnLst>
                                    <p:set>
                                      <p:cBhvr>
                                        <p:cTn id="179" dur="1" fill="hold">
                                          <p:stCondLst>
                                            <p:cond delay="0"/>
                                          </p:stCondLst>
                                        </p:cTn>
                                        <p:tgtEl>
                                          <p:spTgt spid="157740"/>
                                        </p:tgtEl>
                                        <p:attrNameLst>
                                          <p:attrName>style.visibility</p:attrName>
                                        </p:attrNameLst>
                                      </p:cBhvr>
                                      <p:to>
                                        <p:strVal val="visible"/>
                                      </p:to>
                                    </p:set>
                                    <p:animEffect transition="in" filter="wipe(right)">
                                      <p:cBhvr>
                                        <p:cTn id="180" dur="500"/>
                                        <p:tgtEl>
                                          <p:spTgt spid="157740"/>
                                        </p:tgtEl>
                                      </p:cBhvr>
                                    </p:animEffect>
                                  </p:childTnLst>
                                  <p:subTnLst>
                                    <p:audio>
                                      <p:cMediaNode>
                                        <p:cTn display="0" masterRel="sameClick">
                                          <p:stCondLst>
                                            <p:cond evt="begin" delay="0">
                                              <p:tn val="178"/>
                                            </p:cond>
                                          </p:stCondLst>
                                          <p:endCondLst>
                                            <p:cond evt="onStopAudio" delay="0">
                                              <p:tgtEl>
                                                <p:sldTgt/>
                                              </p:tgtEl>
                                            </p:cond>
                                          </p:endCondLst>
                                        </p:cTn>
                                        <p:tgtEl>
                                          <p:sndTgt r:embed="rId6" name="suction.wav"/>
                                        </p:tgtEl>
                                      </p:cMediaNode>
                                    </p:audio>
                                  </p:subTnLst>
                                </p:cTn>
                              </p:par>
                            </p:childTnLst>
                          </p:cTn>
                        </p:par>
                        <p:par>
                          <p:cTn id="181" fill="hold">
                            <p:stCondLst>
                              <p:cond delay="2500"/>
                            </p:stCondLst>
                            <p:childTnLst>
                              <p:par>
                                <p:cTn id="182" presetID="22" presetClass="entr" presetSubtype="2" fill="hold" grpId="0" nodeType="afterEffect">
                                  <p:stCondLst>
                                    <p:cond delay="0"/>
                                  </p:stCondLst>
                                  <p:childTnLst>
                                    <p:set>
                                      <p:cBhvr>
                                        <p:cTn id="183" dur="1" fill="hold">
                                          <p:stCondLst>
                                            <p:cond delay="0"/>
                                          </p:stCondLst>
                                        </p:cTn>
                                        <p:tgtEl>
                                          <p:spTgt spid="157741"/>
                                        </p:tgtEl>
                                        <p:attrNameLst>
                                          <p:attrName>style.visibility</p:attrName>
                                        </p:attrNameLst>
                                      </p:cBhvr>
                                      <p:to>
                                        <p:strVal val="visible"/>
                                      </p:to>
                                    </p:set>
                                    <p:animEffect transition="in" filter="wipe(right)">
                                      <p:cBhvr>
                                        <p:cTn id="184" dur="500"/>
                                        <p:tgtEl>
                                          <p:spTgt spid="157741"/>
                                        </p:tgtEl>
                                      </p:cBhvr>
                                    </p:animEffect>
                                  </p:childTnLst>
                                  <p:subTnLst>
                                    <p:audio>
                                      <p:cMediaNode>
                                        <p:cTn display="0" masterRel="sameClick">
                                          <p:stCondLst>
                                            <p:cond evt="begin" delay="0">
                                              <p:tn val="182"/>
                                            </p:cond>
                                          </p:stCondLst>
                                          <p:endCondLst>
                                            <p:cond evt="onStopAudio" delay="0">
                                              <p:tgtEl>
                                                <p:sldTgt/>
                                              </p:tgtEl>
                                            </p:cond>
                                          </p:endCondLst>
                                        </p:cTn>
                                        <p:tgtEl>
                                          <p:sndTgt r:embed="rId6" name="suction.wav"/>
                                        </p:tgtEl>
                                      </p:cMediaNode>
                                    </p:audio>
                                  </p:subTnLst>
                                </p:cTn>
                              </p:par>
                            </p:childTnLst>
                          </p:cTn>
                        </p:par>
                        <p:par>
                          <p:cTn id="185" fill="hold">
                            <p:stCondLst>
                              <p:cond delay="3000"/>
                            </p:stCondLst>
                            <p:childTnLst>
                              <p:par>
                                <p:cTn id="186" presetID="22" presetClass="entr" presetSubtype="2" fill="hold" grpId="0" nodeType="afterEffect">
                                  <p:stCondLst>
                                    <p:cond delay="0"/>
                                  </p:stCondLst>
                                  <p:childTnLst>
                                    <p:set>
                                      <p:cBhvr>
                                        <p:cTn id="187" dur="1" fill="hold">
                                          <p:stCondLst>
                                            <p:cond delay="0"/>
                                          </p:stCondLst>
                                        </p:cTn>
                                        <p:tgtEl>
                                          <p:spTgt spid="157742"/>
                                        </p:tgtEl>
                                        <p:attrNameLst>
                                          <p:attrName>style.visibility</p:attrName>
                                        </p:attrNameLst>
                                      </p:cBhvr>
                                      <p:to>
                                        <p:strVal val="visible"/>
                                      </p:to>
                                    </p:set>
                                    <p:animEffect transition="in" filter="wipe(right)">
                                      <p:cBhvr>
                                        <p:cTn id="188" dur="500"/>
                                        <p:tgtEl>
                                          <p:spTgt spid="157742"/>
                                        </p:tgtEl>
                                      </p:cBhvr>
                                    </p:animEffect>
                                  </p:childTnLst>
                                  <p:subTnLst>
                                    <p:audio>
                                      <p:cMediaNode>
                                        <p:cTn display="0" masterRel="sameClick">
                                          <p:stCondLst>
                                            <p:cond evt="begin" delay="0">
                                              <p:tn val="186"/>
                                            </p:cond>
                                          </p:stCondLst>
                                          <p:endCondLst>
                                            <p:cond evt="onStopAudio" delay="0">
                                              <p:tgtEl>
                                                <p:sldTgt/>
                                              </p:tgtEl>
                                            </p:cond>
                                          </p:endCondLst>
                                        </p:cTn>
                                        <p:tgtEl>
                                          <p:sndTgt r:embed="rId6" name="suction.wav"/>
                                        </p:tgtEl>
                                      </p:cMediaNode>
                                    </p:audio>
                                  </p:subTnLst>
                                </p:cTn>
                              </p:par>
                            </p:childTnLst>
                          </p:cTn>
                        </p:par>
                        <p:par>
                          <p:cTn id="189" fill="hold">
                            <p:stCondLst>
                              <p:cond delay="3500"/>
                            </p:stCondLst>
                            <p:childTnLst>
                              <p:par>
                                <p:cTn id="190" presetID="22" presetClass="entr" presetSubtype="2" fill="hold" grpId="0" nodeType="afterEffect">
                                  <p:stCondLst>
                                    <p:cond delay="0"/>
                                  </p:stCondLst>
                                  <p:childTnLst>
                                    <p:set>
                                      <p:cBhvr>
                                        <p:cTn id="191" dur="1" fill="hold">
                                          <p:stCondLst>
                                            <p:cond delay="0"/>
                                          </p:stCondLst>
                                        </p:cTn>
                                        <p:tgtEl>
                                          <p:spTgt spid="157743"/>
                                        </p:tgtEl>
                                        <p:attrNameLst>
                                          <p:attrName>style.visibility</p:attrName>
                                        </p:attrNameLst>
                                      </p:cBhvr>
                                      <p:to>
                                        <p:strVal val="visible"/>
                                      </p:to>
                                    </p:set>
                                    <p:animEffect transition="in" filter="wipe(right)">
                                      <p:cBhvr>
                                        <p:cTn id="192" dur="500"/>
                                        <p:tgtEl>
                                          <p:spTgt spid="157743"/>
                                        </p:tgtEl>
                                      </p:cBhvr>
                                    </p:animEffect>
                                  </p:childTnLst>
                                  <p:subTnLst>
                                    <p:audio>
                                      <p:cMediaNode>
                                        <p:cTn display="0" masterRel="sameClick">
                                          <p:stCondLst>
                                            <p:cond evt="begin" delay="0">
                                              <p:tn val="190"/>
                                            </p:cond>
                                          </p:stCondLst>
                                          <p:endCondLst>
                                            <p:cond evt="onStopAudio" delay="0">
                                              <p:tgtEl>
                                                <p:sldTgt/>
                                              </p:tgtEl>
                                            </p:cond>
                                          </p:endCondLst>
                                        </p:cTn>
                                        <p:tgtEl>
                                          <p:sndTgt r:embed="rId6" name="suction.wav"/>
                                        </p:tgtEl>
                                      </p:cMediaNode>
                                    </p:audio>
                                  </p:subTnLst>
                                </p:cTn>
                              </p:par>
                            </p:childTnLst>
                          </p:cTn>
                        </p:par>
                        <p:par>
                          <p:cTn id="193" fill="hold">
                            <p:stCondLst>
                              <p:cond delay="4000"/>
                            </p:stCondLst>
                            <p:childTnLst>
                              <p:par>
                                <p:cTn id="194" presetID="22" presetClass="entr" presetSubtype="8" fill="hold" grpId="0" nodeType="afterEffect">
                                  <p:stCondLst>
                                    <p:cond delay="0"/>
                                  </p:stCondLst>
                                  <p:childTnLst>
                                    <p:set>
                                      <p:cBhvr>
                                        <p:cTn id="195" dur="1" fill="hold">
                                          <p:stCondLst>
                                            <p:cond delay="0"/>
                                          </p:stCondLst>
                                        </p:cTn>
                                        <p:tgtEl>
                                          <p:spTgt spid="157722"/>
                                        </p:tgtEl>
                                        <p:attrNameLst>
                                          <p:attrName>style.visibility</p:attrName>
                                        </p:attrNameLst>
                                      </p:cBhvr>
                                      <p:to>
                                        <p:strVal val="visible"/>
                                      </p:to>
                                    </p:set>
                                    <p:animEffect transition="in" filter="wipe(left)">
                                      <p:cBhvr>
                                        <p:cTn id="196" dur="500"/>
                                        <p:tgtEl>
                                          <p:spTgt spid="157722"/>
                                        </p:tgtEl>
                                      </p:cBhvr>
                                    </p:animEffect>
                                  </p:childTnLst>
                                  <p:subTnLst>
                                    <p:audio>
                                      <p:cMediaNode>
                                        <p:cTn display="0" masterRel="sameClick">
                                          <p:stCondLst>
                                            <p:cond evt="begin" delay="0">
                                              <p:tn val="194"/>
                                            </p:cond>
                                          </p:stCondLst>
                                          <p:endCondLst>
                                            <p:cond evt="onStopAudio" delay="0">
                                              <p:tgtEl>
                                                <p:sldTgt/>
                                              </p:tgtEl>
                                            </p:cond>
                                          </p:endCondLst>
                                        </p:cTn>
                                        <p:tgtEl>
                                          <p:sndTgt r:embed="rId6" name="suction.wav"/>
                                        </p:tgtEl>
                                      </p:cMediaNode>
                                    </p:audio>
                                  </p:subTnLst>
                                </p:cTn>
                              </p:par>
                            </p:childTnLst>
                          </p:cTn>
                        </p:par>
                      </p:childTnLst>
                    </p:cTn>
                  </p:par>
                  <p:par>
                    <p:cTn id="197" fill="hold">
                      <p:stCondLst>
                        <p:cond delay="indefinite"/>
                      </p:stCondLst>
                      <p:childTnLst>
                        <p:par>
                          <p:cTn id="198" fill="hold">
                            <p:stCondLst>
                              <p:cond delay="0"/>
                            </p:stCondLst>
                            <p:childTnLst>
                              <p:par>
                                <p:cTn id="199" presetID="2" presetClass="entr" presetSubtype="2" fill="hold" grpId="0" nodeType="clickEffect">
                                  <p:stCondLst>
                                    <p:cond delay="0"/>
                                  </p:stCondLst>
                                  <p:childTnLst>
                                    <p:set>
                                      <p:cBhvr>
                                        <p:cTn id="200" dur="1" fill="hold">
                                          <p:stCondLst>
                                            <p:cond delay="0"/>
                                          </p:stCondLst>
                                        </p:cTn>
                                        <p:tgtEl>
                                          <p:spTgt spid="157738"/>
                                        </p:tgtEl>
                                        <p:attrNameLst>
                                          <p:attrName>style.visibility</p:attrName>
                                        </p:attrNameLst>
                                      </p:cBhvr>
                                      <p:to>
                                        <p:strVal val="visible"/>
                                      </p:to>
                                    </p:set>
                                    <p:anim calcmode="lin" valueType="num">
                                      <p:cBhvr additive="base">
                                        <p:cTn id="201" dur="500" fill="hold"/>
                                        <p:tgtEl>
                                          <p:spTgt spid="157738"/>
                                        </p:tgtEl>
                                        <p:attrNameLst>
                                          <p:attrName>ppt_x</p:attrName>
                                        </p:attrNameLst>
                                      </p:cBhvr>
                                      <p:tavLst>
                                        <p:tav tm="0">
                                          <p:val>
                                            <p:strVal val="1+#ppt_w/2"/>
                                          </p:val>
                                        </p:tav>
                                        <p:tav tm="100000">
                                          <p:val>
                                            <p:strVal val="#ppt_x"/>
                                          </p:val>
                                        </p:tav>
                                      </p:tavLst>
                                    </p:anim>
                                    <p:anim calcmode="lin" valueType="num">
                                      <p:cBhvr additive="base">
                                        <p:cTn id="202" dur="500" fill="hold"/>
                                        <p:tgtEl>
                                          <p:spTgt spid="15773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99"/>
                                            </p:cond>
                                          </p:stCondLst>
                                          <p:endCondLst>
                                            <p:cond evt="onStopAudio" delay="0">
                                              <p:tgtEl>
                                                <p:sldTgt/>
                                              </p:tgtEl>
                                            </p:cond>
                                          </p:endCondLst>
                                        </p:cTn>
                                        <p:tgtEl>
                                          <p:sndTgt r:embed="rId4" name="arrow.wav"/>
                                        </p:tgtEl>
                                      </p:cMediaNode>
                                    </p:audio>
                                  </p:subTnLst>
                                </p:cTn>
                              </p:par>
                            </p:childTnLst>
                          </p:cTn>
                        </p:par>
                      </p:childTnLst>
                    </p:cTn>
                  </p:par>
                  <p:par>
                    <p:cTn id="203" fill="hold">
                      <p:stCondLst>
                        <p:cond delay="indefinite"/>
                      </p:stCondLst>
                      <p:childTnLst>
                        <p:par>
                          <p:cTn id="204" fill="hold">
                            <p:stCondLst>
                              <p:cond delay="0"/>
                            </p:stCondLst>
                            <p:childTnLst>
                              <p:par>
                                <p:cTn id="205" presetID="2" presetClass="entr" presetSubtype="2" fill="hold" grpId="0" nodeType="clickEffect">
                                  <p:stCondLst>
                                    <p:cond delay="0"/>
                                  </p:stCondLst>
                                  <p:childTnLst>
                                    <p:set>
                                      <p:cBhvr>
                                        <p:cTn id="206" dur="1" fill="hold">
                                          <p:stCondLst>
                                            <p:cond delay="0"/>
                                          </p:stCondLst>
                                        </p:cTn>
                                        <p:tgtEl>
                                          <p:spTgt spid="157739"/>
                                        </p:tgtEl>
                                        <p:attrNameLst>
                                          <p:attrName>style.visibility</p:attrName>
                                        </p:attrNameLst>
                                      </p:cBhvr>
                                      <p:to>
                                        <p:strVal val="visible"/>
                                      </p:to>
                                    </p:set>
                                    <p:anim calcmode="lin" valueType="num">
                                      <p:cBhvr additive="base">
                                        <p:cTn id="207" dur="500" fill="hold"/>
                                        <p:tgtEl>
                                          <p:spTgt spid="157739"/>
                                        </p:tgtEl>
                                        <p:attrNameLst>
                                          <p:attrName>ppt_x</p:attrName>
                                        </p:attrNameLst>
                                      </p:cBhvr>
                                      <p:tavLst>
                                        <p:tav tm="0">
                                          <p:val>
                                            <p:strVal val="1+#ppt_w/2"/>
                                          </p:val>
                                        </p:tav>
                                        <p:tav tm="100000">
                                          <p:val>
                                            <p:strVal val="#ppt_x"/>
                                          </p:val>
                                        </p:tav>
                                      </p:tavLst>
                                    </p:anim>
                                    <p:anim calcmode="lin" valueType="num">
                                      <p:cBhvr additive="base">
                                        <p:cTn id="208" dur="500" fill="hold"/>
                                        <p:tgtEl>
                                          <p:spTgt spid="15773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05"/>
                                            </p:cond>
                                          </p:stCondLst>
                                          <p:endCondLst>
                                            <p:cond evt="onStopAudio" delay="0">
                                              <p:tgtEl>
                                                <p:sldTgt/>
                                              </p:tgtEl>
                                            </p:cond>
                                          </p:endCondLst>
                                        </p:cTn>
                                        <p:tgtEl>
                                          <p:sndTgt r:embed="rId4" name="arrow.wav"/>
                                        </p:tgtEl>
                                      </p:cMediaNode>
                                    </p:audio>
                                  </p:subTnLst>
                                </p:cTn>
                              </p:par>
                            </p:childTnLst>
                          </p:cTn>
                        </p:par>
                      </p:childTnLst>
                    </p:cTn>
                  </p:par>
                  <p:par>
                    <p:cTn id="209" fill="hold">
                      <p:stCondLst>
                        <p:cond delay="indefinite"/>
                      </p:stCondLst>
                      <p:childTnLst>
                        <p:par>
                          <p:cTn id="210" fill="hold">
                            <p:stCondLst>
                              <p:cond delay="0"/>
                            </p:stCondLst>
                            <p:childTnLst>
                              <p:par>
                                <p:cTn id="211" presetID="2" presetClass="entr" presetSubtype="4" fill="hold" nodeType="clickEffect">
                                  <p:stCondLst>
                                    <p:cond delay="0"/>
                                  </p:stCondLst>
                                  <p:childTnLst>
                                    <p:set>
                                      <p:cBhvr>
                                        <p:cTn id="212" dur="1" fill="hold">
                                          <p:stCondLst>
                                            <p:cond delay="0"/>
                                          </p:stCondLst>
                                        </p:cTn>
                                        <p:tgtEl>
                                          <p:spTgt spid="157698">
                                            <p:txEl>
                                              <p:pRg st="4" end="4"/>
                                            </p:txEl>
                                          </p:spTgt>
                                        </p:tgtEl>
                                        <p:attrNameLst>
                                          <p:attrName>style.visibility</p:attrName>
                                        </p:attrNameLst>
                                      </p:cBhvr>
                                      <p:to>
                                        <p:strVal val="visible"/>
                                      </p:to>
                                    </p:set>
                                    <p:anim calcmode="lin" valueType="num">
                                      <p:cBhvr additive="base">
                                        <p:cTn id="213" dur="500" fill="hold"/>
                                        <p:tgtEl>
                                          <p:spTgt spid="157698">
                                            <p:txEl>
                                              <p:pRg st="4" end="4"/>
                                            </p:txEl>
                                          </p:spTgt>
                                        </p:tgtEl>
                                        <p:attrNameLst>
                                          <p:attrName>ppt_x</p:attrName>
                                        </p:attrNameLst>
                                      </p:cBhvr>
                                      <p:tavLst>
                                        <p:tav tm="0">
                                          <p:val>
                                            <p:strVal val="#ppt_x"/>
                                          </p:val>
                                        </p:tav>
                                        <p:tav tm="100000">
                                          <p:val>
                                            <p:strVal val="#ppt_x"/>
                                          </p:val>
                                        </p:tav>
                                      </p:tavLst>
                                    </p:anim>
                                    <p:anim calcmode="lin" valueType="num">
                                      <p:cBhvr additive="base">
                                        <p:cTn id="214" dur="500" fill="hold"/>
                                        <p:tgtEl>
                                          <p:spTgt spid="15769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699" grpId="0" animBg="1"/>
      <p:bldP spid="157701" grpId="0" animBg="1"/>
      <p:bldP spid="157706" grpId="0" animBg="1"/>
      <p:bldP spid="157707" grpId="0" animBg="1"/>
      <p:bldP spid="157708" grpId="0" animBg="1"/>
      <p:bldP spid="157709" grpId="0" animBg="1"/>
      <p:bldP spid="157710" grpId="0" animBg="1"/>
      <p:bldP spid="157711" grpId="0" animBg="1"/>
      <p:bldP spid="157712" grpId="0" animBg="1"/>
      <p:bldP spid="157713" grpId="0" animBg="1"/>
      <p:bldP spid="157714" grpId="0" animBg="1"/>
      <p:bldP spid="157715" grpId="0"/>
      <p:bldP spid="157716" grpId="0" animBg="1"/>
      <p:bldP spid="157717" grpId="0" animBg="1"/>
      <p:bldP spid="157718" grpId="0" animBg="1"/>
      <p:bldP spid="157719" grpId="0" animBg="1"/>
      <p:bldP spid="157720" grpId="0"/>
      <p:bldP spid="157721" grpId="0"/>
      <p:bldP spid="157722" grpId="0" animBg="1"/>
      <p:bldP spid="157723" grpId="0" animBg="1"/>
      <p:bldP spid="157728" grpId="0" animBg="1"/>
      <p:bldP spid="157729" grpId="0" animBg="1"/>
      <p:bldP spid="157730" grpId="0" animBg="1"/>
      <p:bldP spid="157731" grpId="0" animBg="1"/>
      <p:bldP spid="157732" grpId="0" animBg="1"/>
      <p:bldP spid="157733" grpId="0"/>
      <p:bldP spid="157734" grpId="0" animBg="1"/>
      <p:bldP spid="157735" grpId="0" animBg="1"/>
      <p:bldP spid="157736" grpId="0" animBg="1"/>
      <p:bldP spid="157737" grpId="0" animBg="1"/>
      <p:bldP spid="157738" grpId="0"/>
      <p:bldP spid="157739" grpId="0"/>
      <p:bldP spid="157740" grpId="0" animBg="1"/>
      <p:bldP spid="157741" grpId="0" animBg="1"/>
      <p:bldP spid="157742" grpId="0" animBg="1"/>
      <p:bldP spid="157743" grpId="0" animBg="1"/>
      <p:bldP spid="157747" grpId="0"/>
      <p:bldP spid="15774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339850"/>
            <a:ext cx="7772400" cy="5203825"/>
          </a:xfrm>
          <a:prstGeom prst="rect">
            <a:avLst/>
          </a:prstGeom>
          <a:solidFill>
            <a:srgbClr val="EAEAEA"/>
          </a:solidFill>
          <a:ln w="9525">
            <a:noFill/>
            <a:miter lim="800000"/>
            <a:headEnd/>
            <a:tailEnd/>
          </a:ln>
        </p:spPr>
        <p:txBody>
          <a:bodyPr/>
          <a:lstStyle/>
          <a:p>
            <a:pPr marL="633413" indent="-633413"/>
            <a:r>
              <a:rPr lang="en-US" altLang="en-US" b="1"/>
              <a:t>Applications and skills:</a:t>
            </a:r>
            <a:r>
              <a:rPr lang="en-US" altLang="en-US"/>
              <a:t> </a:t>
            </a:r>
          </a:p>
          <a:p>
            <a:pPr marL="633413" indent="-633413"/>
            <a:r>
              <a:rPr lang="en-US" altLang="en-US"/>
              <a:t>• Explaining the operation of a basic ac generator, including the effect of changing the generator frequency </a:t>
            </a:r>
          </a:p>
          <a:p>
            <a:pPr marL="633413" indent="-633413"/>
            <a:r>
              <a:rPr lang="en-US" altLang="en-US"/>
              <a:t>• Solving problems involving the average power in an ac circuit </a:t>
            </a:r>
          </a:p>
          <a:p>
            <a:pPr marL="633413" indent="-633413"/>
            <a:r>
              <a:rPr lang="en-US" altLang="en-US"/>
              <a:t>• Solving problems involving step-up and step-down transformers </a:t>
            </a:r>
          </a:p>
          <a:p>
            <a:pPr marL="633413" indent="-633413"/>
            <a:r>
              <a:rPr lang="en-US" altLang="en-US"/>
              <a:t>• Describing the use of transformers in ac electrical power distribution </a:t>
            </a:r>
          </a:p>
          <a:p>
            <a:pPr marL="633413" indent="-633413"/>
            <a:r>
              <a:rPr lang="en-US" altLang="en-US"/>
              <a:t>• Investigating a diode bridge rectification circuit experimentally </a:t>
            </a:r>
          </a:p>
          <a:p>
            <a:pPr marL="633413" indent="-633413"/>
            <a:r>
              <a:rPr lang="en-US" altLang="en-US"/>
              <a:t>• Qualitatively describing the effect of adding a capacitor to a diode bridge rectification circuit </a:t>
            </a:r>
          </a:p>
        </p:txBody>
      </p:sp>
      <p:sp>
        <p:nvSpPr>
          <p:cNvPr id="98307" name="Rectangle 118"/>
          <p:cNvSpPr>
            <a:spLocks noGrp="1" noChangeArrowheads="1"/>
          </p:cNvSpPr>
          <p:nvPr>
            <p:ph type="ctrTitle" idx="4294967295"/>
          </p:nvPr>
        </p:nvSpPr>
        <p:spPr>
          <a:xfrm>
            <a:off x="685800" y="409575"/>
            <a:ext cx="7772400" cy="896938"/>
          </a:xfrm>
        </p:spPr>
        <p:txBody>
          <a:bodyPr/>
          <a:lstStyle/>
          <a:p>
            <a:pPr algn="l" eaLnBrk="1" hangingPunct="1"/>
            <a:r>
              <a:rPr lang="en-US" altLang="en-US" sz="2800" b="1" smtClean="0"/>
              <a:t>Topic 11: Electromagnetic induction - AHL</a:t>
            </a:r>
            <a:br>
              <a:rPr lang="en-US" altLang="en-US" sz="2800" b="1" smtClean="0"/>
            </a:br>
            <a:r>
              <a:rPr lang="en-US" altLang="en-US" sz="2800" smtClean="0">
                <a:solidFill>
                  <a:schemeClr val="tx1"/>
                </a:solidFill>
              </a:rPr>
              <a:t>11.2 – Power generation and transmission</a:t>
            </a:r>
          </a:p>
        </p:txBody>
      </p:sp>
    </p:spTree>
    <p:extLst>
      <p:ext uri="{BB962C8B-B14F-4D97-AF65-F5344CB8AC3E}">
        <p14:creationId xmlns:p14="http://schemas.microsoft.com/office/powerpoint/2010/main" val="2337905266"/>
      </p:ext>
    </p:extLst>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3187">
                                            <p:txEl>
                                              <p:pRg st="4" end="4"/>
                                            </p:txEl>
                                          </p:spTgt>
                                        </p:tgtEl>
                                        <p:attrNameLst>
                                          <p:attrName>style.visibility</p:attrName>
                                        </p:attrNameLst>
                                      </p:cBhvr>
                                      <p:to>
                                        <p:strVal val="visible"/>
                                      </p:to>
                                    </p:set>
                                    <p:anim calcmode="lin" valueType="num">
                                      <p:cBhvr additive="base">
                                        <p:cTn id="31"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3187">
                                            <p:txEl>
                                              <p:pRg st="5" end="5"/>
                                            </p:txEl>
                                          </p:spTgt>
                                        </p:tgtEl>
                                        <p:attrNameLst>
                                          <p:attrName>style.visibility</p:attrName>
                                        </p:attrNameLst>
                                      </p:cBhvr>
                                      <p:to>
                                        <p:strVal val="visible"/>
                                      </p:to>
                                    </p:set>
                                    <p:anim calcmode="lin" valueType="num">
                                      <p:cBhvr additive="base">
                                        <p:cTn id="37" dur="500" fill="hold"/>
                                        <p:tgtEl>
                                          <p:spTgt spid="9318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318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3187">
                                            <p:txEl>
                                              <p:pRg st="6" end="6"/>
                                            </p:txEl>
                                          </p:spTgt>
                                        </p:tgtEl>
                                        <p:attrNameLst>
                                          <p:attrName>style.visibility</p:attrName>
                                        </p:attrNameLst>
                                      </p:cBhvr>
                                      <p:to>
                                        <p:strVal val="visible"/>
                                      </p:to>
                                    </p:set>
                                    <p:anim calcmode="lin" valueType="num">
                                      <p:cBhvr additive="base">
                                        <p:cTn id="43" dur="500" fill="hold"/>
                                        <p:tgtEl>
                                          <p:spTgt spid="9318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3187">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52" name="Rectangle 8"/>
          <p:cNvSpPr>
            <a:spLocks noChangeArrowheads="1"/>
          </p:cNvSpPr>
          <p:nvPr/>
        </p:nvSpPr>
        <p:spPr bwMode="auto">
          <a:xfrm>
            <a:off x="682625" y="5746750"/>
            <a:ext cx="7764463" cy="1111250"/>
          </a:xfrm>
          <a:prstGeom prst="rect">
            <a:avLst/>
          </a:prstGeom>
          <a:solidFill>
            <a:srgbClr val="FFCCCC"/>
          </a:solidFill>
          <a:ln w="9525">
            <a:noFill/>
            <a:miter lim="800000"/>
            <a:headEnd/>
            <a:tailEnd/>
          </a:ln>
          <a:effectLst/>
        </p:spPr>
        <p:txBody>
          <a:bodyPr/>
          <a:lstStyle/>
          <a:p>
            <a:pPr eaLnBrk="0" hangingPunct="0"/>
            <a:r>
              <a:rPr lang="en-US" b="1" i="1" dirty="0"/>
              <a:t>FYI</a:t>
            </a:r>
          </a:p>
          <a:p>
            <a:pPr eaLnBrk="0" hangingPunct="0"/>
            <a:r>
              <a:rPr lang="en-US" b="1" dirty="0">
                <a:sym typeface="Symbol" pitchFamily="18" charset="2"/>
              </a:rPr>
              <a:t></a:t>
            </a:r>
            <a:r>
              <a:rPr lang="en-US" dirty="0">
                <a:sym typeface="Symbol" pitchFamily="18" charset="2"/>
              </a:rPr>
              <a:t>The schematic representation of an                             ideal transformer is shown here:</a:t>
            </a:r>
          </a:p>
        </p:txBody>
      </p:sp>
      <mc:AlternateContent xmlns:mc="http://schemas.openxmlformats.org/markup-compatibility/2006">
        <mc:Choice xmlns:a14="http://schemas.microsoft.com/office/drawing/2010/main" Requires="a14">
          <p:sp>
            <p:nvSpPr>
              <p:cNvPr id="159746" name="Rectangle 2"/>
              <p:cNvSpPr>
                <a:spLocks noChangeArrowheads="1"/>
              </p:cNvSpPr>
              <p:nvPr/>
            </p:nvSpPr>
            <p:spPr bwMode="auto">
              <a:xfrm>
                <a:off x="685800" y="1338263"/>
                <a:ext cx="7772400" cy="4408487"/>
              </a:xfrm>
              <a:prstGeom prst="rect">
                <a:avLst/>
              </a:prstGeom>
              <a:solidFill>
                <a:srgbClr val="EAEAEA"/>
              </a:solidFill>
              <a:ln w="9525">
                <a:noFill/>
                <a:miter lim="800000"/>
                <a:headEnd/>
                <a:tailEnd/>
              </a:ln>
              <a:effectLst/>
            </p:spPr>
            <p:txBody>
              <a:bodyPr/>
              <a:lstStyle/>
              <a:p>
                <a:pPr eaLnBrk="0" hangingPunct="0">
                  <a:spcBef>
                    <a:spcPct val="20000"/>
                  </a:spcBef>
                </a:pPr>
                <a:r>
                  <a:rPr lang="en-US" altLang="en-US" i="1" dirty="0" smtClean="0">
                    <a:solidFill>
                      <a:schemeClr val="accent2"/>
                    </a:solidFill>
                  </a:rPr>
                  <a:t>Transformers</a:t>
                </a:r>
                <a:r>
                  <a:rPr lang="en-US" sz="2000" dirty="0">
                    <a:solidFill>
                      <a:srgbClr val="000000"/>
                    </a:solidFill>
                    <a:latin typeface="Courier New" pitchFamily="49" charset="0"/>
                    <a:cs typeface="Times New Roman" pitchFamily="18" charset="0"/>
                  </a:rPr>
                  <a:t> 	</a:t>
                </a:r>
              </a:p>
              <a:p>
                <a:pPr eaLnBrk="0" hangingPunct="0">
                  <a:spcBef>
                    <a:spcPct val="20000"/>
                  </a:spcBef>
                </a:pPr>
                <a:r>
                  <a:rPr lang="en-US" dirty="0">
                    <a:solidFill>
                      <a:srgbClr val="000000"/>
                    </a:solidFill>
                    <a:cs typeface="Times New Roman" pitchFamily="18" charset="0"/>
                    <a:sym typeface="Symbol" pitchFamily="18" charset="2"/>
                  </a:rPr>
                  <a:t></a:t>
                </a:r>
                <a:r>
                  <a:rPr lang="en-US" dirty="0"/>
                  <a:t>In an </a:t>
                </a:r>
                <a:r>
                  <a:rPr lang="en-US" b="1" dirty="0" smtClean="0"/>
                  <a:t>________________</a:t>
                </a:r>
                <a:r>
                  <a:rPr lang="en-US" dirty="0" smtClean="0"/>
                  <a:t>there </a:t>
                </a:r>
                <a:r>
                  <a:rPr lang="en-US" dirty="0"/>
                  <a:t>is </a:t>
                </a:r>
                <a:r>
                  <a:rPr lang="en-US" dirty="0" smtClean="0"/>
                  <a:t>_______________ in </a:t>
                </a:r>
                <a:r>
                  <a:rPr lang="en-US" dirty="0"/>
                  <a:t>going from the primary side to the secondary side. Thus</a:t>
                </a:r>
              </a:p>
              <a:p>
                <a:pPr algn="ctr" eaLnBrk="0" hangingPunct="0">
                  <a:spcBef>
                    <a:spcPts val="0"/>
                  </a:spcBef>
                </a:pPr>
                <a14:m>
                  <m:oMath xmlns:m="http://schemas.openxmlformats.org/officeDocument/2006/math">
                    <m:r>
                      <a:rPr lang="en-US" sz="2000" i="1" dirty="0" smtClean="0">
                        <a:latin typeface="Cambria Math" panose="02040503050406030204" pitchFamily="18" charset="0"/>
                      </a:rPr>
                      <m:t>𝐼</m:t>
                    </m:r>
                    <m:r>
                      <a:rPr lang="en-US" sz="2000" i="1" baseline="-25000" dirty="0" err="1">
                        <a:latin typeface="Cambria Math" panose="02040503050406030204" pitchFamily="18" charset="0"/>
                      </a:rPr>
                      <m:t>𝑝</m:t>
                    </m:r>
                    <m:r>
                      <a:rPr lang="en-US" sz="2000" i="1" dirty="0" err="1">
                        <a:latin typeface="Cambria Math" panose="02040503050406030204" pitchFamily="18" charset="0"/>
                      </a:rPr>
                      <m:t>𝑉</m:t>
                    </m:r>
                    <m:r>
                      <a:rPr lang="en-US" sz="2000" i="1" baseline="-25000" dirty="0" err="1">
                        <a:latin typeface="Cambria Math" panose="02040503050406030204" pitchFamily="18" charset="0"/>
                      </a:rPr>
                      <m:t>𝑝</m:t>
                    </m:r>
                    <m:r>
                      <a:rPr lang="en-US" sz="2000" i="1" dirty="0">
                        <a:latin typeface="Cambria Math" panose="02040503050406030204" pitchFamily="18" charset="0"/>
                      </a:rPr>
                      <m:t>=</m:t>
                    </m:r>
                    <m:r>
                      <a:rPr lang="en-US" sz="2000" i="1" dirty="0" err="1">
                        <a:latin typeface="Cambria Math" panose="02040503050406030204" pitchFamily="18" charset="0"/>
                      </a:rPr>
                      <m:t>𝐼</m:t>
                    </m:r>
                    <m:r>
                      <a:rPr lang="en-US" sz="2000" i="1" baseline="-25000" dirty="0" err="1">
                        <a:latin typeface="Cambria Math" panose="02040503050406030204" pitchFamily="18" charset="0"/>
                      </a:rPr>
                      <m:t>𝑠</m:t>
                    </m:r>
                    <m:r>
                      <a:rPr lang="en-US" sz="2000" i="1" dirty="0" err="1">
                        <a:latin typeface="Cambria Math" panose="02040503050406030204" pitchFamily="18" charset="0"/>
                      </a:rPr>
                      <m:t>𝑉</m:t>
                    </m:r>
                    <m:r>
                      <a:rPr lang="en-US" sz="2000" i="1" baseline="-25000" dirty="0" err="1">
                        <a:latin typeface="Cambria Math" panose="02040503050406030204" pitchFamily="18" charset="0"/>
                      </a:rPr>
                      <m:t>𝑠</m:t>
                    </m:r>
                    <m:r>
                      <a:rPr lang="en-US" sz="2000" b="0" i="1" baseline="-25000" dirty="0" smtClean="0">
                        <a:latin typeface="Cambria Math" panose="02040503050406030204" pitchFamily="18" charset="0"/>
                      </a:rPr>
                      <m:t> </m:t>
                    </m:r>
                    <m:r>
                      <a:rPr lang="en-US" sz="2000" i="1" dirty="0">
                        <a:latin typeface="Cambria Math" panose="02040503050406030204" pitchFamily="18" charset="0"/>
                        <a:sym typeface="Symbol" pitchFamily="18" charset="2"/>
                      </a:rPr>
                      <m:t></m:t>
                    </m:r>
                    <m:f>
                      <m:fPr>
                        <m:ctrlPr>
                          <a:rPr lang="en-US" sz="2000" i="1" dirty="0">
                            <a:latin typeface="Cambria Math" panose="02040503050406030204" pitchFamily="18" charset="0"/>
                          </a:rPr>
                        </m:ctrlPr>
                      </m:fPr>
                      <m:num>
                        <m:r>
                          <a:rPr lang="en-US" sz="2000" i="1" dirty="0">
                            <a:latin typeface="Cambria Math" panose="02040503050406030204" pitchFamily="18" charset="0"/>
                          </a:rPr>
                          <m:t>𝐼</m:t>
                        </m:r>
                        <m:r>
                          <a:rPr lang="en-US" sz="2000" i="1" baseline="-25000" dirty="0">
                            <a:latin typeface="Cambria Math" panose="02040503050406030204" pitchFamily="18" charset="0"/>
                          </a:rPr>
                          <m:t>𝑠</m:t>
                        </m:r>
                      </m:num>
                      <m:den>
                        <m:r>
                          <a:rPr lang="en-US" sz="2000" i="1" dirty="0" err="1">
                            <a:latin typeface="Cambria Math" panose="02040503050406030204" pitchFamily="18" charset="0"/>
                          </a:rPr>
                          <m:t>𝐼</m:t>
                        </m:r>
                        <m:r>
                          <a:rPr lang="en-US" sz="2000" i="1" baseline="-25000" dirty="0" err="1">
                            <a:latin typeface="Cambria Math" panose="02040503050406030204" pitchFamily="18" charset="0"/>
                          </a:rPr>
                          <m:t>𝑝</m:t>
                        </m:r>
                      </m:den>
                    </m:f>
                    <m:r>
                      <a:rPr lang="en-US" sz="2000" i="1" dirty="0">
                        <a:latin typeface="Cambria Math" panose="02040503050406030204" pitchFamily="18" charset="0"/>
                      </a:rPr>
                      <m:t>=</m:t>
                    </m:r>
                    <m:f>
                      <m:fPr>
                        <m:ctrlPr>
                          <a:rPr lang="en-US" sz="2000" i="1" dirty="0">
                            <a:latin typeface="Cambria Math" panose="02040503050406030204" pitchFamily="18" charset="0"/>
                          </a:rPr>
                        </m:ctrlPr>
                      </m:fPr>
                      <m:num>
                        <m:r>
                          <a:rPr lang="en-US" sz="2000" i="1" dirty="0" err="1">
                            <a:latin typeface="Cambria Math" panose="02040503050406030204" pitchFamily="18" charset="0"/>
                          </a:rPr>
                          <m:t>𝑉</m:t>
                        </m:r>
                        <m:r>
                          <a:rPr lang="en-US" sz="2000" i="1" baseline="-25000" dirty="0" err="1">
                            <a:latin typeface="Cambria Math" panose="02040503050406030204" pitchFamily="18" charset="0"/>
                          </a:rPr>
                          <m:t>𝑝</m:t>
                        </m:r>
                      </m:num>
                      <m:den>
                        <m:r>
                          <a:rPr lang="en-US" sz="2000" i="1" dirty="0">
                            <a:latin typeface="Cambria Math" panose="02040503050406030204" pitchFamily="18" charset="0"/>
                          </a:rPr>
                          <m:t>𝑉</m:t>
                        </m:r>
                        <m:r>
                          <a:rPr lang="en-US" sz="2000" i="1" baseline="-25000" dirty="0">
                            <a:latin typeface="Cambria Math" panose="02040503050406030204" pitchFamily="18" charset="0"/>
                          </a:rPr>
                          <m:t>𝑠</m:t>
                        </m:r>
                      </m:den>
                    </m:f>
                  </m:oMath>
                </a14:m>
                <a:r>
                  <a:rPr lang="en-US" sz="2000" dirty="0"/>
                  <a:t>.</a:t>
                </a:r>
                <a:r>
                  <a:rPr lang="en-US" sz="2000" i="1" baseline="-25000" dirty="0"/>
                  <a:t> </a:t>
                </a:r>
                <a:endParaRPr lang="en-US" sz="2000" dirty="0"/>
              </a:p>
              <a:p>
                <a:pPr eaLnBrk="0" hangingPunct="0">
                  <a:spcBef>
                    <a:spcPts val="200"/>
                  </a:spcBef>
                </a:pPr>
                <a:r>
                  <a:rPr lang="en-US" dirty="0">
                    <a:solidFill>
                      <a:srgbClr val="000000"/>
                    </a:solidFill>
                    <a:cs typeface="Times New Roman" pitchFamily="18" charset="0"/>
                    <a:sym typeface="Symbol" pitchFamily="18" charset="2"/>
                  </a:rPr>
                  <a:t></a:t>
                </a:r>
                <a:r>
                  <a:rPr lang="en-US" dirty="0"/>
                  <a:t>Because of flux linkage we know that for each winding the voltage is proportional to the number </a:t>
                </a:r>
                <a:r>
                  <a:rPr lang="en-US" i="1" dirty="0"/>
                  <a:t>N</a:t>
                </a:r>
                <a:r>
                  <a:rPr lang="en-US" dirty="0"/>
                  <a:t> of loops.</a:t>
                </a:r>
              </a:p>
              <a:p>
                <a:pPr eaLnBrk="0" hangingPunct="0">
                  <a:spcBef>
                    <a:spcPct val="20000"/>
                  </a:spcBef>
                </a:pPr>
                <a:r>
                  <a:rPr lang="en-US" dirty="0">
                    <a:solidFill>
                      <a:srgbClr val="000000"/>
                    </a:solidFill>
                    <a:cs typeface="Times New Roman" pitchFamily="18" charset="0"/>
                    <a:sym typeface="Symbol" pitchFamily="18" charset="2"/>
                  </a:rPr>
                  <a:t></a:t>
                </a:r>
                <a:r>
                  <a:rPr lang="en-US" dirty="0"/>
                  <a:t>Therefore </a:t>
                </a:r>
                <a:r>
                  <a:rPr lang="en-US" i="1" dirty="0" err="1"/>
                  <a:t>V</a:t>
                </a:r>
                <a:r>
                  <a:rPr lang="en-US" baseline="-25000" dirty="0" err="1"/>
                  <a:t>p</a:t>
                </a:r>
                <a:r>
                  <a:rPr lang="en-US" i="1" baseline="-25000" dirty="0"/>
                  <a:t> </a:t>
                </a:r>
                <a:r>
                  <a:rPr lang="en-US" dirty="0">
                    <a:sym typeface="Symbol" pitchFamily="18" charset="2"/>
                  </a:rPr>
                  <a:t></a:t>
                </a:r>
                <a:r>
                  <a:rPr lang="en-US" dirty="0"/>
                  <a:t> </a:t>
                </a:r>
                <a:r>
                  <a:rPr lang="en-US" i="1" dirty="0" err="1"/>
                  <a:t>N</a:t>
                </a:r>
                <a:r>
                  <a:rPr lang="en-US" baseline="-25000" dirty="0" err="1"/>
                  <a:t>p</a:t>
                </a:r>
                <a:r>
                  <a:rPr lang="en-US" dirty="0"/>
                  <a:t> and </a:t>
                </a:r>
                <a:r>
                  <a:rPr lang="en-US" i="1" dirty="0"/>
                  <a:t>V</a:t>
                </a:r>
                <a:r>
                  <a:rPr lang="en-US" baseline="-25000" dirty="0"/>
                  <a:t>s</a:t>
                </a:r>
                <a:r>
                  <a:rPr lang="en-US" i="1" baseline="-25000" dirty="0"/>
                  <a:t> </a:t>
                </a:r>
                <a:r>
                  <a:rPr lang="en-US" dirty="0">
                    <a:sym typeface="Symbol" pitchFamily="18" charset="2"/>
                  </a:rPr>
                  <a:t></a:t>
                </a:r>
                <a:r>
                  <a:rPr lang="en-US" dirty="0"/>
                  <a:t> </a:t>
                </a:r>
                <a:r>
                  <a:rPr lang="en-US" i="1" dirty="0"/>
                  <a:t>N</a:t>
                </a:r>
                <a:r>
                  <a:rPr lang="en-US" baseline="-25000" dirty="0"/>
                  <a:t>s</a:t>
                </a:r>
                <a:r>
                  <a:rPr lang="en-US" dirty="0"/>
                  <a:t> and we see that</a:t>
                </a:r>
              </a:p>
              <a:p>
                <a:pPr algn="ctr" eaLnBrk="0" hangingPunct="0">
                  <a:spcBef>
                    <a:spcPct val="20000"/>
                  </a:spcBef>
                </a:pPr>
                <a14:m>
                  <m:oMath xmlns:m="http://schemas.openxmlformats.org/officeDocument/2006/math">
                    <m:f>
                      <m:fPr>
                        <m:ctrlPr>
                          <a:rPr lang="en-US" sz="2000" i="1" dirty="0">
                            <a:latin typeface="Cambria Math" panose="02040503050406030204" pitchFamily="18" charset="0"/>
                          </a:rPr>
                        </m:ctrlPr>
                      </m:fPr>
                      <m:num>
                        <m:r>
                          <a:rPr lang="en-US" sz="2000" i="1" dirty="0" smtClean="0">
                            <a:latin typeface="Cambria Math" panose="02040503050406030204" pitchFamily="18" charset="0"/>
                          </a:rPr>
                          <m:t>𝑉</m:t>
                        </m:r>
                        <m:r>
                          <a:rPr lang="en-US" sz="2000" i="1" baseline="-25000" dirty="0" err="1">
                            <a:latin typeface="Cambria Math" panose="02040503050406030204" pitchFamily="18" charset="0"/>
                          </a:rPr>
                          <m:t>𝑝</m:t>
                        </m:r>
                      </m:num>
                      <m:den>
                        <m:r>
                          <a:rPr lang="en-US" sz="2000" i="1" dirty="0">
                            <a:latin typeface="Cambria Math" panose="02040503050406030204" pitchFamily="18" charset="0"/>
                          </a:rPr>
                          <m:t>𝑉</m:t>
                        </m:r>
                        <m:r>
                          <a:rPr lang="en-US" sz="2000" i="1" baseline="-25000" dirty="0">
                            <a:latin typeface="Cambria Math" panose="02040503050406030204" pitchFamily="18" charset="0"/>
                          </a:rPr>
                          <m:t>𝑠</m:t>
                        </m:r>
                      </m:den>
                    </m:f>
                    <m:r>
                      <a:rPr lang="en-US" sz="2000" i="1" dirty="0">
                        <a:latin typeface="Cambria Math" panose="02040503050406030204" pitchFamily="18" charset="0"/>
                      </a:rPr>
                      <m:t> =</m:t>
                    </m:r>
                    <m:f>
                      <m:fPr>
                        <m:ctrlPr>
                          <a:rPr lang="en-US" sz="2000" i="1" dirty="0">
                            <a:latin typeface="Cambria Math" panose="02040503050406030204" pitchFamily="18" charset="0"/>
                          </a:rPr>
                        </m:ctrlPr>
                      </m:fPr>
                      <m:num>
                        <m:r>
                          <a:rPr lang="en-US" sz="2000" i="1" dirty="0" err="1">
                            <a:latin typeface="Cambria Math" panose="02040503050406030204" pitchFamily="18" charset="0"/>
                          </a:rPr>
                          <m:t>𝑁</m:t>
                        </m:r>
                        <m:r>
                          <a:rPr lang="en-US" sz="2000" i="1" baseline="-25000" dirty="0" err="1">
                            <a:latin typeface="Cambria Math" panose="02040503050406030204" pitchFamily="18" charset="0"/>
                          </a:rPr>
                          <m:t>𝑝</m:t>
                        </m:r>
                      </m:num>
                      <m:den>
                        <m:r>
                          <a:rPr lang="en-US" sz="2000" i="1" dirty="0">
                            <a:latin typeface="Cambria Math" panose="02040503050406030204" pitchFamily="18" charset="0"/>
                          </a:rPr>
                          <m:t>𝑁</m:t>
                        </m:r>
                        <m:r>
                          <a:rPr lang="en-US" sz="2000" i="1" baseline="-25000" dirty="0">
                            <a:latin typeface="Cambria Math" panose="02040503050406030204" pitchFamily="18" charset="0"/>
                          </a:rPr>
                          <m:t>𝑠</m:t>
                        </m:r>
                      </m:den>
                    </m:f>
                  </m:oMath>
                </a14:m>
                <a:r>
                  <a:rPr lang="en-US" dirty="0"/>
                  <a:t>.</a:t>
                </a:r>
              </a:p>
              <a:p>
                <a:pPr eaLnBrk="0" hangingPunct="0">
                  <a:spcBef>
                    <a:spcPct val="20000"/>
                  </a:spcBef>
                </a:pPr>
                <a:r>
                  <a:rPr lang="en-US" dirty="0">
                    <a:solidFill>
                      <a:srgbClr val="000000"/>
                    </a:solidFill>
                    <a:cs typeface="Times New Roman" pitchFamily="18" charset="0"/>
                    <a:sym typeface="Symbol" pitchFamily="18" charset="2"/>
                  </a:rPr>
                  <a:t></a:t>
                </a:r>
                <a:r>
                  <a:rPr lang="en-US" dirty="0"/>
                  <a:t>Putting it all together we get the following:</a:t>
                </a:r>
              </a:p>
            </p:txBody>
          </p:sp>
        </mc:Choice>
        <mc:Fallback>
          <p:sp>
            <p:nvSpPr>
              <p:cNvPr id="159746" name="Rectangle 2"/>
              <p:cNvSpPr>
                <a:spLocks noRot="1" noChangeAspect="1" noMove="1" noResize="1" noEditPoints="1" noAdjustHandles="1" noChangeArrowheads="1" noChangeShapeType="1" noTextEdit="1"/>
              </p:cNvSpPr>
              <p:nvPr/>
            </p:nvSpPr>
            <p:spPr bwMode="auto">
              <a:xfrm>
                <a:off x="685800" y="1338263"/>
                <a:ext cx="7772400" cy="4408487"/>
              </a:xfrm>
              <a:prstGeom prst="rect">
                <a:avLst/>
              </a:prstGeom>
              <a:blipFill>
                <a:blip r:embed="rId5"/>
                <a:stretch>
                  <a:fillRect l="-1255" t="-1245" r="-2039"/>
                </a:stretch>
              </a:blipFill>
              <a:ln w="9525">
                <a:noFill/>
                <a:miter lim="800000"/>
                <a:headEnd/>
                <a:tailEnd/>
              </a:ln>
              <a:effectLst/>
            </p:spPr>
            <p:txBody>
              <a:bodyPr/>
              <a:lstStyle/>
              <a:p>
                <a:r>
                  <a:rPr lang="en-US">
                    <a:noFill/>
                  </a:rPr>
                  <a:t> </a:t>
                </a:r>
              </a:p>
            </p:txBody>
          </p:sp>
        </mc:Fallback>
      </mc:AlternateContent>
      <p:grpSp>
        <p:nvGrpSpPr>
          <p:cNvPr id="159756" name="Group 12"/>
          <p:cNvGrpSpPr>
            <a:grpSpLocks/>
          </p:cNvGrpSpPr>
          <p:nvPr/>
        </p:nvGrpSpPr>
        <p:grpSpPr bwMode="auto">
          <a:xfrm>
            <a:off x="817563" y="5180484"/>
            <a:ext cx="7464425" cy="557382"/>
            <a:chOff x="515" y="3260"/>
            <a:chExt cx="4702" cy="288"/>
          </a:xfrm>
        </p:grpSpPr>
        <p:sp>
          <p:nvSpPr>
            <p:cNvPr id="159749" name="Text Box 5"/>
            <p:cNvSpPr txBox="1">
              <a:spLocks noChangeArrowheads="1"/>
            </p:cNvSpPr>
            <p:nvPr/>
          </p:nvSpPr>
          <p:spPr bwMode="auto">
            <a:xfrm>
              <a:off x="3598" y="3260"/>
              <a:ext cx="1619" cy="288"/>
            </a:xfrm>
            <a:prstGeom prst="rect">
              <a:avLst/>
            </a:prstGeom>
            <a:solidFill>
              <a:srgbClr val="FF0000"/>
            </a:solidFill>
            <a:ln w="9525">
              <a:noFill/>
              <a:miter lim="800000"/>
              <a:headEnd/>
              <a:tailEnd/>
            </a:ln>
            <a:effectLst/>
          </p:spPr>
          <p:txBody>
            <a:bodyPr>
              <a:spAutoFit/>
            </a:bodyPr>
            <a:lstStyle/>
            <a:p>
              <a:pPr algn="ctr">
                <a:spcBef>
                  <a:spcPct val="50000"/>
                </a:spcBef>
              </a:pPr>
              <a:r>
                <a:rPr lang="en-US" dirty="0">
                  <a:solidFill>
                    <a:schemeClr val="bg1"/>
                  </a:solidFill>
                </a:rPr>
                <a:t>ideal transformer</a:t>
              </a:r>
            </a:p>
          </p:txBody>
        </p:sp>
        <p:sp>
          <p:nvSpPr>
            <p:cNvPr id="159750" name="Rectangle 6"/>
            <p:cNvSpPr>
              <a:spLocks noChangeArrowheads="1"/>
            </p:cNvSpPr>
            <p:nvPr/>
          </p:nvSpPr>
          <p:spPr bwMode="auto">
            <a:xfrm>
              <a:off x="515" y="3262"/>
              <a:ext cx="4701" cy="286"/>
            </a:xfrm>
            <a:prstGeom prst="rect">
              <a:avLst/>
            </a:prstGeom>
            <a:noFill/>
            <a:ln w="12700">
              <a:solidFill>
                <a:schemeClr val="tx1"/>
              </a:solidFill>
              <a:miter lim="800000"/>
              <a:headEnd/>
              <a:tailEnd/>
            </a:ln>
            <a:effectLst/>
          </p:spPr>
          <p:txBody>
            <a:bodyPr wrap="none" anchor="ctr"/>
            <a:lstStyle/>
            <a:p>
              <a:endParaRPr lang="en-US"/>
            </a:p>
          </p:txBody>
        </p:sp>
      </p:grpSp>
      <p:pic>
        <p:nvPicPr>
          <p:cNvPr id="159753" name="Picture 9"/>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221413" y="5875898"/>
            <a:ext cx="1671637" cy="923925"/>
          </a:xfrm>
          <a:prstGeom prst="rect">
            <a:avLst/>
          </a:prstGeom>
          <a:ln>
            <a:noFill/>
          </a:ln>
          <a:effectLst>
            <a:outerShdw blurRad="292100" dist="139700" dir="2700000" algn="tl" rotWithShape="0">
              <a:srgbClr val="333333">
                <a:alpha val="65000"/>
              </a:srgbClr>
            </a:outerShdw>
          </a:effectLst>
        </p:spPr>
      </p:pic>
      <p:sp>
        <p:nvSpPr>
          <p:cNvPr id="159755"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11: Electromagnetic induction - AHL</a:t>
            </a:r>
            <a:br>
              <a:rPr lang="en-US" altLang="en-US" sz="2800" b="1">
                <a:solidFill>
                  <a:schemeClr val="tx2"/>
                </a:solidFill>
              </a:rPr>
            </a:br>
            <a:r>
              <a:rPr lang="en-US" altLang="en-US" sz="2800"/>
              <a:t>11.2 – Power generation and transmission</a:t>
            </a:r>
          </a:p>
        </p:txBody>
      </p:sp>
    </p:spTree>
    <p:extLst>
      <p:ext uri="{BB962C8B-B14F-4D97-AF65-F5344CB8AC3E}">
        <p14:creationId xmlns:p14="http://schemas.microsoft.com/office/powerpoint/2010/main" val="1314707880"/>
      </p:ext>
    </p:extLst>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9746">
                                            <p:txEl>
                                              <p:pRg st="1" end="1"/>
                                            </p:txEl>
                                          </p:spTgt>
                                        </p:tgtEl>
                                        <p:attrNameLst>
                                          <p:attrName>style.visibility</p:attrName>
                                        </p:attrNameLst>
                                      </p:cBhvr>
                                      <p:to>
                                        <p:strVal val="visible"/>
                                      </p:to>
                                    </p:set>
                                    <p:anim calcmode="lin" valueType="num">
                                      <p:cBhvr additive="base">
                                        <p:cTn id="7" dur="500" fill="hold"/>
                                        <p:tgtEl>
                                          <p:spTgt spid="15974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974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9746">
                                            <p:txEl>
                                              <p:pRg st="2" end="2"/>
                                            </p:txEl>
                                          </p:spTgt>
                                        </p:tgtEl>
                                        <p:attrNameLst>
                                          <p:attrName>style.visibility</p:attrName>
                                        </p:attrNameLst>
                                      </p:cBhvr>
                                      <p:to>
                                        <p:strVal val="visible"/>
                                      </p:to>
                                    </p:set>
                                    <p:anim calcmode="lin" valueType="num">
                                      <p:cBhvr additive="base">
                                        <p:cTn id="13" dur="500" fill="hold"/>
                                        <p:tgtEl>
                                          <p:spTgt spid="15974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974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9746">
                                            <p:txEl>
                                              <p:pRg st="3" end="3"/>
                                            </p:txEl>
                                          </p:spTgt>
                                        </p:tgtEl>
                                        <p:attrNameLst>
                                          <p:attrName>style.visibility</p:attrName>
                                        </p:attrNameLst>
                                      </p:cBhvr>
                                      <p:to>
                                        <p:strVal val="visible"/>
                                      </p:to>
                                    </p:set>
                                    <p:anim calcmode="lin" valueType="num">
                                      <p:cBhvr additive="base">
                                        <p:cTn id="19" dur="500" fill="hold"/>
                                        <p:tgtEl>
                                          <p:spTgt spid="15974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974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9746">
                                            <p:txEl>
                                              <p:pRg st="4" end="4"/>
                                            </p:txEl>
                                          </p:spTgt>
                                        </p:tgtEl>
                                        <p:attrNameLst>
                                          <p:attrName>style.visibility</p:attrName>
                                        </p:attrNameLst>
                                      </p:cBhvr>
                                      <p:to>
                                        <p:strVal val="visible"/>
                                      </p:to>
                                    </p:set>
                                    <p:anim calcmode="lin" valueType="num">
                                      <p:cBhvr additive="base">
                                        <p:cTn id="25" dur="500" fill="hold"/>
                                        <p:tgtEl>
                                          <p:spTgt spid="15974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974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9746">
                                            <p:txEl>
                                              <p:pRg st="5" end="5"/>
                                            </p:txEl>
                                          </p:spTgt>
                                        </p:tgtEl>
                                        <p:attrNameLst>
                                          <p:attrName>style.visibility</p:attrName>
                                        </p:attrNameLst>
                                      </p:cBhvr>
                                      <p:to>
                                        <p:strVal val="visible"/>
                                      </p:to>
                                    </p:set>
                                    <p:anim calcmode="lin" valueType="num">
                                      <p:cBhvr additive="base">
                                        <p:cTn id="31" dur="500" fill="hold"/>
                                        <p:tgtEl>
                                          <p:spTgt spid="159746">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5974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59746">
                                            <p:txEl>
                                              <p:pRg st="6" end="6"/>
                                            </p:txEl>
                                          </p:spTgt>
                                        </p:tgtEl>
                                        <p:attrNameLst>
                                          <p:attrName>style.visibility</p:attrName>
                                        </p:attrNameLst>
                                      </p:cBhvr>
                                      <p:to>
                                        <p:strVal val="visible"/>
                                      </p:to>
                                    </p:set>
                                    <p:anim calcmode="lin" valueType="num">
                                      <p:cBhvr additive="base">
                                        <p:cTn id="37" dur="500" fill="hold"/>
                                        <p:tgtEl>
                                          <p:spTgt spid="159746">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59746">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53" presetClass="entr" presetSubtype="0" fill="hold" nodeType="clickEffect">
                                  <p:stCondLst>
                                    <p:cond delay="0"/>
                                  </p:stCondLst>
                                  <p:childTnLst>
                                    <p:set>
                                      <p:cBhvr>
                                        <p:cTn id="42" dur="1" fill="hold">
                                          <p:stCondLst>
                                            <p:cond delay="0"/>
                                          </p:stCondLst>
                                        </p:cTn>
                                        <p:tgtEl>
                                          <p:spTgt spid="159756"/>
                                        </p:tgtEl>
                                        <p:attrNameLst>
                                          <p:attrName>style.visibility</p:attrName>
                                        </p:attrNameLst>
                                      </p:cBhvr>
                                      <p:to>
                                        <p:strVal val="visible"/>
                                      </p:to>
                                    </p:set>
                                    <p:anim calcmode="lin" valueType="num">
                                      <p:cBhvr>
                                        <p:cTn id="43" dur="500" fill="hold"/>
                                        <p:tgtEl>
                                          <p:spTgt spid="159756"/>
                                        </p:tgtEl>
                                        <p:attrNameLst>
                                          <p:attrName>ppt_w</p:attrName>
                                        </p:attrNameLst>
                                      </p:cBhvr>
                                      <p:tavLst>
                                        <p:tav tm="0">
                                          <p:val>
                                            <p:fltVal val="0"/>
                                          </p:val>
                                        </p:tav>
                                        <p:tav tm="100000">
                                          <p:val>
                                            <p:strVal val="#ppt_w"/>
                                          </p:val>
                                        </p:tav>
                                      </p:tavLst>
                                    </p:anim>
                                    <p:anim calcmode="lin" valueType="num">
                                      <p:cBhvr>
                                        <p:cTn id="44" dur="500" fill="hold"/>
                                        <p:tgtEl>
                                          <p:spTgt spid="159756"/>
                                        </p:tgtEl>
                                        <p:attrNameLst>
                                          <p:attrName>ppt_h</p:attrName>
                                        </p:attrNameLst>
                                      </p:cBhvr>
                                      <p:tavLst>
                                        <p:tav tm="0">
                                          <p:val>
                                            <p:fltVal val="0"/>
                                          </p:val>
                                        </p:tav>
                                        <p:tav tm="100000">
                                          <p:val>
                                            <p:strVal val="#ppt_h"/>
                                          </p:val>
                                        </p:tav>
                                      </p:tavLst>
                                    </p:anim>
                                    <p:animEffect transition="in" filter="fade">
                                      <p:cBhvr>
                                        <p:cTn id="45" dur="500"/>
                                        <p:tgtEl>
                                          <p:spTgt spid="159756"/>
                                        </p:tgtEl>
                                      </p:cBhvr>
                                    </p:animEffect>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159752">
                                            <p:txEl>
                                              <p:pRg st="1" end="1"/>
                                            </p:txEl>
                                          </p:spTgt>
                                        </p:tgtEl>
                                        <p:attrNameLst>
                                          <p:attrName>style.visibility</p:attrName>
                                        </p:attrNameLst>
                                      </p:cBhvr>
                                      <p:to>
                                        <p:strVal val="visible"/>
                                      </p:to>
                                    </p:set>
                                    <p:anim calcmode="lin" valueType="num">
                                      <p:cBhvr additive="base">
                                        <p:cTn id="50" dur="500" fill="hold"/>
                                        <p:tgtEl>
                                          <p:spTgt spid="159752">
                                            <p:txEl>
                                              <p:pRg st="1" end="1"/>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15975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4" name="arrow.wav"/>
                                        </p:tgtEl>
                                      </p:cMediaNode>
                                    </p:audio>
                                  </p:subTnLst>
                                </p:cTn>
                              </p:par>
                              <p:par>
                                <p:cTn id="52" presetID="2" presetClass="entr" presetSubtype="4" fill="hold" nodeType="withEffect">
                                  <p:stCondLst>
                                    <p:cond delay="0"/>
                                  </p:stCondLst>
                                  <p:childTnLst>
                                    <p:set>
                                      <p:cBhvr>
                                        <p:cTn id="53" dur="1" fill="hold">
                                          <p:stCondLst>
                                            <p:cond delay="0"/>
                                          </p:stCondLst>
                                        </p:cTn>
                                        <p:tgtEl>
                                          <p:spTgt spid="159753"/>
                                        </p:tgtEl>
                                        <p:attrNameLst>
                                          <p:attrName>style.visibility</p:attrName>
                                        </p:attrNameLst>
                                      </p:cBhvr>
                                      <p:to>
                                        <p:strVal val="visible"/>
                                      </p:to>
                                    </p:set>
                                    <p:anim calcmode="lin" valueType="num">
                                      <p:cBhvr additive="base">
                                        <p:cTn id="54" dur="500" fill="hold"/>
                                        <p:tgtEl>
                                          <p:spTgt spid="159753"/>
                                        </p:tgtEl>
                                        <p:attrNameLst>
                                          <p:attrName>ppt_x</p:attrName>
                                        </p:attrNameLst>
                                      </p:cBhvr>
                                      <p:tavLst>
                                        <p:tav tm="0">
                                          <p:val>
                                            <p:strVal val="#ppt_x"/>
                                          </p:val>
                                        </p:tav>
                                        <p:tav tm="100000">
                                          <p:val>
                                            <p:strVal val="#ppt_x"/>
                                          </p:val>
                                        </p:tav>
                                      </p:tavLst>
                                    </p:anim>
                                    <p:anim calcmode="lin" valueType="num">
                                      <p:cBhvr additive="base">
                                        <p:cTn id="55" dur="500" fill="hold"/>
                                        <p:tgtEl>
                                          <p:spTgt spid="1597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46"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ChangeArrowheads="1"/>
          </p:cNvSpPr>
          <p:nvPr/>
        </p:nvSpPr>
        <p:spPr bwMode="auto">
          <a:xfrm>
            <a:off x="684213" y="1738313"/>
            <a:ext cx="7764462" cy="5119687"/>
          </a:xfrm>
          <a:prstGeom prst="rect">
            <a:avLst/>
          </a:prstGeom>
          <a:solidFill>
            <a:srgbClr val="FFFFCC"/>
          </a:solidFill>
          <a:ln w="9525">
            <a:noFill/>
            <a:miter lim="800000"/>
            <a:headEnd/>
            <a:tailEnd/>
          </a:ln>
          <a:effectLst/>
        </p:spPr>
        <p:txBody>
          <a:bodyPr/>
          <a:lstStyle/>
          <a:p>
            <a:pPr eaLnBrk="0" hangingPunct="0">
              <a:spcBef>
                <a:spcPct val="20000"/>
              </a:spcBef>
            </a:pPr>
            <a:r>
              <a:rPr lang="en-US" dirty="0">
                <a:sym typeface="Symbol" pitchFamily="18" charset="2"/>
              </a:rPr>
              <a:t>EXAMPLE: </a:t>
            </a:r>
          </a:p>
          <a:p>
            <a:pPr eaLnBrk="0" hangingPunct="0">
              <a:spcBef>
                <a:spcPct val="20000"/>
              </a:spcBef>
            </a:pPr>
            <a:r>
              <a:rPr lang="en-US" dirty="0">
                <a:solidFill>
                  <a:srgbClr val="000000"/>
                </a:solidFill>
                <a:cs typeface="Times New Roman" pitchFamily="18" charset="0"/>
                <a:sym typeface="Symbol" pitchFamily="18" charset="2"/>
              </a:rPr>
              <a:t></a:t>
            </a:r>
            <a:r>
              <a:rPr lang="en-US" dirty="0"/>
              <a:t>To enhance the </a:t>
            </a:r>
            <a:r>
              <a:rPr lang="en-US" dirty="0" smtClean="0"/>
              <a:t>___________                                    </a:t>
            </a:r>
            <a:r>
              <a:rPr lang="en-US" dirty="0"/>
              <a:t>between the primary and                                        secondary coils, transformers                                         are constructed using an                                                 </a:t>
            </a:r>
            <a:r>
              <a:rPr lang="en-US" dirty="0" smtClean="0"/>
              <a:t>_____________. </a:t>
            </a:r>
            <a:endParaRPr lang="en-US" dirty="0"/>
          </a:p>
          <a:p>
            <a:pPr eaLnBrk="0" hangingPunct="0">
              <a:spcBef>
                <a:spcPct val="20000"/>
              </a:spcBef>
            </a:pPr>
            <a:r>
              <a:rPr lang="en-US" dirty="0">
                <a:solidFill>
                  <a:srgbClr val="000000"/>
                </a:solidFill>
                <a:cs typeface="Times New Roman" pitchFamily="18" charset="0"/>
                <a:sym typeface="Symbol" pitchFamily="18" charset="2"/>
              </a:rPr>
              <a:t></a:t>
            </a:r>
            <a:r>
              <a:rPr lang="en-US" dirty="0"/>
              <a:t>The primary and secondary                                           coils are often concentric:</a:t>
            </a:r>
            <a:r>
              <a:rPr lang="en-US" dirty="0">
                <a:solidFill>
                  <a:srgbClr val="000000"/>
                </a:solidFill>
                <a:cs typeface="Times New Roman" pitchFamily="18" charset="0"/>
                <a:sym typeface="Symbol" pitchFamily="18" charset="2"/>
              </a:rPr>
              <a:t> </a:t>
            </a:r>
          </a:p>
          <a:p>
            <a:pPr eaLnBrk="0" hangingPunct="0">
              <a:spcBef>
                <a:spcPct val="20000"/>
              </a:spcBef>
            </a:pPr>
            <a:r>
              <a:rPr lang="en-US" dirty="0">
                <a:solidFill>
                  <a:srgbClr val="000000"/>
                </a:solidFill>
                <a:cs typeface="Times New Roman" pitchFamily="18" charset="0"/>
                <a:sym typeface="Symbol" pitchFamily="18" charset="2"/>
              </a:rPr>
              <a:t></a:t>
            </a:r>
            <a:r>
              <a:rPr lang="en-US" dirty="0">
                <a:sym typeface="Symbol" pitchFamily="18" charset="2"/>
              </a:rPr>
              <a:t>The iron core of a transformer                                             is </a:t>
            </a:r>
            <a:r>
              <a:rPr lang="en-US" dirty="0" smtClean="0">
                <a:sym typeface="Symbol" pitchFamily="18" charset="2"/>
              </a:rPr>
              <a:t>___________ </a:t>
            </a:r>
            <a:r>
              <a:rPr lang="en-US" dirty="0">
                <a:sym typeface="Symbol" pitchFamily="18" charset="2"/>
              </a:rPr>
              <a:t>(layered and                                           insulated from other layers) to                                      reduce the </a:t>
            </a:r>
            <a:r>
              <a:rPr lang="en-US" dirty="0" smtClean="0">
                <a:sym typeface="Symbol" pitchFamily="18" charset="2"/>
              </a:rPr>
              <a:t>_____________ and                                    </a:t>
            </a:r>
            <a:r>
              <a:rPr lang="en-US" dirty="0">
                <a:sym typeface="Symbol" pitchFamily="18" charset="2"/>
              </a:rPr>
              <a:t>hysteresis current energy losses.</a:t>
            </a:r>
            <a:endParaRPr lang="en-US" dirty="0"/>
          </a:p>
        </p:txBody>
      </p:sp>
      <p:sp>
        <p:nvSpPr>
          <p:cNvPr id="161804"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11: Electromagnetic induction - AHL</a:t>
            </a:r>
            <a:br>
              <a:rPr lang="en-US" altLang="en-US" sz="2800" b="1">
                <a:solidFill>
                  <a:schemeClr val="tx2"/>
                </a:solidFill>
              </a:rPr>
            </a:br>
            <a:r>
              <a:rPr lang="en-US" altLang="en-US" sz="2800"/>
              <a:t>11.2 – Power generation and transmission</a:t>
            </a:r>
          </a:p>
        </p:txBody>
      </p:sp>
      <p:sp>
        <p:nvSpPr>
          <p:cNvPr id="161805" name="Rectangle 13"/>
          <p:cNvSpPr>
            <a:spLocks noChangeArrowheads="1"/>
          </p:cNvSpPr>
          <p:nvPr/>
        </p:nvSpPr>
        <p:spPr bwMode="auto">
          <a:xfrm>
            <a:off x="685800" y="1338263"/>
            <a:ext cx="7772400" cy="414337"/>
          </a:xfrm>
          <a:prstGeom prst="rect">
            <a:avLst/>
          </a:prstGeom>
          <a:solidFill>
            <a:srgbClr val="EAEAEA"/>
          </a:solidFill>
          <a:ln w="9525">
            <a:noFill/>
            <a:miter lim="800000"/>
            <a:headEnd/>
            <a:tailEnd/>
          </a:ln>
          <a:effectLst/>
        </p:spPr>
        <p:txBody>
          <a:bodyPr/>
          <a:lstStyle/>
          <a:p>
            <a:pPr eaLnBrk="0" hangingPunct="0">
              <a:spcBef>
                <a:spcPct val="20000"/>
              </a:spcBef>
            </a:pPr>
            <a:r>
              <a:rPr lang="en-US" altLang="en-US" i="1">
                <a:solidFill>
                  <a:schemeClr val="accent2"/>
                </a:solidFill>
              </a:rPr>
              <a:t>Transformers</a:t>
            </a:r>
            <a:r>
              <a:rPr lang="en-US">
                <a:solidFill>
                  <a:schemeClr val="accent2"/>
                </a:solidFill>
                <a:cs typeface="Times New Roman" pitchFamily="18" charset="0"/>
              </a:rPr>
              <a:t> – real</a:t>
            </a:r>
            <a:r>
              <a:rPr lang="en-US" sz="2000">
                <a:solidFill>
                  <a:srgbClr val="000000"/>
                </a:solidFill>
                <a:latin typeface="Courier New" pitchFamily="49" charset="0"/>
                <a:cs typeface="Times New Roman" pitchFamily="18" charset="0"/>
              </a:rPr>
              <a:t>	</a:t>
            </a:r>
          </a:p>
        </p:txBody>
      </p:sp>
      <p:pic>
        <p:nvPicPr>
          <p:cNvPr id="161798" name="Picture 6" descr="File:Transformer-hightolow smaller.jpg">
            <a:hlinkClick r:id="rId6"/>
          </p:cNvPr>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4997450" y="1042988"/>
            <a:ext cx="4527550" cy="4097337"/>
          </a:xfrm>
          <a:prstGeom prst="rect">
            <a:avLst/>
          </a:prstGeom>
          <a:ln>
            <a:noFill/>
          </a:ln>
          <a:effectLst>
            <a:outerShdw blurRad="292100" dist="139700" dir="2700000" algn="tl" rotWithShape="0">
              <a:srgbClr val="333333">
                <a:alpha val="65000"/>
              </a:srgbClr>
            </a:outerShdw>
          </a:effectLst>
        </p:spPr>
      </p:pic>
      <p:sp>
        <p:nvSpPr>
          <p:cNvPr id="161800" name="Text Box 8"/>
          <p:cNvSpPr txBox="1">
            <a:spLocks noChangeArrowheads="1"/>
          </p:cNvSpPr>
          <p:nvPr/>
        </p:nvSpPr>
        <p:spPr bwMode="auto">
          <a:xfrm rot="1717637">
            <a:off x="6010275" y="2579688"/>
            <a:ext cx="1239838" cy="366712"/>
          </a:xfrm>
          <a:prstGeom prst="rect">
            <a:avLst/>
          </a:prstGeom>
          <a:noFill/>
          <a:ln w="9525">
            <a:noFill/>
            <a:miter lim="800000"/>
            <a:headEnd/>
            <a:tailEnd/>
          </a:ln>
          <a:effectLst/>
        </p:spPr>
        <p:txBody>
          <a:bodyPr>
            <a:spAutoFit/>
          </a:bodyPr>
          <a:lstStyle/>
          <a:p>
            <a:r>
              <a:rPr lang="en-US" sz="1800" b="1">
                <a:solidFill>
                  <a:srgbClr val="FFFF00"/>
                </a:solidFill>
                <a:latin typeface="Courier New" pitchFamily="49" charset="0"/>
                <a:sym typeface="Symbol" pitchFamily="18" charset="2"/>
              </a:rPr>
              <a:t>COIL 1</a:t>
            </a:r>
          </a:p>
        </p:txBody>
      </p:sp>
      <p:sp>
        <p:nvSpPr>
          <p:cNvPr id="161801" name="Text Box 9"/>
          <p:cNvSpPr txBox="1">
            <a:spLocks noChangeArrowheads="1"/>
          </p:cNvSpPr>
          <p:nvPr/>
        </p:nvSpPr>
        <p:spPr bwMode="auto">
          <a:xfrm rot="1717637">
            <a:off x="5727700" y="2849563"/>
            <a:ext cx="1239838" cy="396875"/>
          </a:xfrm>
          <a:prstGeom prst="rect">
            <a:avLst/>
          </a:prstGeom>
          <a:noFill/>
          <a:ln w="9525">
            <a:noFill/>
            <a:miter lim="800000"/>
            <a:headEnd/>
            <a:tailEnd/>
          </a:ln>
          <a:effectLst/>
        </p:spPr>
        <p:txBody>
          <a:bodyPr>
            <a:spAutoFit/>
          </a:bodyPr>
          <a:lstStyle/>
          <a:p>
            <a:r>
              <a:rPr lang="en-US" sz="2000" b="1">
                <a:solidFill>
                  <a:srgbClr val="FFFF00"/>
                </a:solidFill>
                <a:latin typeface="Courier New" pitchFamily="49" charset="0"/>
                <a:sym typeface="Symbol" pitchFamily="18" charset="2"/>
              </a:rPr>
              <a:t>COIL 2</a:t>
            </a:r>
          </a:p>
        </p:txBody>
      </p:sp>
      <p:pic>
        <p:nvPicPr>
          <p:cNvPr id="161806" name="Picture 14" descr="32NE0197"/>
          <p:cNvPicPr>
            <a:picLocks noChangeAspect="1" noChangeArrowheads="1"/>
          </p:cNvPicPr>
          <p:nvPr/>
        </p:nvPicPr>
        <p:blipFill>
          <a:blip r:embed="rId8" cstate="print">
            <a:clrChange>
              <a:clrFrom>
                <a:srgbClr val="D7D7D7"/>
              </a:clrFrom>
              <a:clrTo>
                <a:srgbClr val="D7D7D7">
                  <a:alpha val="0"/>
                </a:srgbClr>
              </a:clrTo>
            </a:clrChange>
          </a:blip>
          <a:srcRect/>
          <a:stretch>
            <a:fillRect/>
          </a:stretch>
        </p:blipFill>
        <p:spPr bwMode="auto">
          <a:xfrm>
            <a:off x="5226050" y="3068638"/>
            <a:ext cx="3630613" cy="381476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1795">
                                            <p:txEl>
                                              <p:pRg st="0" end="0"/>
                                            </p:txEl>
                                          </p:spTgt>
                                        </p:tgtEl>
                                        <p:attrNameLst>
                                          <p:attrName>style.visibility</p:attrName>
                                        </p:attrNameLst>
                                      </p:cBhvr>
                                      <p:to>
                                        <p:strVal val="visible"/>
                                      </p:to>
                                    </p:set>
                                    <p:anim calcmode="lin" valueType="num">
                                      <p:cBhvr additive="base">
                                        <p:cTn id="7" dur="500" fill="hold"/>
                                        <p:tgtEl>
                                          <p:spTgt spid="1617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179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1795">
                                            <p:txEl>
                                              <p:pRg st="1" end="1"/>
                                            </p:txEl>
                                          </p:spTgt>
                                        </p:tgtEl>
                                        <p:attrNameLst>
                                          <p:attrName>style.visibility</p:attrName>
                                        </p:attrNameLst>
                                      </p:cBhvr>
                                      <p:to>
                                        <p:strVal val="visible"/>
                                      </p:to>
                                    </p:set>
                                    <p:anim calcmode="lin" valueType="num">
                                      <p:cBhvr additive="base">
                                        <p:cTn id="13" dur="500" fill="hold"/>
                                        <p:tgtEl>
                                          <p:spTgt spid="16179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1795">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161798"/>
                                        </p:tgtEl>
                                        <p:attrNameLst>
                                          <p:attrName>style.visibility</p:attrName>
                                        </p:attrNameLst>
                                      </p:cBhvr>
                                      <p:to>
                                        <p:strVal val="visible"/>
                                      </p:to>
                                    </p:set>
                                    <p:anim calcmode="lin" valueType="num">
                                      <p:cBhvr>
                                        <p:cTn id="19" dur="500" fill="hold"/>
                                        <p:tgtEl>
                                          <p:spTgt spid="161798"/>
                                        </p:tgtEl>
                                        <p:attrNameLst>
                                          <p:attrName>ppt_w</p:attrName>
                                        </p:attrNameLst>
                                      </p:cBhvr>
                                      <p:tavLst>
                                        <p:tav tm="0">
                                          <p:val>
                                            <p:fltVal val="0"/>
                                          </p:val>
                                        </p:tav>
                                        <p:tav tm="100000">
                                          <p:val>
                                            <p:strVal val="#ppt_w"/>
                                          </p:val>
                                        </p:tav>
                                      </p:tavLst>
                                    </p:anim>
                                    <p:anim calcmode="lin" valueType="num">
                                      <p:cBhvr>
                                        <p:cTn id="20" dur="500" fill="hold"/>
                                        <p:tgtEl>
                                          <p:spTgt spid="161798"/>
                                        </p:tgtEl>
                                        <p:attrNameLst>
                                          <p:attrName>ppt_h</p:attrName>
                                        </p:attrNameLst>
                                      </p:cBhvr>
                                      <p:tavLst>
                                        <p:tav tm="0">
                                          <p:val>
                                            <p:fltVal val="0"/>
                                          </p:val>
                                        </p:tav>
                                        <p:tav tm="100000">
                                          <p:val>
                                            <p:strVal val="#ppt_h"/>
                                          </p:val>
                                        </p:tav>
                                      </p:tavLst>
                                    </p:anim>
                                    <p:animEffect transition="in" filter="fade">
                                      <p:cBhvr>
                                        <p:cTn id="21" dur="500"/>
                                        <p:tgtEl>
                                          <p:spTgt spid="161798"/>
                                        </p:tgtEl>
                                      </p:cBhvr>
                                    </p:animEffect>
                                  </p:childTnLst>
                                  <p:subTnLst>
                                    <p:audio>
                                      <p:cMediaNode>
                                        <p:cTn display="0" masterRel="sameClick">
                                          <p:stCondLst>
                                            <p:cond evt="begin" delay="0">
                                              <p:tn val="17"/>
                                            </p:cond>
                                          </p:stCondLst>
                                          <p:endCondLst>
                                            <p:cond evt="onStopAudio" delay="0">
                                              <p:tgtEl>
                                                <p:sldTgt/>
                                              </p:tgtEl>
                                            </p:cond>
                                          </p:endCondLst>
                                        </p:cTn>
                                        <p:tgtEl>
                                          <p:sndTgt r:embed="rId3" name="camera.wav"/>
                                        </p:tgtEl>
                                      </p:cMediaNode>
                                    </p:audio>
                                  </p:sub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61795">
                                            <p:txEl>
                                              <p:pRg st="2" end="2"/>
                                            </p:txEl>
                                          </p:spTgt>
                                        </p:tgtEl>
                                        <p:attrNameLst>
                                          <p:attrName>style.visibility</p:attrName>
                                        </p:attrNameLst>
                                      </p:cBhvr>
                                      <p:to>
                                        <p:strVal val="visible"/>
                                      </p:to>
                                    </p:set>
                                    <p:anim calcmode="lin" valueType="num">
                                      <p:cBhvr additive="base">
                                        <p:cTn id="26" dur="500" fill="hold"/>
                                        <p:tgtEl>
                                          <p:spTgt spid="161795">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61795">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8" fill="hold">
                      <p:stCondLst>
                        <p:cond delay="indefinite"/>
                      </p:stCondLst>
                      <p:childTnLst>
                        <p:par>
                          <p:cTn id="29" fill="hold">
                            <p:stCondLst>
                              <p:cond delay="0"/>
                            </p:stCondLst>
                            <p:childTnLst>
                              <p:par>
                                <p:cTn id="30" presetID="2" presetClass="entr" presetSubtype="12" fill="hold" grpId="0" nodeType="clickEffect">
                                  <p:stCondLst>
                                    <p:cond delay="0"/>
                                  </p:stCondLst>
                                  <p:childTnLst>
                                    <p:set>
                                      <p:cBhvr>
                                        <p:cTn id="31" dur="1" fill="hold">
                                          <p:stCondLst>
                                            <p:cond delay="0"/>
                                          </p:stCondLst>
                                        </p:cTn>
                                        <p:tgtEl>
                                          <p:spTgt spid="161800"/>
                                        </p:tgtEl>
                                        <p:attrNameLst>
                                          <p:attrName>style.visibility</p:attrName>
                                        </p:attrNameLst>
                                      </p:cBhvr>
                                      <p:to>
                                        <p:strVal val="visible"/>
                                      </p:to>
                                    </p:set>
                                    <p:anim calcmode="lin" valueType="num">
                                      <p:cBhvr additive="base">
                                        <p:cTn id="32" dur="500" fill="hold"/>
                                        <p:tgtEl>
                                          <p:spTgt spid="161800"/>
                                        </p:tgtEl>
                                        <p:attrNameLst>
                                          <p:attrName>ppt_x</p:attrName>
                                        </p:attrNameLst>
                                      </p:cBhvr>
                                      <p:tavLst>
                                        <p:tav tm="0">
                                          <p:val>
                                            <p:strVal val="0-#ppt_w/2"/>
                                          </p:val>
                                        </p:tav>
                                        <p:tav tm="100000">
                                          <p:val>
                                            <p:strVal val="#ppt_x"/>
                                          </p:val>
                                        </p:tav>
                                      </p:tavLst>
                                    </p:anim>
                                    <p:anim calcmode="lin" valueType="num">
                                      <p:cBhvr additive="base">
                                        <p:cTn id="33" dur="500" fill="hold"/>
                                        <p:tgtEl>
                                          <p:spTgt spid="16180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5" name="whoosh.wav"/>
                                        </p:tgtEl>
                                      </p:cMediaNode>
                                    </p:audio>
                                  </p:subTnLst>
                                </p:cTn>
                              </p:par>
                            </p:childTnLst>
                          </p:cTn>
                        </p:par>
                      </p:childTnLst>
                    </p:cTn>
                  </p:par>
                  <p:par>
                    <p:cTn id="34" fill="hold">
                      <p:stCondLst>
                        <p:cond delay="indefinite"/>
                      </p:stCondLst>
                      <p:childTnLst>
                        <p:par>
                          <p:cTn id="35" fill="hold">
                            <p:stCondLst>
                              <p:cond delay="0"/>
                            </p:stCondLst>
                            <p:childTnLst>
                              <p:par>
                                <p:cTn id="36" presetID="2" presetClass="entr" presetSubtype="12" fill="hold" grpId="0" nodeType="clickEffect">
                                  <p:stCondLst>
                                    <p:cond delay="0"/>
                                  </p:stCondLst>
                                  <p:childTnLst>
                                    <p:set>
                                      <p:cBhvr>
                                        <p:cTn id="37" dur="1" fill="hold">
                                          <p:stCondLst>
                                            <p:cond delay="0"/>
                                          </p:stCondLst>
                                        </p:cTn>
                                        <p:tgtEl>
                                          <p:spTgt spid="161801"/>
                                        </p:tgtEl>
                                        <p:attrNameLst>
                                          <p:attrName>style.visibility</p:attrName>
                                        </p:attrNameLst>
                                      </p:cBhvr>
                                      <p:to>
                                        <p:strVal val="visible"/>
                                      </p:to>
                                    </p:set>
                                    <p:anim calcmode="lin" valueType="num">
                                      <p:cBhvr additive="base">
                                        <p:cTn id="38" dur="500" fill="hold"/>
                                        <p:tgtEl>
                                          <p:spTgt spid="161801"/>
                                        </p:tgtEl>
                                        <p:attrNameLst>
                                          <p:attrName>ppt_x</p:attrName>
                                        </p:attrNameLst>
                                      </p:cBhvr>
                                      <p:tavLst>
                                        <p:tav tm="0">
                                          <p:val>
                                            <p:strVal val="0-#ppt_w/2"/>
                                          </p:val>
                                        </p:tav>
                                        <p:tav tm="100000">
                                          <p:val>
                                            <p:strVal val="#ppt_x"/>
                                          </p:val>
                                        </p:tav>
                                      </p:tavLst>
                                    </p:anim>
                                    <p:anim calcmode="lin" valueType="num">
                                      <p:cBhvr additive="base">
                                        <p:cTn id="39" dur="500" fill="hold"/>
                                        <p:tgtEl>
                                          <p:spTgt spid="16180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5" name="whoosh.wav"/>
                                        </p:tgtEl>
                                      </p:cMediaNode>
                                    </p:audio>
                                  </p:sub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161795">
                                            <p:txEl>
                                              <p:pRg st="3" end="3"/>
                                            </p:txEl>
                                          </p:spTgt>
                                        </p:tgtEl>
                                        <p:attrNameLst>
                                          <p:attrName>style.visibility</p:attrName>
                                        </p:attrNameLst>
                                      </p:cBhvr>
                                      <p:to>
                                        <p:strVal val="visible"/>
                                      </p:to>
                                    </p:set>
                                    <p:anim calcmode="lin" valueType="num">
                                      <p:cBhvr additive="base">
                                        <p:cTn id="44" dur="500" fill="hold"/>
                                        <p:tgtEl>
                                          <p:spTgt spid="161795">
                                            <p:txEl>
                                              <p:pRg st="3" end="3"/>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61795">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childTnLst>
                    </p:cTn>
                  </p:par>
                  <p:par>
                    <p:cTn id="46" fill="hold">
                      <p:stCondLst>
                        <p:cond delay="indefinite"/>
                      </p:stCondLst>
                      <p:childTnLst>
                        <p:par>
                          <p:cTn id="47" fill="hold">
                            <p:stCondLst>
                              <p:cond delay="0"/>
                            </p:stCondLst>
                            <p:childTnLst>
                              <p:par>
                                <p:cTn id="48" presetID="53" presetClass="entr" presetSubtype="0" fill="hold" nodeType="clickEffect">
                                  <p:stCondLst>
                                    <p:cond delay="0"/>
                                  </p:stCondLst>
                                  <p:childTnLst>
                                    <p:set>
                                      <p:cBhvr>
                                        <p:cTn id="49" dur="1" fill="hold">
                                          <p:stCondLst>
                                            <p:cond delay="0"/>
                                          </p:stCondLst>
                                        </p:cTn>
                                        <p:tgtEl>
                                          <p:spTgt spid="161806"/>
                                        </p:tgtEl>
                                        <p:attrNameLst>
                                          <p:attrName>style.visibility</p:attrName>
                                        </p:attrNameLst>
                                      </p:cBhvr>
                                      <p:to>
                                        <p:strVal val="visible"/>
                                      </p:to>
                                    </p:set>
                                    <p:anim calcmode="lin" valueType="num">
                                      <p:cBhvr>
                                        <p:cTn id="50" dur="500" fill="hold"/>
                                        <p:tgtEl>
                                          <p:spTgt spid="161806"/>
                                        </p:tgtEl>
                                        <p:attrNameLst>
                                          <p:attrName>ppt_w</p:attrName>
                                        </p:attrNameLst>
                                      </p:cBhvr>
                                      <p:tavLst>
                                        <p:tav tm="0">
                                          <p:val>
                                            <p:fltVal val="0"/>
                                          </p:val>
                                        </p:tav>
                                        <p:tav tm="100000">
                                          <p:val>
                                            <p:strVal val="#ppt_w"/>
                                          </p:val>
                                        </p:tav>
                                      </p:tavLst>
                                    </p:anim>
                                    <p:anim calcmode="lin" valueType="num">
                                      <p:cBhvr>
                                        <p:cTn id="51" dur="500" fill="hold"/>
                                        <p:tgtEl>
                                          <p:spTgt spid="161806"/>
                                        </p:tgtEl>
                                        <p:attrNameLst>
                                          <p:attrName>ppt_h</p:attrName>
                                        </p:attrNameLst>
                                      </p:cBhvr>
                                      <p:tavLst>
                                        <p:tav tm="0">
                                          <p:val>
                                            <p:fltVal val="0"/>
                                          </p:val>
                                        </p:tav>
                                        <p:tav tm="100000">
                                          <p:val>
                                            <p:strVal val="#ppt_h"/>
                                          </p:val>
                                        </p:tav>
                                      </p:tavLst>
                                    </p:anim>
                                    <p:animEffect transition="in" filter="fade">
                                      <p:cBhvr>
                                        <p:cTn id="52" dur="500"/>
                                        <p:tgtEl>
                                          <p:spTgt spid="161806"/>
                                        </p:tgtEl>
                                      </p:cBhvr>
                                    </p:animEffect>
                                  </p:childTnLst>
                                  <p:subTnLst>
                                    <p:audio>
                                      <p:cMediaNode>
                                        <p:cTn display="0" masterRel="sameClick">
                                          <p:stCondLst>
                                            <p:cond evt="begin" delay="0">
                                              <p:tn val="48"/>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800" grpId="0"/>
      <p:bldP spid="16180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ChangeArrowheads="1"/>
          </p:cNvSpPr>
          <p:nvPr/>
        </p:nvSpPr>
        <p:spPr bwMode="auto">
          <a:xfrm>
            <a:off x="685800" y="1338263"/>
            <a:ext cx="7772400" cy="5519737"/>
          </a:xfrm>
          <a:prstGeom prst="rect">
            <a:avLst/>
          </a:prstGeom>
          <a:solidFill>
            <a:srgbClr val="EAEAEA"/>
          </a:solidFill>
          <a:ln w="9525">
            <a:noFill/>
            <a:miter lim="800000"/>
            <a:headEnd/>
            <a:tailEnd/>
          </a:ln>
          <a:effectLst/>
        </p:spPr>
        <p:txBody>
          <a:bodyPr/>
          <a:lstStyle/>
          <a:p>
            <a:r>
              <a:rPr lang="en-US" altLang="en-US" i="1" dirty="0">
                <a:solidFill>
                  <a:schemeClr val="accent2"/>
                </a:solidFill>
              </a:rPr>
              <a:t>Transformers</a:t>
            </a:r>
            <a:r>
              <a:rPr lang="en-US" dirty="0">
                <a:solidFill>
                  <a:schemeClr val="accent2"/>
                </a:solidFill>
                <a:cs typeface="Times New Roman" pitchFamily="18" charset="0"/>
              </a:rPr>
              <a:t> – real</a:t>
            </a:r>
            <a:r>
              <a:rPr lang="en-US" dirty="0">
                <a:solidFill>
                  <a:srgbClr val="000000"/>
                </a:solidFill>
                <a:cs typeface="Times New Roman" pitchFamily="18" charset="0"/>
                <a:sym typeface="Symbol" pitchFamily="18" charset="2"/>
              </a:rPr>
              <a:t> </a:t>
            </a:r>
          </a:p>
          <a:p>
            <a:r>
              <a:rPr lang="en-US" dirty="0">
                <a:solidFill>
                  <a:srgbClr val="000000"/>
                </a:solidFill>
                <a:cs typeface="Times New Roman" pitchFamily="18" charset="0"/>
                <a:sym typeface="Symbol" pitchFamily="18" charset="2"/>
              </a:rPr>
              <a:t></a:t>
            </a:r>
            <a:r>
              <a:rPr lang="en-US" dirty="0">
                <a:solidFill>
                  <a:srgbClr val="000000"/>
                </a:solidFill>
                <a:cs typeface="Times New Roman" pitchFamily="18" charset="0"/>
              </a:rPr>
              <a:t>For real transformers there are </a:t>
            </a:r>
            <a:r>
              <a:rPr lang="en-US" b="1" dirty="0" smtClean="0">
                <a:solidFill>
                  <a:srgbClr val="000000"/>
                </a:solidFill>
                <a:cs typeface="Times New Roman" pitchFamily="18" charset="0"/>
              </a:rPr>
              <a:t>______________ </a:t>
            </a:r>
            <a:r>
              <a:rPr lang="en-US" dirty="0" smtClean="0">
                <a:solidFill>
                  <a:srgbClr val="000000"/>
                </a:solidFill>
                <a:cs typeface="Times New Roman" pitchFamily="18" charset="0"/>
              </a:rPr>
              <a:t>and                                         </a:t>
            </a:r>
            <a:r>
              <a:rPr lang="en-US" b="1" dirty="0">
                <a:solidFill>
                  <a:srgbClr val="000000"/>
                </a:solidFill>
                <a:cs typeface="Times New Roman" pitchFamily="18" charset="0"/>
              </a:rPr>
              <a:t>hysteresis currents</a:t>
            </a:r>
            <a:r>
              <a:rPr lang="en-US" dirty="0">
                <a:solidFill>
                  <a:srgbClr val="000000"/>
                </a:solidFill>
                <a:cs typeface="Times New Roman" pitchFamily="18" charset="0"/>
              </a:rPr>
              <a:t>, both of which are created by Faraday’s law due to the magnetic flux change that is naturally a part of AC circuits. Both of these currents produce </a:t>
            </a:r>
            <a:r>
              <a:rPr lang="en-US" i="1" dirty="0">
                <a:solidFill>
                  <a:srgbClr val="000000"/>
                </a:solidFill>
                <a:cs typeface="Times New Roman" pitchFamily="18" charset="0"/>
              </a:rPr>
              <a:t>P </a:t>
            </a:r>
            <a:r>
              <a:rPr lang="en-US" dirty="0">
                <a:solidFill>
                  <a:srgbClr val="000000"/>
                </a:solidFill>
                <a:cs typeface="Times New Roman" pitchFamily="18" charset="0"/>
              </a:rPr>
              <a:t>= </a:t>
            </a:r>
            <a:r>
              <a:rPr lang="en-US" i="1" dirty="0">
                <a:solidFill>
                  <a:srgbClr val="000000"/>
                </a:solidFill>
                <a:cs typeface="Times New Roman" pitchFamily="18" charset="0"/>
              </a:rPr>
              <a:t>I</a:t>
            </a:r>
            <a:r>
              <a:rPr lang="en-US" baseline="30000" dirty="0">
                <a:solidFill>
                  <a:srgbClr val="000000"/>
                </a:solidFill>
                <a:cs typeface="Times New Roman" pitchFamily="18" charset="0"/>
              </a:rPr>
              <a:t> 2</a:t>
            </a:r>
            <a:r>
              <a:rPr lang="en-US" i="1" dirty="0">
                <a:solidFill>
                  <a:srgbClr val="000000"/>
                </a:solidFill>
                <a:cs typeface="Times New Roman" pitchFamily="18" charset="0"/>
              </a:rPr>
              <a:t>R </a:t>
            </a:r>
            <a:r>
              <a:rPr lang="en-US" dirty="0" smtClean="0">
                <a:solidFill>
                  <a:srgbClr val="000000"/>
                </a:solidFill>
                <a:cs typeface="Times New Roman" pitchFamily="18" charset="0"/>
              </a:rPr>
              <a:t>_____________.</a:t>
            </a:r>
            <a:endParaRPr lang="en-US" dirty="0">
              <a:solidFill>
                <a:srgbClr val="000000"/>
              </a:solidFill>
              <a:cs typeface="Times New Roman" pitchFamily="18" charset="0"/>
            </a:endParaRPr>
          </a:p>
          <a:p>
            <a:pPr eaLnBrk="0" hangingPunct="0">
              <a:spcBef>
                <a:spcPct val="20000"/>
              </a:spcBef>
            </a:pPr>
            <a:r>
              <a:rPr lang="en-US" dirty="0">
                <a:solidFill>
                  <a:srgbClr val="000000"/>
                </a:solidFill>
                <a:cs typeface="Times New Roman" pitchFamily="18" charset="0"/>
                <a:sym typeface="Symbol" pitchFamily="18" charset="2"/>
              </a:rPr>
              <a:t>Hysteresis losses </a:t>
            </a:r>
            <a:r>
              <a:rPr lang="en-US" dirty="0">
                <a:solidFill>
                  <a:srgbClr val="000000"/>
                </a:solidFill>
                <a:cs typeface="Times New Roman" pitchFamily="18" charset="0"/>
              </a:rPr>
              <a:t>(</a:t>
            </a:r>
            <a:r>
              <a:rPr lang="en-US" i="1" dirty="0" err="1">
                <a:solidFill>
                  <a:srgbClr val="000000"/>
                </a:solidFill>
                <a:cs typeface="Times New Roman" pitchFamily="18" charset="0"/>
              </a:rPr>
              <a:t>I</a:t>
            </a:r>
            <a:r>
              <a:rPr lang="en-US" baseline="-25000" dirty="0" err="1">
                <a:solidFill>
                  <a:srgbClr val="000000"/>
                </a:solidFill>
                <a:cs typeface="Times New Roman" pitchFamily="18" charset="0"/>
              </a:rPr>
              <a:t>hyst</a:t>
            </a:r>
            <a:r>
              <a:rPr lang="en-US" dirty="0">
                <a:solidFill>
                  <a:srgbClr val="000000"/>
                </a:solidFill>
                <a:cs typeface="Times New Roman" pitchFamily="18" charset="0"/>
              </a:rPr>
              <a:t> </a:t>
            </a:r>
            <a:r>
              <a:rPr lang="en-US" dirty="0">
                <a:solidFill>
                  <a:srgbClr val="000000"/>
                </a:solidFill>
                <a:cs typeface="Times New Roman" pitchFamily="18" charset="0"/>
                <a:sym typeface="Symbol" pitchFamily="18" charset="2"/>
              </a:rPr>
              <a:t></a:t>
            </a:r>
            <a:r>
              <a:rPr lang="en-US" dirty="0">
                <a:solidFill>
                  <a:srgbClr val="000000"/>
                </a:solidFill>
                <a:cs typeface="Times New Roman" pitchFamily="18" charset="0"/>
              </a:rPr>
              <a:t> </a:t>
            </a:r>
            <a:r>
              <a:rPr lang="en-US" i="1" dirty="0">
                <a:solidFill>
                  <a:srgbClr val="000000"/>
                </a:solidFill>
                <a:cs typeface="Times New Roman" pitchFamily="18" charset="0"/>
              </a:rPr>
              <a:t>f</a:t>
            </a:r>
            <a:r>
              <a:rPr lang="en-US" i="1" baseline="-25000" dirty="0">
                <a:solidFill>
                  <a:srgbClr val="000000"/>
                </a:solidFill>
                <a:cs typeface="Times New Roman" pitchFamily="18" charset="0"/>
              </a:rPr>
              <a:t> </a:t>
            </a:r>
            <a:r>
              <a:rPr lang="en-US" dirty="0">
                <a:solidFill>
                  <a:srgbClr val="000000"/>
                </a:solidFill>
                <a:cs typeface="Times New Roman" pitchFamily="18" charset="0"/>
              </a:rPr>
              <a:t>) </a:t>
            </a:r>
            <a:r>
              <a:rPr lang="en-US" dirty="0">
                <a:solidFill>
                  <a:srgbClr val="000000"/>
                </a:solidFill>
                <a:cs typeface="Times New Roman" pitchFamily="18" charset="0"/>
                <a:sym typeface="Symbol" pitchFamily="18" charset="2"/>
              </a:rPr>
              <a:t>are less significant than eddy losses </a:t>
            </a:r>
            <a:r>
              <a:rPr lang="en-US" dirty="0">
                <a:solidFill>
                  <a:srgbClr val="000000"/>
                </a:solidFill>
                <a:cs typeface="Times New Roman" pitchFamily="18" charset="0"/>
              </a:rPr>
              <a:t>(</a:t>
            </a:r>
            <a:r>
              <a:rPr lang="en-US" i="1" dirty="0" err="1">
                <a:solidFill>
                  <a:srgbClr val="000000"/>
                </a:solidFill>
                <a:cs typeface="Times New Roman" pitchFamily="18" charset="0"/>
              </a:rPr>
              <a:t>I</a:t>
            </a:r>
            <a:r>
              <a:rPr lang="en-US" baseline="-25000" dirty="0" err="1">
                <a:solidFill>
                  <a:srgbClr val="000000"/>
                </a:solidFill>
                <a:cs typeface="Times New Roman" pitchFamily="18" charset="0"/>
              </a:rPr>
              <a:t>eddy</a:t>
            </a:r>
            <a:r>
              <a:rPr lang="en-US" dirty="0">
                <a:solidFill>
                  <a:srgbClr val="000000"/>
                </a:solidFill>
                <a:cs typeface="Times New Roman" pitchFamily="18" charset="0"/>
              </a:rPr>
              <a:t> </a:t>
            </a:r>
            <a:r>
              <a:rPr lang="en-US" dirty="0">
                <a:solidFill>
                  <a:srgbClr val="000000"/>
                </a:solidFill>
                <a:cs typeface="Times New Roman" pitchFamily="18" charset="0"/>
                <a:sym typeface="Symbol" pitchFamily="18" charset="2"/>
              </a:rPr>
              <a:t> </a:t>
            </a:r>
            <a:r>
              <a:rPr lang="en-US" i="1" dirty="0">
                <a:solidFill>
                  <a:srgbClr val="000000"/>
                </a:solidFill>
                <a:cs typeface="Times New Roman" pitchFamily="18" charset="0"/>
                <a:sym typeface="Symbol" pitchFamily="18" charset="2"/>
              </a:rPr>
              <a:t>f</a:t>
            </a:r>
            <a:r>
              <a:rPr lang="en-US" baseline="30000" dirty="0">
                <a:solidFill>
                  <a:srgbClr val="000000"/>
                </a:solidFill>
                <a:cs typeface="Times New Roman" pitchFamily="18" charset="0"/>
                <a:sym typeface="Symbol" pitchFamily="18" charset="2"/>
              </a:rPr>
              <a:t> 2</a:t>
            </a:r>
            <a:r>
              <a:rPr lang="en-US" i="1" baseline="-25000" dirty="0">
                <a:solidFill>
                  <a:srgbClr val="000000"/>
                </a:solidFill>
                <a:cs typeface="Times New Roman" pitchFamily="18" charset="0"/>
                <a:sym typeface="Symbol" pitchFamily="18" charset="2"/>
              </a:rPr>
              <a:t> </a:t>
            </a:r>
            <a:r>
              <a:rPr lang="en-US" dirty="0">
                <a:solidFill>
                  <a:srgbClr val="000000"/>
                </a:solidFill>
                <a:cs typeface="Times New Roman" pitchFamily="18" charset="0"/>
                <a:sym typeface="Symbol" pitchFamily="18" charset="2"/>
              </a:rPr>
              <a:t>). </a:t>
            </a:r>
          </a:p>
          <a:p>
            <a:pPr eaLnBrk="0" hangingPunct="0">
              <a:spcBef>
                <a:spcPct val="20000"/>
              </a:spcBef>
            </a:pPr>
            <a:r>
              <a:rPr lang="en-US" dirty="0" smtClean="0">
                <a:solidFill>
                  <a:srgbClr val="000000"/>
                </a:solidFill>
                <a:cs typeface="Times New Roman" pitchFamily="18" charset="0"/>
                <a:sym typeface="Symbol" pitchFamily="18" charset="2"/>
              </a:rPr>
              <a:t>____________________________                          </a:t>
            </a:r>
            <a:r>
              <a:rPr lang="en-US" i="1" dirty="0" smtClean="0">
                <a:solidFill>
                  <a:srgbClr val="000000"/>
                </a:solidFill>
                <a:cs typeface="Times New Roman" pitchFamily="18" charset="0"/>
                <a:sym typeface="Symbol" pitchFamily="18" charset="2"/>
              </a:rPr>
              <a:t>_____________________________</a:t>
            </a:r>
            <a:r>
              <a:rPr lang="en-US" dirty="0" smtClean="0">
                <a:solidFill>
                  <a:srgbClr val="000000"/>
                </a:solidFill>
                <a:cs typeface="Times New Roman" pitchFamily="18" charset="0"/>
                <a:sym typeface="Symbol" pitchFamily="18" charset="2"/>
              </a:rPr>
              <a:t>.</a:t>
            </a:r>
            <a:endParaRPr lang="en-US" dirty="0">
              <a:solidFill>
                <a:srgbClr val="000000"/>
              </a:solidFill>
              <a:cs typeface="Times New Roman" pitchFamily="18" charset="0"/>
              <a:sym typeface="Symbol" pitchFamily="18" charset="2"/>
            </a:endParaRPr>
          </a:p>
          <a:p>
            <a:pPr eaLnBrk="0" hangingPunct="0">
              <a:spcBef>
                <a:spcPct val="20000"/>
              </a:spcBef>
            </a:pPr>
            <a:r>
              <a:rPr lang="en-US" dirty="0">
                <a:solidFill>
                  <a:srgbClr val="000000"/>
                </a:solidFill>
                <a:cs typeface="Times New Roman" pitchFamily="18" charset="0"/>
                <a:sym typeface="Symbol" pitchFamily="18" charset="2"/>
              </a:rPr>
              <a:t></a:t>
            </a:r>
            <a:r>
              <a:rPr lang="en-US" dirty="0">
                <a:solidFill>
                  <a:srgbClr val="000000"/>
                </a:solidFill>
                <a:cs typeface="Times New Roman" pitchFamily="18" charset="0"/>
              </a:rPr>
              <a:t>The laminations are insulated from                                  one another, thereby eliminating any                          complete loops to make a circuit. </a:t>
            </a:r>
          </a:p>
          <a:p>
            <a:pPr eaLnBrk="0" hangingPunct="0">
              <a:spcBef>
                <a:spcPct val="20000"/>
              </a:spcBef>
            </a:pPr>
            <a:r>
              <a:rPr lang="en-US" dirty="0">
                <a:solidFill>
                  <a:srgbClr val="000000"/>
                </a:solidFill>
                <a:cs typeface="Times New Roman" pitchFamily="18" charset="0"/>
                <a:sym typeface="Symbol" pitchFamily="18" charset="2"/>
              </a:rPr>
              <a:t></a:t>
            </a:r>
            <a:r>
              <a:rPr lang="en-US" dirty="0">
                <a:solidFill>
                  <a:srgbClr val="000000"/>
                </a:solidFill>
                <a:cs typeface="Times New Roman" pitchFamily="18" charset="0"/>
              </a:rPr>
              <a:t>Furthermore, each layer has </a:t>
            </a:r>
            <a:r>
              <a:rPr lang="en-US" i="1" dirty="0">
                <a:solidFill>
                  <a:srgbClr val="000000"/>
                </a:solidFill>
                <a:cs typeface="Times New Roman" pitchFamily="18" charset="0"/>
              </a:rPr>
              <a:t>E</a:t>
            </a:r>
            <a:r>
              <a:rPr lang="en-US" dirty="0">
                <a:solidFill>
                  <a:srgbClr val="000000"/>
                </a:solidFill>
                <a:cs typeface="Times New Roman" pitchFamily="18" charset="0"/>
              </a:rPr>
              <a:t> and </a:t>
            </a:r>
            <a:r>
              <a:rPr lang="en-US" i="1" dirty="0">
                <a:solidFill>
                  <a:srgbClr val="000000"/>
                </a:solidFill>
                <a:cs typeface="Times New Roman" pitchFamily="18" charset="0"/>
              </a:rPr>
              <a:t>I </a:t>
            </a:r>
            <a:r>
              <a:rPr lang="en-US" dirty="0">
                <a:solidFill>
                  <a:srgbClr val="000000"/>
                </a:solidFill>
                <a:cs typeface="Times New Roman" pitchFamily="18" charset="0"/>
              </a:rPr>
              <a:t>laminations.</a:t>
            </a:r>
          </a:p>
        </p:txBody>
      </p:sp>
      <p:pic>
        <p:nvPicPr>
          <p:cNvPr id="190467" name="Picture 3"/>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5745163" y="4071938"/>
            <a:ext cx="3243262" cy="1814512"/>
          </a:xfrm>
          <a:prstGeom prst="rect">
            <a:avLst/>
          </a:prstGeom>
          <a:ln>
            <a:noFill/>
          </a:ln>
          <a:effectLst>
            <a:outerShdw blurRad="292100" dist="139700" dir="2700000" algn="tl" rotWithShape="0">
              <a:srgbClr val="333333">
                <a:alpha val="65000"/>
              </a:srgbClr>
            </a:outerShdw>
          </a:effectLst>
        </p:spPr>
      </p:pic>
      <p:sp>
        <p:nvSpPr>
          <p:cNvPr id="190468"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11: Electromagnetic induction - AHL</a:t>
            </a:r>
            <a:br>
              <a:rPr lang="en-US" altLang="en-US" sz="2800" b="1">
                <a:solidFill>
                  <a:schemeClr val="tx2"/>
                </a:solidFill>
              </a:rPr>
            </a:br>
            <a:r>
              <a:rPr lang="en-US" altLang="en-US" sz="2800"/>
              <a:t>11.2 – Power generation and transmission</a:t>
            </a:r>
          </a:p>
        </p:txBody>
      </p:sp>
      <p:sp>
        <p:nvSpPr>
          <p:cNvPr id="190469" name="Freeform 5"/>
          <p:cNvSpPr>
            <a:spLocks/>
          </p:cNvSpPr>
          <p:nvPr/>
        </p:nvSpPr>
        <p:spPr bwMode="auto">
          <a:xfrm flipH="1">
            <a:off x="7854950" y="4751388"/>
            <a:ext cx="784225" cy="1712912"/>
          </a:xfrm>
          <a:custGeom>
            <a:avLst/>
            <a:gdLst/>
            <a:ahLst/>
            <a:cxnLst>
              <a:cxn ang="0">
                <a:pos x="8" y="1001"/>
              </a:cxn>
              <a:cxn ang="0">
                <a:pos x="0" y="0"/>
              </a:cxn>
              <a:cxn ang="0">
                <a:pos x="826" y="811"/>
              </a:cxn>
              <a:cxn ang="0">
                <a:pos x="826" y="1804"/>
              </a:cxn>
              <a:cxn ang="0">
                <a:pos x="667" y="1653"/>
              </a:cxn>
              <a:cxn ang="0">
                <a:pos x="667" y="864"/>
              </a:cxn>
              <a:cxn ang="0">
                <a:pos x="455" y="667"/>
              </a:cxn>
              <a:cxn ang="0">
                <a:pos x="455" y="1433"/>
              </a:cxn>
              <a:cxn ang="0">
                <a:pos x="311" y="1304"/>
              </a:cxn>
              <a:cxn ang="0">
                <a:pos x="326" y="531"/>
              </a:cxn>
              <a:cxn ang="0">
                <a:pos x="144" y="349"/>
              </a:cxn>
              <a:cxn ang="0">
                <a:pos x="144" y="1130"/>
              </a:cxn>
              <a:cxn ang="0">
                <a:pos x="8" y="1001"/>
              </a:cxn>
            </a:cxnLst>
            <a:rect l="0" t="0" r="r" b="b"/>
            <a:pathLst>
              <a:path w="826" h="1804">
                <a:moveTo>
                  <a:pt x="8" y="1001"/>
                </a:moveTo>
                <a:lnTo>
                  <a:pt x="0" y="0"/>
                </a:lnTo>
                <a:lnTo>
                  <a:pt x="826" y="811"/>
                </a:lnTo>
                <a:lnTo>
                  <a:pt x="826" y="1804"/>
                </a:lnTo>
                <a:lnTo>
                  <a:pt x="667" y="1653"/>
                </a:lnTo>
                <a:lnTo>
                  <a:pt x="667" y="864"/>
                </a:lnTo>
                <a:lnTo>
                  <a:pt x="455" y="667"/>
                </a:lnTo>
                <a:lnTo>
                  <a:pt x="455" y="1433"/>
                </a:lnTo>
                <a:lnTo>
                  <a:pt x="311" y="1304"/>
                </a:lnTo>
                <a:lnTo>
                  <a:pt x="326" y="531"/>
                </a:lnTo>
                <a:lnTo>
                  <a:pt x="144" y="349"/>
                </a:lnTo>
                <a:lnTo>
                  <a:pt x="144" y="1130"/>
                </a:lnTo>
                <a:lnTo>
                  <a:pt x="8" y="1001"/>
                </a:lnTo>
                <a:close/>
              </a:path>
            </a:pathLst>
          </a:custGeom>
          <a:gradFill rotWithShape="1">
            <a:gsLst>
              <a:gs pos="0">
                <a:srgbClr val="FFCC99">
                  <a:gamma/>
                  <a:shade val="46275"/>
                  <a:invGamma/>
                </a:srgbClr>
              </a:gs>
              <a:gs pos="100000">
                <a:srgbClr val="FFCC99"/>
              </a:gs>
            </a:gsLst>
            <a:lin ang="2700000" scaled="1"/>
          </a:gradFill>
          <a:ln w="9525">
            <a:solidFill>
              <a:schemeClr val="tx1"/>
            </a:solidFill>
            <a:round/>
            <a:headEnd/>
            <a:tailEnd/>
          </a:ln>
          <a:effectLst/>
        </p:spPr>
        <p:txBody>
          <a:bodyPr/>
          <a:lstStyle/>
          <a:p>
            <a:endParaRPr lang="en-US"/>
          </a:p>
        </p:txBody>
      </p:sp>
      <p:sp>
        <p:nvSpPr>
          <p:cNvPr id="190470" name="Freeform 6"/>
          <p:cNvSpPr>
            <a:spLocks/>
          </p:cNvSpPr>
          <p:nvPr/>
        </p:nvSpPr>
        <p:spPr bwMode="auto">
          <a:xfrm flipH="1">
            <a:off x="7847013" y="5684838"/>
            <a:ext cx="790575" cy="1012825"/>
          </a:xfrm>
          <a:custGeom>
            <a:avLst/>
            <a:gdLst/>
            <a:ahLst/>
            <a:cxnLst>
              <a:cxn ang="0">
                <a:pos x="0" y="257"/>
              </a:cxn>
              <a:cxn ang="0">
                <a:pos x="0" y="0"/>
              </a:cxn>
              <a:cxn ang="0">
                <a:pos x="833" y="833"/>
              </a:cxn>
              <a:cxn ang="0">
                <a:pos x="833" y="1068"/>
              </a:cxn>
              <a:cxn ang="0">
                <a:pos x="0" y="257"/>
              </a:cxn>
            </a:cxnLst>
            <a:rect l="0" t="0" r="r" b="b"/>
            <a:pathLst>
              <a:path w="833" h="1068">
                <a:moveTo>
                  <a:pt x="0" y="257"/>
                </a:moveTo>
                <a:lnTo>
                  <a:pt x="0" y="0"/>
                </a:lnTo>
                <a:lnTo>
                  <a:pt x="833" y="833"/>
                </a:lnTo>
                <a:lnTo>
                  <a:pt x="833" y="1068"/>
                </a:lnTo>
                <a:lnTo>
                  <a:pt x="0" y="257"/>
                </a:lnTo>
                <a:close/>
              </a:path>
            </a:pathLst>
          </a:custGeom>
          <a:gradFill rotWithShape="1">
            <a:gsLst>
              <a:gs pos="0">
                <a:srgbClr val="FFCC99">
                  <a:gamma/>
                  <a:shade val="46275"/>
                  <a:invGamma/>
                </a:srgbClr>
              </a:gs>
              <a:gs pos="100000">
                <a:srgbClr val="FFCC99"/>
              </a:gs>
            </a:gsLst>
            <a:lin ang="2700000" scaled="1"/>
          </a:gradFill>
          <a:ln w="9525">
            <a:solidFill>
              <a:schemeClr val="tx1"/>
            </a:solidFill>
            <a:round/>
            <a:headEnd/>
            <a:tailEnd/>
          </a:ln>
          <a:effectLst/>
        </p:spPr>
        <p:txBody>
          <a:bodyPr/>
          <a:lstStyle/>
          <a:p>
            <a:endParaRPr lang="en-US"/>
          </a:p>
        </p:txBody>
      </p:sp>
      <p:sp>
        <p:nvSpPr>
          <p:cNvPr id="190471" name="Freeform 7"/>
          <p:cNvSpPr>
            <a:spLocks/>
          </p:cNvSpPr>
          <p:nvPr/>
        </p:nvSpPr>
        <p:spPr bwMode="auto">
          <a:xfrm>
            <a:off x="8226425" y="4900613"/>
            <a:ext cx="384175" cy="1223962"/>
          </a:xfrm>
          <a:custGeom>
            <a:avLst/>
            <a:gdLst/>
            <a:ahLst/>
            <a:cxnLst>
              <a:cxn ang="0">
                <a:pos x="16" y="472"/>
              </a:cxn>
              <a:cxn ang="0">
                <a:pos x="32" y="195"/>
              </a:cxn>
              <a:cxn ang="0">
                <a:pos x="207" y="66"/>
              </a:cxn>
              <a:cxn ang="0">
                <a:pos x="222" y="589"/>
              </a:cxn>
              <a:cxn ang="0">
                <a:pos x="85" y="763"/>
              </a:cxn>
              <a:cxn ang="0">
                <a:pos x="25" y="543"/>
              </a:cxn>
            </a:cxnLst>
            <a:rect l="0" t="0" r="r" b="b"/>
            <a:pathLst>
              <a:path w="242" h="771">
                <a:moveTo>
                  <a:pt x="16" y="472"/>
                </a:moveTo>
                <a:cubicBezTo>
                  <a:pt x="19" y="426"/>
                  <a:pt x="0" y="262"/>
                  <a:pt x="32" y="195"/>
                </a:cubicBezTo>
                <a:cubicBezTo>
                  <a:pt x="64" y="128"/>
                  <a:pt x="175" y="0"/>
                  <a:pt x="207" y="66"/>
                </a:cubicBezTo>
                <a:cubicBezTo>
                  <a:pt x="239" y="132"/>
                  <a:pt x="242" y="473"/>
                  <a:pt x="222" y="589"/>
                </a:cubicBezTo>
                <a:cubicBezTo>
                  <a:pt x="202" y="705"/>
                  <a:pt x="118" y="771"/>
                  <a:pt x="85" y="763"/>
                </a:cubicBezTo>
                <a:cubicBezTo>
                  <a:pt x="52" y="755"/>
                  <a:pt x="37" y="589"/>
                  <a:pt x="25" y="543"/>
                </a:cubicBezTo>
              </a:path>
            </a:pathLst>
          </a:custGeom>
          <a:noFill/>
          <a:ln w="57150" cmpd="sng">
            <a:solidFill>
              <a:srgbClr val="FF0000"/>
            </a:solidFill>
            <a:round/>
            <a:headEnd type="none" w="med" len="med"/>
            <a:tailEnd type="triangle" w="med" len="med"/>
          </a:ln>
          <a:effectLst/>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0466">
                                            <p:txEl>
                                              <p:pRg st="1" end="1"/>
                                            </p:txEl>
                                          </p:spTgt>
                                        </p:tgtEl>
                                        <p:attrNameLst>
                                          <p:attrName>style.visibility</p:attrName>
                                        </p:attrNameLst>
                                      </p:cBhvr>
                                      <p:to>
                                        <p:strVal val="visible"/>
                                      </p:to>
                                    </p:set>
                                    <p:anim calcmode="lin" valueType="num">
                                      <p:cBhvr additive="base">
                                        <p:cTn id="7" dur="500" fill="hold"/>
                                        <p:tgtEl>
                                          <p:spTgt spid="19046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046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90466">
                                            <p:txEl>
                                              <p:pRg st="2" end="2"/>
                                            </p:txEl>
                                          </p:spTgt>
                                        </p:tgtEl>
                                        <p:attrNameLst>
                                          <p:attrName>style.visibility</p:attrName>
                                        </p:attrNameLst>
                                      </p:cBhvr>
                                      <p:to>
                                        <p:strVal val="visible"/>
                                      </p:to>
                                    </p:set>
                                    <p:anim calcmode="lin" valueType="num">
                                      <p:cBhvr additive="base">
                                        <p:cTn id="13" dur="500" fill="hold"/>
                                        <p:tgtEl>
                                          <p:spTgt spid="19046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046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90466">
                                            <p:txEl>
                                              <p:pRg st="3" end="3"/>
                                            </p:txEl>
                                          </p:spTgt>
                                        </p:tgtEl>
                                        <p:attrNameLst>
                                          <p:attrName>style.visibility</p:attrName>
                                        </p:attrNameLst>
                                      </p:cBhvr>
                                      <p:to>
                                        <p:strVal val="visible"/>
                                      </p:to>
                                    </p:set>
                                    <p:anim calcmode="lin" valueType="num">
                                      <p:cBhvr additive="base">
                                        <p:cTn id="19" dur="500" fill="hold"/>
                                        <p:tgtEl>
                                          <p:spTgt spid="19046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9046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par>
                          <p:cTn id="21" fill="hold">
                            <p:stCondLst>
                              <p:cond delay="500"/>
                            </p:stCondLst>
                            <p:childTnLst>
                              <p:par>
                                <p:cTn id="22" presetID="53" presetClass="entr" presetSubtype="0" fill="hold" nodeType="afterEffect">
                                  <p:stCondLst>
                                    <p:cond delay="0"/>
                                  </p:stCondLst>
                                  <p:childTnLst>
                                    <p:set>
                                      <p:cBhvr>
                                        <p:cTn id="23" dur="1" fill="hold">
                                          <p:stCondLst>
                                            <p:cond delay="0"/>
                                          </p:stCondLst>
                                        </p:cTn>
                                        <p:tgtEl>
                                          <p:spTgt spid="190467"/>
                                        </p:tgtEl>
                                        <p:attrNameLst>
                                          <p:attrName>style.visibility</p:attrName>
                                        </p:attrNameLst>
                                      </p:cBhvr>
                                      <p:to>
                                        <p:strVal val="visible"/>
                                      </p:to>
                                    </p:set>
                                    <p:anim calcmode="lin" valueType="num">
                                      <p:cBhvr>
                                        <p:cTn id="24" dur="500" fill="hold"/>
                                        <p:tgtEl>
                                          <p:spTgt spid="190467"/>
                                        </p:tgtEl>
                                        <p:attrNameLst>
                                          <p:attrName>ppt_w</p:attrName>
                                        </p:attrNameLst>
                                      </p:cBhvr>
                                      <p:tavLst>
                                        <p:tav tm="0">
                                          <p:val>
                                            <p:fltVal val="0"/>
                                          </p:val>
                                        </p:tav>
                                        <p:tav tm="100000">
                                          <p:val>
                                            <p:strVal val="#ppt_w"/>
                                          </p:val>
                                        </p:tav>
                                      </p:tavLst>
                                    </p:anim>
                                    <p:anim calcmode="lin" valueType="num">
                                      <p:cBhvr>
                                        <p:cTn id="25" dur="500" fill="hold"/>
                                        <p:tgtEl>
                                          <p:spTgt spid="190467"/>
                                        </p:tgtEl>
                                        <p:attrNameLst>
                                          <p:attrName>ppt_h</p:attrName>
                                        </p:attrNameLst>
                                      </p:cBhvr>
                                      <p:tavLst>
                                        <p:tav tm="0">
                                          <p:val>
                                            <p:fltVal val="0"/>
                                          </p:val>
                                        </p:tav>
                                        <p:tav tm="100000">
                                          <p:val>
                                            <p:strVal val="#ppt_h"/>
                                          </p:val>
                                        </p:tav>
                                      </p:tavLst>
                                    </p:anim>
                                    <p:animEffect transition="in" filter="fade">
                                      <p:cBhvr>
                                        <p:cTn id="26" dur="500"/>
                                        <p:tgtEl>
                                          <p:spTgt spid="190467"/>
                                        </p:tgtEl>
                                      </p:cBhvr>
                                    </p:animEffect>
                                  </p:childTnLst>
                                  <p:subTnLst>
                                    <p:audio>
                                      <p:cMediaNode>
                                        <p:cTn display="0" masterRel="sameClick">
                                          <p:stCondLst>
                                            <p:cond evt="begin" delay="0">
                                              <p:tn val="22"/>
                                            </p:cond>
                                          </p:stCondLst>
                                          <p:endCondLst>
                                            <p:cond evt="onStopAudio" delay="0">
                                              <p:tgtEl>
                                                <p:sldTgt/>
                                              </p:tgtEl>
                                            </p:cond>
                                          </p:endCondLst>
                                        </p:cTn>
                                        <p:tgtEl>
                                          <p:sndTgt r:embed="rId3" name="camera.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90466">
                                            <p:txEl>
                                              <p:pRg st="4" end="4"/>
                                            </p:txEl>
                                          </p:spTgt>
                                        </p:tgtEl>
                                        <p:attrNameLst>
                                          <p:attrName>style.visibility</p:attrName>
                                        </p:attrNameLst>
                                      </p:cBhvr>
                                      <p:to>
                                        <p:strVal val="visible"/>
                                      </p:to>
                                    </p:set>
                                    <p:anim calcmode="lin" valueType="num">
                                      <p:cBhvr additive="base">
                                        <p:cTn id="31" dur="500" fill="hold"/>
                                        <p:tgtEl>
                                          <p:spTgt spid="19046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9046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90466">
                                            <p:txEl>
                                              <p:pRg st="5" end="5"/>
                                            </p:txEl>
                                          </p:spTgt>
                                        </p:tgtEl>
                                        <p:attrNameLst>
                                          <p:attrName>style.visibility</p:attrName>
                                        </p:attrNameLst>
                                      </p:cBhvr>
                                      <p:to>
                                        <p:strVal val="visible"/>
                                      </p:to>
                                    </p:set>
                                    <p:anim calcmode="lin" valueType="num">
                                      <p:cBhvr additive="base">
                                        <p:cTn id="37" dur="500" fill="hold"/>
                                        <p:tgtEl>
                                          <p:spTgt spid="19046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9046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53" presetClass="entr" presetSubtype="0" fill="hold" grpId="0" nodeType="clickEffect">
                                  <p:stCondLst>
                                    <p:cond delay="0"/>
                                  </p:stCondLst>
                                  <p:childTnLst>
                                    <p:set>
                                      <p:cBhvr>
                                        <p:cTn id="42" dur="1" fill="hold">
                                          <p:stCondLst>
                                            <p:cond delay="0"/>
                                          </p:stCondLst>
                                        </p:cTn>
                                        <p:tgtEl>
                                          <p:spTgt spid="190469"/>
                                        </p:tgtEl>
                                        <p:attrNameLst>
                                          <p:attrName>style.visibility</p:attrName>
                                        </p:attrNameLst>
                                      </p:cBhvr>
                                      <p:to>
                                        <p:strVal val="visible"/>
                                      </p:to>
                                    </p:set>
                                    <p:anim calcmode="lin" valueType="num">
                                      <p:cBhvr>
                                        <p:cTn id="43" dur="500" fill="hold"/>
                                        <p:tgtEl>
                                          <p:spTgt spid="190469"/>
                                        </p:tgtEl>
                                        <p:attrNameLst>
                                          <p:attrName>ppt_w</p:attrName>
                                        </p:attrNameLst>
                                      </p:cBhvr>
                                      <p:tavLst>
                                        <p:tav tm="0">
                                          <p:val>
                                            <p:fltVal val="0"/>
                                          </p:val>
                                        </p:tav>
                                        <p:tav tm="100000">
                                          <p:val>
                                            <p:strVal val="#ppt_w"/>
                                          </p:val>
                                        </p:tav>
                                      </p:tavLst>
                                    </p:anim>
                                    <p:anim calcmode="lin" valueType="num">
                                      <p:cBhvr>
                                        <p:cTn id="44" dur="500" fill="hold"/>
                                        <p:tgtEl>
                                          <p:spTgt spid="190469"/>
                                        </p:tgtEl>
                                        <p:attrNameLst>
                                          <p:attrName>ppt_h</p:attrName>
                                        </p:attrNameLst>
                                      </p:cBhvr>
                                      <p:tavLst>
                                        <p:tav tm="0">
                                          <p:val>
                                            <p:fltVal val="0"/>
                                          </p:val>
                                        </p:tav>
                                        <p:tav tm="100000">
                                          <p:val>
                                            <p:strVal val="#ppt_h"/>
                                          </p:val>
                                        </p:tav>
                                      </p:tavLst>
                                    </p:anim>
                                    <p:animEffect transition="in" filter="fade">
                                      <p:cBhvr>
                                        <p:cTn id="45" dur="500"/>
                                        <p:tgtEl>
                                          <p:spTgt spid="190469"/>
                                        </p:tgtEl>
                                      </p:cBhvr>
                                    </p:animEffect>
                                  </p:childTnLst>
                                  <p:subTnLst>
                                    <p:audio>
                                      <p:cMediaNode>
                                        <p:cTn display="0" masterRel="sameClick">
                                          <p:stCondLst>
                                            <p:cond evt="begin" delay="0">
                                              <p:tn val="41"/>
                                            </p:cond>
                                          </p:stCondLst>
                                          <p:endCondLst>
                                            <p:cond evt="onStopAudio" delay="0">
                                              <p:tgtEl>
                                                <p:sldTgt/>
                                              </p:tgtEl>
                                            </p:cond>
                                          </p:endCondLst>
                                        </p:cTn>
                                        <p:tgtEl>
                                          <p:sndTgt r:embed="rId5" name="suction.wav"/>
                                        </p:tgtEl>
                                      </p:cMediaNode>
                                    </p:audio>
                                  </p:subTnLst>
                                </p:cTn>
                              </p:par>
                              <p:par>
                                <p:cTn id="46" presetID="53" presetClass="entr" presetSubtype="0" fill="hold" grpId="0" nodeType="withEffect">
                                  <p:stCondLst>
                                    <p:cond delay="0"/>
                                  </p:stCondLst>
                                  <p:childTnLst>
                                    <p:set>
                                      <p:cBhvr>
                                        <p:cTn id="47" dur="1" fill="hold">
                                          <p:stCondLst>
                                            <p:cond delay="0"/>
                                          </p:stCondLst>
                                        </p:cTn>
                                        <p:tgtEl>
                                          <p:spTgt spid="190470"/>
                                        </p:tgtEl>
                                        <p:attrNameLst>
                                          <p:attrName>style.visibility</p:attrName>
                                        </p:attrNameLst>
                                      </p:cBhvr>
                                      <p:to>
                                        <p:strVal val="visible"/>
                                      </p:to>
                                    </p:set>
                                    <p:anim calcmode="lin" valueType="num">
                                      <p:cBhvr>
                                        <p:cTn id="48" dur="500" fill="hold"/>
                                        <p:tgtEl>
                                          <p:spTgt spid="190470"/>
                                        </p:tgtEl>
                                        <p:attrNameLst>
                                          <p:attrName>ppt_w</p:attrName>
                                        </p:attrNameLst>
                                      </p:cBhvr>
                                      <p:tavLst>
                                        <p:tav tm="0">
                                          <p:val>
                                            <p:fltVal val="0"/>
                                          </p:val>
                                        </p:tav>
                                        <p:tav tm="100000">
                                          <p:val>
                                            <p:strVal val="#ppt_w"/>
                                          </p:val>
                                        </p:tav>
                                      </p:tavLst>
                                    </p:anim>
                                    <p:anim calcmode="lin" valueType="num">
                                      <p:cBhvr>
                                        <p:cTn id="49" dur="500" fill="hold"/>
                                        <p:tgtEl>
                                          <p:spTgt spid="190470"/>
                                        </p:tgtEl>
                                        <p:attrNameLst>
                                          <p:attrName>ppt_h</p:attrName>
                                        </p:attrNameLst>
                                      </p:cBhvr>
                                      <p:tavLst>
                                        <p:tav tm="0">
                                          <p:val>
                                            <p:fltVal val="0"/>
                                          </p:val>
                                        </p:tav>
                                        <p:tav tm="100000">
                                          <p:val>
                                            <p:strVal val="#ppt_h"/>
                                          </p:val>
                                        </p:tav>
                                      </p:tavLst>
                                    </p:anim>
                                    <p:animEffect transition="in" filter="fade">
                                      <p:cBhvr>
                                        <p:cTn id="50" dur="500"/>
                                        <p:tgtEl>
                                          <p:spTgt spid="190470"/>
                                        </p:tgtEl>
                                      </p:cBhvr>
                                    </p:animEffect>
                                  </p:childTnLst>
                                  <p:subTnLst>
                                    <p:audio>
                                      <p:cMediaNode>
                                        <p:cTn display="0" masterRel="sameClick">
                                          <p:stCondLst>
                                            <p:cond evt="begin" delay="0">
                                              <p:tn val="46"/>
                                            </p:cond>
                                          </p:stCondLst>
                                          <p:endCondLst>
                                            <p:cond evt="onStopAudio" delay="0">
                                              <p:tgtEl>
                                                <p:sldTgt/>
                                              </p:tgtEl>
                                            </p:cond>
                                          </p:endCondLst>
                                        </p:cTn>
                                        <p:tgtEl>
                                          <p:sndTgt r:embed="rId5" name="suction.wav"/>
                                        </p:tgtEl>
                                      </p:cMediaNode>
                                    </p:audio>
                                  </p:subTnLst>
                                </p:cTn>
                              </p:par>
                            </p:childTnLst>
                          </p:cTn>
                        </p:par>
                      </p:childTnLst>
                    </p:cTn>
                  </p:par>
                  <p:par>
                    <p:cTn id="51" fill="hold">
                      <p:stCondLst>
                        <p:cond delay="indefinite"/>
                      </p:stCondLst>
                      <p:childTnLst>
                        <p:par>
                          <p:cTn id="52" fill="hold">
                            <p:stCondLst>
                              <p:cond delay="0"/>
                            </p:stCondLst>
                            <p:childTnLst>
                              <p:par>
                                <p:cTn id="53" presetID="21" presetClass="entr" presetSubtype="1" repeatCount="indefinite" fill="hold" grpId="0" nodeType="clickEffect">
                                  <p:stCondLst>
                                    <p:cond delay="0"/>
                                  </p:stCondLst>
                                  <p:endCondLst>
                                    <p:cond evt="onNext" delay="0">
                                      <p:tgtEl>
                                        <p:sldTgt/>
                                      </p:tgtEl>
                                    </p:cond>
                                  </p:endCondLst>
                                  <p:childTnLst>
                                    <p:set>
                                      <p:cBhvr>
                                        <p:cTn id="54" dur="1" fill="hold">
                                          <p:stCondLst>
                                            <p:cond delay="0"/>
                                          </p:stCondLst>
                                        </p:cTn>
                                        <p:tgtEl>
                                          <p:spTgt spid="190471"/>
                                        </p:tgtEl>
                                        <p:attrNameLst>
                                          <p:attrName>style.visibility</p:attrName>
                                        </p:attrNameLst>
                                      </p:cBhvr>
                                      <p:to>
                                        <p:strVal val="visible"/>
                                      </p:to>
                                    </p:set>
                                    <p:animEffect transition="in" filter="wheel(1)">
                                      <p:cBhvr>
                                        <p:cTn id="55" dur="2000"/>
                                        <p:tgtEl>
                                          <p:spTgt spid="190471"/>
                                        </p:tgtEl>
                                      </p:cBhvr>
                                    </p:animEffect>
                                  </p:childTnLst>
                                </p:cTn>
                              </p:par>
                            </p:childTnLst>
                          </p:cTn>
                        </p:par>
                      </p:childTnLst>
                    </p:cTn>
                  </p:par>
                  <p:par>
                    <p:cTn id="56" fill="hold">
                      <p:stCondLst>
                        <p:cond delay="indefinite"/>
                      </p:stCondLst>
                      <p:childTnLst>
                        <p:par>
                          <p:cTn id="57" fill="hold">
                            <p:stCondLst>
                              <p:cond delay="0"/>
                            </p:stCondLst>
                            <p:childTnLst>
                              <p:par>
                                <p:cTn id="58" presetID="42" presetClass="path" presetSubtype="0" accel="50000" decel="50000" fill="hold" grpId="1" nodeType="clickEffect">
                                  <p:stCondLst>
                                    <p:cond delay="0"/>
                                  </p:stCondLst>
                                  <p:childTnLst>
                                    <p:animMotion origin="layout" path="M -0.00139 0.0037 L 1.11111E-6 0.03333 " pathEditMode="relative" rAng="0" ptsTypes="AA">
                                      <p:cBhvr>
                                        <p:cTn id="59" dur="500" fill="hold"/>
                                        <p:tgtEl>
                                          <p:spTgt spid="190470"/>
                                        </p:tgtEl>
                                        <p:attrNameLst>
                                          <p:attrName>ppt_x</p:attrName>
                                          <p:attrName>ppt_y</p:attrName>
                                        </p:attrNameLst>
                                      </p:cBhvr>
                                      <p:rCtr x="100" y="1500"/>
                                    </p:animMotion>
                                  </p:childTnLst>
                                  <p:subTnLst>
                                    <p:audio>
                                      <p:cMediaNode>
                                        <p:cTn display="0" masterRel="sameClick">
                                          <p:stCondLst>
                                            <p:cond evt="begin" delay="0">
                                              <p:tn val="58"/>
                                            </p:cond>
                                          </p:stCondLst>
                                          <p:endCondLst>
                                            <p:cond evt="onStopAudio" delay="0">
                                              <p:tgtEl>
                                                <p:sldTgt/>
                                              </p:tgtEl>
                                            </p:cond>
                                          </p:endCondLst>
                                        </p:cTn>
                                        <p:tgtEl>
                                          <p:sndTgt r:embed="rId6" name="click.wav"/>
                                        </p:tgtEl>
                                      </p:cMediaNode>
                                    </p:audio>
                                  </p:subTnLst>
                                </p:cTn>
                              </p:par>
                              <p:par>
                                <p:cTn id="60" presetID="1" presetClass="exit" presetSubtype="0" fill="hold" grpId="1" nodeType="withEffect">
                                  <p:stCondLst>
                                    <p:cond delay="0"/>
                                  </p:stCondLst>
                                  <p:childTnLst>
                                    <p:set>
                                      <p:cBhvr>
                                        <p:cTn id="61" dur="1" fill="hold">
                                          <p:stCondLst>
                                            <p:cond delay="0"/>
                                          </p:stCondLst>
                                        </p:cTn>
                                        <p:tgtEl>
                                          <p:spTgt spid="19047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469" grpId="0" animBg="1"/>
      <p:bldP spid="190470" grpId="0" animBg="1"/>
      <p:bldP spid="190470" grpId="1" animBg="1"/>
      <p:bldP spid="190471" grpId="0" animBg="1"/>
      <p:bldP spid="190471"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4" name="Rectangle 4"/>
          <p:cNvSpPr>
            <a:spLocks noChangeArrowheads="1"/>
          </p:cNvSpPr>
          <p:nvPr/>
        </p:nvSpPr>
        <p:spPr bwMode="auto">
          <a:xfrm>
            <a:off x="687388" y="1738313"/>
            <a:ext cx="7772400" cy="3992562"/>
          </a:xfrm>
          <a:prstGeom prst="rect">
            <a:avLst/>
          </a:prstGeom>
          <a:solidFill>
            <a:srgbClr val="CCFFCC"/>
          </a:solidFill>
          <a:ln w="9525">
            <a:noFill/>
            <a:miter lim="800000"/>
            <a:headEnd/>
            <a:tailEnd/>
          </a:ln>
          <a:effectLst/>
        </p:spPr>
        <p:txBody>
          <a:bodyPr/>
          <a:lstStyle/>
          <a:p>
            <a:pPr eaLnBrk="0" hangingPunct="0">
              <a:spcBef>
                <a:spcPct val="20000"/>
              </a:spcBef>
            </a:pPr>
            <a:endParaRPr lang="en-US" sz="2000" baseline="-25000">
              <a:latin typeface="Courier New" pitchFamily="49" charset="0"/>
              <a:sym typeface="Symbol" pitchFamily="18" charset="2"/>
            </a:endParaRPr>
          </a:p>
        </p:txBody>
      </p:sp>
      <p:pic>
        <p:nvPicPr>
          <p:cNvPr id="163851" name="Picture 11"/>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92150" y="1825625"/>
            <a:ext cx="7743825" cy="2486025"/>
          </a:xfrm>
          <a:prstGeom prst="rect">
            <a:avLst/>
          </a:prstGeom>
          <a:noFill/>
        </p:spPr>
      </p:pic>
      <p:sp>
        <p:nvSpPr>
          <p:cNvPr id="163850"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11: Electromagnetic induction - AHL</a:t>
            </a:r>
            <a:br>
              <a:rPr lang="en-US" altLang="en-US" sz="2800" b="1">
                <a:solidFill>
                  <a:schemeClr val="tx2"/>
                </a:solidFill>
              </a:rPr>
            </a:br>
            <a:r>
              <a:rPr lang="en-US" altLang="en-US" sz="2800"/>
              <a:t>11.2 – Power generation and transmission</a:t>
            </a:r>
          </a:p>
        </p:txBody>
      </p:sp>
      <p:sp>
        <p:nvSpPr>
          <p:cNvPr id="163842" name="Rectangle 2"/>
          <p:cNvSpPr>
            <a:spLocks noChangeArrowheads="1"/>
          </p:cNvSpPr>
          <p:nvPr/>
        </p:nvSpPr>
        <p:spPr bwMode="auto">
          <a:xfrm>
            <a:off x="685800" y="1338263"/>
            <a:ext cx="7772400" cy="457200"/>
          </a:xfrm>
          <a:prstGeom prst="rect">
            <a:avLst/>
          </a:prstGeom>
          <a:solidFill>
            <a:srgbClr val="EAEAEA"/>
          </a:solidFill>
          <a:ln w="9525">
            <a:noFill/>
            <a:miter lim="800000"/>
            <a:headEnd/>
            <a:tailEnd/>
          </a:ln>
          <a:effectLst/>
        </p:spPr>
        <p:txBody>
          <a:bodyPr/>
          <a:lstStyle/>
          <a:p>
            <a:pPr eaLnBrk="0" hangingPunct="0">
              <a:spcBef>
                <a:spcPct val="20000"/>
              </a:spcBef>
            </a:pPr>
            <a:r>
              <a:rPr lang="en-US" i="1">
                <a:solidFill>
                  <a:schemeClr val="accent2"/>
                </a:solidFill>
                <a:cs typeface="Times New Roman" pitchFamily="18" charset="0"/>
              </a:rPr>
              <a:t>Solve problems involving ideal transformers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3842">
                                            <p:txEl>
                                              <p:pRg st="0" end="0"/>
                                            </p:txEl>
                                          </p:spTgt>
                                        </p:tgtEl>
                                        <p:attrNameLst>
                                          <p:attrName>style.visibility</p:attrName>
                                        </p:attrNameLst>
                                      </p:cBhvr>
                                      <p:to>
                                        <p:strVal val="visible"/>
                                      </p:to>
                                    </p:set>
                                    <p:anim calcmode="lin" valueType="num">
                                      <p:cBhvr additive="base">
                                        <p:cTn id="7" dur="500" fill="hold"/>
                                        <p:tgtEl>
                                          <p:spTgt spid="16384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4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3851"/>
                                        </p:tgtEl>
                                        <p:attrNameLst>
                                          <p:attrName>style.visibility</p:attrName>
                                        </p:attrNameLst>
                                      </p:cBhvr>
                                      <p:to>
                                        <p:strVal val="visible"/>
                                      </p:to>
                                    </p:set>
                                    <p:anim calcmode="lin" valueType="num">
                                      <p:cBhvr additive="base">
                                        <p:cTn id="13" dur="500" fill="hold"/>
                                        <p:tgtEl>
                                          <p:spTgt spid="163851"/>
                                        </p:tgtEl>
                                        <p:attrNameLst>
                                          <p:attrName>ppt_x</p:attrName>
                                        </p:attrNameLst>
                                      </p:cBhvr>
                                      <p:tavLst>
                                        <p:tav tm="0">
                                          <p:val>
                                            <p:strVal val="#ppt_x"/>
                                          </p:val>
                                        </p:tav>
                                        <p:tav tm="100000">
                                          <p:val>
                                            <p:strVal val="#ppt_x"/>
                                          </p:val>
                                        </p:tav>
                                      </p:tavLst>
                                    </p:anim>
                                    <p:anim calcmode="lin" valueType="num">
                                      <p:cBhvr additive="base">
                                        <p:cTn id="14" dur="500" fill="hold"/>
                                        <p:tgtEl>
                                          <p:spTgt spid="16385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2" name="Rectangle 4"/>
          <p:cNvSpPr>
            <a:spLocks noChangeArrowheads="1"/>
          </p:cNvSpPr>
          <p:nvPr/>
        </p:nvSpPr>
        <p:spPr bwMode="auto">
          <a:xfrm>
            <a:off x="687388" y="1770063"/>
            <a:ext cx="7772400" cy="5087937"/>
          </a:xfrm>
          <a:prstGeom prst="rect">
            <a:avLst/>
          </a:prstGeom>
          <a:solidFill>
            <a:srgbClr val="CCFFCC"/>
          </a:solidFill>
          <a:ln w="9525">
            <a:noFill/>
            <a:miter lim="800000"/>
            <a:headEnd/>
            <a:tailEnd/>
          </a:ln>
          <a:effectLst/>
        </p:spPr>
        <p:txBody>
          <a:bodyPr/>
          <a:lstStyle/>
          <a:p>
            <a:pPr eaLnBrk="0" hangingPunct="0">
              <a:spcBef>
                <a:spcPct val="20000"/>
              </a:spcBef>
            </a:pPr>
            <a:endParaRPr lang="en-US" sz="2000" baseline="-25000">
              <a:latin typeface="Courier New" pitchFamily="49" charset="0"/>
              <a:sym typeface="Symbol" pitchFamily="18" charset="2"/>
            </a:endParaRPr>
          </a:p>
        </p:txBody>
      </p:sp>
      <p:pic>
        <p:nvPicPr>
          <p:cNvPr id="165905" name="Picture 17"/>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92150" y="1785938"/>
            <a:ext cx="7729538" cy="5100637"/>
          </a:xfrm>
          <a:prstGeom prst="rect">
            <a:avLst/>
          </a:prstGeom>
          <a:noFill/>
        </p:spPr>
      </p:pic>
      <p:sp>
        <p:nvSpPr>
          <p:cNvPr id="165902"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11: Electromagnetic induction - AHL</a:t>
            </a:r>
            <a:br>
              <a:rPr lang="en-US" altLang="en-US" sz="2800" b="1">
                <a:solidFill>
                  <a:schemeClr val="tx2"/>
                </a:solidFill>
              </a:rPr>
            </a:br>
            <a:r>
              <a:rPr lang="en-US" altLang="en-US" sz="2800"/>
              <a:t>11.2 – Power generation and transmission</a:t>
            </a:r>
          </a:p>
        </p:txBody>
      </p:sp>
      <p:sp>
        <p:nvSpPr>
          <p:cNvPr id="165903" name="Rectangle 15"/>
          <p:cNvSpPr>
            <a:spLocks noChangeArrowheads="1"/>
          </p:cNvSpPr>
          <p:nvPr/>
        </p:nvSpPr>
        <p:spPr bwMode="auto">
          <a:xfrm>
            <a:off x="685800" y="1338263"/>
            <a:ext cx="7772400" cy="457200"/>
          </a:xfrm>
          <a:prstGeom prst="rect">
            <a:avLst/>
          </a:prstGeom>
          <a:solidFill>
            <a:srgbClr val="EAEAEA"/>
          </a:solidFill>
          <a:ln w="9525">
            <a:noFill/>
            <a:miter lim="800000"/>
            <a:headEnd/>
            <a:tailEnd/>
          </a:ln>
          <a:effectLst/>
        </p:spPr>
        <p:txBody>
          <a:bodyPr/>
          <a:lstStyle/>
          <a:p>
            <a:pPr eaLnBrk="0" hangingPunct="0">
              <a:spcBef>
                <a:spcPct val="20000"/>
              </a:spcBef>
            </a:pPr>
            <a:r>
              <a:rPr lang="en-US" i="1">
                <a:solidFill>
                  <a:schemeClr val="accent2"/>
                </a:solidFill>
                <a:cs typeface="Times New Roman" pitchFamily="18" charset="0"/>
              </a:rPr>
              <a:t>Solve problems involving ideal transformers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5905"/>
                                        </p:tgtEl>
                                        <p:attrNameLst>
                                          <p:attrName>style.visibility</p:attrName>
                                        </p:attrNameLst>
                                      </p:cBhvr>
                                      <p:to>
                                        <p:strVal val="visible"/>
                                      </p:to>
                                    </p:set>
                                    <p:anim calcmode="lin" valueType="num">
                                      <p:cBhvr additive="base">
                                        <p:cTn id="7" dur="500" fill="hold"/>
                                        <p:tgtEl>
                                          <p:spTgt spid="165905"/>
                                        </p:tgtEl>
                                        <p:attrNameLst>
                                          <p:attrName>ppt_x</p:attrName>
                                        </p:attrNameLst>
                                      </p:cBhvr>
                                      <p:tavLst>
                                        <p:tav tm="0">
                                          <p:val>
                                            <p:strVal val="#ppt_x"/>
                                          </p:val>
                                        </p:tav>
                                        <p:tav tm="100000">
                                          <p:val>
                                            <p:strVal val="#ppt_x"/>
                                          </p:val>
                                        </p:tav>
                                      </p:tavLst>
                                    </p:anim>
                                    <p:anim calcmode="lin" valueType="num">
                                      <p:cBhvr additive="base">
                                        <p:cTn id="8" dur="500" fill="hold"/>
                                        <p:tgtEl>
                                          <p:spTgt spid="16590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7" name="Rectangle 3"/>
          <p:cNvSpPr>
            <a:spLocks noChangeArrowheads="1"/>
          </p:cNvSpPr>
          <p:nvPr/>
        </p:nvSpPr>
        <p:spPr bwMode="auto">
          <a:xfrm>
            <a:off x="695325" y="4975225"/>
            <a:ext cx="7764463" cy="1882775"/>
          </a:xfrm>
          <a:prstGeom prst="rect">
            <a:avLst/>
          </a:prstGeom>
          <a:solidFill>
            <a:srgbClr val="FFCCCC"/>
          </a:solidFill>
          <a:ln w="9525">
            <a:noFill/>
            <a:miter lim="800000"/>
            <a:headEnd/>
            <a:tailEnd/>
          </a:ln>
          <a:effectLst/>
        </p:spPr>
        <p:txBody>
          <a:bodyPr/>
          <a:lstStyle/>
          <a:p>
            <a:pPr eaLnBrk="0" hangingPunct="0"/>
            <a:r>
              <a:rPr lang="en-US" b="1" i="1" dirty="0"/>
              <a:t>FYI</a:t>
            </a:r>
          </a:p>
          <a:p>
            <a:pPr eaLnBrk="0" hangingPunct="0"/>
            <a:r>
              <a:rPr lang="en-US" b="1" dirty="0">
                <a:sym typeface="Symbol" pitchFamily="18" charset="2"/>
              </a:rPr>
              <a:t></a:t>
            </a:r>
            <a:r>
              <a:rPr lang="en-US" dirty="0">
                <a:sym typeface="Symbol" pitchFamily="18" charset="2"/>
              </a:rPr>
              <a:t>Power is lost</a:t>
            </a:r>
            <a:r>
              <a:rPr lang="en-US" b="1" dirty="0">
                <a:sym typeface="Symbol" pitchFamily="18" charset="2"/>
              </a:rPr>
              <a:t> </a:t>
            </a:r>
            <a:r>
              <a:rPr lang="en-US" dirty="0">
                <a:sym typeface="Symbol" pitchFamily="18" charset="2"/>
              </a:rPr>
              <a:t>as heat</a:t>
            </a:r>
            <a:r>
              <a:rPr lang="en-US" b="1" dirty="0">
                <a:sym typeface="Symbol" pitchFamily="18" charset="2"/>
              </a:rPr>
              <a:t> </a:t>
            </a:r>
            <a:r>
              <a:rPr lang="en-US" dirty="0">
                <a:sym typeface="Symbol" pitchFamily="18" charset="2"/>
              </a:rPr>
              <a:t>during </a:t>
            </a:r>
            <a:r>
              <a:rPr lang="en-US" dirty="0">
                <a:solidFill>
                  <a:srgbClr val="FF0000"/>
                </a:solidFill>
                <a:sym typeface="Symbol" pitchFamily="18" charset="2"/>
              </a:rPr>
              <a:t>transformer</a:t>
            </a:r>
            <a:r>
              <a:rPr lang="en-US" dirty="0">
                <a:sym typeface="Symbol" pitchFamily="18" charset="2"/>
              </a:rPr>
              <a:t> step-up and -down of the voltage due to </a:t>
            </a:r>
            <a:r>
              <a:rPr lang="en-US" i="1" dirty="0">
                <a:sym typeface="Symbol" pitchFamily="18" charset="2"/>
              </a:rPr>
              <a:t>eddy currents (</a:t>
            </a:r>
            <a:r>
              <a:rPr lang="en-US" i="1" dirty="0" err="1">
                <a:sym typeface="Symbol" pitchFamily="18" charset="2"/>
              </a:rPr>
              <a:t>I</a:t>
            </a:r>
            <a:r>
              <a:rPr lang="en-US" baseline="-25000" dirty="0" err="1">
                <a:sym typeface="Symbol" pitchFamily="18" charset="2"/>
              </a:rPr>
              <a:t>eddy</a:t>
            </a:r>
            <a:r>
              <a:rPr lang="en-US" i="1" dirty="0">
                <a:sym typeface="Symbol" pitchFamily="18" charset="2"/>
              </a:rPr>
              <a:t> </a:t>
            </a:r>
            <a:r>
              <a:rPr lang="en-US" dirty="0">
                <a:sym typeface="Symbol" pitchFamily="18" charset="2"/>
              </a:rPr>
              <a:t> </a:t>
            </a:r>
            <a:r>
              <a:rPr lang="en-US" i="1" dirty="0">
                <a:sym typeface="Symbol" pitchFamily="18" charset="2"/>
              </a:rPr>
              <a:t>f</a:t>
            </a:r>
            <a:r>
              <a:rPr lang="en-US" baseline="30000" dirty="0">
                <a:sym typeface="Symbol" pitchFamily="18" charset="2"/>
              </a:rPr>
              <a:t> 2</a:t>
            </a:r>
            <a:r>
              <a:rPr lang="en-US" dirty="0">
                <a:sym typeface="Symbol" pitchFamily="18" charset="2"/>
              </a:rPr>
              <a:t>)</a:t>
            </a:r>
            <a:r>
              <a:rPr lang="en-US" i="1" dirty="0">
                <a:sym typeface="Symbol" pitchFamily="18" charset="2"/>
              </a:rPr>
              <a:t>.</a:t>
            </a:r>
          </a:p>
          <a:p>
            <a:pPr eaLnBrk="0" hangingPunct="0"/>
            <a:r>
              <a:rPr lang="en-US" b="1" dirty="0">
                <a:sym typeface="Symbol" pitchFamily="18" charset="2"/>
              </a:rPr>
              <a:t></a:t>
            </a:r>
            <a:r>
              <a:rPr lang="en-US" dirty="0">
                <a:sym typeface="Symbol" pitchFamily="18" charset="2"/>
              </a:rPr>
              <a:t>Power is lost as heat in the </a:t>
            </a:r>
            <a:r>
              <a:rPr lang="en-US" dirty="0">
                <a:solidFill>
                  <a:schemeClr val="accent2"/>
                </a:solidFill>
                <a:sym typeface="Symbol" pitchFamily="18" charset="2"/>
              </a:rPr>
              <a:t>lines</a:t>
            </a:r>
            <a:r>
              <a:rPr lang="en-US" dirty="0">
                <a:sym typeface="Symbol" pitchFamily="18" charset="2"/>
              </a:rPr>
              <a:t> during the current transmission due to internal </a:t>
            </a:r>
            <a:r>
              <a:rPr lang="en-US" i="1" dirty="0">
                <a:sym typeface="Symbol" pitchFamily="18" charset="2"/>
              </a:rPr>
              <a:t>resistance (P</a:t>
            </a:r>
            <a:r>
              <a:rPr lang="en-US" dirty="0">
                <a:sym typeface="Symbol" pitchFamily="18" charset="2"/>
              </a:rPr>
              <a:t> = </a:t>
            </a:r>
            <a:r>
              <a:rPr lang="en-US" i="1" dirty="0">
                <a:sym typeface="Symbol" pitchFamily="18" charset="2"/>
              </a:rPr>
              <a:t>I</a:t>
            </a:r>
            <a:r>
              <a:rPr lang="en-US" baseline="30000" dirty="0">
                <a:sym typeface="Symbol" pitchFamily="18" charset="2"/>
              </a:rPr>
              <a:t> 2</a:t>
            </a:r>
            <a:r>
              <a:rPr lang="en-US" i="1" dirty="0">
                <a:sym typeface="Symbol" pitchFamily="18" charset="2"/>
              </a:rPr>
              <a:t>R</a:t>
            </a:r>
            <a:r>
              <a:rPr lang="en-US" dirty="0">
                <a:sym typeface="Symbol" pitchFamily="18" charset="2"/>
              </a:rPr>
              <a:t>). </a:t>
            </a:r>
          </a:p>
        </p:txBody>
      </p:sp>
      <p:sp>
        <p:nvSpPr>
          <p:cNvPr id="169986" name="Rectangle 2"/>
          <p:cNvSpPr>
            <a:spLocks noChangeArrowheads="1"/>
          </p:cNvSpPr>
          <p:nvPr/>
        </p:nvSpPr>
        <p:spPr bwMode="auto">
          <a:xfrm>
            <a:off x="685800" y="1338263"/>
            <a:ext cx="7772400" cy="3675062"/>
          </a:xfrm>
          <a:prstGeom prst="rect">
            <a:avLst/>
          </a:prstGeom>
          <a:solidFill>
            <a:srgbClr val="EAEAEA"/>
          </a:solidFill>
          <a:ln w="9525">
            <a:noFill/>
            <a:miter lim="800000"/>
            <a:headEnd/>
            <a:tailEnd/>
          </a:ln>
          <a:effectLst/>
        </p:spPr>
        <p:txBody>
          <a:bodyPr/>
          <a:lstStyle/>
          <a:p>
            <a:r>
              <a:rPr lang="en-US" altLang="en-US" i="1">
                <a:solidFill>
                  <a:schemeClr val="accent2"/>
                </a:solidFill>
              </a:rPr>
              <a:t>Transformers in AC electrical power distribution </a:t>
            </a:r>
          </a:p>
          <a:p>
            <a:r>
              <a:rPr lang="en-US">
                <a:solidFill>
                  <a:srgbClr val="000000"/>
                </a:solidFill>
                <a:cs typeface="Times New Roman" pitchFamily="18" charset="0"/>
                <a:sym typeface="Symbol" pitchFamily="18" charset="2"/>
              </a:rPr>
              <a:t></a:t>
            </a:r>
            <a:r>
              <a:rPr lang="en-US">
                <a:solidFill>
                  <a:srgbClr val="000000"/>
                </a:solidFill>
                <a:cs typeface="Times New Roman" pitchFamily="18" charset="0"/>
              </a:rPr>
              <a:t>Observe the simplified electrical grid:	</a:t>
            </a:r>
          </a:p>
        </p:txBody>
      </p:sp>
      <p:pic>
        <p:nvPicPr>
          <p:cNvPr id="169988" name="Picture 4"/>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728663" y="1990725"/>
            <a:ext cx="6661150" cy="2682875"/>
          </a:xfrm>
          <a:prstGeom prst="rect">
            <a:avLst/>
          </a:prstGeom>
          <a:ln>
            <a:noFill/>
          </a:ln>
          <a:effectLst>
            <a:outerShdw blurRad="292100" dist="139700" dir="2700000" algn="tl" rotWithShape="0">
              <a:srgbClr val="333333">
                <a:alpha val="65000"/>
              </a:srgbClr>
            </a:outerShdw>
          </a:effectLst>
        </p:spPr>
      </p:pic>
      <p:pic>
        <p:nvPicPr>
          <p:cNvPr id="169990" name="Picture 6"/>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752475" y="4364038"/>
            <a:ext cx="1079500" cy="423862"/>
          </a:xfrm>
          <a:prstGeom prst="rect">
            <a:avLst/>
          </a:prstGeom>
          <a:noFill/>
          <a:ln w="9525">
            <a:noFill/>
            <a:miter lim="800000"/>
            <a:headEnd/>
            <a:tailEnd/>
          </a:ln>
        </p:spPr>
      </p:pic>
      <p:pic>
        <p:nvPicPr>
          <p:cNvPr id="169991" name="Picture 7"/>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1828800" y="4397375"/>
            <a:ext cx="1143000" cy="622300"/>
          </a:xfrm>
          <a:prstGeom prst="rect">
            <a:avLst/>
          </a:prstGeom>
          <a:noFill/>
          <a:ln w="9525">
            <a:noFill/>
            <a:miter lim="800000"/>
            <a:headEnd/>
            <a:tailEnd/>
          </a:ln>
        </p:spPr>
      </p:pic>
      <p:pic>
        <p:nvPicPr>
          <p:cNvPr id="169992" name="Picture 8"/>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3178175" y="4371975"/>
            <a:ext cx="1563688" cy="682625"/>
          </a:xfrm>
          <a:prstGeom prst="rect">
            <a:avLst/>
          </a:prstGeom>
          <a:noFill/>
          <a:ln w="9525">
            <a:noFill/>
            <a:miter lim="800000"/>
            <a:headEnd/>
            <a:tailEnd/>
          </a:ln>
        </p:spPr>
      </p:pic>
      <p:pic>
        <p:nvPicPr>
          <p:cNvPr id="169993" name="Picture 9"/>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3211513" y="2139950"/>
            <a:ext cx="1468437" cy="866775"/>
          </a:xfrm>
          <a:prstGeom prst="rect">
            <a:avLst/>
          </a:prstGeom>
          <a:noFill/>
          <a:ln w="9525">
            <a:noFill/>
            <a:miter lim="800000"/>
            <a:headEnd/>
            <a:tailEnd/>
          </a:ln>
        </p:spPr>
      </p:pic>
      <p:pic>
        <p:nvPicPr>
          <p:cNvPr id="169994" name="Picture 10"/>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4964113" y="3352800"/>
            <a:ext cx="1109662" cy="642938"/>
          </a:xfrm>
          <a:prstGeom prst="rect">
            <a:avLst/>
          </a:prstGeom>
          <a:noFill/>
          <a:ln w="9525">
            <a:noFill/>
            <a:miter lim="800000"/>
            <a:headEnd/>
            <a:tailEnd/>
          </a:ln>
        </p:spPr>
      </p:pic>
      <p:pic>
        <p:nvPicPr>
          <p:cNvPr id="169995" name="Picture 11"/>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7429500" y="2030413"/>
            <a:ext cx="1598613" cy="644525"/>
          </a:xfrm>
          <a:prstGeom prst="rect">
            <a:avLst/>
          </a:prstGeom>
          <a:noFill/>
          <a:ln w="9525">
            <a:noFill/>
            <a:miter lim="800000"/>
            <a:headEnd/>
            <a:tailEnd/>
          </a:ln>
        </p:spPr>
      </p:pic>
      <p:pic>
        <p:nvPicPr>
          <p:cNvPr id="169996" name="Picture 12"/>
          <p:cNvPicPr>
            <a:picLocks noChangeAspect="1" noChangeArrowheads="1"/>
          </p:cNvPicPr>
          <p:nvPr/>
        </p:nvPicPr>
        <p:blipFill>
          <a:blip r:embed="rId15" cstate="print">
            <a:clrChange>
              <a:clrFrom>
                <a:srgbClr val="FFFFFF"/>
              </a:clrFrom>
              <a:clrTo>
                <a:srgbClr val="FFFFFF">
                  <a:alpha val="0"/>
                </a:srgbClr>
              </a:clrTo>
            </a:clrChange>
          </a:blip>
          <a:srcRect/>
          <a:stretch>
            <a:fillRect/>
          </a:stretch>
        </p:blipFill>
        <p:spPr bwMode="auto">
          <a:xfrm>
            <a:off x="7513638" y="2978150"/>
            <a:ext cx="1352550" cy="682625"/>
          </a:xfrm>
          <a:prstGeom prst="rect">
            <a:avLst/>
          </a:prstGeom>
          <a:noFill/>
          <a:ln w="9525">
            <a:noFill/>
            <a:miter lim="800000"/>
            <a:headEnd/>
            <a:tailEnd/>
          </a:ln>
        </p:spPr>
      </p:pic>
      <p:pic>
        <p:nvPicPr>
          <p:cNvPr id="169997" name="Picture 13"/>
          <p:cNvPicPr>
            <a:picLocks noChangeAspect="1" noChangeArrowheads="1"/>
          </p:cNvPicPr>
          <p:nvPr/>
        </p:nvPicPr>
        <p:blipFill>
          <a:blip r:embed="rId16" cstate="print">
            <a:clrChange>
              <a:clrFrom>
                <a:srgbClr val="FFFFFF"/>
              </a:clrFrom>
              <a:clrTo>
                <a:srgbClr val="FFFFFF">
                  <a:alpha val="0"/>
                </a:srgbClr>
              </a:clrTo>
            </a:clrChange>
          </a:blip>
          <a:srcRect/>
          <a:stretch>
            <a:fillRect/>
          </a:stretch>
        </p:blipFill>
        <p:spPr bwMode="auto">
          <a:xfrm>
            <a:off x="7437438" y="3992563"/>
            <a:ext cx="1495425" cy="644525"/>
          </a:xfrm>
          <a:prstGeom prst="rect">
            <a:avLst/>
          </a:prstGeom>
          <a:noFill/>
          <a:ln w="9525">
            <a:noFill/>
            <a:miter lim="800000"/>
            <a:headEnd/>
            <a:tailEnd/>
          </a:ln>
        </p:spPr>
      </p:pic>
      <p:pic>
        <p:nvPicPr>
          <p:cNvPr id="169998" name="Picture 14"/>
          <p:cNvPicPr>
            <a:picLocks noChangeAspect="1" noChangeArrowheads="1"/>
          </p:cNvPicPr>
          <p:nvPr/>
        </p:nvPicPr>
        <p:blipFill>
          <a:blip r:embed="rId17" cstate="print">
            <a:clrChange>
              <a:clrFrom>
                <a:srgbClr val="FFFFFF"/>
              </a:clrFrom>
              <a:clrTo>
                <a:srgbClr val="FFFFFF">
                  <a:alpha val="0"/>
                </a:srgbClr>
              </a:clrTo>
            </a:clrChange>
          </a:blip>
          <a:srcRect/>
          <a:stretch>
            <a:fillRect/>
          </a:stretch>
        </p:blipFill>
        <p:spPr bwMode="auto">
          <a:xfrm>
            <a:off x="5708650" y="4678363"/>
            <a:ext cx="1336675" cy="661987"/>
          </a:xfrm>
          <a:prstGeom prst="rect">
            <a:avLst/>
          </a:prstGeom>
          <a:noFill/>
        </p:spPr>
      </p:pic>
      <p:pic>
        <p:nvPicPr>
          <p:cNvPr id="169999" name="Picture 15"/>
          <p:cNvPicPr>
            <a:picLocks noChangeAspect="1" noChangeArrowheads="1"/>
          </p:cNvPicPr>
          <p:nvPr/>
        </p:nvPicPr>
        <p:blipFill>
          <a:blip r:embed="rId18" cstate="print"/>
          <a:srcRect/>
          <a:stretch>
            <a:fillRect/>
          </a:stretch>
        </p:blipFill>
        <p:spPr bwMode="auto">
          <a:xfrm>
            <a:off x="774700" y="2159000"/>
            <a:ext cx="1990725" cy="890588"/>
          </a:xfrm>
          <a:prstGeom prst="rect">
            <a:avLst/>
          </a:prstGeom>
          <a:noFill/>
        </p:spPr>
      </p:pic>
      <p:sp>
        <p:nvSpPr>
          <p:cNvPr id="170000" name="Rectangle 16"/>
          <p:cNvSpPr>
            <a:spLocks noChangeArrowheads="1"/>
          </p:cNvSpPr>
          <p:nvPr/>
        </p:nvSpPr>
        <p:spPr bwMode="auto">
          <a:xfrm>
            <a:off x="2128838" y="3678238"/>
            <a:ext cx="506412" cy="612775"/>
          </a:xfrm>
          <a:prstGeom prst="rect">
            <a:avLst/>
          </a:prstGeom>
          <a:solidFill>
            <a:srgbClr val="FF0000">
              <a:alpha val="28000"/>
            </a:srgbClr>
          </a:solidFill>
          <a:ln w="9525">
            <a:noFill/>
            <a:miter lim="800000"/>
            <a:headEnd/>
            <a:tailEnd/>
          </a:ln>
          <a:effectLst/>
        </p:spPr>
        <p:txBody>
          <a:bodyPr wrap="none" anchor="ctr"/>
          <a:lstStyle/>
          <a:p>
            <a:endParaRPr lang="en-US"/>
          </a:p>
        </p:txBody>
      </p:sp>
      <p:sp>
        <p:nvSpPr>
          <p:cNvPr id="170001" name="Rectangle 17"/>
          <p:cNvSpPr>
            <a:spLocks noChangeArrowheads="1"/>
          </p:cNvSpPr>
          <p:nvPr/>
        </p:nvSpPr>
        <p:spPr bwMode="auto">
          <a:xfrm>
            <a:off x="5427663" y="2560638"/>
            <a:ext cx="506412" cy="612775"/>
          </a:xfrm>
          <a:prstGeom prst="rect">
            <a:avLst/>
          </a:prstGeom>
          <a:solidFill>
            <a:srgbClr val="FF0000">
              <a:alpha val="28000"/>
            </a:srgbClr>
          </a:solidFill>
          <a:ln w="9525">
            <a:noFill/>
            <a:miter lim="800000"/>
            <a:headEnd/>
            <a:tailEnd/>
          </a:ln>
          <a:effectLst/>
        </p:spPr>
        <p:txBody>
          <a:bodyPr wrap="none" anchor="ctr"/>
          <a:lstStyle/>
          <a:p>
            <a:endParaRPr lang="en-US"/>
          </a:p>
        </p:txBody>
      </p:sp>
      <p:sp>
        <p:nvSpPr>
          <p:cNvPr id="170002" name="Rectangle 18"/>
          <p:cNvSpPr>
            <a:spLocks noChangeArrowheads="1"/>
          </p:cNvSpPr>
          <p:nvPr/>
        </p:nvSpPr>
        <p:spPr bwMode="auto">
          <a:xfrm>
            <a:off x="6283325" y="4065588"/>
            <a:ext cx="268288" cy="384175"/>
          </a:xfrm>
          <a:prstGeom prst="rect">
            <a:avLst/>
          </a:prstGeom>
          <a:solidFill>
            <a:srgbClr val="FF0000">
              <a:alpha val="28000"/>
            </a:srgbClr>
          </a:solidFill>
          <a:ln w="9525">
            <a:noFill/>
            <a:miter lim="800000"/>
            <a:headEnd/>
            <a:tailEnd/>
          </a:ln>
          <a:effectLst/>
        </p:spPr>
        <p:txBody>
          <a:bodyPr wrap="none" anchor="ctr"/>
          <a:lstStyle/>
          <a:p>
            <a:endParaRPr lang="en-US"/>
          </a:p>
        </p:txBody>
      </p:sp>
      <p:sp>
        <p:nvSpPr>
          <p:cNvPr id="170003" name="Freeform 19"/>
          <p:cNvSpPr>
            <a:spLocks/>
          </p:cNvSpPr>
          <p:nvPr/>
        </p:nvSpPr>
        <p:spPr bwMode="auto">
          <a:xfrm>
            <a:off x="2560638" y="2389188"/>
            <a:ext cx="2936875" cy="1287462"/>
          </a:xfrm>
          <a:custGeom>
            <a:avLst/>
            <a:gdLst/>
            <a:ahLst/>
            <a:cxnLst>
              <a:cxn ang="0">
                <a:pos x="0" y="765"/>
              </a:cxn>
              <a:cxn ang="0">
                <a:pos x="190" y="402"/>
              </a:cxn>
              <a:cxn ang="0">
                <a:pos x="1569" y="402"/>
              </a:cxn>
              <a:cxn ang="0">
                <a:pos x="1569" y="0"/>
              </a:cxn>
              <a:cxn ang="0">
                <a:pos x="1774" y="0"/>
              </a:cxn>
              <a:cxn ang="0">
                <a:pos x="1827" y="76"/>
              </a:cxn>
              <a:cxn ang="0">
                <a:pos x="1728" y="182"/>
              </a:cxn>
              <a:cxn ang="0">
                <a:pos x="1728" y="561"/>
              </a:cxn>
              <a:cxn ang="0">
                <a:pos x="190" y="561"/>
              </a:cxn>
              <a:cxn ang="0">
                <a:pos x="0" y="765"/>
              </a:cxn>
            </a:cxnLst>
            <a:rect l="0" t="0" r="r" b="b"/>
            <a:pathLst>
              <a:path w="1827" h="765">
                <a:moveTo>
                  <a:pt x="0" y="765"/>
                </a:moveTo>
                <a:lnTo>
                  <a:pt x="190" y="402"/>
                </a:lnTo>
                <a:lnTo>
                  <a:pt x="1569" y="402"/>
                </a:lnTo>
                <a:lnTo>
                  <a:pt x="1569" y="0"/>
                </a:lnTo>
                <a:lnTo>
                  <a:pt x="1774" y="0"/>
                </a:lnTo>
                <a:lnTo>
                  <a:pt x="1827" y="76"/>
                </a:lnTo>
                <a:lnTo>
                  <a:pt x="1728" y="182"/>
                </a:lnTo>
                <a:lnTo>
                  <a:pt x="1728" y="561"/>
                </a:lnTo>
                <a:lnTo>
                  <a:pt x="190" y="561"/>
                </a:lnTo>
                <a:lnTo>
                  <a:pt x="0" y="765"/>
                </a:lnTo>
                <a:close/>
              </a:path>
            </a:pathLst>
          </a:custGeom>
          <a:solidFill>
            <a:schemeClr val="accent1">
              <a:alpha val="60001"/>
            </a:schemeClr>
          </a:solidFill>
          <a:ln w="9525">
            <a:noFill/>
            <a:round/>
            <a:headEnd/>
            <a:tailEnd/>
          </a:ln>
          <a:effectLst/>
        </p:spPr>
        <p:txBody>
          <a:bodyPr/>
          <a:lstStyle/>
          <a:p>
            <a:endParaRPr lang="en-US"/>
          </a:p>
        </p:txBody>
      </p:sp>
      <p:sp>
        <p:nvSpPr>
          <p:cNvPr id="170004" name="Freeform 20"/>
          <p:cNvSpPr>
            <a:spLocks/>
          </p:cNvSpPr>
          <p:nvPr/>
        </p:nvSpPr>
        <p:spPr bwMode="auto">
          <a:xfrm>
            <a:off x="5883275" y="2390775"/>
            <a:ext cx="769938" cy="1804988"/>
          </a:xfrm>
          <a:custGeom>
            <a:avLst/>
            <a:gdLst/>
            <a:ahLst/>
            <a:cxnLst>
              <a:cxn ang="0">
                <a:pos x="0" y="91"/>
              </a:cxn>
              <a:cxn ang="0">
                <a:pos x="83" y="0"/>
              </a:cxn>
              <a:cxn ang="0">
                <a:pos x="485" y="0"/>
              </a:cxn>
              <a:cxn ang="0">
                <a:pos x="485" y="166"/>
              </a:cxn>
              <a:cxn ang="0">
                <a:pos x="379" y="166"/>
              </a:cxn>
              <a:cxn ang="0">
                <a:pos x="379" y="583"/>
              </a:cxn>
              <a:cxn ang="0">
                <a:pos x="485" y="583"/>
              </a:cxn>
              <a:cxn ang="0">
                <a:pos x="485" y="758"/>
              </a:cxn>
              <a:cxn ang="0">
                <a:pos x="379" y="758"/>
              </a:cxn>
              <a:cxn ang="0">
                <a:pos x="379" y="970"/>
              </a:cxn>
              <a:cxn ang="0">
                <a:pos x="159" y="1137"/>
              </a:cxn>
              <a:cxn ang="0">
                <a:pos x="159" y="174"/>
              </a:cxn>
              <a:cxn ang="0">
                <a:pos x="68" y="174"/>
              </a:cxn>
              <a:cxn ang="0">
                <a:pos x="0" y="91"/>
              </a:cxn>
            </a:cxnLst>
            <a:rect l="0" t="0" r="r" b="b"/>
            <a:pathLst>
              <a:path w="485" h="1137">
                <a:moveTo>
                  <a:pt x="0" y="91"/>
                </a:moveTo>
                <a:lnTo>
                  <a:pt x="83" y="0"/>
                </a:lnTo>
                <a:lnTo>
                  <a:pt x="485" y="0"/>
                </a:lnTo>
                <a:lnTo>
                  <a:pt x="485" y="166"/>
                </a:lnTo>
                <a:lnTo>
                  <a:pt x="379" y="166"/>
                </a:lnTo>
                <a:lnTo>
                  <a:pt x="379" y="583"/>
                </a:lnTo>
                <a:lnTo>
                  <a:pt x="485" y="583"/>
                </a:lnTo>
                <a:lnTo>
                  <a:pt x="485" y="758"/>
                </a:lnTo>
                <a:lnTo>
                  <a:pt x="379" y="758"/>
                </a:lnTo>
                <a:lnTo>
                  <a:pt x="379" y="970"/>
                </a:lnTo>
                <a:lnTo>
                  <a:pt x="159" y="1137"/>
                </a:lnTo>
                <a:lnTo>
                  <a:pt x="159" y="174"/>
                </a:lnTo>
                <a:lnTo>
                  <a:pt x="68" y="174"/>
                </a:lnTo>
                <a:lnTo>
                  <a:pt x="0" y="91"/>
                </a:lnTo>
                <a:close/>
              </a:path>
            </a:pathLst>
          </a:custGeom>
          <a:solidFill>
            <a:srgbClr val="008000">
              <a:alpha val="13000"/>
            </a:srgbClr>
          </a:solidFill>
          <a:ln w="9525">
            <a:noFill/>
            <a:round/>
            <a:headEnd/>
            <a:tailEnd/>
          </a:ln>
          <a:effectLst/>
        </p:spPr>
        <p:txBody>
          <a:bodyPr/>
          <a:lstStyle/>
          <a:p>
            <a:endParaRPr lang="en-US"/>
          </a:p>
        </p:txBody>
      </p:sp>
      <p:sp>
        <p:nvSpPr>
          <p:cNvPr id="170006"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11: Electromagnetic induction - AHL</a:t>
            </a:r>
            <a:br>
              <a:rPr lang="en-US" altLang="en-US" sz="2800" b="1">
                <a:solidFill>
                  <a:schemeClr val="tx2"/>
                </a:solidFill>
              </a:rPr>
            </a:br>
            <a:r>
              <a:rPr lang="en-US" altLang="en-US" sz="2800"/>
              <a:t>11.2 – Power generation and transmission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9986">
                                            <p:txEl>
                                              <p:pRg st="0" end="0"/>
                                            </p:txEl>
                                          </p:spTgt>
                                        </p:tgtEl>
                                        <p:attrNameLst>
                                          <p:attrName>style.visibility</p:attrName>
                                        </p:attrNameLst>
                                      </p:cBhvr>
                                      <p:to>
                                        <p:strVal val="visible"/>
                                      </p:to>
                                    </p:set>
                                    <p:anim calcmode="lin" valueType="num">
                                      <p:cBhvr additive="base">
                                        <p:cTn id="7" dur="500" fill="hold"/>
                                        <p:tgtEl>
                                          <p:spTgt spid="16998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998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9986">
                                            <p:txEl>
                                              <p:pRg st="1" end="1"/>
                                            </p:txEl>
                                          </p:spTgt>
                                        </p:tgtEl>
                                        <p:attrNameLst>
                                          <p:attrName>style.visibility</p:attrName>
                                        </p:attrNameLst>
                                      </p:cBhvr>
                                      <p:to>
                                        <p:strVal val="visible"/>
                                      </p:to>
                                    </p:set>
                                    <p:anim calcmode="lin" valueType="num">
                                      <p:cBhvr additive="base">
                                        <p:cTn id="13" dur="500" fill="hold"/>
                                        <p:tgtEl>
                                          <p:spTgt spid="16998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998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69988"/>
                                        </p:tgtEl>
                                        <p:attrNameLst>
                                          <p:attrName>style.visibility</p:attrName>
                                        </p:attrNameLst>
                                      </p:cBhvr>
                                      <p:to>
                                        <p:strVal val="visible"/>
                                      </p:to>
                                    </p:set>
                                    <p:animEffect transition="in" filter="wipe(left)">
                                      <p:cBhvr>
                                        <p:cTn id="19" dur="2000"/>
                                        <p:tgtEl>
                                          <p:spTgt spid="169988"/>
                                        </p:tgtEl>
                                      </p:cBhvr>
                                    </p:animEffect>
                                  </p:childTnLst>
                                  <p:subTnLst>
                                    <p:audio>
                                      <p:cMediaNode>
                                        <p:cTn display="0" masterRel="sameClick">
                                          <p:stCondLst>
                                            <p:cond evt="begin" delay="0">
                                              <p:tn val="17"/>
                                            </p:cond>
                                          </p:stCondLst>
                                          <p:endCondLst>
                                            <p:cond evt="onStopAudio" delay="0">
                                              <p:tgtEl>
                                                <p:sldTgt/>
                                              </p:tgtEl>
                                            </p:cond>
                                          </p:endCondLst>
                                        </p:cTn>
                                        <p:tgtEl>
                                          <p:sndTgt r:embed="rId5" name="drumroll.wav"/>
                                        </p:tgtEl>
                                      </p:cMediaNode>
                                    </p:audio>
                                  </p:subTnLst>
                                </p:cTn>
                              </p:par>
                            </p:childTnLst>
                          </p:cTn>
                        </p:par>
                      </p:childTnLst>
                    </p:cTn>
                  </p:par>
                  <p:par>
                    <p:cTn id="20" fill="hold">
                      <p:stCondLst>
                        <p:cond delay="indefinite"/>
                      </p:stCondLst>
                      <p:childTnLst>
                        <p:par>
                          <p:cTn id="21" fill="hold">
                            <p:stCondLst>
                              <p:cond delay="0"/>
                            </p:stCondLst>
                            <p:childTnLst>
                              <p:par>
                                <p:cTn id="22" presetID="8" presetClass="entr" presetSubtype="16" fill="hold" nodeType="clickEffect">
                                  <p:stCondLst>
                                    <p:cond delay="0"/>
                                  </p:stCondLst>
                                  <p:childTnLst>
                                    <p:set>
                                      <p:cBhvr>
                                        <p:cTn id="23" dur="1" fill="hold">
                                          <p:stCondLst>
                                            <p:cond delay="0"/>
                                          </p:stCondLst>
                                        </p:cTn>
                                        <p:tgtEl>
                                          <p:spTgt spid="169999"/>
                                        </p:tgtEl>
                                        <p:attrNameLst>
                                          <p:attrName>style.visibility</p:attrName>
                                        </p:attrNameLst>
                                      </p:cBhvr>
                                      <p:to>
                                        <p:strVal val="visible"/>
                                      </p:to>
                                    </p:set>
                                    <p:animEffect transition="in" filter="diamond(in)">
                                      <p:cBhvr>
                                        <p:cTn id="24" dur="2000"/>
                                        <p:tgtEl>
                                          <p:spTgt spid="169999"/>
                                        </p:tgtEl>
                                      </p:cBhvr>
                                    </p:animEffect>
                                  </p:childTnLst>
                                  <p:subTnLst>
                                    <p:audio>
                                      <p:cMediaNode>
                                        <p:cTn display="0" masterRel="sameClick">
                                          <p:stCondLst>
                                            <p:cond evt="begin" delay="0">
                                              <p:tn val="22"/>
                                            </p:cond>
                                          </p:stCondLst>
                                          <p:endCondLst>
                                            <p:cond evt="onStopAudio" delay="0">
                                              <p:tgtEl>
                                                <p:sldTgt/>
                                              </p:tgtEl>
                                            </p:cond>
                                          </p:endCondLst>
                                        </p:cTn>
                                        <p:tgtEl>
                                          <p:sndTgt r:embed="rId6" name="chimes.wav"/>
                                        </p:tgtEl>
                                      </p:cMediaNode>
                                    </p:audio>
                                  </p:subTnLst>
                                </p:cTn>
                              </p:par>
                            </p:childTnLst>
                          </p:cTn>
                        </p:par>
                      </p:childTnLst>
                    </p:cTn>
                  </p:par>
                  <p:par>
                    <p:cTn id="25" fill="hold">
                      <p:stCondLst>
                        <p:cond delay="indefinite"/>
                      </p:stCondLst>
                      <p:childTnLst>
                        <p:par>
                          <p:cTn id="26" fill="hold">
                            <p:stCondLst>
                              <p:cond delay="0"/>
                            </p:stCondLst>
                            <p:childTnLst>
                              <p:par>
                                <p:cTn id="27" presetID="53" presetClass="entr" presetSubtype="0" fill="hold" nodeType="clickEffect">
                                  <p:stCondLst>
                                    <p:cond delay="0"/>
                                  </p:stCondLst>
                                  <p:childTnLst>
                                    <p:set>
                                      <p:cBhvr>
                                        <p:cTn id="28" dur="1" fill="hold">
                                          <p:stCondLst>
                                            <p:cond delay="0"/>
                                          </p:stCondLst>
                                        </p:cTn>
                                        <p:tgtEl>
                                          <p:spTgt spid="169990"/>
                                        </p:tgtEl>
                                        <p:attrNameLst>
                                          <p:attrName>style.visibility</p:attrName>
                                        </p:attrNameLst>
                                      </p:cBhvr>
                                      <p:to>
                                        <p:strVal val="visible"/>
                                      </p:to>
                                    </p:set>
                                    <p:anim calcmode="lin" valueType="num">
                                      <p:cBhvr>
                                        <p:cTn id="29" dur="500" fill="hold"/>
                                        <p:tgtEl>
                                          <p:spTgt spid="169990"/>
                                        </p:tgtEl>
                                        <p:attrNameLst>
                                          <p:attrName>ppt_w</p:attrName>
                                        </p:attrNameLst>
                                      </p:cBhvr>
                                      <p:tavLst>
                                        <p:tav tm="0">
                                          <p:val>
                                            <p:fltVal val="0"/>
                                          </p:val>
                                        </p:tav>
                                        <p:tav tm="100000">
                                          <p:val>
                                            <p:strVal val="#ppt_w"/>
                                          </p:val>
                                        </p:tav>
                                      </p:tavLst>
                                    </p:anim>
                                    <p:anim calcmode="lin" valueType="num">
                                      <p:cBhvr>
                                        <p:cTn id="30" dur="500" fill="hold"/>
                                        <p:tgtEl>
                                          <p:spTgt spid="169990"/>
                                        </p:tgtEl>
                                        <p:attrNameLst>
                                          <p:attrName>ppt_h</p:attrName>
                                        </p:attrNameLst>
                                      </p:cBhvr>
                                      <p:tavLst>
                                        <p:tav tm="0">
                                          <p:val>
                                            <p:fltVal val="0"/>
                                          </p:val>
                                        </p:tav>
                                        <p:tav tm="100000">
                                          <p:val>
                                            <p:strVal val="#ppt_h"/>
                                          </p:val>
                                        </p:tav>
                                      </p:tavLst>
                                    </p:anim>
                                    <p:animEffect transition="in" filter="fade">
                                      <p:cBhvr>
                                        <p:cTn id="31" dur="500"/>
                                        <p:tgtEl>
                                          <p:spTgt spid="169990"/>
                                        </p:tgtEl>
                                      </p:cBhvr>
                                    </p:animEffect>
                                  </p:childTnLst>
                                  <p:subTnLst>
                                    <p:audio>
                                      <p:cMediaNode>
                                        <p:cTn display="0" masterRel="sameClick">
                                          <p:stCondLst>
                                            <p:cond evt="begin" delay="0">
                                              <p:tn val="27"/>
                                            </p:cond>
                                          </p:stCondLst>
                                          <p:endCondLst>
                                            <p:cond evt="onStopAudio" delay="0">
                                              <p:tgtEl>
                                                <p:sldTgt/>
                                              </p:tgtEl>
                                            </p:cond>
                                          </p:endCondLst>
                                        </p:cTn>
                                        <p:tgtEl>
                                          <p:sndTgt r:embed="rId3" name="camera.wav"/>
                                        </p:tgtEl>
                                      </p:cMediaNode>
                                    </p:audio>
                                  </p:subTnLst>
                                </p:cTn>
                              </p:par>
                            </p:childTnLst>
                          </p:cTn>
                        </p:par>
                      </p:childTnLst>
                    </p:cTn>
                  </p:par>
                  <p:par>
                    <p:cTn id="32" fill="hold">
                      <p:stCondLst>
                        <p:cond delay="indefinite"/>
                      </p:stCondLst>
                      <p:childTnLst>
                        <p:par>
                          <p:cTn id="33" fill="hold">
                            <p:stCondLst>
                              <p:cond delay="0"/>
                            </p:stCondLst>
                            <p:childTnLst>
                              <p:par>
                                <p:cTn id="34" presetID="53" presetClass="entr" presetSubtype="0" fill="hold" nodeType="clickEffect">
                                  <p:stCondLst>
                                    <p:cond delay="0"/>
                                  </p:stCondLst>
                                  <p:childTnLst>
                                    <p:set>
                                      <p:cBhvr>
                                        <p:cTn id="35" dur="1" fill="hold">
                                          <p:stCondLst>
                                            <p:cond delay="0"/>
                                          </p:stCondLst>
                                        </p:cTn>
                                        <p:tgtEl>
                                          <p:spTgt spid="169991"/>
                                        </p:tgtEl>
                                        <p:attrNameLst>
                                          <p:attrName>style.visibility</p:attrName>
                                        </p:attrNameLst>
                                      </p:cBhvr>
                                      <p:to>
                                        <p:strVal val="visible"/>
                                      </p:to>
                                    </p:set>
                                    <p:anim calcmode="lin" valueType="num">
                                      <p:cBhvr>
                                        <p:cTn id="36" dur="500" fill="hold"/>
                                        <p:tgtEl>
                                          <p:spTgt spid="169991"/>
                                        </p:tgtEl>
                                        <p:attrNameLst>
                                          <p:attrName>ppt_w</p:attrName>
                                        </p:attrNameLst>
                                      </p:cBhvr>
                                      <p:tavLst>
                                        <p:tav tm="0">
                                          <p:val>
                                            <p:fltVal val="0"/>
                                          </p:val>
                                        </p:tav>
                                        <p:tav tm="100000">
                                          <p:val>
                                            <p:strVal val="#ppt_w"/>
                                          </p:val>
                                        </p:tav>
                                      </p:tavLst>
                                    </p:anim>
                                    <p:anim calcmode="lin" valueType="num">
                                      <p:cBhvr>
                                        <p:cTn id="37" dur="500" fill="hold"/>
                                        <p:tgtEl>
                                          <p:spTgt spid="169991"/>
                                        </p:tgtEl>
                                        <p:attrNameLst>
                                          <p:attrName>ppt_h</p:attrName>
                                        </p:attrNameLst>
                                      </p:cBhvr>
                                      <p:tavLst>
                                        <p:tav tm="0">
                                          <p:val>
                                            <p:fltVal val="0"/>
                                          </p:val>
                                        </p:tav>
                                        <p:tav tm="100000">
                                          <p:val>
                                            <p:strVal val="#ppt_h"/>
                                          </p:val>
                                        </p:tav>
                                      </p:tavLst>
                                    </p:anim>
                                    <p:animEffect transition="in" filter="fade">
                                      <p:cBhvr>
                                        <p:cTn id="38" dur="500"/>
                                        <p:tgtEl>
                                          <p:spTgt spid="169991"/>
                                        </p:tgtEl>
                                      </p:cBhvr>
                                    </p:animEffect>
                                  </p:childTnLst>
                                  <p:subTnLst>
                                    <p:audio>
                                      <p:cMediaNode>
                                        <p:cTn display="0" masterRel="sameClick">
                                          <p:stCondLst>
                                            <p:cond evt="begin" delay="0">
                                              <p:tn val="34"/>
                                            </p:cond>
                                          </p:stCondLst>
                                          <p:endCondLst>
                                            <p:cond evt="onStopAudio" delay="0">
                                              <p:tgtEl>
                                                <p:sldTgt/>
                                              </p:tgtEl>
                                            </p:cond>
                                          </p:endCondLst>
                                        </p:cTn>
                                        <p:tgtEl>
                                          <p:sndTgt r:embed="rId3" name="camera.wav"/>
                                        </p:tgtEl>
                                      </p:cMediaNode>
                                    </p:audio>
                                  </p:subTnLst>
                                </p:cTn>
                              </p:par>
                            </p:childTnLst>
                          </p:cTn>
                        </p:par>
                      </p:childTnLst>
                    </p:cTn>
                  </p:par>
                  <p:par>
                    <p:cTn id="39" fill="hold">
                      <p:stCondLst>
                        <p:cond delay="indefinite"/>
                      </p:stCondLst>
                      <p:childTnLst>
                        <p:par>
                          <p:cTn id="40" fill="hold">
                            <p:stCondLst>
                              <p:cond delay="0"/>
                            </p:stCondLst>
                            <p:childTnLst>
                              <p:par>
                                <p:cTn id="41" presetID="53" presetClass="entr" presetSubtype="0" fill="hold" nodeType="clickEffect">
                                  <p:stCondLst>
                                    <p:cond delay="0"/>
                                  </p:stCondLst>
                                  <p:childTnLst>
                                    <p:set>
                                      <p:cBhvr>
                                        <p:cTn id="42" dur="1" fill="hold">
                                          <p:stCondLst>
                                            <p:cond delay="0"/>
                                          </p:stCondLst>
                                        </p:cTn>
                                        <p:tgtEl>
                                          <p:spTgt spid="169993"/>
                                        </p:tgtEl>
                                        <p:attrNameLst>
                                          <p:attrName>style.visibility</p:attrName>
                                        </p:attrNameLst>
                                      </p:cBhvr>
                                      <p:to>
                                        <p:strVal val="visible"/>
                                      </p:to>
                                    </p:set>
                                    <p:anim calcmode="lin" valueType="num">
                                      <p:cBhvr>
                                        <p:cTn id="43" dur="500" fill="hold"/>
                                        <p:tgtEl>
                                          <p:spTgt spid="169993"/>
                                        </p:tgtEl>
                                        <p:attrNameLst>
                                          <p:attrName>ppt_w</p:attrName>
                                        </p:attrNameLst>
                                      </p:cBhvr>
                                      <p:tavLst>
                                        <p:tav tm="0">
                                          <p:val>
                                            <p:fltVal val="0"/>
                                          </p:val>
                                        </p:tav>
                                        <p:tav tm="100000">
                                          <p:val>
                                            <p:strVal val="#ppt_w"/>
                                          </p:val>
                                        </p:tav>
                                      </p:tavLst>
                                    </p:anim>
                                    <p:anim calcmode="lin" valueType="num">
                                      <p:cBhvr>
                                        <p:cTn id="44" dur="500" fill="hold"/>
                                        <p:tgtEl>
                                          <p:spTgt spid="169993"/>
                                        </p:tgtEl>
                                        <p:attrNameLst>
                                          <p:attrName>ppt_h</p:attrName>
                                        </p:attrNameLst>
                                      </p:cBhvr>
                                      <p:tavLst>
                                        <p:tav tm="0">
                                          <p:val>
                                            <p:fltVal val="0"/>
                                          </p:val>
                                        </p:tav>
                                        <p:tav tm="100000">
                                          <p:val>
                                            <p:strVal val="#ppt_h"/>
                                          </p:val>
                                        </p:tav>
                                      </p:tavLst>
                                    </p:anim>
                                    <p:animEffect transition="in" filter="fade">
                                      <p:cBhvr>
                                        <p:cTn id="45" dur="500"/>
                                        <p:tgtEl>
                                          <p:spTgt spid="169993"/>
                                        </p:tgtEl>
                                      </p:cBhvr>
                                    </p:animEffect>
                                  </p:childTnLst>
                                  <p:subTnLst>
                                    <p:audio>
                                      <p:cMediaNode>
                                        <p:cTn display="0" masterRel="sameClick">
                                          <p:stCondLst>
                                            <p:cond evt="begin" delay="0">
                                              <p:tn val="41"/>
                                            </p:cond>
                                          </p:stCondLst>
                                          <p:endCondLst>
                                            <p:cond evt="onStopAudio" delay="0">
                                              <p:tgtEl>
                                                <p:sldTgt/>
                                              </p:tgtEl>
                                            </p:cond>
                                          </p:endCondLst>
                                        </p:cTn>
                                        <p:tgtEl>
                                          <p:sndTgt r:embed="rId3" name="camera.wav"/>
                                        </p:tgtEl>
                                      </p:cMediaNode>
                                    </p:audio>
                                  </p:subTnLst>
                                </p:cTn>
                              </p:par>
                            </p:childTnLst>
                          </p:cTn>
                        </p:par>
                      </p:childTnLst>
                    </p:cTn>
                  </p:par>
                  <p:par>
                    <p:cTn id="46" fill="hold">
                      <p:stCondLst>
                        <p:cond delay="indefinite"/>
                      </p:stCondLst>
                      <p:childTnLst>
                        <p:par>
                          <p:cTn id="47" fill="hold">
                            <p:stCondLst>
                              <p:cond delay="0"/>
                            </p:stCondLst>
                            <p:childTnLst>
                              <p:par>
                                <p:cTn id="48" presetID="53" presetClass="entr" presetSubtype="0" fill="hold" nodeType="clickEffect">
                                  <p:stCondLst>
                                    <p:cond delay="0"/>
                                  </p:stCondLst>
                                  <p:childTnLst>
                                    <p:set>
                                      <p:cBhvr>
                                        <p:cTn id="49" dur="1" fill="hold">
                                          <p:stCondLst>
                                            <p:cond delay="0"/>
                                          </p:stCondLst>
                                        </p:cTn>
                                        <p:tgtEl>
                                          <p:spTgt spid="169992"/>
                                        </p:tgtEl>
                                        <p:attrNameLst>
                                          <p:attrName>style.visibility</p:attrName>
                                        </p:attrNameLst>
                                      </p:cBhvr>
                                      <p:to>
                                        <p:strVal val="visible"/>
                                      </p:to>
                                    </p:set>
                                    <p:anim calcmode="lin" valueType="num">
                                      <p:cBhvr>
                                        <p:cTn id="50" dur="500" fill="hold"/>
                                        <p:tgtEl>
                                          <p:spTgt spid="169992"/>
                                        </p:tgtEl>
                                        <p:attrNameLst>
                                          <p:attrName>ppt_w</p:attrName>
                                        </p:attrNameLst>
                                      </p:cBhvr>
                                      <p:tavLst>
                                        <p:tav tm="0">
                                          <p:val>
                                            <p:fltVal val="0"/>
                                          </p:val>
                                        </p:tav>
                                        <p:tav tm="100000">
                                          <p:val>
                                            <p:strVal val="#ppt_w"/>
                                          </p:val>
                                        </p:tav>
                                      </p:tavLst>
                                    </p:anim>
                                    <p:anim calcmode="lin" valueType="num">
                                      <p:cBhvr>
                                        <p:cTn id="51" dur="500" fill="hold"/>
                                        <p:tgtEl>
                                          <p:spTgt spid="169992"/>
                                        </p:tgtEl>
                                        <p:attrNameLst>
                                          <p:attrName>ppt_h</p:attrName>
                                        </p:attrNameLst>
                                      </p:cBhvr>
                                      <p:tavLst>
                                        <p:tav tm="0">
                                          <p:val>
                                            <p:fltVal val="0"/>
                                          </p:val>
                                        </p:tav>
                                        <p:tav tm="100000">
                                          <p:val>
                                            <p:strVal val="#ppt_h"/>
                                          </p:val>
                                        </p:tav>
                                      </p:tavLst>
                                    </p:anim>
                                    <p:animEffect transition="in" filter="fade">
                                      <p:cBhvr>
                                        <p:cTn id="52" dur="500"/>
                                        <p:tgtEl>
                                          <p:spTgt spid="169992"/>
                                        </p:tgtEl>
                                      </p:cBhvr>
                                    </p:animEffect>
                                  </p:childTnLst>
                                  <p:subTnLst>
                                    <p:audio>
                                      <p:cMediaNode>
                                        <p:cTn display="0" masterRel="sameClick">
                                          <p:stCondLst>
                                            <p:cond evt="begin" delay="0">
                                              <p:tn val="48"/>
                                            </p:cond>
                                          </p:stCondLst>
                                          <p:endCondLst>
                                            <p:cond evt="onStopAudio" delay="0">
                                              <p:tgtEl>
                                                <p:sldTgt/>
                                              </p:tgtEl>
                                            </p:cond>
                                          </p:endCondLst>
                                        </p:cTn>
                                        <p:tgtEl>
                                          <p:sndTgt r:embed="rId3" name="camera.wav"/>
                                        </p:tgtEl>
                                      </p:cMediaNode>
                                    </p:audio>
                                  </p:subTnLst>
                                </p:cTn>
                              </p:par>
                            </p:childTnLst>
                          </p:cTn>
                        </p:par>
                      </p:childTnLst>
                    </p:cTn>
                  </p:par>
                  <p:par>
                    <p:cTn id="53" fill="hold">
                      <p:stCondLst>
                        <p:cond delay="indefinite"/>
                      </p:stCondLst>
                      <p:childTnLst>
                        <p:par>
                          <p:cTn id="54" fill="hold">
                            <p:stCondLst>
                              <p:cond delay="0"/>
                            </p:stCondLst>
                            <p:childTnLst>
                              <p:par>
                                <p:cTn id="55" presetID="53" presetClass="entr" presetSubtype="0" fill="hold" nodeType="clickEffect">
                                  <p:stCondLst>
                                    <p:cond delay="0"/>
                                  </p:stCondLst>
                                  <p:childTnLst>
                                    <p:set>
                                      <p:cBhvr>
                                        <p:cTn id="56" dur="1" fill="hold">
                                          <p:stCondLst>
                                            <p:cond delay="0"/>
                                          </p:stCondLst>
                                        </p:cTn>
                                        <p:tgtEl>
                                          <p:spTgt spid="169994"/>
                                        </p:tgtEl>
                                        <p:attrNameLst>
                                          <p:attrName>style.visibility</p:attrName>
                                        </p:attrNameLst>
                                      </p:cBhvr>
                                      <p:to>
                                        <p:strVal val="visible"/>
                                      </p:to>
                                    </p:set>
                                    <p:anim calcmode="lin" valueType="num">
                                      <p:cBhvr>
                                        <p:cTn id="57" dur="500" fill="hold"/>
                                        <p:tgtEl>
                                          <p:spTgt spid="169994"/>
                                        </p:tgtEl>
                                        <p:attrNameLst>
                                          <p:attrName>ppt_w</p:attrName>
                                        </p:attrNameLst>
                                      </p:cBhvr>
                                      <p:tavLst>
                                        <p:tav tm="0">
                                          <p:val>
                                            <p:fltVal val="0"/>
                                          </p:val>
                                        </p:tav>
                                        <p:tav tm="100000">
                                          <p:val>
                                            <p:strVal val="#ppt_w"/>
                                          </p:val>
                                        </p:tav>
                                      </p:tavLst>
                                    </p:anim>
                                    <p:anim calcmode="lin" valueType="num">
                                      <p:cBhvr>
                                        <p:cTn id="58" dur="500" fill="hold"/>
                                        <p:tgtEl>
                                          <p:spTgt spid="169994"/>
                                        </p:tgtEl>
                                        <p:attrNameLst>
                                          <p:attrName>ppt_h</p:attrName>
                                        </p:attrNameLst>
                                      </p:cBhvr>
                                      <p:tavLst>
                                        <p:tav tm="0">
                                          <p:val>
                                            <p:fltVal val="0"/>
                                          </p:val>
                                        </p:tav>
                                        <p:tav tm="100000">
                                          <p:val>
                                            <p:strVal val="#ppt_h"/>
                                          </p:val>
                                        </p:tav>
                                      </p:tavLst>
                                    </p:anim>
                                    <p:animEffect transition="in" filter="fade">
                                      <p:cBhvr>
                                        <p:cTn id="59" dur="500"/>
                                        <p:tgtEl>
                                          <p:spTgt spid="169994"/>
                                        </p:tgtEl>
                                      </p:cBhvr>
                                    </p:animEffect>
                                  </p:childTnLst>
                                  <p:subTnLst>
                                    <p:audio>
                                      <p:cMediaNode>
                                        <p:cTn display="0" masterRel="sameClick">
                                          <p:stCondLst>
                                            <p:cond evt="begin" delay="0">
                                              <p:tn val="55"/>
                                            </p:cond>
                                          </p:stCondLst>
                                          <p:endCondLst>
                                            <p:cond evt="onStopAudio" delay="0">
                                              <p:tgtEl>
                                                <p:sldTgt/>
                                              </p:tgtEl>
                                            </p:cond>
                                          </p:endCondLst>
                                        </p:cTn>
                                        <p:tgtEl>
                                          <p:sndTgt r:embed="rId3" name="camera.wav"/>
                                        </p:tgtEl>
                                      </p:cMediaNode>
                                    </p:audio>
                                  </p:subTnLst>
                                </p:cTn>
                              </p:par>
                            </p:childTnLst>
                          </p:cTn>
                        </p:par>
                      </p:childTnLst>
                    </p:cTn>
                  </p:par>
                  <p:par>
                    <p:cTn id="60" fill="hold">
                      <p:stCondLst>
                        <p:cond delay="indefinite"/>
                      </p:stCondLst>
                      <p:childTnLst>
                        <p:par>
                          <p:cTn id="61" fill="hold">
                            <p:stCondLst>
                              <p:cond delay="0"/>
                            </p:stCondLst>
                            <p:childTnLst>
                              <p:par>
                                <p:cTn id="62" presetID="53" presetClass="entr" presetSubtype="0" fill="hold" nodeType="clickEffect">
                                  <p:stCondLst>
                                    <p:cond delay="0"/>
                                  </p:stCondLst>
                                  <p:childTnLst>
                                    <p:set>
                                      <p:cBhvr>
                                        <p:cTn id="63" dur="1" fill="hold">
                                          <p:stCondLst>
                                            <p:cond delay="0"/>
                                          </p:stCondLst>
                                        </p:cTn>
                                        <p:tgtEl>
                                          <p:spTgt spid="169995"/>
                                        </p:tgtEl>
                                        <p:attrNameLst>
                                          <p:attrName>style.visibility</p:attrName>
                                        </p:attrNameLst>
                                      </p:cBhvr>
                                      <p:to>
                                        <p:strVal val="visible"/>
                                      </p:to>
                                    </p:set>
                                    <p:anim calcmode="lin" valueType="num">
                                      <p:cBhvr>
                                        <p:cTn id="64" dur="500" fill="hold"/>
                                        <p:tgtEl>
                                          <p:spTgt spid="169995"/>
                                        </p:tgtEl>
                                        <p:attrNameLst>
                                          <p:attrName>ppt_w</p:attrName>
                                        </p:attrNameLst>
                                      </p:cBhvr>
                                      <p:tavLst>
                                        <p:tav tm="0">
                                          <p:val>
                                            <p:fltVal val="0"/>
                                          </p:val>
                                        </p:tav>
                                        <p:tav tm="100000">
                                          <p:val>
                                            <p:strVal val="#ppt_w"/>
                                          </p:val>
                                        </p:tav>
                                      </p:tavLst>
                                    </p:anim>
                                    <p:anim calcmode="lin" valueType="num">
                                      <p:cBhvr>
                                        <p:cTn id="65" dur="500" fill="hold"/>
                                        <p:tgtEl>
                                          <p:spTgt spid="169995"/>
                                        </p:tgtEl>
                                        <p:attrNameLst>
                                          <p:attrName>ppt_h</p:attrName>
                                        </p:attrNameLst>
                                      </p:cBhvr>
                                      <p:tavLst>
                                        <p:tav tm="0">
                                          <p:val>
                                            <p:fltVal val="0"/>
                                          </p:val>
                                        </p:tav>
                                        <p:tav tm="100000">
                                          <p:val>
                                            <p:strVal val="#ppt_h"/>
                                          </p:val>
                                        </p:tav>
                                      </p:tavLst>
                                    </p:anim>
                                    <p:animEffect transition="in" filter="fade">
                                      <p:cBhvr>
                                        <p:cTn id="66" dur="500"/>
                                        <p:tgtEl>
                                          <p:spTgt spid="169995"/>
                                        </p:tgtEl>
                                      </p:cBhvr>
                                    </p:animEffect>
                                  </p:childTnLst>
                                  <p:subTnLst>
                                    <p:audio>
                                      <p:cMediaNode>
                                        <p:cTn display="0" masterRel="sameClick">
                                          <p:stCondLst>
                                            <p:cond evt="begin" delay="0">
                                              <p:tn val="62"/>
                                            </p:cond>
                                          </p:stCondLst>
                                          <p:endCondLst>
                                            <p:cond evt="onStopAudio" delay="0">
                                              <p:tgtEl>
                                                <p:sldTgt/>
                                              </p:tgtEl>
                                            </p:cond>
                                          </p:endCondLst>
                                        </p:cTn>
                                        <p:tgtEl>
                                          <p:sndTgt r:embed="rId3" name="camera.wav"/>
                                        </p:tgtEl>
                                      </p:cMediaNode>
                                    </p:audio>
                                  </p:subTnLst>
                                </p:cTn>
                              </p:par>
                            </p:childTnLst>
                          </p:cTn>
                        </p:par>
                      </p:childTnLst>
                    </p:cTn>
                  </p:par>
                  <p:par>
                    <p:cTn id="67" fill="hold">
                      <p:stCondLst>
                        <p:cond delay="indefinite"/>
                      </p:stCondLst>
                      <p:childTnLst>
                        <p:par>
                          <p:cTn id="68" fill="hold">
                            <p:stCondLst>
                              <p:cond delay="0"/>
                            </p:stCondLst>
                            <p:childTnLst>
                              <p:par>
                                <p:cTn id="69" presetID="53" presetClass="entr" presetSubtype="0" fill="hold" nodeType="clickEffect">
                                  <p:stCondLst>
                                    <p:cond delay="0"/>
                                  </p:stCondLst>
                                  <p:childTnLst>
                                    <p:set>
                                      <p:cBhvr>
                                        <p:cTn id="70" dur="1" fill="hold">
                                          <p:stCondLst>
                                            <p:cond delay="0"/>
                                          </p:stCondLst>
                                        </p:cTn>
                                        <p:tgtEl>
                                          <p:spTgt spid="169996"/>
                                        </p:tgtEl>
                                        <p:attrNameLst>
                                          <p:attrName>style.visibility</p:attrName>
                                        </p:attrNameLst>
                                      </p:cBhvr>
                                      <p:to>
                                        <p:strVal val="visible"/>
                                      </p:to>
                                    </p:set>
                                    <p:anim calcmode="lin" valueType="num">
                                      <p:cBhvr>
                                        <p:cTn id="71" dur="500" fill="hold"/>
                                        <p:tgtEl>
                                          <p:spTgt spid="169996"/>
                                        </p:tgtEl>
                                        <p:attrNameLst>
                                          <p:attrName>ppt_w</p:attrName>
                                        </p:attrNameLst>
                                      </p:cBhvr>
                                      <p:tavLst>
                                        <p:tav tm="0">
                                          <p:val>
                                            <p:fltVal val="0"/>
                                          </p:val>
                                        </p:tav>
                                        <p:tav tm="100000">
                                          <p:val>
                                            <p:strVal val="#ppt_w"/>
                                          </p:val>
                                        </p:tav>
                                      </p:tavLst>
                                    </p:anim>
                                    <p:anim calcmode="lin" valueType="num">
                                      <p:cBhvr>
                                        <p:cTn id="72" dur="500" fill="hold"/>
                                        <p:tgtEl>
                                          <p:spTgt spid="169996"/>
                                        </p:tgtEl>
                                        <p:attrNameLst>
                                          <p:attrName>ppt_h</p:attrName>
                                        </p:attrNameLst>
                                      </p:cBhvr>
                                      <p:tavLst>
                                        <p:tav tm="0">
                                          <p:val>
                                            <p:fltVal val="0"/>
                                          </p:val>
                                        </p:tav>
                                        <p:tav tm="100000">
                                          <p:val>
                                            <p:strVal val="#ppt_h"/>
                                          </p:val>
                                        </p:tav>
                                      </p:tavLst>
                                    </p:anim>
                                    <p:animEffect transition="in" filter="fade">
                                      <p:cBhvr>
                                        <p:cTn id="73" dur="500"/>
                                        <p:tgtEl>
                                          <p:spTgt spid="169996"/>
                                        </p:tgtEl>
                                      </p:cBhvr>
                                    </p:animEffect>
                                  </p:childTnLst>
                                  <p:subTnLst>
                                    <p:audio>
                                      <p:cMediaNode>
                                        <p:cTn display="0" masterRel="sameClick">
                                          <p:stCondLst>
                                            <p:cond evt="begin" delay="0">
                                              <p:tn val="69"/>
                                            </p:cond>
                                          </p:stCondLst>
                                          <p:endCondLst>
                                            <p:cond evt="onStopAudio" delay="0">
                                              <p:tgtEl>
                                                <p:sldTgt/>
                                              </p:tgtEl>
                                            </p:cond>
                                          </p:endCondLst>
                                        </p:cTn>
                                        <p:tgtEl>
                                          <p:sndTgt r:embed="rId3" name="camera.wav"/>
                                        </p:tgtEl>
                                      </p:cMediaNode>
                                    </p:audio>
                                  </p:subTnLst>
                                </p:cTn>
                              </p:par>
                            </p:childTnLst>
                          </p:cTn>
                        </p:par>
                      </p:childTnLst>
                    </p:cTn>
                  </p:par>
                  <p:par>
                    <p:cTn id="74" fill="hold">
                      <p:stCondLst>
                        <p:cond delay="indefinite"/>
                      </p:stCondLst>
                      <p:childTnLst>
                        <p:par>
                          <p:cTn id="75" fill="hold">
                            <p:stCondLst>
                              <p:cond delay="0"/>
                            </p:stCondLst>
                            <p:childTnLst>
                              <p:par>
                                <p:cTn id="76" presetID="53" presetClass="entr" presetSubtype="0" fill="hold" nodeType="clickEffect">
                                  <p:stCondLst>
                                    <p:cond delay="0"/>
                                  </p:stCondLst>
                                  <p:childTnLst>
                                    <p:set>
                                      <p:cBhvr>
                                        <p:cTn id="77" dur="1" fill="hold">
                                          <p:stCondLst>
                                            <p:cond delay="0"/>
                                          </p:stCondLst>
                                        </p:cTn>
                                        <p:tgtEl>
                                          <p:spTgt spid="169998"/>
                                        </p:tgtEl>
                                        <p:attrNameLst>
                                          <p:attrName>style.visibility</p:attrName>
                                        </p:attrNameLst>
                                      </p:cBhvr>
                                      <p:to>
                                        <p:strVal val="visible"/>
                                      </p:to>
                                    </p:set>
                                    <p:anim calcmode="lin" valueType="num">
                                      <p:cBhvr>
                                        <p:cTn id="78" dur="500" fill="hold"/>
                                        <p:tgtEl>
                                          <p:spTgt spid="169998"/>
                                        </p:tgtEl>
                                        <p:attrNameLst>
                                          <p:attrName>ppt_w</p:attrName>
                                        </p:attrNameLst>
                                      </p:cBhvr>
                                      <p:tavLst>
                                        <p:tav tm="0">
                                          <p:val>
                                            <p:fltVal val="0"/>
                                          </p:val>
                                        </p:tav>
                                        <p:tav tm="100000">
                                          <p:val>
                                            <p:strVal val="#ppt_w"/>
                                          </p:val>
                                        </p:tav>
                                      </p:tavLst>
                                    </p:anim>
                                    <p:anim calcmode="lin" valueType="num">
                                      <p:cBhvr>
                                        <p:cTn id="79" dur="500" fill="hold"/>
                                        <p:tgtEl>
                                          <p:spTgt spid="169998"/>
                                        </p:tgtEl>
                                        <p:attrNameLst>
                                          <p:attrName>ppt_h</p:attrName>
                                        </p:attrNameLst>
                                      </p:cBhvr>
                                      <p:tavLst>
                                        <p:tav tm="0">
                                          <p:val>
                                            <p:fltVal val="0"/>
                                          </p:val>
                                        </p:tav>
                                        <p:tav tm="100000">
                                          <p:val>
                                            <p:strVal val="#ppt_h"/>
                                          </p:val>
                                        </p:tav>
                                      </p:tavLst>
                                    </p:anim>
                                    <p:animEffect transition="in" filter="fade">
                                      <p:cBhvr>
                                        <p:cTn id="80" dur="500"/>
                                        <p:tgtEl>
                                          <p:spTgt spid="169998"/>
                                        </p:tgtEl>
                                      </p:cBhvr>
                                    </p:animEffect>
                                  </p:childTnLst>
                                  <p:subTnLst>
                                    <p:audio>
                                      <p:cMediaNode>
                                        <p:cTn display="0" masterRel="sameClick">
                                          <p:stCondLst>
                                            <p:cond evt="begin" delay="0">
                                              <p:tn val="76"/>
                                            </p:cond>
                                          </p:stCondLst>
                                          <p:endCondLst>
                                            <p:cond evt="onStopAudio" delay="0">
                                              <p:tgtEl>
                                                <p:sldTgt/>
                                              </p:tgtEl>
                                            </p:cond>
                                          </p:endCondLst>
                                        </p:cTn>
                                        <p:tgtEl>
                                          <p:sndTgt r:embed="rId3" name="camera.wav"/>
                                        </p:tgtEl>
                                      </p:cMediaNode>
                                    </p:audio>
                                  </p:subTnLst>
                                </p:cTn>
                              </p:par>
                            </p:childTnLst>
                          </p:cTn>
                        </p:par>
                      </p:childTnLst>
                    </p:cTn>
                  </p:par>
                  <p:par>
                    <p:cTn id="81" fill="hold">
                      <p:stCondLst>
                        <p:cond delay="indefinite"/>
                      </p:stCondLst>
                      <p:childTnLst>
                        <p:par>
                          <p:cTn id="82" fill="hold">
                            <p:stCondLst>
                              <p:cond delay="0"/>
                            </p:stCondLst>
                            <p:childTnLst>
                              <p:par>
                                <p:cTn id="83" presetID="53" presetClass="entr" presetSubtype="0" fill="hold" nodeType="clickEffect">
                                  <p:stCondLst>
                                    <p:cond delay="0"/>
                                  </p:stCondLst>
                                  <p:childTnLst>
                                    <p:set>
                                      <p:cBhvr>
                                        <p:cTn id="84" dur="1" fill="hold">
                                          <p:stCondLst>
                                            <p:cond delay="0"/>
                                          </p:stCondLst>
                                        </p:cTn>
                                        <p:tgtEl>
                                          <p:spTgt spid="169997"/>
                                        </p:tgtEl>
                                        <p:attrNameLst>
                                          <p:attrName>style.visibility</p:attrName>
                                        </p:attrNameLst>
                                      </p:cBhvr>
                                      <p:to>
                                        <p:strVal val="visible"/>
                                      </p:to>
                                    </p:set>
                                    <p:anim calcmode="lin" valueType="num">
                                      <p:cBhvr>
                                        <p:cTn id="85" dur="500" fill="hold"/>
                                        <p:tgtEl>
                                          <p:spTgt spid="169997"/>
                                        </p:tgtEl>
                                        <p:attrNameLst>
                                          <p:attrName>ppt_w</p:attrName>
                                        </p:attrNameLst>
                                      </p:cBhvr>
                                      <p:tavLst>
                                        <p:tav tm="0">
                                          <p:val>
                                            <p:fltVal val="0"/>
                                          </p:val>
                                        </p:tav>
                                        <p:tav tm="100000">
                                          <p:val>
                                            <p:strVal val="#ppt_w"/>
                                          </p:val>
                                        </p:tav>
                                      </p:tavLst>
                                    </p:anim>
                                    <p:anim calcmode="lin" valueType="num">
                                      <p:cBhvr>
                                        <p:cTn id="86" dur="500" fill="hold"/>
                                        <p:tgtEl>
                                          <p:spTgt spid="169997"/>
                                        </p:tgtEl>
                                        <p:attrNameLst>
                                          <p:attrName>ppt_h</p:attrName>
                                        </p:attrNameLst>
                                      </p:cBhvr>
                                      <p:tavLst>
                                        <p:tav tm="0">
                                          <p:val>
                                            <p:fltVal val="0"/>
                                          </p:val>
                                        </p:tav>
                                        <p:tav tm="100000">
                                          <p:val>
                                            <p:strVal val="#ppt_h"/>
                                          </p:val>
                                        </p:tav>
                                      </p:tavLst>
                                    </p:anim>
                                    <p:animEffect transition="in" filter="fade">
                                      <p:cBhvr>
                                        <p:cTn id="87" dur="500"/>
                                        <p:tgtEl>
                                          <p:spTgt spid="169997"/>
                                        </p:tgtEl>
                                      </p:cBhvr>
                                    </p:animEffect>
                                  </p:childTnLst>
                                  <p:subTnLst>
                                    <p:audio>
                                      <p:cMediaNode>
                                        <p:cTn display="0" masterRel="sameClick">
                                          <p:stCondLst>
                                            <p:cond evt="begin" delay="0">
                                              <p:tn val="83"/>
                                            </p:cond>
                                          </p:stCondLst>
                                          <p:endCondLst>
                                            <p:cond evt="onStopAudio" delay="0">
                                              <p:tgtEl>
                                                <p:sldTgt/>
                                              </p:tgtEl>
                                            </p:cond>
                                          </p:endCondLst>
                                        </p:cTn>
                                        <p:tgtEl>
                                          <p:sndTgt r:embed="rId3" name="camera.wav"/>
                                        </p:tgtEl>
                                      </p:cMediaNode>
                                    </p:audio>
                                  </p:subTnLst>
                                </p:cTn>
                              </p:par>
                            </p:childTnLst>
                          </p:cTn>
                        </p:par>
                      </p:childTnLst>
                    </p:cTn>
                  </p:par>
                  <p:par>
                    <p:cTn id="88" fill="hold">
                      <p:stCondLst>
                        <p:cond delay="indefinite"/>
                      </p:stCondLst>
                      <p:childTnLst>
                        <p:par>
                          <p:cTn id="89" fill="hold">
                            <p:stCondLst>
                              <p:cond delay="0"/>
                            </p:stCondLst>
                            <p:childTnLst>
                              <p:par>
                                <p:cTn id="90" presetID="2" presetClass="entr" presetSubtype="4" fill="hold" nodeType="clickEffect">
                                  <p:stCondLst>
                                    <p:cond delay="0"/>
                                  </p:stCondLst>
                                  <p:childTnLst>
                                    <p:set>
                                      <p:cBhvr>
                                        <p:cTn id="91" dur="1" fill="hold">
                                          <p:stCondLst>
                                            <p:cond delay="0"/>
                                          </p:stCondLst>
                                        </p:cTn>
                                        <p:tgtEl>
                                          <p:spTgt spid="169987">
                                            <p:txEl>
                                              <p:pRg st="1" end="1"/>
                                            </p:txEl>
                                          </p:spTgt>
                                        </p:tgtEl>
                                        <p:attrNameLst>
                                          <p:attrName>style.visibility</p:attrName>
                                        </p:attrNameLst>
                                      </p:cBhvr>
                                      <p:to>
                                        <p:strVal val="visible"/>
                                      </p:to>
                                    </p:set>
                                    <p:anim calcmode="lin" valueType="num">
                                      <p:cBhvr additive="base">
                                        <p:cTn id="92" dur="500" fill="hold"/>
                                        <p:tgtEl>
                                          <p:spTgt spid="169987">
                                            <p:txEl>
                                              <p:pRg st="1" end="1"/>
                                            </p:txEl>
                                          </p:spTgt>
                                        </p:tgtEl>
                                        <p:attrNameLst>
                                          <p:attrName>ppt_x</p:attrName>
                                        </p:attrNameLst>
                                      </p:cBhvr>
                                      <p:tavLst>
                                        <p:tav tm="0">
                                          <p:val>
                                            <p:strVal val="#ppt_x"/>
                                          </p:val>
                                        </p:tav>
                                        <p:tav tm="100000">
                                          <p:val>
                                            <p:strVal val="#ppt_x"/>
                                          </p:val>
                                        </p:tav>
                                      </p:tavLst>
                                    </p:anim>
                                    <p:anim calcmode="lin" valueType="num">
                                      <p:cBhvr additive="base">
                                        <p:cTn id="93" dur="500" fill="hold"/>
                                        <p:tgtEl>
                                          <p:spTgt spid="1699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0"/>
                                            </p:cond>
                                          </p:stCondLst>
                                          <p:endCondLst>
                                            <p:cond evt="onStopAudio" delay="0">
                                              <p:tgtEl>
                                                <p:sldTgt/>
                                              </p:tgtEl>
                                            </p:cond>
                                          </p:endCondLst>
                                        </p:cTn>
                                        <p:tgtEl>
                                          <p:sndTgt r:embed="rId4" name="arrow.wav"/>
                                        </p:tgtEl>
                                      </p:cMediaNode>
                                    </p:audio>
                                  </p:subTnLst>
                                </p:cTn>
                              </p:par>
                            </p:childTnLst>
                          </p:cTn>
                        </p:par>
                      </p:childTnLst>
                    </p:cTn>
                  </p:par>
                  <p:par>
                    <p:cTn id="94" fill="hold">
                      <p:stCondLst>
                        <p:cond delay="indefinite"/>
                      </p:stCondLst>
                      <p:childTnLst>
                        <p:par>
                          <p:cTn id="95" fill="hold">
                            <p:stCondLst>
                              <p:cond delay="0"/>
                            </p:stCondLst>
                            <p:childTnLst>
                              <p:par>
                                <p:cTn id="96" presetID="8" presetClass="entr" presetSubtype="32" fill="hold" grpId="0" nodeType="clickEffect">
                                  <p:stCondLst>
                                    <p:cond delay="0"/>
                                  </p:stCondLst>
                                  <p:childTnLst>
                                    <p:set>
                                      <p:cBhvr>
                                        <p:cTn id="97" dur="1" fill="hold">
                                          <p:stCondLst>
                                            <p:cond delay="0"/>
                                          </p:stCondLst>
                                        </p:cTn>
                                        <p:tgtEl>
                                          <p:spTgt spid="170000"/>
                                        </p:tgtEl>
                                        <p:attrNameLst>
                                          <p:attrName>style.visibility</p:attrName>
                                        </p:attrNameLst>
                                      </p:cBhvr>
                                      <p:to>
                                        <p:strVal val="visible"/>
                                      </p:to>
                                    </p:set>
                                    <p:animEffect transition="in" filter="diamond(out)">
                                      <p:cBhvr>
                                        <p:cTn id="98" dur="500"/>
                                        <p:tgtEl>
                                          <p:spTgt spid="170000"/>
                                        </p:tgtEl>
                                      </p:cBhvr>
                                    </p:animEffect>
                                  </p:childTnLst>
                                  <p:subTnLst>
                                    <p:audio>
                                      <p:cMediaNode>
                                        <p:cTn display="0" masterRel="sameClick">
                                          <p:stCondLst>
                                            <p:cond evt="begin" delay="0">
                                              <p:tn val="96"/>
                                            </p:cond>
                                          </p:stCondLst>
                                          <p:endCondLst>
                                            <p:cond evt="onStopAudio" delay="0">
                                              <p:tgtEl>
                                                <p:sldTgt/>
                                              </p:tgtEl>
                                            </p:cond>
                                          </p:endCondLst>
                                        </p:cTn>
                                        <p:tgtEl>
                                          <p:sndTgt r:embed="rId7" name="voltage.wav"/>
                                        </p:tgtEl>
                                      </p:cMediaNode>
                                    </p:audio>
                                  </p:subTnLst>
                                </p:cTn>
                              </p:par>
                            </p:childTnLst>
                          </p:cTn>
                        </p:par>
                      </p:childTnLst>
                    </p:cTn>
                  </p:par>
                  <p:par>
                    <p:cTn id="99" fill="hold">
                      <p:stCondLst>
                        <p:cond delay="indefinite"/>
                      </p:stCondLst>
                      <p:childTnLst>
                        <p:par>
                          <p:cTn id="100" fill="hold">
                            <p:stCondLst>
                              <p:cond delay="0"/>
                            </p:stCondLst>
                            <p:childTnLst>
                              <p:par>
                                <p:cTn id="101" presetID="8" presetClass="entr" presetSubtype="32" fill="hold" grpId="0" nodeType="clickEffect">
                                  <p:stCondLst>
                                    <p:cond delay="0"/>
                                  </p:stCondLst>
                                  <p:childTnLst>
                                    <p:set>
                                      <p:cBhvr>
                                        <p:cTn id="102" dur="1" fill="hold">
                                          <p:stCondLst>
                                            <p:cond delay="0"/>
                                          </p:stCondLst>
                                        </p:cTn>
                                        <p:tgtEl>
                                          <p:spTgt spid="170001"/>
                                        </p:tgtEl>
                                        <p:attrNameLst>
                                          <p:attrName>style.visibility</p:attrName>
                                        </p:attrNameLst>
                                      </p:cBhvr>
                                      <p:to>
                                        <p:strVal val="visible"/>
                                      </p:to>
                                    </p:set>
                                    <p:animEffect transition="in" filter="diamond(out)">
                                      <p:cBhvr>
                                        <p:cTn id="103" dur="500"/>
                                        <p:tgtEl>
                                          <p:spTgt spid="170001"/>
                                        </p:tgtEl>
                                      </p:cBhvr>
                                    </p:animEffect>
                                  </p:childTnLst>
                                  <p:subTnLst>
                                    <p:audio>
                                      <p:cMediaNode>
                                        <p:cTn display="0" masterRel="sameClick">
                                          <p:stCondLst>
                                            <p:cond evt="begin" delay="0">
                                              <p:tn val="101"/>
                                            </p:cond>
                                          </p:stCondLst>
                                          <p:endCondLst>
                                            <p:cond evt="onStopAudio" delay="0">
                                              <p:tgtEl>
                                                <p:sldTgt/>
                                              </p:tgtEl>
                                            </p:cond>
                                          </p:endCondLst>
                                        </p:cTn>
                                        <p:tgtEl>
                                          <p:sndTgt r:embed="rId7" name="voltage.wav"/>
                                        </p:tgtEl>
                                      </p:cMediaNode>
                                    </p:audio>
                                  </p:subTnLst>
                                </p:cTn>
                              </p:par>
                            </p:childTnLst>
                          </p:cTn>
                        </p:par>
                      </p:childTnLst>
                    </p:cTn>
                  </p:par>
                  <p:par>
                    <p:cTn id="104" fill="hold">
                      <p:stCondLst>
                        <p:cond delay="indefinite"/>
                      </p:stCondLst>
                      <p:childTnLst>
                        <p:par>
                          <p:cTn id="105" fill="hold">
                            <p:stCondLst>
                              <p:cond delay="0"/>
                            </p:stCondLst>
                            <p:childTnLst>
                              <p:par>
                                <p:cTn id="106" presetID="8" presetClass="entr" presetSubtype="32" fill="hold" grpId="0" nodeType="clickEffect">
                                  <p:stCondLst>
                                    <p:cond delay="0"/>
                                  </p:stCondLst>
                                  <p:childTnLst>
                                    <p:set>
                                      <p:cBhvr>
                                        <p:cTn id="107" dur="1" fill="hold">
                                          <p:stCondLst>
                                            <p:cond delay="0"/>
                                          </p:stCondLst>
                                        </p:cTn>
                                        <p:tgtEl>
                                          <p:spTgt spid="170002"/>
                                        </p:tgtEl>
                                        <p:attrNameLst>
                                          <p:attrName>style.visibility</p:attrName>
                                        </p:attrNameLst>
                                      </p:cBhvr>
                                      <p:to>
                                        <p:strVal val="visible"/>
                                      </p:to>
                                    </p:set>
                                    <p:animEffect transition="in" filter="diamond(out)">
                                      <p:cBhvr>
                                        <p:cTn id="108" dur="500"/>
                                        <p:tgtEl>
                                          <p:spTgt spid="170002"/>
                                        </p:tgtEl>
                                      </p:cBhvr>
                                    </p:animEffect>
                                  </p:childTnLst>
                                  <p:subTnLst>
                                    <p:audio>
                                      <p:cMediaNode>
                                        <p:cTn display="0" masterRel="sameClick">
                                          <p:stCondLst>
                                            <p:cond evt="begin" delay="0">
                                              <p:tn val="106"/>
                                            </p:cond>
                                          </p:stCondLst>
                                          <p:endCondLst>
                                            <p:cond evt="onStopAudio" delay="0">
                                              <p:tgtEl>
                                                <p:sldTgt/>
                                              </p:tgtEl>
                                            </p:cond>
                                          </p:endCondLst>
                                        </p:cTn>
                                        <p:tgtEl>
                                          <p:sndTgt r:embed="rId7" name="voltage.wav"/>
                                        </p:tgtEl>
                                      </p:cMediaNode>
                                    </p:audio>
                                  </p:subTnLst>
                                </p:cTn>
                              </p:par>
                            </p:childTnLst>
                          </p:cTn>
                        </p:par>
                      </p:childTnLst>
                    </p:cTn>
                  </p:par>
                  <p:par>
                    <p:cTn id="109" fill="hold">
                      <p:stCondLst>
                        <p:cond delay="indefinite"/>
                      </p:stCondLst>
                      <p:childTnLst>
                        <p:par>
                          <p:cTn id="110" fill="hold">
                            <p:stCondLst>
                              <p:cond delay="0"/>
                            </p:stCondLst>
                            <p:childTnLst>
                              <p:par>
                                <p:cTn id="111" presetID="2" presetClass="entr" presetSubtype="4" fill="hold" nodeType="clickEffect">
                                  <p:stCondLst>
                                    <p:cond delay="0"/>
                                  </p:stCondLst>
                                  <p:childTnLst>
                                    <p:set>
                                      <p:cBhvr>
                                        <p:cTn id="112" dur="1" fill="hold">
                                          <p:stCondLst>
                                            <p:cond delay="0"/>
                                          </p:stCondLst>
                                        </p:cTn>
                                        <p:tgtEl>
                                          <p:spTgt spid="169987">
                                            <p:txEl>
                                              <p:pRg st="2" end="2"/>
                                            </p:txEl>
                                          </p:spTgt>
                                        </p:tgtEl>
                                        <p:attrNameLst>
                                          <p:attrName>style.visibility</p:attrName>
                                        </p:attrNameLst>
                                      </p:cBhvr>
                                      <p:to>
                                        <p:strVal val="visible"/>
                                      </p:to>
                                    </p:set>
                                    <p:anim calcmode="lin" valueType="num">
                                      <p:cBhvr additive="base">
                                        <p:cTn id="113" dur="500" fill="hold"/>
                                        <p:tgtEl>
                                          <p:spTgt spid="169987">
                                            <p:txEl>
                                              <p:pRg st="2" end="2"/>
                                            </p:txEl>
                                          </p:spTgt>
                                        </p:tgtEl>
                                        <p:attrNameLst>
                                          <p:attrName>ppt_x</p:attrName>
                                        </p:attrNameLst>
                                      </p:cBhvr>
                                      <p:tavLst>
                                        <p:tav tm="0">
                                          <p:val>
                                            <p:strVal val="#ppt_x"/>
                                          </p:val>
                                        </p:tav>
                                        <p:tav tm="100000">
                                          <p:val>
                                            <p:strVal val="#ppt_x"/>
                                          </p:val>
                                        </p:tav>
                                      </p:tavLst>
                                    </p:anim>
                                    <p:anim calcmode="lin" valueType="num">
                                      <p:cBhvr additive="base">
                                        <p:cTn id="114" dur="500" fill="hold"/>
                                        <p:tgtEl>
                                          <p:spTgt spid="1699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1"/>
                                            </p:cond>
                                          </p:stCondLst>
                                          <p:endCondLst>
                                            <p:cond evt="onStopAudio" delay="0">
                                              <p:tgtEl>
                                                <p:sldTgt/>
                                              </p:tgtEl>
                                            </p:cond>
                                          </p:endCondLst>
                                        </p:cTn>
                                        <p:tgtEl>
                                          <p:sndTgt r:embed="rId4" name="arrow.wav"/>
                                        </p:tgtEl>
                                      </p:cMediaNode>
                                    </p:audio>
                                  </p:subTnLst>
                                </p:cTn>
                              </p:par>
                            </p:childTnLst>
                          </p:cTn>
                        </p:par>
                      </p:childTnLst>
                    </p:cTn>
                  </p:par>
                  <p:par>
                    <p:cTn id="115" fill="hold">
                      <p:stCondLst>
                        <p:cond delay="indefinite"/>
                      </p:stCondLst>
                      <p:childTnLst>
                        <p:par>
                          <p:cTn id="116" fill="hold">
                            <p:stCondLst>
                              <p:cond delay="0"/>
                            </p:stCondLst>
                            <p:childTnLst>
                              <p:par>
                                <p:cTn id="117" presetID="22" presetClass="entr" presetSubtype="8" fill="hold" grpId="0" nodeType="clickEffect">
                                  <p:stCondLst>
                                    <p:cond delay="0"/>
                                  </p:stCondLst>
                                  <p:childTnLst>
                                    <p:set>
                                      <p:cBhvr>
                                        <p:cTn id="118" dur="1" fill="hold">
                                          <p:stCondLst>
                                            <p:cond delay="0"/>
                                          </p:stCondLst>
                                        </p:cTn>
                                        <p:tgtEl>
                                          <p:spTgt spid="170003"/>
                                        </p:tgtEl>
                                        <p:attrNameLst>
                                          <p:attrName>style.visibility</p:attrName>
                                        </p:attrNameLst>
                                      </p:cBhvr>
                                      <p:to>
                                        <p:strVal val="visible"/>
                                      </p:to>
                                    </p:set>
                                    <p:animEffect transition="in" filter="wipe(left)">
                                      <p:cBhvr>
                                        <p:cTn id="119" dur="1000"/>
                                        <p:tgtEl>
                                          <p:spTgt spid="170003"/>
                                        </p:tgtEl>
                                      </p:cBhvr>
                                    </p:animEffect>
                                  </p:childTnLst>
                                  <p:subTnLst>
                                    <p:audio>
                                      <p:cMediaNode>
                                        <p:cTn display="0" masterRel="sameClick">
                                          <p:stCondLst>
                                            <p:cond evt="begin" delay="0">
                                              <p:tn val="117"/>
                                            </p:cond>
                                          </p:stCondLst>
                                          <p:endCondLst>
                                            <p:cond evt="onStopAudio" delay="0">
                                              <p:tgtEl>
                                                <p:sldTgt/>
                                              </p:tgtEl>
                                            </p:cond>
                                          </p:endCondLst>
                                        </p:cTn>
                                        <p:tgtEl>
                                          <p:sndTgt r:embed="rId7" name="voltage.wav"/>
                                        </p:tgtEl>
                                      </p:cMediaNode>
                                    </p:audio>
                                  </p:subTnLst>
                                </p:cTn>
                              </p:par>
                            </p:childTnLst>
                          </p:cTn>
                        </p:par>
                      </p:childTnLst>
                    </p:cTn>
                  </p:par>
                  <p:par>
                    <p:cTn id="120" fill="hold">
                      <p:stCondLst>
                        <p:cond delay="indefinite"/>
                      </p:stCondLst>
                      <p:childTnLst>
                        <p:par>
                          <p:cTn id="121" fill="hold">
                            <p:stCondLst>
                              <p:cond delay="0"/>
                            </p:stCondLst>
                            <p:childTnLst>
                              <p:par>
                                <p:cTn id="122" presetID="22" presetClass="entr" presetSubtype="1" fill="hold" grpId="0" nodeType="clickEffect">
                                  <p:stCondLst>
                                    <p:cond delay="0"/>
                                  </p:stCondLst>
                                  <p:childTnLst>
                                    <p:set>
                                      <p:cBhvr>
                                        <p:cTn id="123" dur="1" fill="hold">
                                          <p:stCondLst>
                                            <p:cond delay="0"/>
                                          </p:stCondLst>
                                        </p:cTn>
                                        <p:tgtEl>
                                          <p:spTgt spid="170004"/>
                                        </p:tgtEl>
                                        <p:attrNameLst>
                                          <p:attrName>style.visibility</p:attrName>
                                        </p:attrNameLst>
                                      </p:cBhvr>
                                      <p:to>
                                        <p:strVal val="visible"/>
                                      </p:to>
                                    </p:set>
                                    <p:animEffect transition="in" filter="wipe(up)">
                                      <p:cBhvr>
                                        <p:cTn id="124" dur="1000"/>
                                        <p:tgtEl>
                                          <p:spTgt spid="170004"/>
                                        </p:tgtEl>
                                      </p:cBhvr>
                                    </p:animEffect>
                                  </p:childTnLst>
                                  <p:subTnLst>
                                    <p:audio>
                                      <p:cMediaNode>
                                        <p:cTn display="0" masterRel="sameClick">
                                          <p:stCondLst>
                                            <p:cond evt="begin" delay="0">
                                              <p:tn val="122"/>
                                            </p:cond>
                                          </p:stCondLst>
                                          <p:endCondLst>
                                            <p:cond evt="onStopAudio" delay="0">
                                              <p:tgtEl>
                                                <p:sldTgt/>
                                              </p:tgtEl>
                                            </p:cond>
                                          </p:endCondLst>
                                        </p:cTn>
                                        <p:tgtEl>
                                          <p:sndTgt r:embed="rId7" name="voltag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000" grpId="0" animBg="1"/>
      <p:bldP spid="170001" grpId="0" animBg="1"/>
      <p:bldP spid="170002" grpId="0" animBg="1"/>
      <p:bldP spid="170003" grpId="0" animBg="1"/>
      <p:bldP spid="17000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72036" name="Rectangle 4"/>
              <p:cNvSpPr>
                <a:spLocks noChangeArrowheads="1"/>
              </p:cNvSpPr>
              <p:nvPr/>
            </p:nvSpPr>
            <p:spPr bwMode="auto">
              <a:xfrm>
                <a:off x="674688" y="3662363"/>
                <a:ext cx="7764462" cy="3195637"/>
              </a:xfrm>
              <a:prstGeom prst="rect">
                <a:avLst/>
              </a:prstGeom>
              <a:solidFill>
                <a:srgbClr val="FFFFCC"/>
              </a:solidFill>
              <a:ln w="9525">
                <a:noFill/>
                <a:miter lim="800000"/>
                <a:headEnd/>
                <a:tailEnd/>
              </a:ln>
              <a:effectLst/>
            </p:spPr>
            <p:txBody>
              <a:bodyPr/>
              <a:lstStyle/>
              <a:p>
                <a:pPr eaLnBrk="0" hangingPunct="0">
                  <a:spcBef>
                    <a:spcPct val="10000"/>
                  </a:spcBef>
                </a:pPr>
                <a:r>
                  <a:rPr lang="en-US" dirty="0">
                    <a:sym typeface="Symbol" pitchFamily="18" charset="2"/>
                  </a:rPr>
                  <a:t>EXAMPLE: Many transmission lines are made of aluminum (having a resistivity of 5.210</a:t>
                </a:r>
                <a:r>
                  <a:rPr lang="en-US" baseline="30000" dirty="0">
                    <a:sym typeface="Symbol" pitchFamily="18" charset="2"/>
                  </a:rPr>
                  <a:t>-8</a:t>
                </a:r>
                <a:r>
                  <a:rPr lang="en-US" dirty="0">
                    <a:sym typeface="Symbol" pitchFamily="18" charset="2"/>
                  </a:rPr>
                  <a:t> </a:t>
                </a:r>
                <a:r>
                  <a:rPr lang="en-US" baseline="-25000" dirty="0">
                    <a:sym typeface="Symbol" pitchFamily="18" charset="2"/>
                  </a:rPr>
                  <a:t> </a:t>
                </a:r>
                <a:r>
                  <a:rPr lang="en-US" dirty="0">
                    <a:sym typeface="Symbol" pitchFamily="18" charset="2"/>
                  </a:rPr>
                  <a:t>m) reinforced with steel (see picture). </a:t>
                </a:r>
              </a:p>
              <a:p>
                <a:pPr eaLnBrk="0" hangingPunct="0">
                  <a:spcBef>
                    <a:spcPct val="10000"/>
                  </a:spcBef>
                </a:pPr>
                <a:r>
                  <a:rPr lang="en-US" dirty="0">
                    <a:sym typeface="Symbol" pitchFamily="18" charset="2"/>
                  </a:rPr>
                  <a:t>(a) What is the cross-sectional area of the cable?</a:t>
                </a:r>
              </a:p>
              <a:p>
                <a:pPr eaLnBrk="0" hangingPunct="0">
                  <a:spcBef>
                    <a:spcPct val="10000"/>
                  </a:spcBef>
                </a:pPr>
                <a:r>
                  <a:rPr lang="en-US" dirty="0">
                    <a:sym typeface="Symbol" pitchFamily="18" charset="2"/>
                  </a:rPr>
                  <a:t>SOLUTION: The </a:t>
                </a:r>
                <a:r>
                  <a:rPr lang="en-US" dirty="0" smtClean="0">
                    <a:sym typeface="Symbol" pitchFamily="18" charset="2"/>
                  </a:rPr>
                  <a:t>diameter (in m, the picture is in in.) </a:t>
                </a:r>
                <a:r>
                  <a:rPr lang="en-US" dirty="0">
                    <a:sym typeface="Symbol" pitchFamily="18" charset="2"/>
                  </a:rPr>
                  <a:t>is </a:t>
                </a:r>
              </a:p>
              <a:p>
                <a:pPr eaLnBrk="0" hangingPunct="0">
                  <a:spcBef>
                    <a:spcPts val="0"/>
                  </a:spcBef>
                </a:pPr>
                <a:r>
                  <a:rPr lang="en-US" i="1" dirty="0" smtClean="0">
                    <a:sym typeface="Symbol" pitchFamily="18" charset="2"/>
                  </a:rPr>
                  <a:t>	d</a:t>
                </a:r>
                <a:r>
                  <a:rPr lang="en-US" dirty="0" smtClean="0">
                    <a:sym typeface="Symbol" pitchFamily="18" charset="2"/>
                  </a:rPr>
                  <a:t> =</a:t>
                </a:r>
              </a:p>
              <a:p>
                <a:pPr eaLnBrk="0" hangingPunct="0">
                  <a:spcBef>
                    <a:spcPts val="0"/>
                  </a:spcBef>
                </a:pPr>
                <a:r>
                  <a:rPr lang="en-US" dirty="0" smtClean="0">
                    <a:sym typeface="Symbol" pitchFamily="18" charset="2"/>
                  </a:rPr>
                  <a:t>The area is then</a:t>
                </a:r>
              </a:p>
              <a:p>
                <a:pPr eaLnBrk="0" hangingPunct="0">
                  <a:spcBef>
                    <a:spcPts val="0"/>
                  </a:spcBef>
                </a:pPr>
                <a:r>
                  <a:rPr lang="en-US" i="1" dirty="0" smtClean="0">
                    <a:sym typeface="Symbol" pitchFamily="18" charset="2"/>
                  </a:rPr>
                  <a:t>	</a:t>
                </a:r>
                <a:r>
                  <a:rPr lang="en-US" sz="2000" i="1" dirty="0" smtClean="0">
                    <a:sym typeface="Symbol" pitchFamily="18" charset="2"/>
                  </a:rPr>
                  <a:t>A</a:t>
                </a:r>
                <a:r>
                  <a:rPr lang="en-US" sz="2000" dirty="0" smtClean="0">
                    <a:sym typeface="Symbol" pitchFamily="18" charset="2"/>
                  </a:rPr>
                  <a:t> </a:t>
                </a:r>
                <a:r>
                  <a:rPr lang="en-US" sz="2000" dirty="0">
                    <a:sym typeface="Symbol" pitchFamily="18" charset="2"/>
                  </a:rPr>
                  <a:t>= </a:t>
                </a:r>
                <a14:m>
                  <m:oMath xmlns:m="http://schemas.openxmlformats.org/officeDocument/2006/math">
                    <m:f>
                      <m:fPr>
                        <m:ctrlPr>
                          <a:rPr lang="en-US" sz="2000" i="1" dirty="0">
                            <a:latin typeface="Cambria Math" panose="02040503050406030204" pitchFamily="18" charset="0"/>
                            <a:sym typeface="Symbol" pitchFamily="18" charset="2"/>
                          </a:rPr>
                        </m:ctrlPr>
                      </m:fPr>
                      <m:num>
                        <m:r>
                          <a:rPr lang="en-US" sz="2000" i="1" dirty="0">
                            <a:latin typeface="Cambria Math" panose="02040503050406030204" pitchFamily="18" charset="0"/>
                            <a:ea typeface="Cambria Math" panose="02040503050406030204" pitchFamily="18" charset="0"/>
                            <a:sym typeface="Symbol" pitchFamily="18" charset="2"/>
                          </a:rPr>
                          <m:t>𝜋</m:t>
                        </m:r>
                        <m:sSup>
                          <m:sSupPr>
                            <m:ctrlPr>
                              <a:rPr lang="en-US" sz="2000" i="1" dirty="0">
                                <a:latin typeface="Cambria Math" panose="02040503050406030204" pitchFamily="18" charset="0"/>
                                <a:sym typeface="Symbol" pitchFamily="18" charset="2"/>
                              </a:rPr>
                            </m:ctrlPr>
                          </m:sSupPr>
                          <m:e>
                            <m:r>
                              <a:rPr lang="en-US" sz="2000" i="1" dirty="0">
                                <a:latin typeface="Cambria Math" panose="02040503050406030204" pitchFamily="18" charset="0"/>
                                <a:sym typeface="Symbol" pitchFamily="18" charset="2"/>
                              </a:rPr>
                              <m:t>𝑑</m:t>
                            </m:r>
                          </m:e>
                          <m:sup>
                            <m:r>
                              <a:rPr lang="en-US" sz="2000" i="1" dirty="0">
                                <a:latin typeface="Cambria Math" panose="02040503050406030204" pitchFamily="18" charset="0"/>
                                <a:sym typeface="Symbol" pitchFamily="18" charset="2"/>
                              </a:rPr>
                              <m:t>2</m:t>
                            </m:r>
                          </m:sup>
                        </m:sSup>
                      </m:num>
                      <m:den>
                        <m:r>
                          <a:rPr lang="en-US" sz="2000" i="1" dirty="0">
                            <a:latin typeface="Cambria Math" panose="02040503050406030204" pitchFamily="18" charset="0"/>
                            <a:sym typeface="Symbol" pitchFamily="18" charset="2"/>
                          </a:rPr>
                          <m:t>4</m:t>
                        </m:r>
                      </m:den>
                    </m:f>
                  </m:oMath>
                </a14:m>
                <a:r>
                  <a:rPr lang="en-US" sz="2000" dirty="0" smtClean="0">
                    <a:sym typeface="Symbol" pitchFamily="18" charset="2"/>
                  </a:rPr>
                  <a:t> =. </a:t>
                </a:r>
                <a:endParaRPr lang="en-US" dirty="0">
                  <a:sym typeface="Symbol" pitchFamily="18" charset="2"/>
                </a:endParaRPr>
              </a:p>
            </p:txBody>
          </p:sp>
        </mc:Choice>
        <mc:Fallback>
          <p:sp>
            <p:nvSpPr>
              <p:cNvPr id="172036" name="Rectangle 4"/>
              <p:cNvSpPr>
                <a:spLocks noRot="1" noChangeAspect="1" noMove="1" noResize="1" noEditPoints="1" noAdjustHandles="1" noChangeArrowheads="1" noChangeShapeType="1" noTextEdit="1"/>
              </p:cNvSpPr>
              <p:nvPr/>
            </p:nvSpPr>
            <p:spPr bwMode="auto">
              <a:xfrm>
                <a:off x="674688" y="3662363"/>
                <a:ext cx="7764462" cy="3195637"/>
              </a:xfrm>
              <a:prstGeom prst="rect">
                <a:avLst/>
              </a:prstGeom>
              <a:blipFill>
                <a:blip r:embed="rId6"/>
                <a:stretch>
                  <a:fillRect l="-1257" t="-1336" b="-1527"/>
                </a:stretch>
              </a:blipFill>
              <a:ln w="9525">
                <a:noFill/>
                <a:miter lim="800000"/>
                <a:headEnd/>
                <a:tailEnd/>
              </a:ln>
              <a:effectLst/>
            </p:spPr>
            <p:txBody>
              <a:bodyPr/>
              <a:lstStyle/>
              <a:p>
                <a:r>
                  <a:rPr lang="en-US">
                    <a:noFill/>
                  </a:rPr>
                  <a:t> </a:t>
                </a:r>
              </a:p>
            </p:txBody>
          </p:sp>
        </mc:Fallback>
      </mc:AlternateContent>
      <p:sp>
        <p:nvSpPr>
          <p:cNvPr id="172034" name="Rectangle 2"/>
          <p:cNvSpPr>
            <a:spLocks noChangeArrowheads="1"/>
          </p:cNvSpPr>
          <p:nvPr/>
        </p:nvSpPr>
        <p:spPr bwMode="auto">
          <a:xfrm>
            <a:off x="685800" y="1338263"/>
            <a:ext cx="7772400" cy="2339975"/>
          </a:xfrm>
          <a:prstGeom prst="rect">
            <a:avLst/>
          </a:prstGeom>
          <a:solidFill>
            <a:srgbClr val="EAEAEA"/>
          </a:solidFill>
          <a:ln w="9525">
            <a:noFill/>
            <a:miter lim="800000"/>
            <a:headEnd/>
            <a:tailEnd/>
          </a:ln>
          <a:effectLst/>
        </p:spPr>
        <p:txBody>
          <a:bodyPr/>
          <a:lstStyle/>
          <a:p>
            <a:pPr eaLnBrk="0" hangingPunct="0">
              <a:spcBef>
                <a:spcPct val="20000"/>
              </a:spcBef>
            </a:pPr>
            <a:r>
              <a:rPr lang="en-US" i="1" dirty="0">
                <a:solidFill>
                  <a:schemeClr val="accent2"/>
                </a:solidFill>
                <a:cs typeface="Times New Roman" pitchFamily="18" charset="0"/>
              </a:rPr>
              <a:t>Solve problems involving power transmission</a:t>
            </a:r>
            <a:r>
              <a:rPr lang="en-US" sz="2000" dirty="0">
                <a:solidFill>
                  <a:srgbClr val="000000"/>
                </a:solidFill>
                <a:latin typeface="Courier New" pitchFamily="49" charset="0"/>
                <a:cs typeface="Times New Roman" pitchFamily="18" charset="0"/>
              </a:rPr>
              <a:t> 	</a:t>
            </a:r>
          </a:p>
          <a:p>
            <a:pPr eaLnBrk="0" hangingPunct="0">
              <a:spcBef>
                <a:spcPct val="20000"/>
              </a:spcBef>
            </a:pPr>
            <a:r>
              <a:rPr lang="en-US" dirty="0">
                <a:solidFill>
                  <a:srgbClr val="000000"/>
                </a:solidFill>
                <a:cs typeface="Times New Roman" pitchFamily="18" charset="0"/>
                <a:sym typeface="Symbol" pitchFamily="18" charset="2"/>
              </a:rPr>
              <a:t></a:t>
            </a:r>
            <a:r>
              <a:rPr lang="en-US" dirty="0">
                <a:solidFill>
                  <a:srgbClr val="000000"/>
                </a:solidFill>
                <a:cs typeface="Times New Roman" pitchFamily="18" charset="0"/>
              </a:rPr>
              <a:t>For </a:t>
            </a:r>
            <a:r>
              <a:rPr lang="en-US" dirty="0" smtClean="0">
                <a:solidFill>
                  <a:srgbClr val="000000"/>
                </a:solidFill>
                <a:cs typeface="Times New Roman" pitchFamily="18" charset="0"/>
              </a:rPr>
              <a:t>________________, </a:t>
            </a:r>
            <a:r>
              <a:rPr lang="en-US" dirty="0">
                <a:solidFill>
                  <a:srgbClr val="000000"/>
                </a:solidFill>
                <a:cs typeface="Times New Roman" pitchFamily="18" charset="0"/>
              </a:rPr>
              <a:t>the gauge of wire is     determined in a trade-off between the cost of                        large-diameter (low resistance) wire, and the                    cost of power lost due to low-diameter (high                      resistance) wire.	</a:t>
            </a:r>
          </a:p>
        </p:txBody>
      </p:sp>
      <p:pic>
        <p:nvPicPr>
          <p:cNvPr id="172037" name="Picture 5" descr="220px-Sample_cross-section_of_high_tension_power_%28pylon%29_line">
            <a:hlinkClick r:id="rId7"/>
          </p:cNvPr>
          <p:cNvPicPr>
            <a:picLocks noChangeAspect="1" noChangeArrowheads="1"/>
          </p:cNvPicPr>
          <p:nvPr/>
        </p:nvPicPr>
        <p:blipFill>
          <a:blip r:embed="rId8" cstate="print"/>
          <a:srcRect/>
          <a:stretch>
            <a:fillRect/>
          </a:stretch>
        </p:blipFill>
        <p:spPr bwMode="auto">
          <a:xfrm>
            <a:off x="7094538" y="1357313"/>
            <a:ext cx="1990725" cy="2262187"/>
          </a:xfrm>
          <a:prstGeom prst="rect">
            <a:avLst/>
          </a:prstGeom>
          <a:ln>
            <a:noFill/>
          </a:ln>
          <a:effectLst>
            <a:outerShdw blurRad="292100" dist="139700" dir="2700000" algn="tl" rotWithShape="0">
              <a:srgbClr val="333333">
                <a:alpha val="65000"/>
              </a:srgbClr>
            </a:outerShdw>
          </a:effectLst>
        </p:spPr>
      </p:pic>
      <p:sp>
        <p:nvSpPr>
          <p:cNvPr id="172042" name="Freeform 10"/>
          <p:cNvSpPr>
            <a:spLocks/>
          </p:cNvSpPr>
          <p:nvPr/>
        </p:nvSpPr>
        <p:spPr bwMode="auto">
          <a:xfrm>
            <a:off x="7123113" y="3136900"/>
            <a:ext cx="349250" cy="228600"/>
          </a:xfrm>
          <a:custGeom>
            <a:avLst/>
            <a:gdLst/>
            <a:ahLst/>
            <a:cxnLst>
              <a:cxn ang="0">
                <a:pos x="83" y="0"/>
              </a:cxn>
              <a:cxn ang="0">
                <a:pos x="0" y="144"/>
              </a:cxn>
              <a:cxn ang="0">
                <a:pos x="220" y="144"/>
              </a:cxn>
            </a:cxnLst>
            <a:rect l="0" t="0" r="r" b="b"/>
            <a:pathLst>
              <a:path w="220" h="144">
                <a:moveTo>
                  <a:pt x="83" y="0"/>
                </a:moveTo>
                <a:lnTo>
                  <a:pt x="0" y="144"/>
                </a:lnTo>
                <a:lnTo>
                  <a:pt x="220" y="144"/>
                </a:lnTo>
              </a:path>
            </a:pathLst>
          </a:custGeom>
          <a:noFill/>
          <a:ln w="38100" cmpd="sng">
            <a:solidFill>
              <a:srgbClr val="FF0000"/>
            </a:solidFill>
            <a:round/>
            <a:headEnd/>
            <a:tailEnd/>
          </a:ln>
          <a:effectLst/>
        </p:spPr>
        <p:txBody>
          <a:bodyPr/>
          <a:lstStyle/>
          <a:p>
            <a:endParaRPr lang="en-US"/>
          </a:p>
        </p:txBody>
      </p:sp>
      <p:sp>
        <p:nvSpPr>
          <p:cNvPr id="172043" name="Line 11"/>
          <p:cNvSpPr>
            <a:spLocks noChangeShapeType="1"/>
          </p:cNvSpPr>
          <p:nvPr/>
        </p:nvSpPr>
        <p:spPr bwMode="auto">
          <a:xfrm>
            <a:off x="7761288" y="3365500"/>
            <a:ext cx="71437" cy="0"/>
          </a:xfrm>
          <a:prstGeom prst="line">
            <a:avLst/>
          </a:prstGeom>
          <a:noFill/>
          <a:ln w="38100">
            <a:solidFill>
              <a:srgbClr val="FF0000"/>
            </a:solidFill>
            <a:round/>
            <a:headEnd/>
            <a:tailEnd/>
          </a:ln>
          <a:effectLst/>
        </p:spPr>
        <p:txBody>
          <a:bodyPr/>
          <a:lstStyle/>
          <a:p>
            <a:endParaRPr lang="en-US"/>
          </a:p>
        </p:txBody>
      </p:sp>
      <p:sp>
        <p:nvSpPr>
          <p:cNvPr id="172044" name="Freeform 12"/>
          <p:cNvSpPr>
            <a:spLocks/>
          </p:cNvSpPr>
          <p:nvPr/>
        </p:nvSpPr>
        <p:spPr bwMode="auto">
          <a:xfrm>
            <a:off x="8097838" y="3113088"/>
            <a:ext cx="588962" cy="252412"/>
          </a:xfrm>
          <a:custGeom>
            <a:avLst/>
            <a:gdLst/>
            <a:ahLst/>
            <a:cxnLst>
              <a:cxn ang="0">
                <a:pos x="0" y="159"/>
              </a:cxn>
              <a:cxn ang="0">
                <a:pos x="371" y="159"/>
              </a:cxn>
              <a:cxn ang="0">
                <a:pos x="371" y="0"/>
              </a:cxn>
            </a:cxnLst>
            <a:rect l="0" t="0" r="r" b="b"/>
            <a:pathLst>
              <a:path w="371" h="159">
                <a:moveTo>
                  <a:pt x="0" y="159"/>
                </a:moveTo>
                <a:lnTo>
                  <a:pt x="371" y="159"/>
                </a:lnTo>
                <a:lnTo>
                  <a:pt x="371" y="0"/>
                </a:lnTo>
              </a:path>
            </a:pathLst>
          </a:custGeom>
          <a:noFill/>
          <a:ln w="38100" cmpd="sng">
            <a:solidFill>
              <a:srgbClr val="FF0000"/>
            </a:solidFill>
            <a:round/>
            <a:headEnd/>
            <a:tailEnd/>
          </a:ln>
          <a:effectLst/>
        </p:spPr>
        <p:txBody>
          <a:bodyPr/>
          <a:lstStyle/>
          <a:p>
            <a:endParaRPr lang="en-US"/>
          </a:p>
        </p:txBody>
      </p:sp>
      <p:sp>
        <p:nvSpPr>
          <p:cNvPr id="172046"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11: Electromagnetic induction - AHL</a:t>
            </a:r>
            <a:br>
              <a:rPr lang="en-US" altLang="en-US" sz="2800" b="1">
                <a:solidFill>
                  <a:schemeClr val="tx2"/>
                </a:solidFill>
              </a:rPr>
            </a:br>
            <a:r>
              <a:rPr lang="en-US" altLang="en-US" sz="2800"/>
              <a:t>11.2 – Power generation and transmission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2034">
                                            <p:txEl>
                                              <p:pRg st="0" end="0"/>
                                            </p:txEl>
                                          </p:spTgt>
                                        </p:tgtEl>
                                        <p:attrNameLst>
                                          <p:attrName>style.visibility</p:attrName>
                                        </p:attrNameLst>
                                      </p:cBhvr>
                                      <p:to>
                                        <p:strVal val="visible"/>
                                      </p:to>
                                    </p:set>
                                    <p:anim calcmode="lin" valueType="num">
                                      <p:cBhvr additive="base">
                                        <p:cTn id="7" dur="500" fill="hold"/>
                                        <p:tgtEl>
                                          <p:spTgt spid="17203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203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2034">
                                            <p:txEl>
                                              <p:pRg st="1" end="1"/>
                                            </p:txEl>
                                          </p:spTgt>
                                        </p:tgtEl>
                                        <p:attrNameLst>
                                          <p:attrName>style.visibility</p:attrName>
                                        </p:attrNameLst>
                                      </p:cBhvr>
                                      <p:to>
                                        <p:strVal val="visible"/>
                                      </p:to>
                                    </p:set>
                                    <p:anim calcmode="lin" valueType="num">
                                      <p:cBhvr additive="base">
                                        <p:cTn id="13" dur="500" fill="hold"/>
                                        <p:tgtEl>
                                          <p:spTgt spid="17203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203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53" presetClass="entr" presetSubtype="0" fill="hold" nodeType="withEffect">
                                  <p:stCondLst>
                                    <p:cond delay="0"/>
                                  </p:stCondLst>
                                  <p:childTnLst>
                                    <p:set>
                                      <p:cBhvr>
                                        <p:cTn id="16" dur="1" fill="hold">
                                          <p:stCondLst>
                                            <p:cond delay="0"/>
                                          </p:stCondLst>
                                        </p:cTn>
                                        <p:tgtEl>
                                          <p:spTgt spid="172037"/>
                                        </p:tgtEl>
                                        <p:attrNameLst>
                                          <p:attrName>style.visibility</p:attrName>
                                        </p:attrNameLst>
                                      </p:cBhvr>
                                      <p:to>
                                        <p:strVal val="visible"/>
                                      </p:to>
                                    </p:set>
                                    <p:anim calcmode="lin" valueType="num">
                                      <p:cBhvr>
                                        <p:cTn id="17" dur="500" fill="hold"/>
                                        <p:tgtEl>
                                          <p:spTgt spid="172037"/>
                                        </p:tgtEl>
                                        <p:attrNameLst>
                                          <p:attrName>ppt_w</p:attrName>
                                        </p:attrNameLst>
                                      </p:cBhvr>
                                      <p:tavLst>
                                        <p:tav tm="0">
                                          <p:val>
                                            <p:fltVal val="0"/>
                                          </p:val>
                                        </p:tav>
                                        <p:tav tm="100000">
                                          <p:val>
                                            <p:strVal val="#ppt_w"/>
                                          </p:val>
                                        </p:tav>
                                      </p:tavLst>
                                    </p:anim>
                                    <p:anim calcmode="lin" valueType="num">
                                      <p:cBhvr>
                                        <p:cTn id="18" dur="500" fill="hold"/>
                                        <p:tgtEl>
                                          <p:spTgt spid="172037"/>
                                        </p:tgtEl>
                                        <p:attrNameLst>
                                          <p:attrName>ppt_h</p:attrName>
                                        </p:attrNameLst>
                                      </p:cBhvr>
                                      <p:tavLst>
                                        <p:tav tm="0">
                                          <p:val>
                                            <p:fltVal val="0"/>
                                          </p:val>
                                        </p:tav>
                                        <p:tav tm="100000">
                                          <p:val>
                                            <p:strVal val="#ppt_h"/>
                                          </p:val>
                                        </p:tav>
                                      </p:tavLst>
                                    </p:anim>
                                    <p:animEffect transition="in" filter="fade">
                                      <p:cBhvr>
                                        <p:cTn id="19" dur="500"/>
                                        <p:tgtEl>
                                          <p:spTgt spid="172037"/>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72036">
                                            <p:txEl>
                                              <p:pRg st="0" end="0"/>
                                            </p:txEl>
                                          </p:spTgt>
                                        </p:tgtEl>
                                        <p:attrNameLst>
                                          <p:attrName>style.visibility</p:attrName>
                                        </p:attrNameLst>
                                      </p:cBhvr>
                                      <p:to>
                                        <p:strVal val="visible"/>
                                      </p:to>
                                    </p:set>
                                    <p:anim calcmode="lin" valueType="num">
                                      <p:cBhvr additive="base">
                                        <p:cTn id="24" dur="500" fill="hold"/>
                                        <p:tgtEl>
                                          <p:spTgt spid="172036">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7203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72036">
                                            <p:txEl>
                                              <p:pRg st="1" end="1"/>
                                            </p:txEl>
                                          </p:spTgt>
                                        </p:tgtEl>
                                        <p:attrNameLst>
                                          <p:attrName>style.visibility</p:attrName>
                                        </p:attrNameLst>
                                      </p:cBhvr>
                                      <p:to>
                                        <p:strVal val="visible"/>
                                      </p:to>
                                    </p:set>
                                    <p:anim calcmode="lin" valueType="num">
                                      <p:cBhvr additive="base">
                                        <p:cTn id="30" dur="500" fill="hold"/>
                                        <p:tgtEl>
                                          <p:spTgt spid="172036">
                                            <p:txEl>
                                              <p:pRg st="1" end="1"/>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7203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72036">
                                            <p:txEl>
                                              <p:pRg st="2" end="2"/>
                                            </p:txEl>
                                          </p:spTgt>
                                        </p:tgtEl>
                                        <p:attrNameLst>
                                          <p:attrName>style.visibility</p:attrName>
                                        </p:attrNameLst>
                                      </p:cBhvr>
                                      <p:to>
                                        <p:strVal val="visible"/>
                                      </p:to>
                                    </p:set>
                                    <p:anim calcmode="lin" valueType="num">
                                      <p:cBhvr additive="base">
                                        <p:cTn id="36" dur="500" fill="hold"/>
                                        <p:tgtEl>
                                          <p:spTgt spid="172036">
                                            <p:txEl>
                                              <p:pRg st="2" end="2"/>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7203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4" name="arrow.wav"/>
                                        </p:tgtEl>
                                      </p:cMediaNode>
                                    </p:audio>
                                  </p:sub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172042"/>
                                        </p:tgtEl>
                                        <p:attrNameLst>
                                          <p:attrName>style.visibility</p:attrName>
                                        </p:attrNameLst>
                                      </p:cBhvr>
                                      <p:to>
                                        <p:strVal val="visible"/>
                                      </p:to>
                                    </p:set>
                                    <p:animEffect transition="in" filter="wipe(left)">
                                      <p:cBhvr>
                                        <p:cTn id="41" dur="500"/>
                                        <p:tgtEl>
                                          <p:spTgt spid="172042"/>
                                        </p:tgtEl>
                                      </p:cBhvr>
                                    </p:animEffect>
                                  </p:childTnLst>
                                  <p:subTnLst>
                                    <p:audio>
                                      <p:cMediaNode>
                                        <p:cTn display="0" masterRel="sameClick">
                                          <p:stCondLst>
                                            <p:cond evt="begin" delay="0">
                                              <p:tn val="39"/>
                                            </p:cond>
                                          </p:stCondLst>
                                          <p:endCondLst>
                                            <p:cond evt="onStopAudio" delay="0">
                                              <p:tgtEl>
                                                <p:sldTgt/>
                                              </p:tgtEl>
                                            </p:cond>
                                          </p:endCondLst>
                                        </p:cTn>
                                        <p:tgtEl>
                                          <p:sndTgt r:embed="rId5" name="whoosh.wav"/>
                                        </p:tgtEl>
                                      </p:cMediaNode>
                                    </p:audio>
                                  </p:subTnLst>
                                </p:cTn>
                              </p:par>
                            </p:childTnLst>
                          </p:cTn>
                        </p:par>
                        <p:par>
                          <p:cTn id="42" fill="hold">
                            <p:stCondLst>
                              <p:cond delay="1000"/>
                            </p:stCondLst>
                            <p:childTnLst>
                              <p:par>
                                <p:cTn id="43" presetID="22" presetClass="entr" presetSubtype="8" fill="hold" grpId="0" nodeType="afterEffect">
                                  <p:stCondLst>
                                    <p:cond delay="0"/>
                                  </p:stCondLst>
                                  <p:childTnLst>
                                    <p:set>
                                      <p:cBhvr>
                                        <p:cTn id="44" dur="1" fill="hold">
                                          <p:stCondLst>
                                            <p:cond delay="0"/>
                                          </p:stCondLst>
                                        </p:cTn>
                                        <p:tgtEl>
                                          <p:spTgt spid="172043"/>
                                        </p:tgtEl>
                                        <p:attrNameLst>
                                          <p:attrName>style.visibility</p:attrName>
                                        </p:attrNameLst>
                                      </p:cBhvr>
                                      <p:to>
                                        <p:strVal val="visible"/>
                                      </p:to>
                                    </p:set>
                                    <p:animEffect transition="in" filter="wipe(left)">
                                      <p:cBhvr>
                                        <p:cTn id="45" dur="500"/>
                                        <p:tgtEl>
                                          <p:spTgt spid="172043"/>
                                        </p:tgtEl>
                                      </p:cBhvr>
                                    </p:animEffect>
                                  </p:childTnLst>
                                </p:cTn>
                              </p:par>
                            </p:childTnLst>
                          </p:cTn>
                        </p:par>
                        <p:par>
                          <p:cTn id="46" fill="hold">
                            <p:stCondLst>
                              <p:cond delay="1500"/>
                            </p:stCondLst>
                            <p:childTnLst>
                              <p:par>
                                <p:cTn id="47" presetID="22" presetClass="entr" presetSubtype="8" fill="hold" grpId="0" nodeType="afterEffect">
                                  <p:stCondLst>
                                    <p:cond delay="0"/>
                                  </p:stCondLst>
                                  <p:childTnLst>
                                    <p:set>
                                      <p:cBhvr>
                                        <p:cTn id="48" dur="1" fill="hold">
                                          <p:stCondLst>
                                            <p:cond delay="0"/>
                                          </p:stCondLst>
                                        </p:cTn>
                                        <p:tgtEl>
                                          <p:spTgt spid="172044"/>
                                        </p:tgtEl>
                                        <p:attrNameLst>
                                          <p:attrName>style.visibility</p:attrName>
                                        </p:attrNameLst>
                                      </p:cBhvr>
                                      <p:to>
                                        <p:strVal val="visible"/>
                                      </p:to>
                                    </p:set>
                                    <p:animEffect transition="in" filter="wipe(left)">
                                      <p:cBhvr>
                                        <p:cTn id="49" dur="500"/>
                                        <p:tgtEl>
                                          <p:spTgt spid="172044"/>
                                        </p:tgtEl>
                                      </p:cBhvr>
                                    </p:animEffect>
                                  </p:childTnLst>
                                  <p:subTnLst>
                                    <p:audio>
                                      <p:cMediaNode>
                                        <p:cTn display="0" masterRel="sameClick">
                                          <p:stCondLst>
                                            <p:cond evt="begin" delay="0">
                                              <p:tn val="47"/>
                                            </p:cond>
                                          </p:stCondLst>
                                          <p:endCondLst>
                                            <p:cond evt="onStopAudio" delay="0">
                                              <p:tgtEl>
                                                <p:sldTgt/>
                                              </p:tgtEl>
                                            </p:cond>
                                          </p:endCondLst>
                                        </p:cTn>
                                        <p:tgtEl>
                                          <p:sndTgt r:embed="rId5" name="whoosh.wav"/>
                                        </p:tgtEl>
                                      </p:cMediaNode>
                                    </p:audio>
                                  </p:sub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172036">
                                            <p:txEl>
                                              <p:pRg st="3" end="3"/>
                                            </p:txEl>
                                          </p:spTgt>
                                        </p:tgtEl>
                                        <p:attrNameLst>
                                          <p:attrName>style.visibility</p:attrName>
                                        </p:attrNameLst>
                                      </p:cBhvr>
                                      <p:to>
                                        <p:strVal val="visible"/>
                                      </p:to>
                                    </p:set>
                                    <p:anim calcmode="lin" valueType="num">
                                      <p:cBhvr additive="base">
                                        <p:cTn id="54" dur="500" fill="hold"/>
                                        <p:tgtEl>
                                          <p:spTgt spid="172036">
                                            <p:txEl>
                                              <p:pRg st="3" end="3"/>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17203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2"/>
                                            </p:cond>
                                          </p:stCondLst>
                                          <p:endCondLst>
                                            <p:cond evt="onStopAudio" delay="0">
                                              <p:tgtEl>
                                                <p:sldTgt/>
                                              </p:tgtEl>
                                            </p:cond>
                                          </p:endCondLst>
                                        </p:cTn>
                                        <p:tgtEl>
                                          <p:sndTgt r:embed="rId4" name="arrow.wav"/>
                                        </p:tgtEl>
                                      </p:cMediaNode>
                                    </p:audio>
                                  </p:sub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172036">
                                            <p:txEl>
                                              <p:pRg st="4" end="4"/>
                                            </p:txEl>
                                          </p:spTgt>
                                        </p:tgtEl>
                                        <p:attrNameLst>
                                          <p:attrName>style.visibility</p:attrName>
                                        </p:attrNameLst>
                                      </p:cBhvr>
                                      <p:to>
                                        <p:strVal val="visible"/>
                                      </p:to>
                                    </p:set>
                                    <p:anim calcmode="lin" valueType="num">
                                      <p:cBhvr additive="base">
                                        <p:cTn id="60" dur="500" fill="hold"/>
                                        <p:tgtEl>
                                          <p:spTgt spid="172036">
                                            <p:txEl>
                                              <p:pRg st="4" end="4"/>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7203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8"/>
                                            </p:cond>
                                          </p:stCondLst>
                                          <p:endCondLst>
                                            <p:cond evt="onStopAudio" delay="0">
                                              <p:tgtEl>
                                                <p:sldTgt/>
                                              </p:tgtEl>
                                            </p:cond>
                                          </p:endCondLst>
                                        </p:cTn>
                                        <p:tgtEl>
                                          <p:sndTgt r:embed="rId4" name="arrow.wav"/>
                                        </p:tgtEl>
                                      </p:cMediaNode>
                                    </p:audio>
                                  </p:subTnLst>
                                </p:cTn>
                              </p:par>
                            </p:childTnLst>
                          </p:cTn>
                        </p:par>
                      </p:childTnLst>
                    </p:cTn>
                  </p:par>
                  <p:par>
                    <p:cTn id="62" fill="hold">
                      <p:stCondLst>
                        <p:cond delay="indefinite"/>
                      </p:stCondLst>
                      <p:childTnLst>
                        <p:par>
                          <p:cTn id="63" fill="hold">
                            <p:stCondLst>
                              <p:cond delay="0"/>
                            </p:stCondLst>
                            <p:childTnLst>
                              <p:par>
                                <p:cTn id="64" presetID="2" presetClass="entr" presetSubtype="4" fill="hold" nodeType="clickEffect">
                                  <p:stCondLst>
                                    <p:cond delay="0"/>
                                  </p:stCondLst>
                                  <p:childTnLst>
                                    <p:set>
                                      <p:cBhvr>
                                        <p:cTn id="65" dur="1" fill="hold">
                                          <p:stCondLst>
                                            <p:cond delay="0"/>
                                          </p:stCondLst>
                                        </p:cTn>
                                        <p:tgtEl>
                                          <p:spTgt spid="172036">
                                            <p:txEl>
                                              <p:pRg st="5" end="5"/>
                                            </p:txEl>
                                          </p:spTgt>
                                        </p:tgtEl>
                                        <p:attrNameLst>
                                          <p:attrName>style.visibility</p:attrName>
                                        </p:attrNameLst>
                                      </p:cBhvr>
                                      <p:to>
                                        <p:strVal val="visible"/>
                                      </p:to>
                                    </p:set>
                                    <p:anim calcmode="lin" valueType="num">
                                      <p:cBhvr additive="base">
                                        <p:cTn id="66" dur="500" fill="hold"/>
                                        <p:tgtEl>
                                          <p:spTgt spid="172036">
                                            <p:txEl>
                                              <p:pRg st="5" end="5"/>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17203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4"/>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42" grpId="0" animBg="1"/>
      <p:bldP spid="172043" grpId="0" animBg="1"/>
      <p:bldP spid="17204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94562" name="Rectangle 2"/>
              <p:cNvSpPr>
                <a:spLocks noChangeArrowheads="1"/>
              </p:cNvSpPr>
              <p:nvPr/>
            </p:nvSpPr>
            <p:spPr bwMode="auto">
              <a:xfrm>
                <a:off x="674688" y="3662363"/>
                <a:ext cx="7764462" cy="3195637"/>
              </a:xfrm>
              <a:prstGeom prst="rect">
                <a:avLst/>
              </a:prstGeom>
              <a:solidFill>
                <a:srgbClr val="FFFFCC"/>
              </a:solidFill>
              <a:ln w="9525">
                <a:noFill/>
                <a:miter lim="800000"/>
                <a:headEnd/>
                <a:tailEnd/>
              </a:ln>
              <a:effectLst/>
            </p:spPr>
            <p:txBody>
              <a:bodyPr/>
              <a:lstStyle/>
              <a:p>
                <a:pPr eaLnBrk="0" hangingPunct="0">
                  <a:spcBef>
                    <a:spcPct val="10000"/>
                  </a:spcBef>
                </a:pPr>
                <a:r>
                  <a:rPr lang="en-US" dirty="0">
                    <a:sym typeface="Symbol" pitchFamily="18" charset="2"/>
                  </a:rPr>
                  <a:t>EXAMPLE: Many transmission lines are made of aluminum (having a resistivity of 5.210</a:t>
                </a:r>
                <a:r>
                  <a:rPr lang="en-US" baseline="30000" dirty="0">
                    <a:sym typeface="Symbol" pitchFamily="18" charset="2"/>
                  </a:rPr>
                  <a:t>-8</a:t>
                </a:r>
                <a:r>
                  <a:rPr lang="en-US" dirty="0">
                    <a:sym typeface="Symbol" pitchFamily="18" charset="2"/>
                  </a:rPr>
                  <a:t> </a:t>
                </a:r>
                <a:r>
                  <a:rPr lang="en-US" baseline="-25000" dirty="0">
                    <a:sym typeface="Symbol" pitchFamily="18" charset="2"/>
                  </a:rPr>
                  <a:t> </a:t>
                </a:r>
                <a:r>
                  <a:rPr lang="en-US" dirty="0">
                    <a:sym typeface="Symbol" pitchFamily="18" charset="2"/>
                  </a:rPr>
                  <a:t>m) reinforced with steel (see picture). </a:t>
                </a:r>
              </a:p>
              <a:p>
                <a:pPr eaLnBrk="0" hangingPunct="0">
                  <a:spcBef>
                    <a:spcPct val="15000"/>
                  </a:spcBef>
                </a:pPr>
                <a:r>
                  <a:rPr lang="en-US" dirty="0">
                    <a:sym typeface="Symbol" pitchFamily="18" charset="2"/>
                  </a:rPr>
                  <a:t>(b) Assuming the cable is all aluminum, find the resistance of a 150 km section.</a:t>
                </a:r>
              </a:p>
              <a:p>
                <a:pPr eaLnBrk="0" hangingPunct="0">
                  <a:spcBef>
                    <a:spcPts val="0"/>
                  </a:spcBef>
                </a:pPr>
                <a:r>
                  <a:rPr lang="en-US" dirty="0">
                    <a:sym typeface="Symbol" pitchFamily="18" charset="2"/>
                  </a:rPr>
                  <a:t>SOLUTION: Use </a:t>
                </a:r>
                <a14:m>
                  <m:oMath xmlns:m="http://schemas.openxmlformats.org/officeDocument/2006/math">
                    <m:r>
                      <a:rPr lang="en-US" i="1" dirty="0">
                        <a:latin typeface="Cambria Math" panose="02040503050406030204" pitchFamily="18" charset="0"/>
                        <a:sym typeface="Symbol" pitchFamily="18" charset="2"/>
                      </a:rPr>
                      <m:t>𝑅</m:t>
                    </m:r>
                    <m:r>
                      <a:rPr lang="en-US" i="1" dirty="0">
                        <a:latin typeface="Cambria Math" panose="02040503050406030204" pitchFamily="18" charset="0"/>
                        <a:sym typeface="Symbol" pitchFamily="18" charset="2"/>
                      </a:rPr>
                      <m:t>=</m:t>
                    </m:r>
                    <m:f>
                      <m:fPr>
                        <m:ctrlPr>
                          <a:rPr lang="en-US" i="1" dirty="0">
                            <a:latin typeface="Cambria Math" panose="02040503050406030204" pitchFamily="18" charset="0"/>
                            <a:sym typeface="Symbol" pitchFamily="18" charset="2"/>
                          </a:rPr>
                        </m:ctrlPr>
                      </m:fPr>
                      <m:num>
                        <m:r>
                          <a:rPr lang="en-US" i="1" dirty="0">
                            <a:latin typeface="Cambria Math" panose="02040503050406030204" pitchFamily="18" charset="0"/>
                            <a:ea typeface="Cambria Math" panose="02040503050406030204" pitchFamily="18" charset="0"/>
                            <a:sym typeface="Symbol" pitchFamily="18" charset="2"/>
                          </a:rPr>
                          <m:t>𝜌</m:t>
                        </m:r>
                        <m:r>
                          <a:rPr lang="en-US" i="1" dirty="0">
                            <a:latin typeface="Cambria Math" panose="02040503050406030204" pitchFamily="18" charset="0"/>
                            <a:sym typeface="Symbol" pitchFamily="18" charset="2"/>
                          </a:rPr>
                          <m:t>𝐿</m:t>
                        </m:r>
                      </m:num>
                      <m:den>
                        <m:r>
                          <a:rPr lang="en-US" i="1" dirty="0">
                            <a:latin typeface="Cambria Math" panose="02040503050406030204" pitchFamily="18" charset="0"/>
                            <a:sym typeface="Symbol" pitchFamily="18" charset="2"/>
                          </a:rPr>
                          <m:t>𝐴</m:t>
                        </m:r>
                      </m:den>
                    </m:f>
                  </m:oMath>
                </a14:m>
                <a:r>
                  <a:rPr lang="en-US" dirty="0">
                    <a:sym typeface="Symbol" pitchFamily="18" charset="2"/>
                  </a:rPr>
                  <a:t>:</a:t>
                </a:r>
              </a:p>
              <a:p>
                <a:pPr eaLnBrk="0" hangingPunct="0">
                  <a:spcBef>
                    <a:spcPct val="15000"/>
                  </a:spcBef>
                </a:pPr>
                <a:r>
                  <a:rPr lang="en-US" i="1" dirty="0">
                    <a:sym typeface="Symbol" pitchFamily="18" charset="2"/>
                  </a:rPr>
                  <a:t>       	       </a:t>
                </a:r>
                <a14:m>
                  <m:oMath xmlns:m="http://schemas.openxmlformats.org/officeDocument/2006/math">
                    <m:r>
                      <a:rPr lang="en-US" i="1" dirty="0" smtClean="0">
                        <a:latin typeface="Cambria Math" panose="02040503050406030204" pitchFamily="18" charset="0"/>
                        <a:sym typeface="Symbol" pitchFamily="18" charset="2"/>
                      </a:rPr>
                      <m:t>𝑅</m:t>
                    </m:r>
                    <m:r>
                      <a:rPr lang="en-US" i="1" dirty="0" smtClean="0">
                        <a:latin typeface="Cambria Math" panose="02040503050406030204" pitchFamily="18" charset="0"/>
                        <a:sym typeface="Symbol" pitchFamily="18" charset="2"/>
                      </a:rPr>
                      <m:t>	=</m:t>
                    </m:r>
                  </m:oMath>
                </a14:m>
                <a:r>
                  <a:rPr lang="en-US" dirty="0">
                    <a:sym typeface="Symbol" pitchFamily="18" charset="2"/>
                  </a:rPr>
                  <a:t> </a:t>
                </a:r>
                <a:r>
                  <a:rPr lang="en-US" dirty="0" smtClean="0">
                    <a:sym typeface="Symbol" pitchFamily="18" charset="2"/>
                  </a:rPr>
                  <a:t> </a:t>
                </a:r>
                <a:endParaRPr lang="en-US" dirty="0">
                  <a:sym typeface="Symbol" pitchFamily="18" charset="2"/>
                </a:endParaRPr>
              </a:p>
            </p:txBody>
          </p:sp>
        </mc:Choice>
        <mc:Fallback>
          <p:sp>
            <p:nvSpPr>
              <p:cNvPr id="194562" name="Rectangle 2"/>
              <p:cNvSpPr>
                <a:spLocks noRot="1" noChangeAspect="1" noMove="1" noResize="1" noEditPoints="1" noAdjustHandles="1" noChangeArrowheads="1" noChangeShapeType="1" noTextEdit="1"/>
              </p:cNvSpPr>
              <p:nvPr/>
            </p:nvSpPr>
            <p:spPr bwMode="auto">
              <a:xfrm>
                <a:off x="674688" y="3662363"/>
                <a:ext cx="7764462" cy="3195637"/>
              </a:xfrm>
              <a:prstGeom prst="rect">
                <a:avLst/>
              </a:prstGeom>
              <a:blipFill>
                <a:blip r:embed="rId5"/>
                <a:stretch>
                  <a:fillRect l="-1257" t="-1336"/>
                </a:stretch>
              </a:blipFill>
              <a:ln w="9525">
                <a:noFill/>
                <a:miter lim="800000"/>
                <a:headEnd/>
                <a:tailEnd/>
              </a:ln>
              <a:effectLst/>
            </p:spPr>
            <p:txBody>
              <a:bodyPr/>
              <a:lstStyle/>
              <a:p>
                <a:r>
                  <a:rPr lang="en-US">
                    <a:noFill/>
                  </a:rPr>
                  <a:t> </a:t>
                </a:r>
              </a:p>
            </p:txBody>
          </p:sp>
        </mc:Fallback>
      </mc:AlternateContent>
      <p:sp>
        <p:nvSpPr>
          <p:cNvPr id="194563" name="Rectangle 3"/>
          <p:cNvSpPr>
            <a:spLocks noChangeArrowheads="1"/>
          </p:cNvSpPr>
          <p:nvPr/>
        </p:nvSpPr>
        <p:spPr bwMode="auto">
          <a:xfrm>
            <a:off x="685800" y="1338263"/>
            <a:ext cx="7772400" cy="2339975"/>
          </a:xfrm>
          <a:prstGeom prst="rect">
            <a:avLst/>
          </a:prstGeom>
          <a:solidFill>
            <a:srgbClr val="EAEAEA"/>
          </a:solidFill>
          <a:ln w="9525">
            <a:noFill/>
            <a:miter lim="800000"/>
            <a:headEnd/>
            <a:tailEnd/>
          </a:ln>
          <a:effectLst/>
        </p:spPr>
        <p:txBody>
          <a:bodyPr/>
          <a:lstStyle/>
          <a:p>
            <a:pPr eaLnBrk="0" hangingPunct="0">
              <a:spcBef>
                <a:spcPct val="20000"/>
              </a:spcBef>
            </a:pPr>
            <a:r>
              <a:rPr lang="en-US" i="1">
                <a:solidFill>
                  <a:schemeClr val="accent2"/>
                </a:solidFill>
                <a:cs typeface="Times New Roman" pitchFamily="18" charset="0"/>
              </a:rPr>
              <a:t>Solve problems involving power transmission</a:t>
            </a:r>
            <a:r>
              <a:rPr lang="en-US" sz="2000">
                <a:solidFill>
                  <a:srgbClr val="000000"/>
                </a:solidFill>
                <a:latin typeface="Courier New" pitchFamily="49" charset="0"/>
                <a:cs typeface="Times New Roman" pitchFamily="18" charset="0"/>
              </a:rPr>
              <a:t> 	</a:t>
            </a:r>
          </a:p>
          <a:p>
            <a:pPr eaLnBrk="0" hangingPunct="0">
              <a:spcBef>
                <a:spcPct val="20000"/>
              </a:spcBef>
            </a:pPr>
            <a:r>
              <a:rPr lang="en-US">
                <a:solidFill>
                  <a:srgbClr val="000000"/>
                </a:solidFill>
                <a:cs typeface="Times New Roman" pitchFamily="18" charset="0"/>
                <a:sym typeface="Symbol" pitchFamily="18" charset="2"/>
              </a:rPr>
              <a:t></a:t>
            </a:r>
            <a:r>
              <a:rPr lang="en-US">
                <a:solidFill>
                  <a:srgbClr val="000000"/>
                </a:solidFill>
                <a:cs typeface="Times New Roman" pitchFamily="18" charset="0"/>
              </a:rPr>
              <a:t>For </a:t>
            </a:r>
            <a:r>
              <a:rPr lang="en-US" i="1">
                <a:solidFill>
                  <a:srgbClr val="000000"/>
                </a:solidFill>
                <a:cs typeface="Times New Roman" pitchFamily="18" charset="0"/>
              </a:rPr>
              <a:t>transmission lines</a:t>
            </a:r>
            <a:r>
              <a:rPr lang="en-US">
                <a:solidFill>
                  <a:srgbClr val="000000"/>
                </a:solidFill>
                <a:cs typeface="Times New Roman" pitchFamily="18" charset="0"/>
              </a:rPr>
              <a:t>, the gauge of wire is     determined in a trade-off between the cost of                        large-diameter (low resistance) wire, and the                    cost of power lost due to low-diameter (high                      resistance) wire.	</a:t>
            </a:r>
          </a:p>
        </p:txBody>
      </p:sp>
      <p:pic>
        <p:nvPicPr>
          <p:cNvPr id="194564" name="Picture 4" descr="220px-Sample_cross-section_of_high_tension_power_%28pylon%29_line">
            <a:hlinkClick r:id="rId6"/>
          </p:cNvPr>
          <p:cNvPicPr>
            <a:picLocks noChangeAspect="1" noChangeArrowheads="1"/>
          </p:cNvPicPr>
          <p:nvPr/>
        </p:nvPicPr>
        <p:blipFill>
          <a:blip r:embed="rId7" cstate="print"/>
          <a:srcRect/>
          <a:stretch>
            <a:fillRect/>
          </a:stretch>
        </p:blipFill>
        <p:spPr bwMode="auto">
          <a:xfrm>
            <a:off x="7094538" y="1357313"/>
            <a:ext cx="1990725" cy="2262187"/>
          </a:xfrm>
          <a:prstGeom prst="rect">
            <a:avLst/>
          </a:prstGeom>
          <a:ln>
            <a:noFill/>
          </a:ln>
          <a:effectLst>
            <a:outerShdw blurRad="292100" dist="139700" dir="2700000" algn="tl" rotWithShape="0">
              <a:srgbClr val="333333">
                <a:alpha val="65000"/>
              </a:srgbClr>
            </a:outerShdw>
          </a:effectLst>
        </p:spPr>
      </p:pic>
      <p:sp>
        <p:nvSpPr>
          <p:cNvPr id="194565" name="Freeform 5"/>
          <p:cNvSpPr>
            <a:spLocks/>
          </p:cNvSpPr>
          <p:nvPr/>
        </p:nvSpPr>
        <p:spPr bwMode="auto">
          <a:xfrm>
            <a:off x="7123113" y="3136900"/>
            <a:ext cx="349250" cy="228600"/>
          </a:xfrm>
          <a:custGeom>
            <a:avLst/>
            <a:gdLst/>
            <a:ahLst/>
            <a:cxnLst>
              <a:cxn ang="0">
                <a:pos x="83" y="0"/>
              </a:cxn>
              <a:cxn ang="0">
                <a:pos x="0" y="144"/>
              </a:cxn>
              <a:cxn ang="0">
                <a:pos x="220" y="144"/>
              </a:cxn>
            </a:cxnLst>
            <a:rect l="0" t="0" r="r" b="b"/>
            <a:pathLst>
              <a:path w="220" h="144">
                <a:moveTo>
                  <a:pt x="83" y="0"/>
                </a:moveTo>
                <a:lnTo>
                  <a:pt x="0" y="144"/>
                </a:lnTo>
                <a:lnTo>
                  <a:pt x="220" y="144"/>
                </a:lnTo>
              </a:path>
            </a:pathLst>
          </a:custGeom>
          <a:noFill/>
          <a:ln w="38100" cmpd="sng">
            <a:solidFill>
              <a:srgbClr val="FF0000"/>
            </a:solidFill>
            <a:round/>
            <a:headEnd/>
            <a:tailEnd/>
          </a:ln>
          <a:effectLst/>
        </p:spPr>
        <p:txBody>
          <a:bodyPr/>
          <a:lstStyle/>
          <a:p>
            <a:endParaRPr lang="en-US"/>
          </a:p>
        </p:txBody>
      </p:sp>
      <p:sp>
        <p:nvSpPr>
          <p:cNvPr id="194566" name="Line 6"/>
          <p:cNvSpPr>
            <a:spLocks noChangeShapeType="1"/>
          </p:cNvSpPr>
          <p:nvPr/>
        </p:nvSpPr>
        <p:spPr bwMode="auto">
          <a:xfrm>
            <a:off x="7761288" y="3365500"/>
            <a:ext cx="71437" cy="0"/>
          </a:xfrm>
          <a:prstGeom prst="line">
            <a:avLst/>
          </a:prstGeom>
          <a:noFill/>
          <a:ln w="38100">
            <a:solidFill>
              <a:srgbClr val="FF0000"/>
            </a:solidFill>
            <a:round/>
            <a:headEnd/>
            <a:tailEnd/>
          </a:ln>
          <a:effectLst/>
        </p:spPr>
        <p:txBody>
          <a:bodyPr/>
          <a:lstStyle/>
          <a:p>
            <a:endParaRPr lang="en-US"/>
          </a:p>
        </p:txBody>
      </p:sp>
      <p:sp>
        <p:nvSpPr>
          <p:cNvPr id="194567" name="Freeform 7"/>
          <p:cNvSpPr>
            <a:spLocks/>
          </p:cNvSpPr>
          <p:nvPr/>
        </p:nvSpPr>
        <p:spPr bwMode="auto">
          <a:xfrm>
            <a:off x="8097838" y="3113088"/>
            <a:ext cx="588962" cy="252412"/>
          </a:xfrm>
          <a:custGeom>
            <a:avLst/>
            <a:gdLst/>
            <a:ahLst/>
            <a:cxnLst>
              <a:cxn ang="0">
                <a:pos x="0" y="159"/>
              </a:cxn>
              <a:cxn ang="0">
                <a:pos x="371" y="159"/>
              </a:cxn>
              <a:cxn ang="0">
                <a:pos x="371" y="0"/>
              </a:cxn>
            </a:cxnLst>
            <a:rect l="0" t="0" r="r" b="b"/>
            <a:pathLst>
              <a:path w="371" h="159">
                <a:moveTo>
                  <a:pt x="0" y="159"/>
                </a:moveTo>
                <a:lnTo>
                  <a:pt x="371" y="159"/>
                </a:lnTo>
                <a:lnTo>
                  <a:pt x="371" y="0"/>
                </a:lnTo>
              </a:path>
            </a:pathLst>
          </a:custGeom>
          <a:noFill/>
          <a:ln w="38100" cmpd="sng">
            <a:solidFill>
              <a:srgbClr val="FF0000"/>
            </a:solidFill>
            <a:round/>
            <a:headEnd/>
            <a:tailEnd/>
          </a:ln>
          <a:effectLst/>
        </p:spPr>
        <p:txBody>
          <a:bodyPr/>
          <a:lstStyle/>
          <a:p>
            <a:endParaRPr lang="en-US"/>
          </a:p>
        </p:txBody>
      </p:sp>
      <p:sp>
        <p:nvSpPr>
          <p:cNvPr id="194568"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11: Electromagnetic induction - AHL</a:t>
            </a:r>
            <a:br>
              <a:rPr lang="en-US" altLang="en-US" sz="2800" b="1">
                <a:solidFill>
                  <a:schemeClr val="tx2"/>
                </a:solidFill>
              </a:rPr>
            </a:br>
            <a:r>
              <a:rPr lang="en-US" altLang="en-US" sz="2800"/>
              <a:t>11.2 – Power generation and transmission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4562">
                                            <p:txEl>
                                              <p:pRg st="1" end="1"/>
                                            </p:txEl>
                                          </p:spTgt>
                                        </p:tgtEl>
                                        <p:attrNameLst>
                                          <p:attrName>style.visibility</p:attrName>
                                        </p:attrNameLst>
                                      </p:cBhvr>
                                      <p:to>
                                        <p:strVal val="visible"/>
                                      </p:to>
                                    </p:set>
                                    <p:anim calcmode="lin" valueType="num">
                                      <p:cBhvr additive="base">
                                        <p:cTn id="7" dur="500" fill="hold"/>
                                        <p:tgtEl>
                                          <p:spTgt spid="19456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456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94562">
                                            <p:txEl>
                                              <p:pRg st="2" end="2"/>
                                            </p:txEl>
                                          </p:spTgt>
                                        </p:tgtEl>
                                        <p:attrNameLst>
                                          <p:attrName>style.visibility</p:attrName>
                                        </p:attrNameLst>
                                      </p:cBhvr>
                                      <p:to>
                                        <p:strVal val="visible"/>
                                      </p:to>
                                    </p:set>
                                    <p:anim calcmode="lin" valueType="num">
                                      <p:cBhvr additive="base">
                                        <p:cTn id="13" dur="500" fill="hold"/>
                                        <p:tgtEl>
                                          <p:spTgt spid="19456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456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94562">
                                            <p:txEl>
                                              <p:pRg st="3" end="3"/>
                                            </p:txEl>
                                          </p:spTgt>
                                        </p:tgtEl>
                                        <p:attrNameLst>
                                          <p:attrName>style.visibility</p:attrName>
                                        </p:attrNameLst>
                                      </p:cBhvr>
                                      <p:to>
                                        <p:strVal val="visible"/>
                                      </p:to>
                                    </p:set>
                                    <p:anim calcmode="lin" valueType="num">
                                      <p:cBhvr additive="base">
                                        <p:cTn id="19" dur="500" fill="hold"/>
                                        <p:tgtEl>
                                          <p:spTgt spid="19456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9456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ChangeArrowheads="1"/>
          </p:cNvSpPr>
          <p:nvPr/>
        </p:nvSpPr>
        <p:spPr bwMode="auto">
          <a:xfrm>
            <a:off x="685800" y="1338263"/>
            <a:ext cx="7772400" cy="5519737"/>
          </a:xfrm>
          <a:prstGeom prst="rect">
            <a:avLst/>
          </a:prstGeom>
          <a:solidFill>
            <a:srgbClr val="EAEAEA"/>
          </a:solidFill>
          <a:ln w="9525">
            <a:noFill/>
            <a:miter lim="800000"/>
            <a:headEnd/>
            <a:tailEnd/>
          </a:ln>
          <a:effectLst/>
        </p:spPr>
        <p:txBody>
          <a:bodyPr/>
          <a:lstStyle/>
          <a:p>
            <a:r>
              <a:rPr lang="en-US" i="1" dirty="0">
                <a:solidFill>
                  <a:schemeClr val="accent2"/>
                </a:solidFill>
                <a:cs typeface="Times New Roman" pitchFamily="18" charset="0"/>
              </a:rPr>
              <a:t>Solve problems involving power transmission</a:t>
            </a:r>
            <a:r>
              <a:rPr lang="en-US" sz="2000" dirty="0">
                <a:solidFill>
                  <a:srgbClr val="000000"/>
                </a:solidFill>
                <a:latin typeface="Courier New" pitchFamily="49" charset="0"/>
                <a:cs typeface="Times New Roman" pitchFamily="18" charset="0"/>
              </a:rPr>
              <a:t> </a:t>
            </a:r>
          </a:p>
          <a:p>
            <a:r>
              <a:rPr lang="en-US" dirty="0" smtClean="0">
                <a:solidFill>
                  <a:srgbClr val="000000"/>
                </a:solidFill>
                <a:cs typeface="Times New Roman" pitchFamily="18" charset="0"/>
                <a:sym typeface="Symbol" pitchFamily="18" charset="2"/>
              </a:rPr>
              <a:t>T</a:t>
            </a:r>
            <a:r>
              <a:rPr lang="en-US" dirty="0" smtClean="0">
                <a:solidFill>
                  <a:srgbClr val="000000"/>
                </a:solidFill>
                <a:cs typeface="Times New Roman" pitchFamily="18" charset="0"/>
              </a:rPr>
              <a:t>ransmission heat </a:t>
            </a:r>
            <a:r>
              <a:rPr lang="en-US" dirty="0">
                <a:solidFill>
                  <a:srgbClr val="000000"/>
                </a:solidFill>
                <a:cs typeface="Times New Roman" pitchFamily="18" charset="0"/>
              </a:rPr>
              <a:t>loss is determined by </a:t>
            </a:r>
            <a:r>
              <a:rPr lang="en-US" i="1" dirty="0" smtClean="0">
                <a:solidFill>
                  <a:srgbClr val="000000"/>
                </a:solidFill>
                <a:cs typeface="Times New Roman" pitchFamily="18" charset="0"/>
              </a:rPr>
              <a:t>_______</a:t>
            </a:r>
            <a:r>
              <a:rPr lang="en-US" dirty="0" smtClean="0">
                <a:solidFill>
                  <a:srgbClr val="000000"/>
                </a:solidFill>
                <a:cs typeface="Times New Roman" pitchFamily="18" charset="0"/>
              </a:rPr>
              <a:t>.</a:t>
            </a:r>
            <a:r>
              <a:rPr lang="en-US" dirty="0">
                <a:solidFill>
                  <a:srgbClr val="000000"/>
                </a:solidFill>
                <a:cs typeface="Times New Roman" pitchFamily="18" charset="0"/>
              </a:rPr>
              <a:t>	</a:t>
            </a:r>
          </a:p>
          <a:p>
            <a:pPr eaLnBrk="0" hangingPunct="0">
              <a:spcBef>
                <a:spcPct val="20000"/>
              </a:spcBef>
            </a:pPr>
            <a:r>
              <a:rPr lang="en-US" dirty="0">
                <a:solidFill>
                  <a:srgbClr val="000000"/>
                </a:solidFill>
                <a:cs typeface="Times New Roman" pitchFamily="18" charset="0"/>
                <a:sym typeface="Symbol" pitchFamily="18" charset="2"/>
              </a:rPr>
              <a:t></a:t>
            </a:r>
            <a:r>
              <a:rPr lang="en-US" dirty="0">
                <a:solidFill>
                  <a:srgbClr val="000000"/>
                </a:solidFill>
                <a:cs typeface="Times New Roman" pitchFamily="18" charset="0"/>
              </a:rPr>
              <a:t>Since the resistance </a:t>
            </a:r>
            <a:r>
              <a:rPr lang="en-US" i="1" dirty="0">
                <a:solidFill>
                  <a:srgbClr val="000000"/>
                </a:solidFill>
                <a:cs typeface="Times New Roman" pitchFamily="18" charset="0"/>
              </a:rPr>
              <a:t>R </a:t>
            </a:r>
            <a:r>
              <a:rPr lang="en-US" dirty="0">
                <a:solidFill>
                  <a:srgbClr val="000000"/>
                </a:solidFill>
                <a:cs typeface="Times New Roman" pitchFamily="18" charset="0"/>
              </a:rPr>
              <a:t>of the transmission cable is fixed once its diameter has been chosen, the only other way to </a:t>
            </a:r>
            <a:r>
              <a:rPr lang="en-US" dirty="0" smtClean="0">
                <a:solidFill>
                  <a:srgbClr val="000000"/>
                </a:solidFill>
                <a:cs typeface="Times New Roman" pitchFamily="18" charset="0"/>
              </a:rPr>
              <a:t>______________ </a:t>
            </a:r>
            <a:r>
              <a:rPr lang="en-US" dirty="0">
                <a:solidFill>
                  <a:srgbClr val="000000"/>
                </a:solidFill>
                <a:cs typeface="Times New Roman" pitchFamily="18" charset="0"/>
              </a:rPr>
              <a:t>is to </a:t>
            </a:r>
            <a:r>
              <a:rPr lang="en-US" dirty="0" smtClean="0">
                <a:solidFill>
                  <a:srgbClr val="000000"/>
                </a:solidFill>
                <a:cs typeface="Times New Roman" pitchFamily="18" charset="0"/>
              </a:rPr>
              <a:t>____________________ _________________________.</a:t>
            </a:r>
            <a:endParaRPr lang="en-US" dirty="0">
              <a:solidFill>
                <a:srgbClr val="000000"/>
              </a:solidFill>
              <a:cs typeface="Times New Roman" pitchFamily="18" charset="0"/>
            </a:endParaRPr>
          </a:p>
          <a:p>
            <a:pPr eaLnBrk="0" hangingPunct="0">
              <a:spcBef>
                <a:spcPct val="20000"/>
              </a:spcBef>
            </a:pPr>
            <a:r>
              <a:rPr lang="en-US" dirty="0">
                <a:solidFill>
                  <a:srgbClr val="000000"/>
                </a:solidFill>
                <a:cs typeface="Times New Roman" pitchFamily="18" charset="0"/>
                <a:sym typeface="Symbol" pitchFamily="18" charset="2"/>
              </a:rPr>
              <a:t>Since </a:t>
            </a:r>
            <a:r>
              <a:rPr lang="en-US" i="1" dirty="0">
                <a:solidFill>
                  <a:srgbClr val="000000"/>
                </a:solidFill>
                <a:cs typeface="Times New Roman" pitchFamily="18" charset="0"/>
                <a:sym typeface="Symbol" pitchFamily="18" charset="2"/>
              </a:rPr>
              <a:t>P</a:t>
            </a:r>
            <a:r>
              <a:rPr lang="en-US" dirty="0">
                <a:solidFill>
                  <a:srgbClr val="000000"/>
                </a:solidFill>
                <a:cs typeface="Times New Roman" pitchFamily="18" charset="0"/>
                <a:sym typeface="Symbol" pitchFamily="18" charset="2"/>
              </a:rPr>
              <a:t> = </a:t>
            </a:r>
            <a:r>
              <a:rPr lang="en-US" i="1" dirty="0">
                <a:solidFill>
                  <a:srgbClr val="000000"/>
                </a:solidFill>
                <a:cs typeface="Times New Roman" pitchFamily="18" charset="0"/>
                <a:sym typeface="Symbol" pitchFamily="18" charset="2"/>
              </a:rPr>
              <a:t>VI</a:t>
            </a:r>
            <a:r>
              <a:rPr lang="en-US" dirty="0">
                <a:solidFill>
                  <a:srgbClr val="000000"/>
                </a:solidFill>
                <a:cs typeface="Times New Roman" pitchFamily="18" charset="0"/>
                <a:sym typeface="Symbol" pitchFamily="18" charset="2"/>
              </a:rPr>
              <a:t>, if we want to </a:t>
            </a:r>
            <a:r>
              <a:rPr lang="en-US" dirty="0" smtClean="0">
                <a:solidFill>
                  <a:srgbClr val="000000"/>
                </a:solidFill>
                <a:cs typeface="Times New Roman" pitchFamily="18" charset="0"/>
                <a:sym typeface="Symbol" pitchFamily="18" charset="2"/>
              </a:rPr>
              <a:t>___________ </a:t>
            </a:r>
            <a:r>
              <a:rPr lang="en-US" dirty="0">
                <a:solidFill>
                  <a:srgbClr val="000000"/>
                </a:solidFill>
                <a:cs typeface="Times New Roman" pitchFamily="18" charset="0"/>
                <a:sym typeface="Symbol" pitchFamily="18" charset="2"/>
              </a:rPr>
              <a:t>we can                   do so if we </a:t>
            </a:r>
            <a:r>
              <a:rPr lang="en-US" dirty="0" smtClean="0">
                <a:solidFill>
                  <a:srgbClr val="000000"/>
                </a:solidFill>
                <a:cs typeface="Times New Roman" pitchFamily="18" charset="0"/>
                <a:sym typeface="Symbol" pitchFamily="18" charset="2"/>
              </a:rPr>
              <a:t>____________, </a:t>
            </a:r>
            <a:r>
              <a:rPr lang="en-US" dirty="0">
                <a:solidFill>
                  <a:srgbClr val="000000"/>
                </a:solidFill>
                <a:cs typeface="Times New Roman" pitchFamily="18" charset="0"/>
                <a:sym typeface="Symbol" pitchFamily="18" charset="2"/>
              </a:rPr>
              <a:t>thus maintaining the                 power </a:t>
            </a:r>
            <a:r>
              <a:rPr lang="en-US" i="1" dirty="0">
                <a:solidFill>
                  <a:srgbClr val="000000"/>
                </a:solidFill>
                <a:cs typeface="Times New Roman" pitchFamily="18" charset="0"/>
                <a:sym typeface="Symbol" pitchFamily="18" charset="2"/>
              </a:rPr>
              <a:t>P</a:t>
            </a:r>
            <a:r>
              <a:rPr lang="en-US" dirty="0">
                <a:solidFill>
                  <a:srgbClr val="000000"/>
                </a:solidFill>
                <a:cs typeface="Times New Roman" pitchFamily="18" charset="0"/>
                <a:sym typeface="Symbol" pitchFamily="18" charset="2"/>
              </a:rPr>
              <a:t> that is to be delivered.</a:t>
            </a:r>
          </a:p>
          <a:p>
            <a:pPr eaLnBrk="0" hangingPunct="0">
              <a:spcBef>
                <a:spcPct val="20000"/>
              </a:spcBef>
            </a:pPr>
            <a:r>
              <a:rPr lang="en-US" dirty="0">
                <a:solidFill>
                  <a:srgbClr val="000000"/>
                </a:solidFill>
                <a:cs typeface="Times New Roman" pitchFamily="18" charset="0"/>
                <a:sym typeface="Symbol" pitchFamily="18" charset="2"/>
              </a:rPr>
              <a:t>This is the idea behind                                                     the use of the </a:t>
            </a:r>
            <a:r>
              <a:rPr lang="en-US" i="1" dirty="0" smtClean="0">
                <a:solidFill>
                  <a:srgbClr val="000000"/>
                </a:solidFill>
                <a:cs typeface="Times New Roman" pitchFamily="18" charset="0"/>
                <a:sym typeface="Symbol" pitchFamily="18" charset="2"/>
              </a:rPr>
              <a:t>________                                                    ______________</a:t>
            </a:r>
            <a:r>
              <a:rPr lang="en-US" dirty="0" smtClean="0">
                <a:solidFill>
                  <a:srgbClr val="000000"/>
                </a:solidFill>
                <a:cs typeface="Times New Roman" pitchFamily="18" charset="0"/>
                <a:sym typeface="Symbol" pitchFamily="18" charset="2"/>
              </a:rPr>
              <a:t> </a:t>
            </a:r>
            <a:r>
              <a:rPr lang="en-US" dirty="0">
                <a:solidFill>
                  <a:srgbClr val="000000"/>
                </a:solidFill>
                <a:cs typeface="Times New Roman" pitchFamily="18" charset="0"/>
                <a:sym typeface="Symbol" pitchFamily="18" charset="2"/>
              </a:rPr>
              <a:t>at the                                                     generation side of the                                                   power grid.</a:t>
            </a:r>
          </a:p>
        </p:txBody>
      </p:sp>
      <p:pic>
        <p:nvPicPr>
          <p:cNvPr id="178180" name="Picture 4"/>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4392613" y="3743325"/>
            <a:ext cx="4454525" cy="2339975"/>
          </a:xfrm>
          <a:prstGeom prst="rect">
            <a:avLst/>
          </a:prstGeom>
          <a:ln>
            <a:noFill/>
          </a:ln>
          <a:effectLst>
            <a:outerShdw blurRad="292100" dist="139700" dir="2700000" algn="tl" rotWithShape="0">
              <a:srgbClr val="333333">
                <a:alpha val="65000"/>
              </a:srgbClr>
            </a:outerShdw>
          </a:effectLst>
        </p:spPr>
      </p:pic>
      <p:pic>
        <p:nvPicPr>
          <p:cNvPr id="178181" name="Picture 5"/>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4873625" y="6011863"/>
            <a:ext cx="1079500" cy="423862"/>
          </a:xfrm>
          <a:prstGeom prst="rect">
            <a:avLst/>
          </a:prstGeom>
          <a:noFill/>
          <a:ln w="9525">
            <a:noFill/>
            <a:miter lim="800000"/>
            <a:headEnd/>
            <a:tailEnd/>
          </a:ln>
        </p:spPr>
      </p:pic>
      <p:pic>
        <p:nvPicPr>
          <p:cNvPr id="178182" name="Picture 6"/>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6486525" y="5969000"/>
            <a:ext cx="1143000" cy="622300"/>
          </a:xfrm>
          <a:prstGeom prst="rect">
            <a:avLst/>
          </a:prstGeom>
          <a:noFill/>
          <a:ln w="9525">
            <a:noFill/>
            <a:miter lim="800000"/>
            <a:headEnd/>
            <a:tailEnd/>
          </a:ln>
        </p:spPr>
      </p:pic>
      <p:pic>
        <p:nvPicPr>
          <p:cNvPr id="178183" name="Picture 7"/>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7675563" y="5927725"/>
            <a:ext cx="1468437" cy="866775"/>
          </a:xfrm>
          <a:prstGeom prst="rect">
            <a:avLst/>
          </a:prstGeom>
          <a:noFill/>
          <a:ln w="9525">
            <a:noFill/>
            <a:miter lim="800000"/>
            <a:headEnd/>
            <a:tailEnd/>
          </a:ln>
        </p:spPr>
      </p:pic>
      <p:sp>
        <p:nvSpPr>
          <p:cNvPr id="178185"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11: Electromagnetic induction - AHL</a:t>
            </a:r>
            <a:br>
              <a:rPr lang="en-US" altLang="en-US" sz="2800" b="1">
                <a:solidFill>
                  <a:schemeClr val="tx2"/>
                </a:solidFill>
              </a:rPr>
            </a:br>
            <a:r>
              <a:rPr lang="en-US" altLang="en-US" sz="2800"/>
              <a:t>11.2 – Power generation and transmission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8178">
                                            <p:txEl>
                                              <p:pRg st="1" end="1"/>
                                            </p:txEl>
                                          </p:spTgt>
                                        </p:tgtEl>
                                        <p:attrNameLst>
                                          <p:attrName>style.visibility</p:attrName>
                                        </p:attrNameLst>
                                      </p:cBhvr>
                                      <p:to>
                                        <p:strVal val="visible"/>
                                      </p:to>
                                    </p:set>
                                    <p:anim calcmode="lin" valueType="num">
                                      <p:cBhvr additive="base">
                                        <p:cTn id="7" dur="500" fill="hold"/>
                                        <p:tgtEl>
                                          <p:spTgt spid="17817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817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8178">
                                            <p:txEl>
                                              <p:pRg st="2" end="2"/>
                                            </p:txEl>
                                          </p:spTgt>
                                        </p:tgtEl>
                                        <p:attrNameLst>
                                          <p:attrName>style.visibility</p:attrName>
                                        </p:attrNameLst>
                                      </p:cBhvr>
                                      <p:to>
                                        <p:strVal val="visible"/>
                                      </p:to>
                                    </p:set>
                                    <p:anim calcmode="lin" valueType="num">
                                      <p:cBhvr additive="base">
                                        <p:cTn id="13" dur="500" fill="hold"/>
                                        <p:tgtEl>
                                          <p:spTgt spid="17817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817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78178">
                                            <p:txEl>
                                              <p:pRg st="3" end="3"/>
                                            </p:txEl>
                                          </p:spTgt>
                                        </p:tgtEl>
                                        <p:attrNameLst>
                                          <p:attrName>style.visibility</p:attrName>
                                        </p:attrNameLst>
                                      </p:cBhvr>
                                      <p:to>
                                        <p:strVal val="visible"/>
                                      </p:to>
                                    </p:set>
                                    <p:anim calcmode="lin" valueType="num">
                                      <p:cBhvr additive="base">
                                        <p:cTn id="19" dur="500" fill="hold"/>
                                        <p:tgtEl>
                                          <p:spTgt spid="178178">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817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78178">
                                            <p:txEl>
                                              <p:pRg st="4" end="4"/>
                                            </p:txEl>
                                          </p:spTgt>
                                        </p:tgtEl>
                                        <p:attrNameLst>
                                          <p:attrName>style.visibility</p:attrName>
                                        </p:attrNameLst>
                                      </p:cBhvr>
                                      <p:to>
                                        <p:strVal val="visible"/>
                                      </p:to>
                                    </p:set>
                                    <p:anim calcmode="lin" valueType="num">
                                      <p:cBhvr additive="base">
                                        <p:cTn id="25" dur="500" fill="hold"/>
                                        <p:tgtEl>
                                          <p:spTgt spid="178178">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817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par>
                          <p:cTn id="27" fill="hold">
                            <p:stCondLst>
                              <p:cond delay="500"/>
                            </p:stCondLst>
                            <p:childTnLst>
                              <p:par>
                                <p:cTn id="28" presetID="22" presetClass="entr" presetSubtype="8" fill="hold" nodeType="afterEffect">
                                  <p:stCondLst>
                                    <p:cond delay="0"/>
                                  </p:stCondLst>
                                  <p:childTnLst>
                                    <p:set>
                                      <p:cBhvr>
                                        <p:cTn id="29" dur="1" fill="hold">
                                          <p:stCondLst>
                                            <p:cond delay="0"/>
                                          </p:stCondLst>
                                        </p:cTn>
                                        <p:tgtEl>
                                          <p:spTgt spid="178180"/>
                                        </p:tgtEl>
                                        <p:attrNameLst>
                                          <p:attrName>style.visibility</p:attrName>
                                        </p:attrNameLst>
                                      </p:cBhvr>
                                      <p:to>
                                        <p:strVal val="visible"/>
                                      </p:to>
                                    </p:set>
                                    <p:animEffect transition="in" filter="wipe(left)">
                                      <p:cBhvr>
                                        <p:cTn id="30" dur="2000"/>
                                        <p:tgtEl>
                                          <p:spTgt spid="178180"/>
                                        </p:tgtEl>
                                      </p:cBhvr>
                                    </p:animEffect>
                                  </p:childTnLst>
                                  <p:subTnLst>
                                    <p:audio>
                                      <p:cMediaNode>
                                        <p:cTn display="0" masterRel="sameClick">
                                          <p:stCondLst>
                                            <p:cond evt="begin" delay="0">
                                              <p:tn val="28"/>
                                            </p:cond>
                                          </p:stCondLst>
                                          <p:endCondLst>
                                            <p:cond evt="onStopAudio" delay="0">
                                              <p:tgtEl>
                                                <p:sldTgt/>
                                              </p:tgtEl>
                                            </p:cond>
                                          </p:endCondLst>
                                        </p:cTn>
                                        <p:tgtEl>
                                          <p:sndTgt r:embed="rId5" name="drumroll.wav"/>
                                        </p:tgtEl>
                                      </p:cMediaNode>
                                    </p:audio>
                                  </p:sub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178181"/>
                                        </p:tgtEl>
                                        <p:attrNameLst>
                                          <p:attrName>style.visibility</p:attrName>
                                        </p:attrNameLst>
                                      </p:cBhvr>
                                      <p:to>
                                        <p:strVal val="visible"/>
                                      </p:to>
                                    </p:set>
                                    <p:anim calcmode="lin" valueType="num">
                                      <p:cBhvr>
                                        <p:cTn id="35" dur="500" fill="hold"/>
                                        <p:tgtEl>
                                          <p:spTgt spid="178181"/>
                                        </p:tgtEl>
                                        <p:attrNameLst>
                                          <p:attrName>ppt_w</p:attrName>
                                        </p:attrNameLst>
                                      </p:cBhvr>
                                      <p:tavLst>
                                        <p:tav tm="0">
                                          <p:val>
                                            <p:fltVal val="0"/>
                                          </p:val>
                                        </p:tav>
                                        <p:tav tm="100000">
                                          <p:val>
                                            <p:strVal val="#ppt_w"/>
                                          </p:val>
                                        </p:tav>
                                      </p:tavLst>
                                    </p:anim>
                                    <p:anim calcmode="lin" valueType="num">
                                      <p:cBhvr>
                                        <p:cTn id="36" dur="500" fill="hold"/>
                                        <p:tgtEl>
                                          <p:spTgt spid="178181"/>
                                        </p:tgtEl>
                                        <p:attrNameLst>
                                          <p:attrName>ppt_h</p:attrName>
                                        </p:attrNameLst>
                                      </p:cBhvr>
                                      <p:tavLst>
                                        <p:tav tm="0">
                                          <p:val>
                                            <p:fltVal val="0"/>
                                          </p:val>
                                        </p:tav>
                                        <p:tav tm="100000">
                                          <p:val>
                                            <p:strVal val="#ppt_h"/>
                                          </p:val>
                                        </p:tav>
                                      </p:tavLst>
                                    </p:anim>
                                    <p:animEffect transition="in" filter="fade">
                                      <p:cBhvr>
                                        <p:cTn id="37" dur="500"/>
                                        <p:tgtEl>
                                          <p:spTgt spid="178181"/>
                                        </p:tgtEl>
                                      </p:cBhvr>
                                    </p:animEffect>
                                  </p:childTnLst>
                                  <p:subTnLst>
                                    <p:audio>
                                      <p:cMediaNode>
                                        <p:cTn display="0" masterRel="sameClick">
                                          <p:stCondLst>
                                            <p:cond evt="begin" delay="0">
                                              <p:tn val="33"/>
                                            </p:cond>
                                          </p:stCondLst>
                                          <p:endCondLst>
                                            <p:cond evt="onStopAudio" delay="0">
                                              <p:tgtEl>
                                                <p:sldTgt/>
                                              </p:tgtEl>
                                            </p:cond>
                                          </p:endCondLst>
                                        </p:cTn>
                                        <p:tgtEl>
                                          <p:sndTgt r:embed="rId3" name="camera.wav"/>
                                        </p:tgtEl>
                                      </p:cMediaNode>
                                    </p:audio>
                                  </p:subTnLst>
                                </p:cTn>
                              </p:par>
                            </p:childTnLst>
                          </p:cTn>
                        </p:par>
                      </p:childTnLst>
                    </p:cTn>
                  </p:par>
                  <p:par>
                    <p:cTn id="38" fill="hold">
                      <p:stCondLst>
                        <p:cond delay="indefinite"/>
                      </p:stCondLst>
                      <p:childTnLst>
                        <p:par>
                          <p:cTn id="39" fill="hold">
                            <p:stCondLst>
                              <p:cond delay="0"/>
                            </p:stCondLst>
                            <p:childTnLst>
                              <p:par>
                                <p:cTn id="40" presetID="53" presetClass="entr" presetSubtype="0" fill="hold" nodeType="clickEffect">
                                  <p:stCondLst>
                                    <p:cond delay="0"/>
                                  </p:stCondLst>
                                  <p:childTnLst>
                                    <p:set>
                                      <p:cBhvr>
                                        <p:cTn id="41" dur="1" fill="hold">
                                          <p:stCondLst>
                                            <p:cond delay="0"/>
                                          </p:stCondLst>
                                        </p:cTn>
                                        <p:tgtEl>
                                          <p:spTgt spid="178182"/>
                                        </p:tgtEl>
                                        <p:attrNameLst>
                                          <p:attrName>style.visibility</p:attrName>
                                        </p:attrNameLst>
                                      </p:cBhvr>
                                      <p:to>
                                        <p:strVal val="visible"/>
                                      </p:to>
                                    </p:set>
                                    <p:anim calcmode="lin" valueType="num">
                                      <p:cBhvr>
                                        <p:cTn id="42" dur="500" fill="hold"/>
                                        <p:tgtEl>
                                          <p:spTgt spid="178182"/>
                                        </p:tgtEl>
                                        <p:attrNameLst>
                                          <p:attrName>ppt_w</p:attrName>
                                        </p:attrNameLst>
                                      </p:cBhvr>
                                      <p:tavLst>
                                        <p:tav tm="0">
                                          <p:val>
                                            <p:fltVal val="0"/>
                                          </p:val>
                                        </p:tav>
                                        <p:tav tm="100000">
                                          <p:val>
                                            <p:strVal val="#ppt_w"/>
                                          </p:val>
                                        </p:tav>
                                      </p:tavLst>
                                    </p:anim>
                                    <p:anim calcmode="lin" valueType="num">
                                      <p:cBhvr>
                                        <p:cTn id="43" dur="500" fill="hold"/>
                                        <p:tgtEl>
                                          <p:spTgt spid="178182"/>
                                        </p:tgtEl>
                                        <p:attrNameLst>
                                          <p:attrName>ppt_h</p:attrName>
                                        </p:attrNameLst>
                                      </p:cBhvr>
                                      <p:tavLst>
                                        <p:tav tm="0">
                                          <p:val>
                                            <p:fltVal val="0"/>
                                          </p:val>
                                        </p:tav>
                                        <p:tav tm="100000">
                                          <p:val>
                                            <p:strVal val="#ppt_h"/>
                                          </p:val>
                                        </p:tav>
                                      </p:tavLst>
                                    </p:anim>
                                    <p:animEffect transition="in" filter="fade">
                                      <p:cBhvr>
                                        <p:cTn id="44" dur="500"/>
                                        <p:tgtEl>
                                          <p:spTgt spid="178182"/>
                                        </p:tgtEl>
                                      </p:cBhvr>
                                    </p:animEffect>
                                  </p:childTnLst>
                                  <p:subTnLst>
                                    <p:audio>
                                      <p:cMediaNode>
                                        <p:cTn display="0" masterRel="sameClick">
                                          <p:stCondLst>
                                            <p:cond evt="begin" delay="0">
                                              <p:tn val="40"/>
                                            </p:cond>
                                          </p:stCondLst>
                                          <p:endCondLst>
                                            <p:cond evt="onStopAudio" delay="0">
                                              <p:tgtEl>
                                                <p:sldTgt/>
                                              </p:tgtEl>
                                            </p:cond>
                                          </p:endCondLst>
                                        </p:cTn>
                                        <p:tgtEl>
                                          <p:sndTgt r:embed="rId3" name="camera.wav"/>
                                        </p:tgtEl>
                                      </p:cMediaNode>
                                    </p:audio>
                                  </p:subTnLst>
                                </p:cTn>
                              </p:par>
                            </p:childTnLst>
                          </p:cTn>
                        </p:par>
                      </p:childTnLst>
                    </p:cTn>
                  </p:par>
                  <p:par>
                    <p:cTn id="45" fill="hold">
                      <p:stCondLst>
                        <p:cond delay="indefinite"/>
                      </p:stCondLst>
                      <p:childTnLst>
                        <p:par>
                          <p:cTn id="46" fill="hold">
                            <p:stCondLst>
                              <p:cond delay="0"/>
                            </p:stCondLst>
                            <p:childTnLst>
                              <p:par>
                                <p:cTn id="47" presetID="53" presetClass="entr" presetSubtype="0" fill="hold" nodeType="clickEffect">
                                  <p:stCondLst>
                                    <p:cond delay="0"/>
                                  </p:stCondLst>
                                  <p:childTnLst>
                                    <p:set>
                                      <p:cBhvr>
                                        <p:cTn id="48" dur="1" fill="hold">
                                          <p:stCondLst>
                                            <p:cond delay="0"/>
                                          </p:stCondLst>
                                        </p:cTn>
                                        <p:tgtEl>
                                          <p:spTgt spid="178183"/>
                                        </p:tgtEl>
                                        <p:attrNameLst>
                                          <p:attrName>style.visibility</p:attrName>
                                        </p:attrNameLst>
                                      </p:cBhvr>
                                      <p:to>
                                        <p:strVal val="visible"/>
                                      </p:to>
                                    </p:set>
                                    <p:anim calcmode="lin" valueType="num">
                                      <p:cBhvr>
                                        <p:cTn id="49" dur="500" fill="hold"/>
                                        <p:tgtEl>
                                          <p:spTgt spid="178183"/>
                                        </p:tgtEl>
                                        <p:attrNameLst>
                                          <p:attrName>ppt_w</p:attrName>
                                        </p:attrNameLst>
                                      </p:cBhvr>
                                      <p:tavLst>
                                        <p:tav tm="0">
                                          <p:val>
                                            <p:fltVal val="0"/>
                                          </p:val>
                                        </p:tav>
                                        <p:tav tm="100000">
                                          <p:val>
                                            <p:strVal val="#ppt_w"/>
                                          </p:val>
                                        </p:tav>
                                      </p:tavLst>
                                    </p:anim>
                                    <p:anim calcmode="lin" valueType="num">
                                      <p:cBhvr>
                                        <p:cTn id="50" dur="500" fill="hold"/>
                                        <p:tgtEl>
                                          <p:spTgt spid="178183"/>
                                        </p:tgtEl>
                                        <p:attrNameLst>
                                          <p:attrName>ppt_h</p:attrName>
                                        </p:attrNameLst>
                                      </p:cBhvr>
                                      <p:tavLst>
                                        <p:tav tm="0">
                                          <p:val>
                                            <p:fltVal val="0"/>
                                          </p:val>
                                        </p:tav>
                                        <p:tav tm="100000">
                                          <p:val>
                                            <p:strVal val="#ppt_h"/>
                                          </p:val>
                                        </p:tav>
                                      </p:tavLst>
                                    </p:anim>
                                    <p:animEffect transition="in" filter="fade">
                                      <p:cBhvr>
                                        <p:cTn id="51" dur="500"/>
                                        <p:tgtEl>
                                          <p:spTgt spid="178183"/>
                                        </p:tgtEl>
                                      </p:cBhvr>
                                    </p:animEffect>
                                  </p:childTnLst>
                                  <p:subTnLst>
                                    <p:audio>
                                      <p:cMediaNode>
                                        <p:cTn display="0" masterRel="sameClick">
                                          <p:stCondLst>
                                            <p:cond evt="begin" delay="0">
                                              <p:tn val="47"/>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ChangeArrowheads="1"/>
          </p:cNvSpPr>
          <p:nvPr/>
        </p:nvSpPr>
        <p:spPr bwMode="auto">
          <a:xfrm>
            <a:off x="685800" y="1338263"/>
            <a:ext cx="7772400" cy="5519737"/>
          </a:xfrm>
          <a:prstGeom prst="rect">
            <a:avLst/>
          </a:prstGeom>
          <a:solidFill>
            <a:srgbClr val="EAEAEA"/>
          </a:solidFill>
          <a:ln w="9525">
            <a:noFill/>
            <a:miter lim="800000"/>
            <a:headEnd/>
            <a:tailEnd/>
          </a:ln>
          <a:effectLst/>
        </p:spPr>
        <p:txBody>
          <a:bodyPr/>
          <a:lstStyle/>
          <a:p>
            <a:pPr eaLnBrk="0" hangingPunct="0">
              <a:spcBef>
                <a:spcPct val="20000"/>
              </a:spcBef>
            </a:pPr>
            <a:r>
              <a:rPr lang="en-US" i="1" dirty="0">
                <a:solidFill>
                  <a:schemeClr val="accent2"/>
                </a:solidFill>
                <a:cs typeface="Times New Roman" pitchFamily="18" charset="0"/>
              </a:rPr>
              <a:t>Solve problems involving power transmission</a:t>
            </a:r>
            <a:r>
              <a:rPr lang="en-US" sz="2000" dirty="0">
                <a:solidFill>
                  <a:srgbClr val="000000"/>
                </a:solidFill>
                <a:latin typeface="Courier New" pitchFamily="49" charset="0"/>
                <a:cs typeface="Times New Roman" pitchFamily="18" charset="0"/>
              </a:rPr>
              <a:t> 	</a:t>
            </a:r>
          </a:p>
          <a:p>
            <a:pPr eaLnBrk="0" hangingPunct="0">
              <a:spcBef>
                <a:spcPct val="20000"/>
              </a:spcBef>
            </a:pPr>
            <a:r>
              <a:rPr lang="en-US" dirty="0">
                <a:solidFill>
                  <a:srgbClr val="000000"/>
                </a:solidFill>
                <a:cs typeface="Times New Roman" pitchFamily="18" charset="0"/>
                <a:sym typeface="Symbol" pitchFamily="18" charset="2"/>
              </a:rPr>
              <a:t></a:t>
            </a:r>
            <a:r>
              <a:rPr lang="en-US" dirty="0">
                <a:solidFill>
                  <a:srgbClr val="000000"/>
                </a:solidFill>
                <a:cs typeface="Times New Roman" pitchFamily="18" charset="0"/>
              </a:rPr>
              <a:t>Since the high voltage used for transmission is very dangerous, at the end of the transmission it is brought back down to a safer </a:t>
            </a:r>
            <a:r>
              <a:rPr lang="en-US" dirty="0" smtClean="0">
                <a:solidFill>
                  <a:srgbClr val="000000"/>
                </a:solidFill>
                <a:cs typeface="Times New Roman" pitchFamily="18" charset="0"/>
              </a:rPr>
              <a:t>level through the use of a ______________________.</a:t>
            </a:r>
            <a:endParaRPr lang="en-US" dirty="0">
              <a:solidFill>
                <a:srgbClr val="000000"/>
              </a:solidFill>
              <a:cs typeface="Times New Roman" pitchFamily="18" charset="0"/>
            </a:endParaRPr>
          </a:p>
        </p:txBody>
      </p:sp>
      <p:pic>
        <p:nvPicPr>
          <p:cNvPr id="180228" name="Picture 4"/>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82563" y="3236913"/>
            <a:ext cx="7651750" cy="2767012"/>
          </a:xfrm>
          <a:prstGeom prst="rect">
            <a:avLst/>
          </a:prstGeom>
          <a:ln>
            <a:noFill/>
          </a:ln>
          <a:effectLst>
            <a:outerShdw blurRad="292100" dist="139700" dir="2700000" algn="tl" rotWithShape="0">
              <a:srgbClr val="333333">
                <a:alpha val="65000"/>
              </a:srgbClr>
            </a:outerShdw>
          </a:effectLst>
        </p:spPr>
      </p:pic>
      <p:pic>
        <p:nvPicPr>
          <p:cNvPr id="180229" name="Picture 5"/>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646113" y="6011863"/>
            <a:ext cx="1079500" cy="423862"/>
          </a:xfrm>
          <a:prstGeom prst="rect">
            <a:avLst/>
          </a:prstGeom>
          <a:noFill/>
          <a:ln w="9525">
            <a:noFill/>
            <a:miter lim="800000"/>
            <a:headEnd/>
            <a:tailEnd/>
          </a:ln>
        </p:spPr>
      </p:pic>
      <p:pic>
        <p:nvPicPr>
          <p:cNvPr id="180230" name="Picture 6"/>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2246313" y="5953125"/>
            <a:ext cx="1143000" cy="622300"/>
          </a:xfrm>
          <a:prstGeom prst="rect">
            <a:avLst/>
          </a:prstGeom>
          <a:noFill/>
          <a:ln w="9525">
            <a:noFill/>
            <a:miter lim="800000"/>
            <a:headEnd/>
            <a:tailEnd/>
          </a:ln>
        </p:spPr>
      </p:pic>
      <p:pic>
        <p:nvPicPr>
          <p:cNvPr id="180231" name="Picture 7"/>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3460750" y="5927725"/>
            <a:ext cx="1468438" cy="866775"/>
          </a:xfrm>
          <a:prstGeom prst="rect">
            <a:avLst/>
          </a:prstGeom>
          <a:noFill/>
          <a:ln w="9525">
            <a:noFill/>
            <a:miter lim="800000"/>
            <a:headEnd/>
            <a:tailEnd/>
          </a:ln>
        </p:spPr>
      </p:pic>
      <p:pic>
        <p:nvPicPr>
          <p:cNvPr id="180232" name="Picture 8"/>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4559300" y="5110163"/>
            <a:ext cx="1109663" cy="642937"/>
          </a:xfrm>
          <a:prstGeom prst="rect">
            <a:avLst/>
          </a:prstGeom>
          <a:noFill/>
          <a:ln w="9525">
            <a:noFill/>
            <a:miter lim="800000"/>
            <a:headEnd/>
            <a:tailEnd/>
          </a:ln>
        </p:spPr>
      </p:pic>
      <p:pic>
        <p:nvPicPr>
          <p:cNvPr id="180233" name="Picture 9"/>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5441950" y="5940425"/>
            <a:ext cx="1336675" cy="661988"/>
          </a:xfrm>
          <a:prstGeom prst="rect">
            <a:avLst/>
          </a:prstGeom>
          <a:noFill/>
        </p:spPr>
      </p:pic>
      <p:pic>
        <p:nvPicPr>
          <p:cNvPr id="180234" name="Picture 10"/>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7791450" y="3760788"/>
            <a:ext cx="1352550" cy="682625"/>
          </a:xfrm>
          <a:prstGeom prst="rect">
            <a:avLst/>
          </a:prstGeom>
          <a:noFill/>
          <a:ln w="9525">
            <a:noFill/>
            <a:miter lim="800000"/>
            <a:headEnd/>
            <a:tailEnd/>
          </a:ln>
        </p:spPr>
      </p:pic>
      <p:pic>
        <p:nvPicPr>
          <p:cNvPr id="180235" name="Picture 11"/>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7648575" y="5022850"/>
            <a:ext cx="1495425" cy="644525"/>
          </a:xfrm>
          <a:prstGeom prst="rect">
            <a:avLst/>
          </a:prstGeom>
          <a:noFill/>
          <a:ln w="9525">
            <a:noFill/>
            <a:miter lim="800000"/>
            <a:headEnd/>
            <a:tailEnd/>
          </a:ln>
        </p:spPr>
      </p:pic>
      <p:sp>
        <p:nvSpPr>
          <p:cNvPr id="180237"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11: Electromagnetic induction - AHL</a:t>
            </a:r>
            <a:br>
              <a:rPr lang="en-US" altLang="en-US" sz="2800" b="1">
                <a:solidFill>
                  <a:schemeClr val="tx2"/>
                </a:solidFill>
              </a:rPr>
            </a:br>
            <a:r>
              <a:rPr lang="en-US" altLang="en-US" sz="2800"/>
              <a:t>11.2 – Power generation and transmission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0226">
                                            <p:txEl>
                                              <p:pRg st="1" end="1"/>
                                            </p:txEl>
                                          </p:spTgt>
                                        </p:tgtEl>
                                        <p:attrNameLst>
                                          <p:attrName>style.visibility</p:attrName>
                                        </p:attrNameLst>
                                      </p:cBhvr>
                                      <p:to>
                                        <p:strVal val="visible"/>
                                      </p:to>
                                    </p:set>
                                    <p:anim calcmode="lin" valueType="num">
                                      <p:cBhvr additive="base">
                                        <p:cTn id="7" dur="500" fill="hold"/>
                                        <p:tgtEl>
                                          <p:spTgt spid="18022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022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180228"/>
                                        </p:tgtEl>
                                        <p:attrNameLst>
                                          <p:attrName>style.visibility</p:attrName>
                                        </p:attrNameLst>
                                      </p:cBhvr>
                                      <p:to>
                                        <p:strVal val="visible"/>
                                      </p:to>
                                    </p:set>
                                    <p:animEffect transition="in" filter="wipe(left)">
                                      <p:cBhvr>
                                        <p:cTn id="13" dur="2000"/>
                                        <p:tgtEl>
                                          <p:spTgt spid="180228"/>
                                        </p:tgtEl>
                                      </p:cBhvr>
                                    </p:animEffect>
                                  </p:childTnLst>
                                  <p:subTnLst>
                                    <p:audio>
                                      <p:cMediaNode>
                                        <p:cTn display="0" masterRel="sameClick">
                                          <p:stCondLst>
                                            <p:cond evt="begin" delay="0">
                                              <p:tn val="11"/>
                                            </p:cond>
                                          </p:stCondLst>
                                          <p:endCondLst>
                                            <p:cond evt="onStopAudio" delay="0">
                                              <p:tgtEl>
                                                <p:sldTgt/>
                                              </p:tgtEl>
                                            </p:cond>
                                          </p:endCondLst>
                                        </p:cTn>
                                        <p:tgtEl>
                                          <p:sndTgt r:embed="rId5" name="drumroll.wav"/>
                                        </p:tgtEl>
                                      </p:cMediaNode>
                                    </p:audio>
                                  </p:subTnLst>
                                </p:cTn>
                              </p:par>
                            </p:childTnLst>
                          </p:cTn>
                        </p:par>
                      </p:childTnLst>
                    </p:cTn>
                  </p:par>
                  <p:par>
                    <p:cTn id="14" fill="hold">
                      <p:stCondLst>
                        <p:cond delay="indefinite"/>
                      </p:stCondLst>
                      <p:childTnLst>
                        <p:par>
                          <p:cTn id="15" fill="hold">
                            <p:stCondLst>
                              <p:cond delay="0"/>
                            </p:stCondLst>
                            <p:childTnLst>
                              <p:par>
                                <p:cTn id="16" presetID="53" presetClass="entr" presetSubtype="0" fill="hold" nodeType="clickEffect">
                                  <p:stCondLst>
                                    <p:cond delay="0"/>
                                  </p:stCondLst>
                                  <p:childTnLst>
                                    <p:set>
                                      <p:cBhvr>
                                        <p:cTn id="17" dur="1" fill="hold">
                                          <p:stCondLst>
                                            <p:cond delay="0"/>
                                          </p:stCondLst>
                                        </p:cTn>
                                        <p:tgtEl>
                                          <p:spTgt spid="180229"/>
                                        </p:tgtEl>
                                        <p:attrNameLst>
                                          <p:attrName>style.visibility</p:attrName>
                                        </p:attrNameLst>
                                      </p:cBhvr>
                                      <p:to>
                                        <p:strVal val="visible"/>
                                      </p:to>
                                    </p:set>
                                    <p:anim calcmode="lin" valueType="num">
                                      <p:cBhvr>
                                        <p:cTn id="18" dur="500" fill="hold"/>
                                        <p:tgtEl>
                                          <p:spTgt spid="180229"/>
                                        </p:tgtEl>
                                        <p:attrNameLst>
                                          <p:attrName>ppt_w</p:attrName>
                                        </p:attrNameLst>
                                      </p:cBhvr>
                                      <p:tavLst>
                                        <p:tav tm="0">
                                          <p:val>
                                            <p:fltVal val="0"/>
                                          </p:val>
                                        </p:tav>
                                        <p:tav tm="100000">
                                          <p:val>
                                            <p:strVal val="#ppt_w"/>
                                          </p:val>
                                        </p:tav>
                                      </p:tavLst>
                                    </p:anim>
                                    <p:anim calcmode="lin" valueType="num">
                                      <p:cBhvr>
                                        <p:cTn id="19" dur="500" fill="hold"/>
                                        <p:tgtEl>
                                          <p:spTgt spid="180229"/>
                                        </p:tgtEl>
                                        <p:attrNameLst>
                                          <p:attrName>ppt_h</p:attrName>
                                        </p:attrNameLst>
                                      </p:cBhvr>
                                      <p:tavLst>
                                        <p:tav tm="0">
                                          <p:val>
                                            <p:fltVal val="0"/>
                                          </p:val>
                                        </p:tav>
                                        <p:tav tm="100000">
                                          <p:val>
                                            <p:strVal val="#ppt_h"/>
                                          </p:val>
                                        </p:tav>
                                      </p:tavLst>
                                    </p:anim>
                                    <p:animEffect transition="in" filter="fade">
                                      <p:cBhvr>
                                        <p:cTn id="20" dur="500"/>
                                        <p:tgtEl>
                                          <p:spTgt spid="180229"/>
                                        </p:tgtEl>
                                      </p:cBhvr>
                                    </p:animEffect>
                                  </p:childTnLst>
                                  <p:subTnLst>
                                    <p:audio>
                                      <p:cMediaNode>
                                        <p:cTn display="0" masterRel="sameClick">
                                          <p:stCondLst>
                                            <p:cond evt="begin" delay="0">
                                              <p:tn val="16"/>
                                            </p:cond>
                                          </p:stCondLst>
                                          <p:endCondLst>
                                            <p:cond evt="onStopAudio" delay="0">
                                              <p:tgtEl>
                                                <p:sldTgt/>
                                              </p:tgtEl>
                                            </p:cond>
                                          </p:endCondLst>
                                        </p:cTn>
                                        <p:tgtEl>
                                          <p:sndTgt r:embed="rId3" name="camera.wav"/>
                                        </p:tgtEl>
                                      </p:cMediaNode>
                                    </p:audio>
                                  </p:subTnLst>
                                </p:cTn>
                              </p:par>
                            </p:childTnLst>
                          </p:cTn>
                        </p:par>
                      </p:childTnLst>
                    </p:cTn>
                  </p:par>
                  <p:par>
                    <p:cTn id="21" fill="hold">
                      <p:stCondLst>
                        <p:cond delay="indefinite"/>
                      </p:stCondLst>
                      <p:childTnLst>
                        <p:par>
                          <p:cTn id="22" fill="hold">
                            <p:stCondLst>
                              <p:cond delay="0"/>
                            </p:stCondLst>
                            <p:childTnLst>
                              <p:par>
                                <p:cTn id="23" presetID="53" presetClass="entr" presetSubtype="0" fill="hold" nodeType="clickEffect">
                                  <p:stCondLst>
                                    <p:cond delay="0"/>
                                  </p:stCondLst>
                                  <p:childTnLst>
                                    <p:set>
                                      <p:cBhvr>
                                        <p:cTn id="24" dur="1" fill="hold">
                                          <p:stCondLst>
                                            <p:cond delay="0"/>
                                          </p:stCondLst>
                                        </p:cTn>
                                        <p:tgtEl>
                                          <p:spTgt spid="180230"/>
                                        </p:tgtEl>
                                        <p:attrNameLst>
                                          <p:attrName>style.visibility</p:attrName>
                                        </p:attrNameLst>
                                      </p:cBhvr>
                                      <p:to>
                                        <p:strVal val="visible"/>
                                      </p:to>
                                    </p:set>
                                    <p:anim calcmode="lin" valueType="num">
                                      <p:cBhvr>
                                        <p:cTn id="25" dur="500" fill="hold"/>
                                        <p:tgtEl>
                                          <p:spTgt spid="180230"/>
                                        </p:tgtEl>
                                        <p:attrNameLst>
                                          <p:attrName>ppt_w</p:attrName>
                                        </p:attrNameLst>
                                      </p:cBhvr>
                                      <p:tavLst>
                                        <p:tav tm="0">
                                          <p:val>
                                            <p:fltVal val="0"/>
                                          </p:val>
                                        </p:tav>
                                        <p:tav tm="100000">
                                          <p:val>
                                            <p:strVal val="#ppt_w"/>
                                          </p:val>
                                        </p:tav>
                                      </p:tavLst>
                                    </p:anim>
                                    <p:anim calcmode="lin" valueType="num">
                                      <p:cBhvr>
                                        <p:cTn id="26" dur="500" fill="hold"/>
                                        <p:tgtEl>
                                          <p:spTgt spid="180230"/>
                                        </p:tgtEl>
                                        <p:attrNameLst>
                                          <p:attrName>ppt_h</p:attrName>
                                        </p:attrNameLst>
                                      </p:cBhvr>
                                      <p:tavLst>
                                        <p:tav tm="0">
                                          <p:val>
                                            <p:fltVal val="0"/>
                                          </p:val>
                                        </p:tav>
                                        <p:tav tm="100000">
                                          <p:val>
                                            <p:strVal val="#ppt_h"/>
                                          </p:val>
                                        </p:tav>
                                      </p:tavLst>
                                    </p:anim>
                                    <p:animEffect transition="in" filter="fade">
                                      <p:cBhvr>
                                        <p:cTn id="27" dur="500"/>
                                        <p:tgtEl>
                                          <p:spTgt spid="180230"/>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childTnLst>
                    </p:cTn>
                  </p:par>
                  <p:par>
                    <p:cTn id="28" fill="hold">
                      <p:stCondLst>
                        <p:cond delay="indefinite"/>
                      </p:stCondLst>
                      <p:childTnLst>
                        <p:par>
                          <p:cTn id="29" fill="hold">
                            <p:stCondLst>
                              <p:cond delay="0"/>
                            </p:stCondLst>
                            <p:childTnLst>
                              <p:par>
                                <p:cTn id="30" presetID="53" presetClass="entr" presetSubtype="0" fill="hold" nodeType="clickEffect">
                                  <p:stCondLst>
                                    <p:cond delay="0"/>
                                  </p:stCondLst>
                                  <p:childTnLst>
                                    <p:set>
                                      <p:cBhvr>
                                        <p:cTn id="31" dur="1" fill="hold">
                                          <p:stCondLst>
                                            <p:cond delay="0"/>
                                          </p:stCondLst>
                                        </p:cTn>
                                        <p:tgtEl>
                                          <p:spTgt spid="180231"/>
                                        </p:tgtEl>
                                        <p:attrNameLst>
                                          <p:attrName>style.visibility</p:attrName>
                                        </p:attrNameLst>
                                      </p:cBhvr>
                                      <p:to>
                                        <p:strVal val="visible"/>
                                      </p:to>
                                    </p:set>
                                    <p:anim calcmode="lin" valueType="num">
                                      <p:cBhvr>
                                        <p:cTn id="32" dur="500" fill="hold"/>
                                        <p:tgtEl>
                                          <p:spTgt spid="180231"/>
                                        </p:tgtEl>
                                        <p:attrNameLst>
                                          <p:attrName>ppt_w</p:attrName>
                                        </p:attrNameLst>
                                      </p:cBhvr>
                                      <p:tavLst>
                                        <p:tav tm="0">
                                          <p:val>
                                            <p:fltVal val="0"/>
                                          </p:val>
                                        </p:tav>
                                        <p:tav tm="100000">
                                          <p:val>
                                            <p:strVal val="#ppt_w"/>
                                          </p:val>
                                        </p:tav>
                                      </p:tavLst>
                                    </p:anim>
                                    <p:anim calcmode="lin" valueType="num">
                                      <p:cBhvr>
                                        <p:cTn id="33" dur="500" fill="hold"/>
                                        <p:tgtEl>
                                          <p:spTgt spid="180231"/>
                                        </p:tgtEl>
                                        <p:attrNameLst>
                                          <p:attrName>ppt_h</p:attrName>
                                        </p:attrNameLst>
                                      </p:cBhvr>
                                      <p:tavLst>
                                        <p:tav tm="0">
                                          <p:val>
                                            <p:fltVal val="0"/>
                                          </p:val>
                                        </p:tav>
                                        <p:tav tm="100000">
                                          <p:val>
                                            <p:strVal val="#ppt_h"/>
                                          </p:val>
                                        </p:tav>
                                      </p:tavLst>
                                    </p:anim>
                                    <p:animEffect transition="in" filter="fade">
                                      <p:cBhvr>
                                        <p:cTn id="34" dur="500"/>
                                        <p:tgtEl>
                                          <p:spTgt spid="180231"/>
                                        </p:tgtEl>
                                      </p:cBhvr>
                                    </p:animEffect>
                                  </p:childTnLst>
                                  <p:subTnLst>
                                    <p:audio>
                                      <p:cMediaNode>
                                        <p:cTn display="0" masterRel="sameClick">
                                          <p:stCondLst>
                                            <p:cond evt="begin" delay="0">
                                              <p:tn val="30"/>
                                            </p:cond>
                                          </p:stCondLst>
                                          <p:endCondLst>
                                            <p:cond evt="onStopAudio" delay="0">
                                              <p:tgtEl>
                                                <p:sldTgt/>
                                              </p:tgtEl>
                                            </p:cond>
                                          </p:endCondLst>
                                        </p:cTn>
                                        <p:tgtEl>
                                          <p:sndTgt r:embed="rId3" name="camera.wav"/>
                                        </p:tgtEl>
                                      </p:cMediaNode>
                                    </p:audio>
                                  </p:subTnLst>
                                </p:cTn>
                              </p:par>
                            </p:childTnLst>
                          </p:cTn>
                        </p:par>
                      </p:childTnLst>
                    </p:cTn>
                  </p:par>
                  <p:par>
                    <p:cTn id="35" fill="hold">
                      <p:stCondLst>
                        <p:cond delay="indefinite"/>
                      </p:stCondLst>
                      <p:childTnLst>
                        <p:par>
                          <p:cTn id="36" fill="hold">
                            <p:stCondLst>
                              <p:cond delay="0"/>
                            </p:stCondLst>
                            <p:childTnLst>
                              <p:par>
                                <p:cTn id="37" presetID="53" presetClass="entr" presetSubtype="0" fill="hold" nodeType="clickEffect">
                                  <p:stCondLst>
                                    <p:cond delay="0"/>
                                  </p:stCondLst>
                                  <p:childTnLst>
                                    <p:set>
                                      <p:cBhvr>
                                        <p:cTn id="38" dur="1" fill="hold">
                                          <p:stCondLst>
                                            <p:cond delay="0"/>
                                          </p:stCondLst>
                                        </p:cTn>
                                        <p:tgtEl>
                                          <p:spTgt spid="180232"/>
                                        </p:tgtEl>
                                        <p:attrNameLst>
                                          <p:attrName>style.visibility</p:attrName>
                                        </p:attrNameLst>
                                      </p:cBhvr>
                                      <p:to>
                                        <p:strVal val="visible"/>
                                      </p:to>
                                    </p:set>
                                    <p:anim calcmode="lin" valueType="num">
                                      <p:cBhvr>
                                        <p:cTn id="39" dur="500" fill="hold"/>
                                        <p:tgtEl>
                                          <p:spTgt spid="180232"/>
                                        </p:tgtEl>
                                        <p:attrNameLst>
                                          <p:attrName>ppt_w</p:attrName>
                                        </p:attrNameLst>
                                      </p:cBhvr>
                                      <p:tavLst>
                                        <p:tav tm="0">
                                          <p:val>
                                            <p:fltVal val="0"/>
                                          </p:val>
                                        </p:tav>
                                        <p:tav tm="100000">
                                          <p:val>
                                            <p:strVal val="#ppt_w"/>
                                          </p:val>
                                        </p:tav>
                                      </p:tavLst>
                                    </p:anim>
                                    <p:anim calcmode="lin" valueType="num">
                                      <p:cBhvr>
                                        <p:cTn id="40" dur="500" fill="hold"/>
                                        <p:tgtEl>
                                          <p:spTgt spid="180232"/>
                                        </p:tgtEl>
                                        <p:attrNameLst>
                                          <p:attrName>ppt_h</p:attrName>
                                        </p:attrNameLst>
                                      </p:cBhvr>
                                      <p:tavLst>
                                        <p:tav tm="0">
                                          <p:val>
                                            <p:fltVal val="0"/>
                                          </p:val>
                                        </p:tav>
                                        <p:tav tm="100000">
                                          <p:val>
                                            <p:strVal val="#ppt_h"/>
                                          </p:val>
                                        </p:tav>
                                      </p:tavLst>
                                    </p:anim>
                                    <p:animEffect transition="in" filter="fade">
                                      <p:cBhvr>
                                        <p:cTn id="41" dur="500"/>
                                        <p:tgtEl>
                                          <p:spTgt spid="180232"/>
                                        </p:tgtEl>
                                      </p:cBhvr>
                                    </p:animEffect>
                                  </p:childTnLst>
                                  <p:subTnLst>
                                    <p:audio>
                                      <p:cMediaNode>
                                        <p:cTn display="0" masterRel="sameClick">
                                          <p:stCondLst>
                                            <p:cond evt="begin" delay="0">
                                              <p:tn val="37"/>
                                            </p:cond>
                                          </p:stCondLst>
                                          <p:endCondLst>
                                            <p:cond evt="onStopAudio" delay="0">
                                              <p:tgtEl>
                                                <p:sldTgt/>
                                              </p:tgtEl>
                                            </p:cond>
                                          </p:endCondLst>
                                        </p:cTn>
                                        <p:tgtEl>
                                          <p:sndTgt r:embed="rId3" name="camera.wav"/>
                                        </p:tgtEl>
                                      </p:cMediaNode>
                                    </p:audio>
                                  </p:subTnLst>
                                </p:cTn>
                              </p:par>
                            </p:childTnLst>
                          </p:cTn>
                        </p:par>
                      </p:childTnLst>
                    </p:cTn>
                  </p:par>
                  <p:par>
                    <p:cTn id="42" fill="hold">
                      <p:stCondLst>
                        <p:cond delay="indefinite"/>
                      </p:stCondLst>
                      <p:childTnLst>
                        <p:par>
                          <p:cTn id="43" fill="hold">
                            <p:stCondLst>
                              <p:cond delay="0"/>
                            </p:stCondLst>
                            <p:childTnLst>
                              <p:par>
                                <p:cTn id="44" presetID="53" presetClass="entr" presetSubtype="0" fill="hold" nodeType="clickEffect">
                                  <p:stCondLst>
                                    <p:cond delay="0"/>
                                  </p:stCondLst>
                                  <p:childTnLst>
                                    <p:set>
                                      <p:cBhvr>
                                        <p:cTn id="45" dur="1" fill="hold">
                                          <p:stCondLst>
                                            <p:cond delay="0"/>
                                          </p:stCondLst>
                                        </p:cTn>
                                        <p:tgtEl>
                                          <p:spTgt spid="180234"/>
                                        </p:tgtEl>
                                        <p:attrNameLst>
                                          <p:attrName>style.visibility</p:attrName>
                                        </p:attrNameLst>
                                      </p:cBhvr>
                                      <p:to>
                                        <p:strVal val="visible"/>
                                      </p:to>
                                    </p:set>
                                    <p:anim calcmode="lin" valueType="num">
                                      <p:cBhvr>
                                        <p:cTn id="46" dur="500" fill="hold"/>
                                        <p:tgtEl>
                                          <p:spTgt spid="180234"/>
                                        </p:tgtEl>
                                        <p:attrNameLst>
                                          <p:attrName>ppt_w</p:attrName>
                                        </p:attrNameLst>
                                      </p:cBhvr>
                                      <p:tavLst>
                                        <p:tav tm="0">
                                          <p:val>
                                            <p:fltVal val="0"/>
                                          </p:val>
                                        </p:tav>
                                        <p:tav tm="100000">
                                          <p:val>
                                            <p:strVal val="#ppt_w"/>
                                          </p:val>
                                        </p:tav>
                                      </p:tavLst>
                                    </p:anim>
                                    <p:anim calcmode="lin" valueType="num">
                                      <p:cBhvr>
                                        <p:cTn id="47" dur="500" fill="hold"/>
                                        <p:tgtEl>
                                          <p:spTgt spid="180234"/>
                                        </p:tgtEl>
                                        <p:attrNameLst>
                                          <p:attrName>ppt_h</p:attrName>
                                        </p:attrNameLst>
                                      </p:cBhvr>
                                      <p:tavLst>
                                        <p:tav tm="0">
                                          <p:val>
                                            <p:fltVal val="0"/>
                                          </p:val>
                                        </p:tav>
                                        <p:tav tm="100000">
                                          <p:val>
                                            <p:strVal val="#ppt_h"/>
                                          </p:val>
                                        </p:tav>
                                      </p:tavLst>
                                    </p:anim>
                                    <p:animEffect transition="in" filter="fade">
                                      <p:cBhvr>
                                        <p:cTn id="48" dur="500"/>
                                        <p:tgtEl>
                                          <p:spTgt spid="180234"/>
                                        </p:tgtEl>
                                      </p:cBhvr>
                                    </p:animEffect>
                                  </p:childTnLst>
                                  <p:subTnLst>
                                    <p:audio>
                                      <p:cMediaNode>
                                        <p:cTn display="0" masterRel="sameClick">
                                          <p:stCondLst>
                                            <p:cond evt="begin" delay="0">
                                              <p:tn val="44"/>
                                            </p:cond>
                                          </p:stCondLst>
                                          <p:endCondLst>
                                            <p:cond evt="onStopAudio" delay="0">
                                              <p:tgtEl>
                                                <p:sldTgt/>
                                              </p:tgtEl>
                                            </p:cond>
                                          </p:endCondLst>
                                        </p:cTn>
                                        <p:tgtEl>
                                          <p:sndTgt r:embed="rId3" name="camera.wav"/>
                                        </p:tgtEl>
                                      </p:cMediaNode>
                                    </p:audio>
                                  </p:subTnLst>
                                </p:cTn>
                              </p:par>
                            </p:childTnLst>
                          </p:cTn>
                        </p:par>
                      </p:childTnLst>
                    </p:cTn>
                  </p:par>
                  <p:par>
                    <p:cTn id="49" fill="hold">
                      <p:stCondLst>
                        <p:cond delay="indefinite"/>
                      </p:stCondLst>
                      <p:childTnLst>
                        <p:par>
                          <p:cTn id="50" fill="hold">
                            <p:stCondLst>
                              <p:cond delay="0"/>
                            </p:stCondLst>
                            <p:childTnLst>
                              <p:par>
                                <p:cTn id="51" presetID="53" presetClass="entr" presetSubtype="0" fill="hold" nodeType="clickEffect">
                                  <p:stCondLst>
                                    <p:cond delay="0"/>
                                  </p:stCondLst>
                                  <p:childTnLst>
                                    <p:set>
                                      <p:cBhvr>
                                        <p:cTn id="52" dur="1" fill="hold">
                                          <p:stCondLst>
                                            <p:cond delay="0"/>
                                          </p:stCondLst>
                                        </p:cTn>
                                        <p:tgtEl>
                                          <p:spTgt spid="180233"/>
                                        </p:tgtEl>
                                        <p:attrNameLst>
                                          <p:attrName>style.visibility</p:attrName>
                                        </p:attrNameLst>
                                      </p:cBhvr>
                                      <p:to>
                                        <p:strVal val="visible"/>
                                      </p:to>
                                    </p:set>
                                    <p:anim calcmode="lin" valueType="num">
                                      <p:cBhvr>
                                        <p:cTn id="53" dur="500" fill="hold"/>
                                        <p:tgtEl>
                                          <p:spTgt spid="180233"/>
                                        </p:tgtEl>
                                        <p:attrNameLst>
                                          <p:attrName>ppt_w</p:attrName>
                                        </p:attrNameLst>
                                      </p:cBhvr>
                                      <p:tavLst>
                                        <p:tav tm="0">
                                          <p:val>
                                            <p:fltVal val="0"/>
                                          </p:val>
                                        </p:tav>
                                        <p:tav tm="100000">
                                          <p:val>
                                            <p:strVal val="#ppt_w"/>
                                          </p:val>
                                        </p:tav>
                                      </p:tavLst>
                                    </p:anim>
                                    <p:anim calcmode="lin" valueType="num">
                                      <p:cBhvr>
                                        <p:cTn id="54" dur="500" fill="hold"/>
                                        <p:tgtEl>
                                          <p:spTgt spid="180233"/>
                                        </p:tgtEl>
                                        <p:attrNameLst>
                                          <p:attrName>ppt_h</p:attrName>
                                        </p:attrNameLst>
                                      </p:cBhvr>
                                      <p:tavLst>
                                        <p:tav tm="0">
                                          <p:val>
                                            <p:fltVal val="0"/>
                                          </p:val>
                                        </p:tav>
                                        <p:tav tm="100000">
                                          <p:val>
                                            <p:strVal val="#ppt_h"/>
                                          </p:val>
                                        </p:tav>
                                      </p:tavLst>
                                    </p:anim>
                                    <p:animEffect transition="in" filter="fade">
                                      <p:cBhvr>
                                        <p:cTn id="55" dur="500"/>
                                        <p:tgtEl>
                                          <p:spTgt spid="180233"/>
                                        </p:tgtEl>
                                      </p:cBhvr>
                                    </p:animEffect>
                                  </p:childTnLst>
                                  <p:subTnLst>
                                    <p:audio>
                                      <p:cMediaNode>
                                        <p:cTn display="0" masterRel="sameClick">
                                          <p:stCondLst>
                                            <p:cond evt="begin" delay="0">
                                              <p:tn val="51"/>
                                            </p:cond>
                                          </p:stCondLst>
                                          <p:endCondLst>
                                            <p:cond evt="onStopAudio" delay="0">
                                              <p:tgtEl>
                                                <p:sldTgt/>
                                              </p:tgtEl>
                                            </p:cond>
                                          </p:endCondLst>
                                        </p:cTn>
                                        <p:tgtEl>
                                          <p:sndTgt r:embed="rId3" name="camera.wav"/>
                                        </p:tgtEl>
                                      </p:cMediaNode>
                                    </p:audio>
                                  </p:subTnLst>
                                </p:cTn>
                              </p:par>
                            </p:childTnLst>
                          </p:cTn>
                        </p:par>
                      </p:childTnLst>
                    </p:cTn>
                  </p:par>
                  <p:par>
                    <p:cTn id="56" fill="hold">
                      <p:stCondLst>
                        <p:cond delay="indefinite"/>
                      </p:stCondLst>
                      <p:childTnLst>
                        <p:par>
                          <p:cTn id="57" fill="hold">
                            <p:stCondLst>
                              <p:cond delay="0"/>
                            </p:stCondLst>
                            <p:childTnLst>
                              <p:par>
                                <p:cTn id="58" presetID="53" presetClass="entr" presetSubtype="0" fill="hold" nodeType="clickEffect">
                                  <p:stCondLst>
                                    <p:cond delay="0"/>
                                  </p:stCondLst>
                                  <p:childTnLst>
                                    <p:set>
                                      <p:cBhvr>
                                        <p:cTn id="59" dur="1" fill="hold">
                                          <p:stCondLst>
                                            <p:cond delay="0"/>
                                          </p:stCondLst>
                                        </p:cTn>
                                        <p:tgtEl>
                                          <p:spTgt spid="180235"/>
                                        </p:tgtEl>
                                        <p:attrNameLst>
                                          <p:attrName>style.visibility</p:attrName>
                                        </p:attrNameLst>
                                      </p:cBhvr>
                                      <p:to>
                                        <p:strVal val="visible"/>
                                      </p:to>
                                    </p:set>
                                    <p:anim calcmode="lin" valueType="num">
                                      <p:cBhvr>
                                        <p:cTn id="60" dur="500" fill="hold"/>
                                        <p:tgtEl>
                                          <p:spTgt spid="180235"/>
                                        </p:tgtEl>
                                        <p:attrNameLst>
                                          <p:attrName>ppt_w</p:attrName>
                                        </p:attrNameLst>
                                      </p:cBhvr>
                                      <p:tavLst>
                                        <p:tav tm="0">
                                          <p:val>
                                            <p:fltVal val="0"/>
                                          </p:val>
                                        </p:tav>
                                        <p:tav tm="100000">
                                          <p:val>
                                            <p:strVal val="#ppt_w"/>
                                          </p:val>
                                        </p:tav>
                                      </p:tavLst>
                                    </p:anim>
                                    <p:anim calcmode="lin" valueType="num">
                                      <p:cBhvr>
                                        <p:cTn id="61" dur="500" fill="hold"/>
                                        <p:tgtEl>
                                          <p:spTgt spid="180235"/>
                                        </p:tgtEl>
                                        <p:attrNameLst>
                                          <p:attrName>ppt_h</p:attrName>
                                        </p:attrNameLst>
                                      </p:cBhvr>
                                      <p:tavLst>
                                        <p:tav tm="0">
                                          <p:val>
                                            <p:fltVal val="0"/>
                                          </p:val>
                                        </p:tav>
                                        <p:tav tm="100000">
                                          <p:val>
                                            <p:strVal val="#ppt_h"/>
                                          </p:val>
                                        </p:tav>
                                      </p:tavLst>
                                    </p:anim>
                                    <p:animEffect transition="in" filter="fade">
                                      <p:cBhvr>
                                        <p:cTn id="62" dur="500"/>
                                        <p:tgtEl>
                                          <p:spTgt spid="180235"/>
                                        </p:tgtEl>
                                      </p:cBhvr>
                                    </p:animEffect>
                                  </p:childTnLst>
                                  <p:subTnLst>
                                    <p:audio>
                                      <p:cMediaNode>
                                        <p:cTn display="0" masterRel="sameClick">
                                          <p:stCondLst>
                                            <p:cond evt="begin" delay="0">
                                              <p:tn val="58"/>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3187" name="Rectangle 3"/>
              <p:cNvSpPr>
                <a:spLocks noChangeArrowheads="1"/>
              </p:cNvSpPr>
              <p:nvPr/>
            </p:nvSpPr>
            <p:spPr bwMode="auto">
              <a:xfrm>
                <a:off x="685800" y="1339850"/>
                <a:ext cx="7772400" cy="5518150"/>
              </a:xfrm>
              <a:prstGeom prst="rect">
                <a:avLst/>
              </a:prstGeom>
              <a:solidFill>
                <a:srgbClr val="EAEAEA"/>
              </a:solidFill>
              <a:ln w="9525">
                <a:noFill/>
                <a:miter lim="800000"/>
                <a:headEnd/>
                <a:tailEnd/>
              </a:ln>
            </p:spPr>
            <p:txBody>
              <a:bodyPr/>
              <a:lstStyle/>
              <a:p>
                <a:pPr marL="633413" indent="-633413">
                  <a:lnSpc>
                    <a:spcPct val="95000"/>
                  </a:lnSpc>
                </a:pPr>
                <a:r>
                  <a:rPr lang="en-US" altLang="en-US" b="1" dirty="0" smtClean="0">
                    <a:solidFill>
                      <a:srgbClr val="000000"/>
                    </a:solidFill>
                  </a:rPr>
                  <a:t>Guidance:</a:t>
                </a:r>
                <a:r>
                  <a:rPr lang="en-US" altLang="en-US" dirty="0">
                    <a:solidFill>
                      <a:srgbClr val="000000"/>
                    </a:solidFill>
                  </a:rPr>
                  <a:t> </a:t>
                </a:r>
              </a:p>
              <a:p>
                <a:pPr marL="633413" indent="-633413">
                  <a:lnSpc>
                    <a:spcPct val="97000"/>
                  </a:lnSpc>
                </a:pPr>
                <a:r>
                  <a:rPr lang="en-US" altLang="en-US" dirty="0">
                    <a:solidFill>
                      <a:srgbClr val="000000"/>
                    </a:solidFill>
                  </a:rPr>
                  <a:t>• Calculations will be restricted to ideal transformers but students should be aware of some of the reasons why real transformers are not ideal (for example: flux leakage, joule heating, eddy current heating, magnetic hysteresis) </a:t>
                </a:r>
              </a:p>
              <a:p>
                <a:pPr marL="633413" indent="-633413">
                  <a:lnSpc>
                    <a:spcPct val="97000"/>
                  </a:lnSpc>
                </a:pPr>
                <a:r>
                  <a:rPr lang="en-US" altLang="en-US" dirty="0">
                    <a:solidFill>
                      <a:srgbClr val="000000"/>
                    </a:solidFill>
                  </a:rPr>
                  <a:t>• Proof of the relationship between the peak and </a:t>
                </a:r>
                <a:r>
                  <a:rPr lang="en-US" altLang="en-US" dirty="0" err="1">
                    <a:solidFill>
                      <a:srgbClr val="000000"/>
                    </a:solidFill>
                  </a:rPr>
                  <a:t>rms</a:t>
                </a:r>
                <a:r>
                  <a:rPr lang="en-US" altLang="en-US" dirty="0">
                    <a:solidFill>
                      <a:srgbClr val="000000"/>
                    </a:solidFill>
                  </a:rPr>
                  <a:t> values will not be expected</a:t>
                </a:r>
              </a:p>
              <a:p>
                <a:pPr marL="633413" indent="-633413"/>
                <a:r>
                  <a:rPr lang="en-US" altLang="en-US" b="1" dirty="0">
                    <a:solidFill>
                      <a:srgbClr val="FF0000"/>
                    </a:solidFill>
                  </a:rPr>
                  <a:t>Data booklet reference: </a:t>
                </a:r>
                <a:endParaRPr lang="en-US" altLang="en-US" dirty="0">
                  <a:solidFill>
                    <a:srgbClr val="FF0000"/>
                  </a:solidFill>
                </a:endParaRPr>
              </a:p>
              <a:p>
                <a:pPr marL="633413" indent="-633413"/>
                <a:r>
                  <a:rPr lang="en-US" altLang="en-US" dirty="0">
                    <a:solidFill>
                      <a:srgbClr val="FF0000"/>
                    </a:solidFill>
                  </a:rPr>
                  <a:t>• </a:t>
                </a:r>
                <a14:m>
                  <m:oMath xmlns:m="http://schemas.openxmlformats.org/officeDocument/2006/math">
                    <m:sSub>
                      <m:sSubPr>
                        <m:ctrlPr>
                          <a:rPr lang="en-US" b="0" i="1" dirty="0" smtClean="0">
                            <a:solidFill>
                              <a:srgbClr val="FF0000"/>
                            </a:solidFill>
                            <a:latin typeface="Cambria Math" panose="02040503050406030204" pitchFamily="18" charset="0"/>
                            <a:sym typeface="Symbol" pitchFamily="18" charset="2"/>
                          </a:rPr>
                        </m:ctrlPr>
                      </m:sSubPr>
                      <m:e>
                        <m:r>
                          <a:rPr lang="en-US" i="1" dirty="0" smtClean="0">
                            <a:solidFill>
                              <a:srgbClr val="FF0000"/>
                            </a:solidFill>
                            <a:latin typeface="Cambria Math" panose="02040503050406030204" pitchFamily="18" charset="0"/>
                            <a:sym typeface="Symbol" pitchFamily="18" charset="2"/>
                          </a:rPr>
                          <m:t>𝐼</m:t>
                        </m:r>
                      </m:e>
                      <m:sub>
                        <m:r>
                          <a:rPr lang="en-US" b="0" i="1" dirty="0" smtClean="0">
                            <a:solidFill>
                              <a:srgbClr val="FF0000"/>
                            </a:solidFill>
                            <a:latin typeface="Cambria Math" panose="02040503050406030204" pitchFamily="18" charset="0"/>
                            <a:sym typeface="Symbol" pitchFamily="18" charset="2"/>
                          </a:rPr>
                          <m:t>𝑟𝑚𝑠</m:t>
                        </m:r>
                      </m:sub>
                    </m:sSub>
                    <m:r>
                      <a:rPr lang="en-US" i="1" dirty="0" smtClean="0">
                        <a:solidFill>
                          <a:srgbClr val="FF0000"/>
                        </a:solidFill>
                        <a:latin typeface="Cambria Math" panose="02040503050406030204" pitchFamily="18" charset="0"/>
                      </a:rPr>
                      <m:t>=</m:t>
                    </m:r>
                    <m:f>
                      <m:fPr>
                        <m:ctrlPr>
                          <a:rPr lang="en-US" i="1" dirty="0" smtClean="0">
                            <a:solidFill>
                              <a:srgbClr val="FF0000"/>
                            </a:solidFill>
                            <a:latin typeface="Cambria Math" panose="02040503050406030204" pitchFamily="18" charset="0"/>
                          </a:rPr>
                        </m:ctrlPr>
                      </m:fPr>
                      <m:num>
                        <m:sSub>
                          <m:sSubPr>
                            <m:ctrlPr>
                              <a:rPr lang="en-US" b="0" i="1" dirty="0" smtClean="0">
                                <a:solidFill>
                                  <a:srgbClr val="FF0000"/>
                                </a:solidFill>
                                <a:latin typeface="Cambria Math" panose="02040503050406030204" pitchFamily="18" charset="0"/>
                              </a:rPr>
                            </m:ctrlPr>
                          </m:sSubPr>
                          <m:e>
                            <m:r>
                              <a:rPr lang="en-US" b="0" i="1" dirty="0" smtClean="0">
                                <a:solidFill>
                                  <a:srgbClr val="FF0000"/>
                                </a:solidFill>
                                <a:latin typeface="Cambria Math" panose="02040503050406030204" pitchFamily="18" charset="0"/>
                              </a:rPr>
                              <m:t>𝐼</m:t>
                            </m:r>
                          </m:e>
                          <m:sub>
                            <m:r>
                              <a:rPr lang="en-US" b="0" i="1" dirty="0" smtClean="0">
                                <a:solidFill>
                                  <a:srgbClr val="FF0000"/>
                                </a:solidFill>
                                <a:latin typeface="Cambria Math" panose="02040503050406030204" pitchFamily="18" charset="0"/>
                              </a:rPr>
                              <m:t>0</m:t>
                            </m:r>
                          </m:sub>
                        </m:sSub>
                      </m:num>
                      <m:den>
                        <m:rad>
                          <m:radPr>
                            <m:degHide m:val="on"/>
                            <m:ctrlPr>
                              <a:rPr lang="en-US" i="1" dirty="0" smtClean="0">
                                <a:solidFill>
                                  <a:srgbClr val="FF0000"/>
                                </a:solidFill>
                                <a:latin typeface="Cambria Math" panose="02040503050406030204" pitchFamily="18" charset="0"/>
                              </a:rPr>
                            </m:ctrlPr>
                          </m:radPr>
                          <m:deg/>
                          <m:e>
                            <m:r>
                              <a:rPr lang="en-US" b="0" i="1" dirty="0" smtClean="0">
                                <a:solidFill>
                                  <a:srgbClr val="FF0000"/>
                                </a:solidFill>
                                <a:latin typeface="Cambria Math" panose="02040503050406030204" pitchFamily="18" charset="0"/>
                              </a:rPr>
                              <m:t>2</m:t>
                            </m:r>
                          </m:e>
                        </m:rad>
                      </m:den>
                    </m:f>
                  </m:oMath>
                </a14:m>
                <a:r>
                  <a:rPr lang="en-US" altLang="en-US" dirty="0" smtClean="0">
                    <a:solidFill>
                      <a:srgbClr val="FF0000"/>
                    </a:solidFill>
                  </a:rPr>
                  <a:t>			• </a:t>
                </a:r>
                <a14:m>
                  <m:oMath xmlns:m="http://schemas.openxmlformats.org/officeDocument/2006/math">
                    <m:sSub>
                      <m:sSubPr>
                        <m:ctrlPr>
                          <a:rPr lang="en-US" b="0" i="1" dirty="0" smtClean="0">
                            <a:solidFill>
                              <a:srgbClr val="FF0000"/>
                            </a:solidFill>
                            <a:latin typeface="Cambria Math" panose="02040503050406030204" pitchFamily="18" charset="0"/>
                            <a:sym typeface="Symbol" pitchFamily="18" charset="2"/>
                          </a:rPr>
                        </m:ctrlPr>
                      </m:sSubPr>
                      <m:e>
                        <m:r>
                          <a:rPr lang="en-US" i="1" dirty="0" smtClean="0">
                            <a:solidFill>
                              <a:srgbClr val="FF0000"/>
                            </a:solidFill>
                            <a:latin typeface="Cambria Math" panose="02040503050406030204" pitchFamily="18" charset="0"/>
                            <a:sym typeface="Symbol" pitchFamily="18" charset="2"/>
                          </a:rPr>
                          <m:t>𝑉</m:t>
                        </m:r>
                      </m:e>
                      <m:sub>
                        <m:r>
                          <a:rPr lang="en-US" b="0" i="1" dirty="0" smtClean="0">
                            <a:solidFill>
                              <a:srgbClr val="FF0000"/>
                            </a:solidFill>
                            <a:latin typeface="Cambria Math" panose="02040503050406030204" pitchFamily="18" charset="0"/>
                            <a:sym typeface="Symbol" pitchFamily="18" charset="2"/>
                          </a:rPr>
                          <m:t>𝑟𝑚𝑠</m:t>
                        </m:r>
                      </m:sub>
                    </m:sSub>
                    <m:r>
                      <a:rPr lang="en-US" i="1" dirty="0">
                        <a:solidFill>
                          <a:srgbClr val="FF0000"/>
                        </a:solidFill>
                        <a:latin typeface="Cambria Math" panose="02040503050406030204" pitchFamily="18" charset="0"/>
                      </a:rPr>
                      <m:t>=</m:t>
                    </m:r>
                    <m:f>
                      <m:fPr>
                        <m:ctrlPr>
                          <a:rPr lang="en-US" i="1" dirty="0" smtClean="0">
                            <a:solidFill>
                              <a:srgbClr val="FF0000"/>
                            </a:solidFill>
                            <a:latin typeface="Cambria Math" panose="02040503050406030204" pitchFamily="18" charset="0"/>
                          </a:rPr>
                        </m:ctrlPr>
                      </m:fPr>
                      <m:num>
                        <m:sSub>
                          <m:sSubPr>
                            <m:ctrlPr>
                              <a:rPr lang="en-US" b="0" i="1" dirty="0" smtClean="0">
                                <a:solidFill>
                                  <a:srgbClr val="FF0000"/>
                                </a:solidFill>
                                <a:latin typeface="Cambria Math" panose="02040503050406030204" pitchFamily="18" charset="0"/>
                              </a:rPr>
                            </m:ctrlPr>
                          </m:sSubPr>
                          <m:e>
                            <m:r>
                              <a:rPr lang="en-US" b="0" i="1" dirty="0" smtClean="0">
                                <a:solidFill>
                                  <a:srgbClr val="FF0000"/>
                                </a:solidFill>
                                <a:latin typeface="Cambria Math" panose="02040503050406030204" pitchFamily="18" charset="0"/>
                              </a:rPr>
                              <m:t>𝑉</m:t>
                            </m:r>
                          </m:e>
                          <m:sub>
                            <m:r>
                              <a:rPr lang="en-US" b="0" i="1" dirty="0" smtClean="0">
                                <a:solidFill>
                                  <a:srgbClr val="FF0000"/>
                                </a:solidFill>
                                <a:latin typeface="Cambria Math" panose="02040503050406030204" pitchFamily="18" charset="0"/>
                              </a:rPr>
                              <m:t>0</m:t>
                            </m:r>
                          </m:sub>
                        </m:sSub>
                      </m:num>
                      <m:den>
                        <m:rad>
                          <m:radPr>
                            <m:degHide m:val="on"/>
                            <m:ctrlPr>
                              <a:rPr lang="en-US" i="1" dirty="0" smtClean="0">
                                <a:solidFill>
                                  <a:srgbClr val="FF0000"/>
                                </a:solidFill>
                                <a:latin typeface="Cambria Math" panose="02040503050406030204" pitchFamily="18" charset="0"/>
                              </a:rPr>
                            </m:ctrlPr>
                          </m:radPr>
                          <m:deg/>
                          <m:e>
                            <m:r>
                              <a:rPr lang="en-US" b="0" i="1" dirty="0" smtClean="0">
                                <a:solidFill>
                                  <a:srgbClr val="FF0000"/>
                                </a:solidFill>
                                <a:latin typeface="Cambria Math" panose="02040503050406030204" pitchFamily="18" charset="0"/>
                              </a:rPr>
                              <m:t>2</m:t>
                            </m:r>
                          </m:e>
                        </m:rad>
                      </m:den>
                    </m:f>
                    <m:r>
                      <a:rPr lang="en-US" altLang="en-US" i="1" dirty="0">
                        <a:solidFill>
                          <a:srgbClr val="FF0000"/>
                        </a:solidFill>
                        <a:latin typeface="Cambria Math" panose="02040503050406030204" pitchFamily="18" charset="0"/>
                      </a:rPr>
                      <m:t> </m:t>
                    </m:r>
                  </m:oMath>
                </a14:m>
                <a:endParaRPr lang="en-US" altLang="en-US" dirty="0">
                  <a:solidFill>
                    <a:srgbClr val="FF0000"/>
                  </a:solidFill>
                </a:endParaRPr>
              </a:p>
              <a:p>
                <a:pPr marL="633413" indent="-633413"/>
                <a:r>
                  <a:rPr lang="en-US" altLang="en-US" dirty="0">
                    <a:solidFill>
                      <a:srgbClr val="FF0000"/>
                    </a:solidFill>
                  </a:rPr>
                  <a:t>• </a:t>
                </a:r>
                <a14:m>
                  <m:oMath xmlns:m="http://schemas.openxmlformats.org/officeDocument/2006/math">
                    <m:r>
                      <a:rPr lang="en-US" i="1" dirty="0" smtClean="0">
                        <a:solidFill>
                          <a:srgbClr val="FF0000"/>
                        </a:solidFill>
                        <a:latin typeface="Cambria Math" panose="02040503050406030204" pitchFamily="18" charset="0"/>
                        <a:sym typeface="Symbol" pitchFamily="18" charset="2"/>
                      </a:rPr>
                      <m:t>𝑅</m:t>
                    </m:r>
                    <m:r>
                      <a:rPr lang="en-US" i="1" dirty="0">
                        <a:solidFill>
                          <a:srgbClr val="FF0000"/>
                        </a:solidFill>
                        <a:latin typeface="Cambria Math" panose="02040503050406030204" pitchFamily="18" charset="0"/>
                      </a:rPr>
                      <m:t>=</m:t>
                    </m:r>
                    <m:f>
                      <m:fPr>
                        <m:ctrlPr>
                          <a:rPr lang="en-US" b="0" i="1" dirty="0">
                            <a:solidFill>
                              <a:srgbClr val="FF0000"/>
                            </a:solidFill>
                            <a:latin typeface="Cambria Math" panose="02040503050406030204" pitchFamily="18" charset="0"/>
                          </a:rPr>
                        </m:ctrlPr>
                      </m:fPr>
                      <m:num>
                        <m:sSub>
                          <m:sSubPr>
                            <m:ctrlPr>
                              <a:rPr lang="en-US" b="0" i="1" dirty="0" smtClean="0">
                                <a:solidFill>
                                  <a:srgbClr val="FF0000"/>
                                </a:solidFill>
                                <a:latin typeface="Cambria Math" panose="02040503050406030204" pitchFamily="18" charset="0"/>
                              </a:rPr>
                            </m:ctrlPr>
                          </m:sSubPr>
                          <m:e>
                            <m:r>
                              <a:rPr lang="en-US" i="1" dirty="0">
                                <a:solidFill>
                                  <a:srgbClr val="FF0000"/>
                                </a:solidFill>
                                <a:latin typeface="Cambria Math" panose="02040503050406030204" pitchFamily="18" charset="0"/>
                              </a:rPr>
                              <m:t>𝑉</m:t>
                            </m:r>
                          </m:e>
                          <m:sub>
                            <m:r>
                              <a:rPr lang="en-US" b="0" i="1" dirty="0" smtClean="0">
                                <a:solidFill>
                                  <a:srgbClr val="FF0000"/>
                                </a:solidFill>
                                <a:latin typeface="Cambria Math" panose="02040503050406030204" pitchFamily="18" charset="0"/>
                              </a:rPr>
                              <m:t>0</m:t>
                            </m:r>
                          </m:sub>
                        </m:sSub>
                      </m:num>
                      <m:den>
                        <m:sSub>
                          <m:sSubPr>
                            <m:ctrlPr>
                              <a:rPr lang="en-US" b="0" i="1" dirty="0" smtClean="0">
                                <a:solidFill>
                                  <a:srgbClr val="FF0000"/>
                                </a:solidFill>
                                <a:latin typeface="Cambria Math" panose="02040503050406030204" pitchFamily="18" charset="0"/>
                              </a:rPr>
                            </m:ctrlPr>
                          </m:sSubPr>
                          <m:e>
                            <m:r>
                              <a:rPr lang="en-US" i="1" dirty="0">
                                <a:solidFill>
                                  <a:srgbClr val="FF0000"/>
                                </a:solidFill>
                                <a:latin typeface="Cambria Math" panose="02040503050406030204" pitchFamily="18" charset="0"/>
                              </a:rPr>
                              <m:t>𝐼</m:t>
                            </m:r>
                          </m:e>
                          <m:sub>
                            <m:r>
                              <a:rPr lang="en-US" b="0" i="1" dirty="0" smtClean="0">
                                <a:solidFill>
                                  <a:srgbClr val="FF0000"/>
                                </a:solidFill>
                                <a:latin typeface="Cambria Math" panose="02040503050406030204" pitchFamily="18" charset="0"/>
                              </a:rPr>
                              <m:t>0</m:t>
                            </m:r>
                          </m:sub>
                        </m:sSub>
                      </m:den>
                    </m:f>
                    <m:r>
                      <a:rPr lang="en-US" i="1" dirty="0">
                        <a:solidFill>
                          <a:srgbClr val="FF0000"/>
                        </a:solidFill>
                        <a:latin typeface="Cambria Math" panose="02040503050406030204" pitchFamily="18" charset="0"/>
                      </a:rPr>
                      <m:t>=</m:t>
                    </m:r>
                    <m:f>
                      <m:fPr>
                        <m:ctrlPr>
                          <a:rPr lang="en-US" b="0" i="1" dirty="0">
                            <a:solidFill>
                              <a:srgbClr val="FF0000"/>
                            </a:solidFill>
                            <a:latin typeface="Cambria Math" panose="02040503050406030204" pitchFamily="18" charset="0"/>
                          </a:rPr>
                        </m:ctrlPr>
                      </m:fPr>
                      <m:num>
                        <m:sSub>
                          <m:sSubPr>
                            <m:ctrlPr>
                              <a:rPr lang="en-US" b="0" i="1" dirty="0" smtClean="0">
                                <a:solidFill>
                                  <a:srgbClr val="FF0000"/>
                                </a:solidFill>
                                <a:latin typeface="Cambria Math" panose="02040503050406030204" pitchFamily="18" charset="0"/>
                              </a:rPr>
                            </m:ctrlPr>
                          </m:sSubPr>
                          <m:e>
                            <m:r>
                              <a:rPr lang="en-US" i="1" dirty="0" err="1">
                                <a:solidFill>
                                  <a:srgbClr val="FF0000"/>
                                </a:solidFill>
                                <a:latin typeface="Cambria Math" panose="02040503050406030204" pitchFamily="18" charset="0"/>
                              </a:rPr>
                              <m:t>𝑉</m:t>
                            </m:r>
                          </m:e>
                          <m:sub>
                            <m:r>
                              <a:rPr lang="en-US" b="0" i="1" dirty="0" smtClean="0">
                                <a:solidFill>
                                  <a:srgbClr val="FF0000"/>
                                </a:solidFill>
                                <a:latin typeface="Cambria Math" panose="02040503050406030204" pitchFamily="18" charset="0"/>
                              </a:rPr>
                              <m:t>𝑟𝑚𝑠</m:t>
                            </m:r>
                          </m:sub>
                        </m:sSub>
                      </m:num>
                      <m:den>
                        <m:sSub>
                          <m:sSubPr>
                            <m:ctrlPr>
                              <a:rPr lang="en-US" b="0" i="1" dirty="0" smtClean="0">
                                <a:solidFill>
                                  <a:srgbClr val="FF0000"/>
                                </a:solidFill>
                                <a:latin typeface="Cambria Math" panose="02040503050406030204" pitchFamily="18" charset="0"/>
                              </a:rPr>
                            </m:ctrlPr>
                          </m:sSubPr>
                          <m:e>
                            <m:r>
                              <a:rPr lang="en-US" i="1" dirty="0" err="1">
                                <a:solidFill>
                                  <a:srgbClr val="FF0000"/>
                                </a:solidFill>
                                <a:latin typeface="Cambria Math" panose="02040503050406030204" pitchFamily="18" charset="0"/>
                              </a:rPr>
                              <m:t>𝐼</m:t>
                            </m:r>
                          </m:e>
                          <m:sub>
                            <m:r>
                              <a:rPr lang="en-US" b="0" i="1" dirty="0" smtClean="0">
                                <a:solidFill>
                                  <a:srgbClr val="FF0000"/>
                                </a:solidFill>
                                <a:latin typeface="Cambria Math" panose="02040503050406030204" pitchFamily="18" charset="0"/>
                              </a:rPr>
                              <m:t>𝑟𝑚𝑠</m:t>
                            </m:r>
                          </m:sub>
                        </m:sSub>
                      </m:den>
                    </m:f>
                    <m:r>
                      <a:rPr lang="en-US" i="1" dirty="0">
                        <a:solidFill>
                          <a:srgbClr val="FF0000"/>
                        </a:solidFill>
                        <a:latin typeface="Cambria Math" panose="02040503050406030204" pitchFamily="18" charset="0"/>
                      </a:rPr>
                      <m:t> </m:t>
                    </m:r>
                  </m:oMath>
                </a14:m>
                <a:endParaRPr lang="en-US" i="1" dirty="0">
                  <a:solidFill>
                    <a:srgbClr val="FF0000"/>
                  </a:solidFill>
                  <a:sym typeface="Symbol" pitchFamily="18" charset="2"/>
                </a:endParaRPr>
              </a:p>
              <a:p>
                <a:pPr marL="633413" indent="-633413"/>
                <a:r>
                  <a:rPr lang="en-US" altLang="en-US" dirty="0">
                    <a:solidFill>
                      <a:srgbClr val="FF0000"/>
                    </a:solidFill>
                  </a:rPr>
                  <a:t>• </a:t>
                </a:r>
                <a14:m>
                  <m:oMath xmlns:m="http://schemas.openxmlformats.org/officeDocument/2006/math">
                    <m:sSub>
                      <m:sSubPr>
                        <m:ctrlPr>
                          <a:rPr lang="en-US" b="0" i="1" dirty="0" smtClean="0">
                            <a:solidFill>
                              <a:srgbClr val="FF0000"/>
                            </a:solidFill>
                            <a:latin typeface="Cambria Math" panose="02040503050406030204" pitchFamily="18" charset="0"/>
                            <a:sym typeface="Symbol" pitchFamily="18" charset="2"/>
                          </a:rPr>
                        </m:ctrlPr>
                      </m:sSubPr>
                      <m:e>
                        <m:r>
                          <a:rPr lang="en-US" i="1" dirty="0" smtClean="0">
                            <a:solidFill>
                              <a:srgbClr val="FF0000"/>
                            </a:solidFill>
                            <a:latin typeface="Cambria Math" panose="02040503050406030204" pitchFamily="18" charset="0"/>
                            <a:sym typeface="Symbol" pitchFamily="18" charset="2"/>
                          </a:rPr>
                          <m:t>𝑃</m:t>
                        </m:r>
                      </m:e>
                      <m:sub>
                        <m:r>
                          <a:rPr lang="en-US" b="0" i="1" dirty="0" smtClean="0">
                            <a:solidFill>
                              <a:srgbClr val="FF0000"/>
                            </a:solidFill>
                            <a:latin typeface="Cambria Math" panose="02040503050406030204" pitchFamily="18" charset="0"/>
                            <a:sym typeface="Symbol" pitchFamily="18" charset="2"/>
                          </a:rPr>
                          <m:t>𝑚𝑎𝑥</m:t>
                        </m:r>
                      </m:sub>
                    </m:sSub>
                    <m:r>
                      <a:rPr lang="en-US" i="1" dirty="0">
                        <a:solidFill>
                          <a:srgbClr val="FF0000"/>
                        </a:solidFill>
                        <a:latin typeface="Cambria Math" panose="02040503050406030204" pitchFamily="18" charset="0"/>
                      </a:rPr>
                      <m:t>=</m:t>
                    </m:r>
                    <m:sSub>
                      <m:sSubPr>
                        <m:ctrlPr>
                          <a:rPr lang="en-US" b="0" i="1" dirty="0" smtClean="0">
                            <a:solidFill>
                              <a:srgbClr val="FF0000"/>
                            </a:solidFill>
                            <a:latin typeface="Cambria Math" panose="02040503050406030204" pitchFamily="18" charset="0"/>
                          </a:rPr>
                        </m:ctrlPr>
                      </m:sSubPr>
                      <m:e>
                        <m:r>
                          <a:rPr lang="en-US" i="1" dirty="0">
                            <a:solidFill>
                              <a:srgbClr val="FF0000"/>
                            </a:solidFill>
                            <a:latin typeface="Cambria Math" panose="02040503050406030204" pitchFamily="18" charset="0"/>
                          </a:rPr>
                          <m:t>𝐼</m:t>
                        </m:r>
                      </m:e>
                      <m:sub>
                        <m:r>
                          <a:rPr lang="en-US" b="0" i="1" dirty="0" smtClean="0">
                            <a:solidFill>
                              <a:srgbClr val="FF0000"/>
                            </a:solidFill>
                            <a:latin typeface="Cambria Math" panose="02040503050406030204" pitchFamily="18" charset="0"/>
                          </a:rPr>
                          <m:t>0</m:t>
                        </m:r>
                      </m:sub>
                    </m:sSub>
                    <m:sSub>
                      <m:sSubPr>
                        <m:ctrlPr>
                          <a:rPr lang="en-US" b="0" i="1" dirty="0" smtClean="0">
                            <a:solidFill>
                              <a:srgbClr val="FF0000"/>
                            </a:solidFill>
                            <a:latin typeface="Cambria Math" panose="02040503050406030204" pitchFamily="18" charset="0"/>
                          </a:rPr>
                        </m:ctrlPr>
                      </m:sSubPr>
                      <m:e>
                        <m:r>
                          <a:rPr lang="en-US" i="1" dirty="0">
                            <a:solidFill>
                              <a:srgbClr val="FF0000"/>
                            </a:solidFill>
                            <a:latin typeface="Cambria Math" panose="02040503050406030204" pitchFamily="18" charset="0"/>
                          </a:rPr>
                          <m:t>𝑉</m:t>
                        </m:r>
                      </m:e>
                      <m:sub>
                        <m:r>
                          <a:rPr lang="en-US" b="0" i="1" dirty="0" smtClean="0">
                            <a:solidFill>
                              <a:srgbClr val="FF0000"/>
                            </a:solidFill>
                            <a:latin typeface="Cambria Math" panose="02040503050406030204" pitchFamily="18" charset="0"/>
                          </a:rPr>
                          <m:t>0</m:t>
                        </m:r>
                      </m:sub>
                    </m:sSub>
                  </m:oMath>
                </a14:m>
                <a:r>
                  <a:rPr lang="en-US" altLang="en-US" dirty="0" smtClean="0">
                    <a:solidFill>
                      <a:srgbClr val="FF0000"/>
                    </a:solidFill>
                  </a:rPr>
                  <a:t>			• </a:t>
                </a:r>
                <a14:m>
                  <m:oMath xmlns:m="http://schemas.openxmlformats.org/officeDocument/2006/math">
                    <m:bar>
                      <m:barPr>
                        <m:pos m:val="top"/>
                        <m:ctrlPr>
                          <a:rPr lang="en-US" i="1" dirty="0" smtClean="0">
                            <a:solidFill>
                              <a:srgbClr val="FF0000"/>
                            </a:solidFill>
                            <a:latin typeface="Cambria Math" panose="02040503050406030204" pitchFamily="18" charset="0"/>
                          </a:rPr>
                        </m:ctrlPr>
                      </m:barPr>
                      <m:e>
                        <m:r>
                          <a:rPr lang="en-US" b="0" i="1" dirty="0" smtClean="0">
                            <a:solidFill>
                              <a:srgbClr val="FF0000"/>
                            </a:solidFill>
                            <a:latin typeface="Cambria Math" panose="02040503050406030204" pitchFamily="18" charset="0"/>
                          </a:rPr>
                          <m:t>𝑃</m:t>
                        </m:r>
                      </m:e>
                    </m:bar>
                    <m:r>
                      <a:rPr lang="en-US" i="1" dirty="0" smtClean="0">
                        <a:solidFill>
                          <a:srgbClr val="FF0000"/>
                        </a:solidFill>
                        <a:latin typeface="Cambria Math" panose="02040503050406030204" pitchFamily="18" charset="0"/>
                      </a:rPr>
                      <m:t>=</m:t>
                    </m:r>
                    <m:d>
                      <m:dPr>
                        <m:ctrlPr>
                          <a:rPr lang="en-US" i="1" dirty="0" smtClean="0">
                            <a:solidFill>
                              <a:srgbClr val="FF0000"/>
                            </a:solidFill>
                            <a:latin typeface="Cambria Math" panose="02040503050406030204" pitchFamily="18" charset="0"/>
                          </a:rPr>
                        </m:ctrlPr>
                      </m:dPr>
                      <m:e>
                        <m:f>
                          <m:fPr>
                            <m:ctrlPr>
                              <a:rPr lang="en-US" i="1" dirty="0" smtClean="0">
                                <a:solidFill>
                                  <a:srgbClr val="FF0000"/>
                                </a:solidFill>
                                <a:latin typeface="Cambria Math" panose="02040503050406030204" pitchFamily="18" charset="0"/>
                              </a:rPr>
                            </m:ctrlPr>
                          </m:fPr>
                          <m:num>
                            <m:r>
                              <a:rPr lang="en-US" i="1" dirty="0" smtClean="0">
                                <a:solidFill>
                                  <a:srgbClr val="FF0000"/>
                                </a:solidFill>
                                <a:latin typeface="Cambria Math" panose="02040503050406030204" pitchFamily="18" charset="0"/>
                              </a:rPr>
                              <m:t>1</m:t>
                            </m:r>
                          </m:num>
                          <m:den>
                            <m:r>
                              <a:rPr lang="en-US" i="1" dirty="0" smtClean="0">
                                <a:solidFill>
                                  <a:srgbClr val="FF0000"/>
                                </a:solidFill>
                                <a:latin typeface="Cambria Math" panose="02040503050406030204" pitchFamily="18" charset="0"/>
                              </a:rPr>
                              <m:t>2</m:t>
                            </m:r>
                          </m:den>
                        </m:f>
                      </m:e>
                    </m:d>
                    <m:sSub>
                      <m:sSubPr>
                        <m:ctrlPr>
                          <a:rPr lang="en-US" b="0" i="1" dirty="0" smtClean="0">
                            <a:solidFill>
                              <a:srgbClr val="FF0000"/>
                            </a:solidFill>
                            <a:latin typeface="Cambria Math" panose="02040503050406030204" pitchFamily="18" charset="0"/>
                          </a:rPr>
                        </m:ctrlPr>
                      </m:sSubPr>
                      <m:e>
                        <m:r>
                          <a:rPr lang="en-US" i="1" dirty="0" smtClean="0">
                            <a:solidFill>
                              <a:srgbClr val="FF0000"/>
                            </a:solidFill>
                            <a:latin typeface="Cambria Math" panose="02040503050406030204" pitchFamily="18" charset="0"/>
                          </a:rPr>
                          <m:t>𝐼</m:t>
                        </m:r>
                      </m:e>
                      <m:sub>
                        <m:r>
                          <a:rPr lang="en-US" b="0" i="1" dirty="0" smtClean="0">
                            <a:solidFill>
                              <a:srgbClr val="FF0000"/>
                            </a:solidFill>
                            <a:latin typeface="Cambria Math" panose="02040503050406030204" pitchFamily="18" charset="0"/>
                          </a:rPr>
                          <m:t>0</m:t>
                        </m:r>
                      </m:sub>
                    </m:sSub>
                    <m:sSub>
                      <m:sSubPr>
                        <m:ctrlPr>
                          <a:rPr lang="en-US" b="0" i="1" dirty="0" smtClean="0">
                            <a:solidFill>
                              <a:srgbClr val="FF0000"/>
                            </a:solidFill>
                            <a:latin typeface="Cambria Math" panose="02040503050406030204" pitchFamily="18" charset="0"/>
                          </a:rPr>
                        </m:ctrlPr>
                      </m:sSubPr>
                      <m:e>
                        <m:r>
                          <a:rPr lang="en-US" i="1" dirty="0" smtClean="0">
                            <a:solidFill>
                              <a:srgbClr val="FF0000"/>
                            </a:solidFill>
                            <a:latin typeface="Cambria Math" panose="02040503050406030204" pitchFamily="18" charset="0"/>
                          </a:rPr>
                          <m:t>𝑉</m:t>
                        </m:r>
                      </m:e>
                      <m:sub>
                        <m:r>
                          <a:rPr lang="en-US" b="0" i="1" dirty="0" smtClean="0">
                            <a:solidFill>
                              <a:srgbClr val="FF0000"/>
                            </a:solidFill>
                            <a:latin typeface="Cambria Math" panose="02040503050406030204" pitchFamily="18" charset="0"/>
                          </a:rPr>
                          <m:t>0</m:t>
                        </m:r>
                      </m:sub>
                    </m:sSub>
                  </m:oMath>
                </a14:m>
                <a:endParaRPr lang="en-US" dirty="0" smtClean="0">
                  <a:solidFill>
                    <a:srgbClr val="FF0000"/>
                  </a:solidFill>
                  <a:sym typeface="Symbol" pitchFamily="18" charset="2"/>
                </a:endParaRPr>
              </a:p>
              <a:p>
                <a:pPr marL="633413" indent="-633413"/>
                <a:r>
                  <a:rPr lang="en-US" altLang="en-US" dirty="0" smtClean="0">
                    <a:solidFill>
                      <a:srgbClr val="FF0000"/>
                    </a:solidFill>
                  </a:rPr>
                  <a:t>• </a:t>
                </a:r>
                <a14:m>
                  <m:oMath xmlns:m="http://schemas.openxmlformats.org/officeDocument/2006/math">
                    <m:f>
                      <m:fPr>
                        <m:ctrlPr>
                          <a:rPr lang="en-US" b="0" i="1" dirty="0">
                            <a:solidFill>
                              <a:srgbClr val="FF0000"/>
                            </a:solidFill>
                            <a:latin typeface="Cambria Math" panose="02040503050406030204" pitchFamily="18" charset="0"/>
                            <a:ea typeface="Cambria Math" panose="02040503050406030204" pitchFamily="18" charset="0"/>
                            <a:sym typeface="Symbol" pitchFamily="18" charset="2"/>
                          </a:rPr>
                        </m:ctrlPr>
                      </m:fPr>
                      <m:num>
                        <m:sSub>
                          <m:sSubPr>
                            <m:ctrlPr>
                              <a:rPr lang="en-US" b="0" i="1" dirty="0" smtClean="0">
                                <a:solidFill>
                                  <a:srgbClr val="FF0000"/>
                                </a:solidFill>
                                <a:latin typeface="Cambria Math" panose="02040503050406030204" pitchFamily="18" charset="0"/>
                                <a:ea typeface="Cambria Math" panose="02040503050406030204" pitchFamily="18" charset="0"/>
                                <a:sym typeface="Symbol" pitchFamily="18" charset="2"/>
                              </a:rPr>
                            </m:ctrlPr>
                          </m:sSubPr>
                          <m:e>
                            <m:r>
                              <m:rPr>
                                <m:sty m:val="p"/>
                              </m:rPr>
                              <a:rPr lang="el-GR" i="1" dirty="0" smtClean="0">
                                <a:solidFill>
                                  <a:srgbClr val="FF0000"/>
                                </a:solidFill>
                                <a:latin typeface="Cambria Math" panose="02040503050406030204" pitchFamily="18" charset="0"/>
                                <a:ea typeface="Cambria Math" panose="02040503050406030204" pitchFamily="18" charset="0"/>
                                <a:sym typeface="Symbol" pitchFamily="18" charset="2"/>
                              </a:rPr>
                              <m:t>ε</m:t>
                            </m:r>
                          </m:e>
                          <m:sub>
                            <m:r>
                              <a:rPr lang="en-US" b="0" i="1" dirty="0" smtClean="0">
                                <a:solidFill>
                                  <a:srgbClr val="FF0000"/>
                                </a:solidFill>
                                <a:latin typeface="Cambria Math" panose="02040503050406030204" pitchFamily="18" charset="0"/>
                                <a:ea typeface="Cambria Math" panose="02040503050406030204" pitchFamily="18" charset="0"/>
                                <a:sym typeface="Symbol" pitchFamily="18" charset="2"/>
                              </a:rPr>
                              <m:t>𝑝</m:t>
                            </m:r>
                          </m:sub>
                        </m:sSub>
                      </m:num>
                      <m:den>
                        <m:sSub>
                          <m:sSubPr>
                            <m:ctrlPr>
                              <a:rPr lang="en-US" b="0" i="1" dirty="0" smtClean="0">
                                <a:solidFill>
                                  <a:srgbClr val="FF0000"/>
                                </a:solidFill>
                                <a:latin typeface="Cambria Math" panose="02040503050406030204" pitchFamily="18" charset="0"/>
                                <a:ea typeface="Cambria Math" panose="02040503050406030204" pitchFamily="18" charset="0"/>
                                <a:sym typeface="Symbol" pitchFamily="18" charset="2"/>
                              </a:rPr>
                            </m:ctrlPr>
                          </m:sSubPr>
                          <m:e>
                            <m:r>
                              <a:rPr lang="en-US" i="1" dirty="0" smtClean="0">
                                <a:solidFill>
                                  <a:srgbClr val="FF0000"/>
                                </a:solidFill>
                                <a:latin typeface="Cambria Math" panose="02040503050406030204" pitchFamily="18" charset="0"/>
                                <a:ea typeface="Cambria Math" panose="02040503050406030204" pitchFamily="18" charset="0"/>
                                <a:sym typeface="Symbol" pitchFamily="18" charset="2"/>
                              </a:rPr>
                              <m:t>𝜀</m:t>
                            </m:r>
                          </m:e>
                          <m:sub>
                            <m:r>
                              <a:rPr lang="en-US" b="0" i="1" dirty="0" smtClean="0">
                                <a:solidFill>
                                  <a:srgbClr val="FF0000"/>
                                </a:solidFill>
                                <a:latin typeface="Cambria Math" panose="02040503050406030204" pitchFamily="18" charset="0"/>
                                <a:ea typeface="Cambria Math" panose="02040503050406030204" pitchFamily="18" charset="0"/>
                                <a:sym typeface="Symbol" pitchFamily="18" charset="2"/>
                              </a:rPr>
                              <m:t>𝑠</m:t>
                            </m:r>
                          </m:sub>
                        </m:sSub>
                      </m:den>
                    </m:f>
                    <m:r>
                      <a:rPr lang="en-US" i="1" dirty="0">
                        <a:solidFill>
                          <a:srgbClr val="FF0000"/>
                        </a:solidFill>
                        <a:latin typeface="Cambria Math" panose="02040503050406030204" pitchFamily="18" charset="0"/>
                      </a:rPr>
                      <m:t>=</m:t>
                    </m:r>
                    <m:f>
                      <m:fPr>
                        <m:ctrlPr>
                          <a:rPr lang="en-US" b="0" i="1" dirty="0">
                            <a:solidFill>
                              <a:srgbClr val="FF0000"/>
                            </a:solidFill>
                            <a:latin typeface="Cambria Math" panose="02040503050406030204" pitchFamily="18" charset="0"/>
                            <a:sym typeface="Symbol" pitchFamily="18" charset="2"/>
                          </a:rPr>
                        </m:ctrlPr>
                      </m:fPr>
                      <m:num>
                        <m:sSub>
                          <m:sSubPr>
                            <m:ctrlPr>
                              <a:rPr lang="en-US" b="0" i="1" dirty="0" smtClean="0">
                                <a:solidFill>
                                  <a:srgbClr val="FF0000"/>
                                </a:solidFill>
                                <a:latin typeface="Cambria Math" panose="02040503050406030204" pitchFamily="18" charset="0"/>
                                <a:sym typeface="Symbol" pitchFamily="18" charset="2"/>
                              </a:rPr>
                            </m:ctrlPr>
                          </m:sSubPr>
                          <m:e>
                            <m:r>
                              <a:rPr lang="en-US" i="1" dirty="0">
                                <a:solidFill>
                                  <a:srgbClr val="FF0000"/>
                                </a:solidFill>
                                <a:latin typeface="Cambria Math" panose="02040503050406030204" pitchFamily="18" charset="0"/>
                                <a:sym typeface="Symbol" pitchFamily="18" charset="2"/>
                              </a:rPr>
                              <m:t>𝑁</m:t>
                            </m:r>
                          </m:e>
                          <m:sub>
                            <m:r>
                              <a:rPr lang="en-US" b="0" i="1" dirty="0" smtClean="0">
                                <a:solidFill>
                                  <a:srgbClr val="FF0000"/>
                                </a:solidFill>
                                <a:latin typeface="Cambria Math" panose="02040503050406030204" pitchFamily="18" charset="0"/>
                                <a:sym typeface="Symbol" pitchFamily="18" charset="2"/>
                              </a:rPr>
                              <m:t>𝑝</m:t>
                            </m:r>
                          </m:sub>
                        </m:sSub>
                      </m:num>
                      <m:den>
                        <m:sSub>
                          <m:sSubPr>
                            <m:ctrlPr>
                              <a:rPr lang="en-US" b="0" i="1" dirty="0" smtClean="0">
                                <a:solidFill>
                                  <a:srgbClr val="FF0000"/>
                                </a:solidFill>
                                <a:latin typeface="Cambria Math" panose="02040503050406030204" pitchFamily="18" charset="0"/>
                                <a:sym typeface="Symbol" pitchFamily="18" charset="2"/>
                              </a:rPr>
                            </m:ctrlPr>
                          </m:sSubPr>
                          <m:e>
                            <m:r>
                              <a:rPr lang="en-US" i="1" dirty="0">
                                <a:solidFill>
                                  <a:srgbClr val="FF0000"/>
                                </a:solidFill>
                                <a:latin typeface="Cambria Math" panose="02040503050406030204" pitchFamily="18" charset="0"/>
                                <a:sym typeface="Symbol" pitchFamily="18" charset="2"/>
                              </a:rPr>
                              <m:t>𝑁</m:t>
                            </m:r>
                          </m:e>
                          <m:sub>
                            <m:r>
                              <a:rPr lang="en-US" b="0" i="1" dirty="0" smtClean="0">
                                <a:solidFill>
                                  <a:srgbClr val="FF0000"/>
                                </a:solidFill>
                                <a:latin typeface="Cambria Math" panose="02040503050406030204" pitchFamily="18" charset="0"/>
                                <a:sym typeface="Symbol" pitchFamily="18" charset="2"/>
                              </a:rPr>
                              <m:t>𝑠</m:t>
                            </m:r>
                          </m:sub>
                        </m:sSub>
                      </m:den>
                    </m:f>
                    <m:r>
                      <a:rPr lang="en-US" i="1" dirty="0">
                        <a:solidFill>
                          <a:srgbClr val="FF0000"/>
                        </a:solidFill>
                        <a:latin typeface="Cambria Math" panose="02040503050406030204" pitchFamily="18" charset="0"/>
                      </a:rPr>
                      <m:t>=</m:t>
                    </m:r>
                    <m:f>
                      <m:fPr>
                        <m:ctrlPr>
                          <a:rPr lang="en-US" b="0" i="1" dirty="0">
                            <a:solidFill>
                              <a:srgbClr val="FF0000"/>
                            </a:solidFill>
                            <a:latin typeface="Cambria Math" panose="02040503050406030204" pitchFamily="18" charset="0"/>
                            <a:sym typeface="Symbol" pitchFamily="18" charset="2"/>
                          </a:rPr>
                        </m:ctrlPr>
                      </m:fPr>
                      <m:num>
                        <m:sSub>
                          <m:sSubPr>
                            <m:ctrlPr>
                              <a:rPr lang="en-US" b="0" i="1" dirty="0" smtClean="0">
                                <a:solidFill>
                                  <a:srgbClr val="FF0000"/>
                                </a:solidFill>
                                <a:latin typeface="Cambria Math" panose="02040503050406030204" pitchFamily="18" charset="0"/>
                                <a:sym typeface="Symbol" pitchFamily="18" charset="2"/>
                              </a:rPr>
                            </m:ctrlPr>
                          </m:sSubPr>
                          <m:e>
                            <m:r>
                              <a:rPr lang="en-US" i="1" dirty="0">
                                <a:solidFill>
                                  <a:srgbClr val="FF0000"/>
                                </a:solidFill>
                                <a:latin typeface="Cambria Math" panose="02040503050406030204" pitchFamily="18" charset="0"/>
                                <a:sym typeface="Symbol" pitchFamily="18" charset="2"/>
                              </a:rPr>
                              <m:t>𝐼</m:t>
                            </m:r>
                          </m:e>
                          <m:sub>
                            <m:r>
                              <a:rPr lang="en-US" b="0" i="1" dirty="0" smtClean="0">
                                <a:solidFill>
                                  <a:srgbClr val="FF0000"/>
                                </a:solidFill>
                                <a:latin typeface="Cambria Math" panose="02040503050406030204" pitchFamily="18" charset="0"/>
                                <a:sym typeface="Symbol" pitchFamily="18" charset="2"/>
                              </a:rPr>
                              <m:t>𝑠</m:t>
                            </m:r>
                          </m:sub>
                        </m:sSub>
                      </m:num>
                      <m:den>
                        <m:sSub>
                          <m:sSubPr>
                            <m:ctrlPr>
                              <a:rPr lang="en-US" b="0" i="1" dirty="0" smtClean="0">
                                <a:solidFill>
                                  <a:srgbClr val="FF0000"/>
                                </a:solidFill>
                                <a:latin typeface="Cambria Math" panose="02040503050406030204" pitchFamily="18" charset="0"/>
                                <a:sym typeface="Symbol" pitchFamily="18" charset="2"/>
                              </a:rPr>
                            </m:ctrlPr>
                          </m:sSubPr>
                          <m:e>
                            <m:r>
                              <a:rPr lang="en-US" i="1" dirty="0" err="1">
                                <a:solidFill>
                                  <a:srgbClr val="FF0000"/>
                                </a:solidFill>
                                <a:latin typeface="Cambria Math" panose="02040503050406030204" pitchFamily="18" charset="0"/>
                                <a:sym typeface="Symbol" pitchFamily="18" charset="2"/>
                              </a:rPr>
                              <m:t>𝐼</m:t>
                            </m:r>
                          </m:e>
                          <m:sub>
                            <m:r>
                              <a:rPr lang="en-US" b="0" i="1" dirty="0" smtClean="0">
                                <a:solidFill>
                                  <a:srgbClr val="FF0000"/>
                                </a:solidFill>
                                <a:latin typeface="Cambria Math" panose="02040503050406030204" pitchFamily="18" charset="0"/>
                                <a:sym typeface="Symbol" pitchFamily="18" charset="2"/>
                              </a:rPr>
                              <m:t>𝑝</m:t>
                            </m:r>
                          </m:sub>
                        </m:sSub>
                      </m:den>
                    </m:f>
                  </m:oMath>
                </a14:m>
                <a:endParaRPr lang="en-US" altLang="en-US" dirty="0">
                  <a:solidFill>
                    <a:srgbClr val="FF0000"/>
                  </a:solidFill>
                </a:endParaRPr>
              </a:p>
            </p:txBody>
          </p:sp>
        </mc:Choice>
        <mc:Fallback xmlns="">
          <p:sp>
            <p:nvSpPr>
              <p:cNvPr id="93187" name="Rectangle 3"/>
              <p:cNvSpPr>
                <a:spLocks noRot="1" noChangeAspect="1" noMove="1" noResize="1" noEditPoints="1" noAdjustHandles="1" noChangeArrowheads="1" noChangeShapeType="1" noTextEdit="1"/>
              </p:cNvSpPr>
              <p:nvPr/>
            </p:nvSpPr>
            <p:spPr bwMode="auto">
              <a:xfrm>
                <a:off x="685800" y="1339850"/>
                <a:ext cx="7772400" cy="5518150"/>
              </a:xfrm>
              <a:prstGeom prst="rect">
                <a:avLst/>
              </a:prstGeom>
              <a:blipFill>
                <a:blip r:embed="rId5"/>
                <a:stretch>
                  <a:fillRect l="-1255" t="-1105" r="-1098" b="-442"/>
                </a:stretch>
              </a:blipFill>
              <a:ln w="9525">
                <a:noFill/>
                <a:miter lim="800000"/>
                <a:headEnd/>
                <a:tailEnd/>
              </a:ln>
            </p:spPr>
            <p:txBody>
              <a:bodyPr/>
              <a:lstStyle/>
              <a:p>
                <a:r>
                  <a:rPr lang="en-US">
                    <a:noFill/>
                  </a:rPr>
                  <a:t> </a:t>
                </a:r>
              </a:p>
            </p:txBody>
          </p:sp>
        </mc:Fallback>
      </mc:AlternateContent>
      <p:sp>
        <p:nvSpPr>
          <p:cNvPr id="100355" name="Rectangle 118"/>
          <p:cNvSpPr>
            <a:spLocks noGrp="1" noChangeArrowheads="1"/>
          </p:cNvSpPr>
          <p:nvPr>
            <p:ph type="ctrTitle" idx="4294967295"/>
          </p:nvPr>
        </p:nvSpPr>
        <p:spPr>
          <a:xfrm>
            <a:off x="685800" y="409575"/>
            <a:ext cx="7772400" cy="896938"/>
          </a:xfrm>
        </p:spPr>
        <p:txBody>
          <a:bodyPr/>
          <a:lstStyle/>
          <a:p>
            <a:pPr algn="l" eaLnBrk="1" hangingPunct="1"/>
            <a:r>
              <a:rPr lang="en-US" altLang="en-US" sz="2800" b="1" smtClean="0"/>
              <a:t>Topic 11: Electromagnetic induction - AHL</a:t>
            </a:r>
            <a:br>
              <a:rPr lang="en-US" altLang="en-US" sz="2800" b="1" smtClean="0"/>
            </a:br>
            <a:r>
              <a:rPr lang="en-US" altLang="en-US" sz="2800" smtClean="0">
                <a:solidFill>
                  <a:schemeClr val="tx1"/>
                </a:solidFill>
              </a:rPr>
              <a:t>11.2 – Power generation and transmission</a:t>
            </a:r>
          </a:p>
        </p:txBody>
      </p:sp>
    </p:spTree>
    <p:extLst>
      <p:ext uri="{BB962C8B-B14F-4D97-AF65-F5344CB8AC3E}">
        <p14:creationId xmlns:p14="http://schemas.microsoft.com/office/powerpoint/2010/main" val="3733355305"/>
      </p:ext>
    </p:extLst>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3187">
                                            <p:txEl>
                                              <p:pRg st="4" end="4"/>
                                            </p:txEl>
                                          </p:spTgt>
                                        </p:tgtEl>
                                        <p:attrNameLst>
                                          <p:attrName>style.visibility</p:attrName>
                                        </p:attrNameLst>
                                      </p:cBhvr>
                                      <p:to>
                                        <p:strVal val="visible"/>
                                      </p:to>
                                    </p:set>
                                    <p:anim calcmode="lin" valueType="num">
                                      <p:cBhvr additive="base">
                                        <p:cTn id="31"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3187">
                                            <p:txEl>
                                              <p:pRg st="5" end="5"/>
                                            </p:txEl>
                                          </p:spTgt>
                                        </p:tgtEl>
                                        <p:attrNameLst>
                                          <p:attrName>style.visibility</p:attrName>
                                        </p:attrNameLst>
                                      </p:cBhvr>
                                      <p:to>
                                        <p:strVal val="visible"/>
                                      </p:to>
                                    </p:set>
                                    <p:anim calcmode="lin" valueType="num">
                                      <p:cBhvr additive="base">
                                        <p:cTn id="37" dur="500" fill="hold"/>
                                        <p:tgtEl>
                                          <p:spTgt spid="9318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318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3187">
                                            <p:txEl>
                                              <p:pRg st="6" end="6"/>
                                            </p:txEl>
                                          </p:spTgt>
                                        </p:tgtEl>
                                        <p:attrNameLst>
                                          <p:attrName>style.visibility</p:attrName>
                                        </p:attrNameLst>
                                      </p:cBhvr>
                                      <p:to>
                                        <p:strVal val="visible"/>
                                      </p:to>
                                    </p:set>
                                    <p:anim calcmode="lin" valueType="num">
                                      <p:cBhvr additive="base">
                                        <p:cTn id="43" dur="500" fill="hold"/>
                                        <p:tgtEl>
                                          <p:spTgt spid="9318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3187">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93187">
                                            <p:txEl>
                                              <p:pRg st="7" end="7"/>
                                            </p:txEl>
                                          </p:spTgt>
                                        </p:tgtEl>
                                        <p:attrNameLst>
                                          <p:attrName>style.visibility</p:attrName>
                                        </p:attrNameLst>
                                      </p:cBhvr>
                                      <p:to>
                                        <p:strVal val="visible"/>
                                      </p:to>
                                    </p:set>
                                    <p:anim calcmode="lin" valueType="num">
                                      <p:cBhvr additive="base">
                                        <p:cTn id="49" dur="500" fill="hold"/>
                                        <p:tgtEl>
                                          <p:spTgt spid="93187">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3187">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82276" name="Rectangle 4"/>
              <p:cNvSpPr>
                <a:spLocks noChangeArrowheads="1"/>
              </p:cNvSpPr>
              <p:nvPr/>
            </p:nvSpPr>
            <p:spPr bwMode="auto">
              <a:xfrm>
                <a:off x="687388" y="1770063"/>
                <a:ext cx="7772400" cy="5087937"/>
              </a:xfrm>
              <a:prstGeom prst="rect">
                <a:avLst/>
              </a:prstGeom>
              <a:solidFill>
                <a:srgbClr val="CCFFCC"/>
              </a:solidFill>
              <a:ln w="9525">
                <a:noFill/>
                <a:miter lim="800000"/>
                <a:headEnd/>
                <a:tailEnd/>
              </a:ln>
              <a:effectLst/>
            </p:spPr>
            <p:txBody>
              <a:bodyPr/>
              <a:lstStyle/>
              <a:p>
                <a:pPr eaLnBrk="0" hangingPunct="0">
                  <a:spcBef>
                    <a:spcPct val="20000"/>
                  </a:spcBef>
                </a:pPr>
                <a:r>
                  <a:rPr lang="en-US" dirty="0">
                    <a:sym typeface="Symbol" pitchFamily="18" charset="2"/>
                  </a:rPr>
                  <a:t>PRACTICE: The 150 km cable whose resistance was calculated previously to be 1  is designed to deliver 270 MW to a community.</a:t>
                </a:r>
              </a:p>
              <a:p>
                <a:pPr eaLnBrk="0" hangingPunct="0">
                  <a:spcBef>
                    <a:spcPct val="20000"/>
                  </a:spcBef>
                </a:pPr>
                <a:r>
                  <a:rPr lang="en-US" dirty="0">
                    <a:sym typeface="Symbol" pitchFamily="18" charset="2"/>
                  </a:rPr>
                  <a:t>(a) If the transmission                                                   occurs at 138 kV, what                                                          is the current and what                                                       is the heat loss?</a:t>
                </a:r>
              </a:p>
              <a:p>
                <a:pPr eaLnBrk="0" hangingPunct="0">
                  <a:spcBef>
                    <a:spcPct val="20000"/>
                  </a:spcBef>
                </a:pPr>
                <a:r>
                  <a:rPr lang="en-US" dirty="0">
                    <a:sym typeface="Symbol" pitchFamily="18" charset="2"/>
                  </a:rPr>
                  <a:t>SOLUTION: </a:t>
                </a:r>
              </a:p>
              <a:p>
                <a:pPr eaLnBrk="0" hangingPunct="0">
                  <a:spcBef>
                    <a:spcPct val="20000"/>
                  </a:spcBef>
                </a:pPr>
                <a:r>
                  <a:rPr lang="en-US" dirty="0">
                    <a:solidFill>
                      <a:srgbClr val="000000"/>
                    </a:solidFill>
                    <a:cs typeface="Times New Roman" pitchFamily="18" charset="0"/>
                    <a:sym typeface="Symbol" pitchFamily="18" charset="2"/>
                  </a:rPr>
                  <a:t></a:t>
                </a:r>
                <a:r>
                  <a:rPr lang="en-US" dirty="0">
                    <a:sym typeface="Symbol" pitchFamily="18" charset="2"/>
                  </a:rPr>
                  <a:t>Use </a:t>
                </a:r>
                <a14:m>
                  <m:oMath xmlns:m="http://schemas.openxmlformats.org/officeDocument/2006/math">
                    <m:r>
                      <a:rPr lang="en-US" i="1" dirty="0">
                        <a:latin typeface="Cambria Math" panose="02040503050406030204" pitchFamily="18" charset="0"/>
                        <a:sym typeface="Symbol" pitchFamily="18" charset="2"/>
                      </a:rPr>
                      <m:t>𝑃</m:t>
                    </m:r>
                    <m:r>
                      <a:rPr lang="en-US" i="1" dirty="0">
                        <a:latin typeface="Cambria Math" panose="02040503050406030204" pitchFamily="18" charset="0"/>
                        <a:sym typeface="Symbol" pitchFamily="18" charset="2"/>
                      </a:rPr>
                      <m:t>=</m:t>
                    </m:r>
                    <m:r>
                      <a:rPr lang="en-US" i="1" dirty="0">
                        <a:latin typeface="Cambria Math" panose="02040503050406030204" pitchFamily="18" charset="0"/>
                        <a:sym typeface="Symbol" pitchFamily="18" charset="2"/>
                      </a:rPr>
                      <m:t>𝑉𝐼</m:t>
                    </m:r>
                    <m:r>
                      <a:rPr lang="en-US" i="1" dirty="0">
                        <a:latin typeface="Cambria Math" panose="02040503050406030204" pitchFamily="18" charset="0"/>
                        <a:sym typeface="Symbol" pitchFamily="18" charset="2"/>
                      </a:rPr>
                      <m:t> </m:t>
                    </m:r>
                  </m:oMath>
                </a14:m>
                <a:r>
                  <a:rPr lang="en-US" dirty="0">
                    <a:sym typeface="Symbol" pitchFamily="18" charset="2"/>
                  </a:rPr>
                  <a:t>( or </a:t>
                </a:r>
                <a14:m>
                  <m:oMath xmlns:m="http://schemas.openxmlformats.org/officeDocument/2006/math">
                    <m:r>
                      <a:rPr lang="en-US" sz="2000" i="1" dirty="0">
                        <a:latin typeface="Cambria Math" panose="02040503050406030204" pitchFamily="18" charset="0"/>
                        <a:sym typeface="Symbol" pitchFamily="18" charset="2"/>
                      </a:rPr>
                      <m:t>𝐼</m:t>
                    </m:r>
                    <m:r>
                      <a:rPr lang="en-US" sz="2000" i="1" dirty="0">
                        <a:latin typeface="Cambria Math" panose="02040503050406030204" pitchFamily="18" charset="0"/>
                        <a:sym typeface="Symbol" pitchFamily="18" charset="2"/>
                      </a:rPr>
                      <m:t>=</m:t>
                    </m:r>
                    <m:f>
                      <m:fPr>
                        <m:ctrlPr>
                          <a:rPr lang="en-US" sz="2000" i="1" dirty="0">
                            <a:latin typeface="Cambria Math" panose="02040503050406030204" pitchFamily="18" charset="0"/>
                            <a:sym typeface="Symbol" pitchFamily="18" charset="2"/>
                          </a:rPr>
                        </m:ctrlPr>
                      </m:fPr>
                      <m:num>
                        <m:r>
                          <a:rPr lang="en-US" sz="2000" i="1" dirty="0">
                            <a:latin typeface="Cambria Math" panose="02040503050406030204" pitchFamily="18" charset="0"/>
                            <a:sym typeface="Symbol" pitchFamily="18" charset="2"/>
                          </a:rPr>
                          <m:t>𝑃</m:t>
                        </m:r>
                      </m:num>
                      <m:den>
                        <m:r>
                          <a:rPr lang="en-US" sz="2000" i="1" dirty="0">
                            <a:latin typeface="Cambria Math" panose="02040503050406030204" pitchFamily="18" charset="0"/>
                            <a:sym typeface="Symbol" pitchFamily="18" charset="2"/>
                          </a:rPr>
                          <m:t>𝑉</m:t>
                        </m:r>
                      </m:den>
                    </m:f>
                  </m:oMath>
                </a14:m>
                <a:r>
                  <a:rPr lang="en-US" dirty="0">
                    <a:sym typeface="Symbol" pitchFamily="18" charset="2"/>
                  </a:rPr>
                  <a:t>) and </a:t>
                </a:r>
                <a:r>
                  <a:rPr lang="en-US" i="1" dirty="0">
                    <a:sym typeface="Symbol" pitchFamily="18" charset="2"/>
                  </a:rPr>
                  <a:t>P</a:t>
                </a:r>
                <a:r>
                  <a:rPr lang="en-US" dirty="0">
                    <a:sym typeface="Symbol" pitchFamily="18" charset="2"/>
                  </a:rPr>
                  <a:t> = </a:t>
                </a:r>
                <a:r>
                  <a:rPr lang="en-US" i="1" dirty="0">
                    <a:sym typeface="Symbol" pitchFamily="18" charset="2"/>
                  </a:rPr>
                  <a:t>I</a:t>
                </a:r>
                <a:r>
                  <a:rPr lang="en-US" baseline="30000" dirty="0">
                    <a:sym typeface="Symbol" pitchFamily="18" charset="2"/>
                  </a:rPr>
                  <a:t> 2</a:t>
                </a:r>
                <a:r>
                  <a:rPr lang="en-US" i="1" dirty="0">
                    <a:sym typeface="Symbol" pitchFamily="18" charset="2"/>
                  </a:rPr>
                  <a:t>R</a:t>
                </a:r>
                <a:r>
                  <a:rPr lang="en-US" dirty="0">
                    <a:sym typeface="Symbol" pitchFamily="18" charset="2"/>
                  </a:rPr>
                  <a:t>.</a:t>
                </a:r>
              </a:p>
              <a:p>
                <a:pPr eaLnBrk="0" hangingPunct="0">
                  <a:spcBef>
                    <a:spcPct val="20000"/>
                  </a:spcBef>
                </a:pPr>
                <a:r>
                  <a:rPr lang="en-US" dirty="0">
                    <a:sym typeface="Symbol" pitchFamily="18" charset="2"/>
                  </a:rPr>
                  <a:t>(a</a:t>
                </a:r>
                <a:r>
                  <a:rPr lang="en-US" dirty="0" smtClean="0">
                    <a:sym typeface="Symbol" pitchFamily="18" charset="2"/>
                  </a:rPr>
                  <a:t>)</a:t>
                </a:r>
                <a:endParaRPr lang="en-US" i="1" dirty="0">
                  <a:solidFill>
                    <a:schemeClr val="hlink"/>
                  </a:solidFill>
                  <a:sym typeface="Symbol" pitchFamily="18" charset="2"/>
                </a:endParaRPr>
              </a:p>
            </p:txBody>
          </p:sp>
        </mc:Choice>
        <mc:Fallback>
          <p:sp>
            <p:nvSpPr>
              <p:cNvPr id="182276" name="Rectangle 4"/>
              <p:cNvSpPr>
                <a:spLocks noRot="1" noChangeAspect="1" noMove="1" noResize="1" noEditPoints="1" noAdjustHandles="1" noChangeArrowheads="1" noChangeShapeType="1" noTextEdit="1"/>
              </p:cNvSpPr>
              <p:nvPr/>
            </p:nvSpPr>
            <p:spPr bwMode="auto">
              <a:xfrm>
                <a:off x="687388" y="1770063"/>
                <a:ext cx="7772400" cy="5087937"/>
              </a:xfrm>
              <a:prstGeom prst="rect">
                <a:avLst/>
              </a:prstGeom>
              <a:blipFill>
                <a:blip r:embed="rId6"/>
                <a:stretch>
                  <a:fillRect l="-1255" t="-838" r="-5647"/>
                </a:stretch>
              </a:blipFill>
              <a:ln w="9525">
                <a:noFill/>
                <a:miter lim="800000"/>
                <a:headEnd/>
                <a:tailEnd/>
              </a:ln>
              <a:effectLst/>
            </p:spPr>
            <p:txBody>
              <a:bodyPr/>
              <a:lstStyle/>
              <a:p>
                <a:r>
                  <a:rPr lang="en-US">
                    <a:noFill/>
                  </a:rPr>
                  <a:t> </a:t>
                </a:r>
              </a:p>
            </p:txBody>
          </p:sp>
        </mc:Fallback>
      </mc:AlternateContent>
      <p:sp>
        <p:nvSpPr>
          <p:cNvPr id="182278"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11: Electromagnetic induction - AHL</a:t>
            </a:r>
            <a:br>
              <a:rPr lang="en-US" altLang="en-US" sz="2800" b="1">
                <a:solidFill>
                  <a:schemeClr val="tx2"/>
                </a:solidFill>
              </a:rPr>
            </a:br>
            <a:r>
              <a:rPr lang="en-US" altLang="en-US" sz="2800"/>
              <a:t>11.2 – Power generation and transmission</a:t>
            </a:r>
          </a:p>
        </p:txBody>
      </p:sp>
      <p:sp>
        <p:nvSpPr>
          <p:cNvPr id="182279" name="Rectangle 7"/>
          <p:cNvSpPr>
            <a:spLocks noChangeArrowheads="1"/>
          </p:cNvSpPr>
          <p:nvPr/>
        </p:nvSpPr>
        <p:spPr bwMode="auto">
          <a:xfrm>
            <a:off x="685800" y="1338263"/>
            <a:ext cx="7772400" cy="457200"/>
          </a:xfrm>
          <a:prstGeom prst="rect">
            <a:avLst/>
          </a:prstGeom>
          <a:solidFill>
            <a:srgbClr val="EAEAEA"/>
          </a:solidFill>
          <a:ln w="9525">
            <a:noFill/>
            <a:miter lim="800000"/>
            <a:headEnd/>
            <a:tailEnd/>
          </a:ln>
          <a:effectLst/>
        </p:spPr>
        <p:txBody>
          <a:bodyPr/>
          <a:lstStyle/>
          <a:p>
            <a:pPr eaLnBrk="0" hangingPunct="0">
              <a:spcBef>
                <a:spcPct val="20000"/>
              </a:spcBef>
            </a:pPr>
            <a:r>
              <a:rPr lang="en-US" i="1">
                <a:solidFill>
                  <a:schemeClr val="accent2"/>
                </a:solidFill>
                <a:cs typeface="Times New Roman" pitchFamily="18" charset="0"/>
              </a:rPr>
              <a:t>Solve problems involving power transmission</a:t>
            </a:r>
          </a:p>
        </p:txBody>
      </p:sp>
      <p:pic>
        <p:nvPicPr>
          <p:cNvPr id="182280" name="Picture 8"/>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4525963" y="2352675"/>
            <a:ext cx="4618037" cy="242728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2276">
                                            <p:txEl>
                                              <p:pRg st="0" end="0"/>
                                            </p:txEl>
                                          </p:spTgt>
                                        </p:tgtEl>
                                        <p:attrNameLst>
                                          <p:attrName>style.visibility</p:attrName>
                                        </p:attrNameLst>
                                      </p:cBhvr>
                                      <p:to>
                                        <p:strVal val="visible"/>
                                      </p:to>
                                    </p:set>
                                    <p:anim calcmode="lin" valueType="num">
                                      <p:cBhvr additive="base">
                                        <p:cTn id="7" dur="500" fill="hold"/>
                                        <p:tgtEl>
                                          <p:spTgt spid="18227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227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182280"/>
                                        </p:tgtEl>
                                        <p:attrNameLst>
                                          <p:attrName>style.visibility</p:attrName>
                                        </p:attrNameLst>
                                      </p:cBhvr>
                                      <p:to>
                                        <p:strVal val="visible"/>
                                      </p:to>
                                    </p:set>
                                    <p:animEffect transition="in" filter="wipe(left)">
                                      <p:cBhvr>
                                        <p:cTn id="12" dur="2000"/>
                                        <p:tgtEl>
                                          <p:spTgt spid="182280"/>
                                        </p:tgtEl>
                                      </p:cBhvr>
                                    </p:animEffect>
                                  </p:childTnLst>
                                  <p:subTnLst>
                                    <p:audio>
                                      <p:cMediaNode>
                                        <p:cTn display="0" masterRel="sameClick">
                                          <p:stCondLst>
                                            <p:cond evt="begin" delay="0">
                                              <p:tn val="10"/>
                                            </p:cond>
                                          </p:stCondLst>
                                          <p:endCondLst>
                                            <p:cond evt="onStopAudio" delay="0">
                                              <p:tgtEl>
                                                <p:sldTgt/>
                                              </p:tgtEl>
                                            </p:cond>
                                          </p:endCondLst>
                                        </p:cTn>
                                        <p:tgtEl>
                                          <p:sndTgt r:embed="rId5" name="drumroll.wav"/>
                                        </p:tgtEl>
                                      </p:cMediaNode>
                                    </p:audio>
                                  </p:sub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82276">
                                            <p:txEl>
                                              <p:pRg st="1" end="1"/>
                                            </p:txEl>
                                          </p:spTgt>
                                        </p:tgtEl>
                                        <p:attrNameLst>
                                          <p:attrName>style.visibility</p:attrName>
                                        </p:attrNameLst>
                                      </p:cBhvr>
                                      <p:to>
                                        <p:strVal val="visible"/>
                                      </p:to>
                                    </p:set>
                                    <p:anim calcmode="lin" valueType="num">
                                      <p:cBhvr additive="base">
                                        <p:cTn id="17" dur="500" fill="hold"/>
                                        <p:tgtEl>
                                          <p:spTgt spid="182276">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8227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4" name="arrow.wav"/>
                                        </p:tgtEl>
                                      </p:cMediaNode>
                                    </p:audio>
                                  </p:sub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82276">
                                            <p:txEl>
                                              <p:pRg st="2" end="2"/>
                                            </p:txEl>
                                          </p:spTgt>
                                        </p:tgtEl>
                                        <p:attrNameLst>
                                          <p:attrName>style.visibility</p:attrName>
                                        </p:attrNameLst>
                                      </p:cBhvr>
                                      <p:to>
                                        <p:strVal val="visible"/>
                                      </p:to>
                                    </p:set>
                                    <p:anim calcmode="lin" valueType="num">
                                      <p:cBhvr additive="base">
                                        <p:cTn id="23" dur="500" fill="hold"/>
                                        <p:tgtEl>
                                          <p:spTgt spid="182276">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8227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4" name="arrow.wav"/>
                                        </p:tgtEl>
                                      </p:cMediaNode>
                                    </p:audio>
                                  </p:sub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82276">
                                            <p:txEl>
                                              <p:pRg st="3" end="3"/>
                                            </p:txEl>
                                          </p:spTgt>
                                        </p:tgtEl>
                                        <p:attrNameLst>
                                          <p:attrName>style.visibility</p:attrName>
                                        </p:attrNameLst>
                                      </p:cBhvr>
                                      <p:to>
                                        <p:strVal val="visible"/>
                                      </p:to>
                                    </p:set>
                                    <p:anim calcmode="lin" valueType="num">
                                      <p:cBhvr additive="base">
                                        <p:cTn id="29" dur="500" fill="hold"/>
                                        <p:tgtEl>
                                          <p:spTgt spid="182276">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8227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4" name="arrow.wav"/>
                                        </p:tgtEl>
                                      </p:cMediaNode>
                                    </p:audio>
                                  </p:sub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82276">
                                            <p:txEl>
                                              <p:pRg st="4" end="4"/>
                                            </p:txEl>
                                          </p:spTgt>
                                        </p:tgtEl>
                                        <p:attrNameLst>
                                          <p:attrName>style.visibility</p:attrName>
                                        </p:attrNameLst>
                                      </p:cBhvr>
                                      <p:to>
                                        <p:strVal val="visible"/>
                                      </p:to>
                                    </p:set>
                                    <p:anim calcmode="lin" valueType="num">
                                      <p:cBhvr additive="base">
                                        <p:cTn id="35" dur="500" fill="hold"/>
                                        <p:tgtEl>
                                          <p:spTgt spid="182276">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8227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96610" name="Rectangle 2"/>
              <p:cNvSpPr>
                <a:spLocks noChangeArrowheads="1"/>
              </p:cNvSpPr>
              <p:nvPr/>
            </p:nvSpPr>
            <p:spPr bwMode="auto">
              <a:xfrm>
                <a:off x="687388" y="1770063"/>
                <a:ext cx="7772400" cy="5087937"/>
              </a:xfrm>
              <a:prstGeom prst="rect">
                <a:avLst/>
              </a:prstGeom>
              <a:solidFill>
                <a:srgbClr val="CCFFCC"/>
              </a:solidFill>
              <a:ln w="9525">
                <a:noFill/>
                <a:miter lim="800000"/>
                <a:headEnd/>
                <a:tailEnd/>
              </a:ln>
              <a:effectLst/>
            </p:spPr>
            <p:txBody>
              <a:bodyPr/>
              <a:lstStyle/>
              <a:p>
                <a:pPr eaLnBrk="0" hangingPunct="0">
                  <a:spcBef>
                    <a:spcPct val="20000"/>
                  </a:spcBef>
                </a:pPr>
                <a:r>
                  <a:rPr lang="en-US" dirty="0" smtClean="0">
                    <a:sym typeface="Symbol" pitchFamily="18" charset="2"/>
                  </a:rPr>
                  <a:t>PRACTICE: Continued...</a:t>
                </a:r>
              </a:p>
              <a:p>
                <a:pPr eaLnBrk="0" hangingPunct="0">
                  <a:spcBef>
                    <a:spcPct val="20000"/>
                  </a:spcBef>
                </a:pPr>
                <a:r>
                  <a:rPr lang="en-US" dirty="0">
                    <a:sym typeface="Symbol" pitchFamily="18" charset="2"/>
                  </a:rPr>
                  <a:t>(b) If the transmission                                                    occurs at 765 kV, what                                                       is the current and what                                                      is the heat loss?</a:t>
                </a:r>
              </a:p>
              <a:p>
                <a:pPr eaLnBrk="0" hangingPunct="0">
                  <a:spcBef>
                    <a:spcPct val="20000"/>
                  </a:spcBef>
                </a:pPr>
                <a:r>
                  <a:rPr lang="en-US" dirty="0">
                    <a:sym typeface="Symbol" pitchFamily="18" charset="2"/>
                  </a:rPr>
                  <a:t>SOLUTION: </a:t>
                </a:r>
              </a:p>
              <a:p>
                <a:pPr eaLnBrk="0" hangingPunct="0">
                  <a:spcBef>
                    <a:spcPct val="20000"/>
                  </a:spcBef>
                </a:pPr>
                <a:r>
                  <a:rPr lang="en-US" dirty="0">
                    <a:solidFill>
                      <a:srgbClr val="000000"/>
                    </a:solidFill>
                    <a:cs typeface="Times New Roman" pitchFamily="18" charset="0"/>
                    <a:sym typeface="Symbol" pitchFamily="18" charset="2"/>
                  </a:rPr>
                  <a:t></a:t>
                </a:r>
                <a:r>
                  <a:rPr lang="en-US" dirty="0">
                    <a:sym typeface="Symbol" pitchFamily="18" charset="2"/>
                  </a:rPr>
                  <a:t>Use </a:t>
                </a:r>
                <a14:m>
                  <m:oMath xmlns:m="http://schemas.openxmlformats.org/officeDocument/2006/math">
                    <m:r>
                      <a:rPr lang="en-US" i="1" dirty="0" smtClean="0">
                        <a:latin typeface="Cambria Math" panose="02040503050406030204" pitchFamily="18" charset="0"/>
                        <a:sym typeface="Symbol" pitchFamily="18" charset="2"/>
                      </a:rPr>
                      <m:t>𝑃</m:t>
                    </m:r>
                    <m:r>
                      <a:rPr lang="en-US" i="1" dirty="0" smtClean="0">
                        <a:latin typeface="Cambria Math" panose="02040503050406030204" pitchFamily="18" charset="0"/>
                        <a:sym typeface="Symbol" pitchFamily="18" charset="2"/>
                      </a:rPr>
                      <m:t>=</m:t>
                    </m:r>
                    <m:r>
                      <a:rPr lang="en-US" i="1" dirty="0" smtClean="0">
                        <a:latin typeface="Cambria Math" panose="02040503050406030204" pitchFamily="18" charset="0"/>
                        <a:sym typeface="Symbol" pitchFamily="18" charset="2"/>
                      </a:rPr>
                      <m:t>𝑉𝐼</m:t>
                    </m:r>
                    <m:r>
                      <a:rPr lang="en-US" i="1" dirty="0" smtClean="0">
                        <a:latin typeface="Cambria Math" panose="02040503050406030204" pitchFamily="18" charset="0"/>
                        <a:sym typeface="Symbol" pitchFamily="18" charset="2"/>
                      </a:rPr>
                      <m:t> </m:t>
                    </m:r>
                  </m:oMath>
                </a14:m>
                <a:r>
                  <a:rPr lang="en-US" dirty="0">
                    <a:sym typeface="Symbol" pitchFamily="18" charset="2"/>
                  </a:rPr>
                  <a:t>( or </a:t>
                </a:r>
                <a14:m>
                  <m:oMath xmlns:m="http://schemas.openxmlformats.org/officeDocument/2006/math">
                    <m:r>
                      <a:rPr lang="en-US" sz="2000" i="1" dirty="0" smtClean="0">
                        <a:latin typeface="Cambria Math" panose="02040503050406030204" pitchFamily="18" charset="0"/>
                        <a:sym typeface="Symbol" pitchFamily="18" charset="2"/>
                      </a:rPr>
                      <m:t>𝐼</m:t>
                    </m:r>
                    <m:r>
                      <a:rPr lang="en-US" sz="2000" i="1" dirty="0" smtClean="0">
                        <a:latin typeface="Cambria Math" panose="02040503050406030204" pitchFamily="18" charset="0"/>
                        <a:sym typeface="Symbol" pitchFamily="18" charset="2"/>
                      </a:rPr>
                      <m:t>=</m:t>
                    </m:r>
                    <m:f>
                      <m:fPr>
                        <m:ctrlPr>
                          <a:rPr lang="en-US" sz="2000" i="1" dirty="0" smtClean="0">
                            <a:latin typeface="Cambria Math" panose="02040503050406030204" pitchFamily="18" charset="0"/>
                            <a:sym typeface="Symbol" pitchFamily="18" charset="2"/>
                          </a:rPr>
                        </m:ctrlPr>
                      </m:fPr>
                      <m:num>
                        <m:r>
                          <a:rPr lang="en-US" sz="2000" i="1" dirty="0" smtClean="0">
                            <a:latin typeface="Cambria Math" panose="02040503050406030204" pitchFamily="18" charset="0"/>
                            <a:sym typeface="Symbol" pitchFamily="18" charset="2"/>
                          </a:rPr>
                          <m:t>𝑃</m:t>
                        </m:r>
                      </m:num>
                      <m:den>
                        <m:r>
                          <a:rPr lang="en-US" sz="2000" i="1" dirty="0" smtClean="0">
                            <a:latin typeface="Cambria Math" panose="02040503050406030204" pitchFamily="18" charset="0"/>
                            <a:sym typeface="Symbol" pitchFamily="18" charset="2"/>
                          </a:rPr>
                          <m:t>𝑉</m:t>
                        </m:r>
                      </m:den>
                    </m:f>
                    <m:r>
                      <a:rPr lang="en-US" sz="2000" i="1" dirty="0" smtClean="0">
                        <a:latin typeface="Cambria Math" panose="02040503050406030204" pitchFamily="18" charset="0"/>
                        <a:sym typeface="Symbol" pitchFamily="18" charset="2"/>
                      </a:rPr>
                      <m:t> </m:t>
                    </m:r>
                  </m:oMath>
                </a14:m>
                <a:r>
                  <a:rPr lang="en-US" dirty="0">
                    <a:sym typeface="Symbol" pitchFamily="18" charset="2"/>
                  </a:rPr>
                  <a:t>)  </a:t>
                </a:r>
                <a:r>
                  <a:rPr lang="en-US" dirty="0" smtClean="0">
                    <a:sym typeface="Symbol" pitchFamily="18" charset="2"/>
                  </a:rPr>
                  <a:t>				          and </a:t>
                </a:r>
                <a14:m>
                  <m:oMath xmlns:m="http://schemas.openxmlformats.org/officeDocument/2006/math">
                    <m:r>
                      <a:rPr lang="en-US" i="1" dirty="0" smtClean="0">
                        <a:latin typeface="Cambria Math" panose="02040503050406030204" pitchFamily="18" charset="0"/>
                        <a:sym typeface="Symbol" pitchFamily="18" charset="2"/>
                      </a:rPr>
                      <m:t>𝑃</m:t>
                    </m:r>
                    <m:r>
                      <a:rPr lang="en-US" i="1" dirty="0" smtClean="0">
                        <a:latin typeface="Cambria Math" panose="02040503050406030204" pitchFamily="18" charset="0"/>
                        <a:sym typeface="Symbol" pitchFamily="18" charset="2"/>
                      </a:rPr>
                      <m:t>=</m:t>
                    </m:r>
                    <m:r>
                      <a:rPr lang="en-US" i="1" dirty="0" smtClean="0">
                        <a:latin typeface="Cambria Math" panose="02040503050406030204" pitchFamily="18" charset="0"/>
                        <a:sym typeface="Symbol" pitchFamily="18" charset="2"/>
                      </a:rPr>
                      <m:t>𝐼</m:t>
                    </m:r>
                    <m:r>
                      <a:rPr lang="en-US" i="1" baseline="30000" dirty="0">
                        <a:latin typeface="Cambria Math" panose="02040503050406030204" pitchFamily="18" charset="0"/>
                        <a:sym typeface="Symbol" pitchFamily="18" charset="2"/>
                      </a:rPr>
                      <m:t>2</m:t>
                    </m:r>
                    <m:r>
                      <a:rPr lang="en-US" i="1" dirty="0">
                        <a:latin typeface="Cambria Math" panose="02040503050406030204" pitchFamily="18" charset="0"/>
                        <a:sym typeface="Symbol" pitchFamily="18" charset="2"/>
                      </a:rPr>
                      <m:t>𝑅</m:t>
                    </m:r>
                  </m:oMath>
                </a14:m>
                <a:r>
                  <a:rPr lang="en-US" dirty="0">
                    <a:sym typeface="Symbol" pitchFamily="18" charset="2"/>
                  </a:rPr>
                  <a:t>.</a:t>
                </a:r>
              </a:p>
              <a:p>
                <a:pPr eaLnBrk="0" hangingPunct="0">
                  <a:spcBef>
                    <a:spcPct val="20000"/>
                  </a:spcBef>
                </a:pPr>
                <a:r>
                  <a:rPr lang="en-US" dirty="0">
                    <a:sym typeface="Symbol" pitchFamily="18" charset="2"/>
                  </a:rPr>
                  <a:t>(b</a:t>
                </a:r>
                <a:r>
                  <a:rPr lang="en-US" dirty="0" smtClean="0">
                    <a:sym typeface="Symbol" pitchFamily="18" charset="2"/>
                  </a:rPr>
                  <a:t>)</a:t>
                </a:r>
                <a:endParaRPr lang="en-US" i="1" dirty="0">
                  <a:solidFill>
                    <a:schemeClr val="hlink"/>
                  </a:solidFill>
                  <a:sym typeface="Symbol" pitchFamily="18" charset="2"/>
                </a:endParaRPr>
              </a:p>
            </p:txBody>
          </p:sp>
        </mc:Choice>
        <mc:Fallback>
          <p:sp>
            <p:nvSpPr>
              <p:cNvPr id="196610" name="Rectangle 2"/>
              <p:cNvSpPr>
                <a:spLocks noRot="1" noChangeAspect="1" noMove="1" noResize="1" noEditPoints="1" noAdjustHandles="1" noChangeArrowheads="1" noChangeShapeType="1" noTextEdit="1"/>
              </p:cNvSpPr>
              <p:nvPr/>
            </p:nvSpPr>
            <p:spPr bwMode="auto">
              <a:xfrm>
                <a:off x="687388" y="1770063"/>
                <a:ext cx="7772400" cy="5087937"/>
              </a:xfrm>
              <a:prstGeom prst="rect">
                <a:avLst/>
              </a:prstGeom>
              <a:blipFill>
                <a:blip r:embed="rId5"/>
                <a:stretch>
                  <a:fillRect l="-1255" t="-838" r="-2353"/>
                </a:stretch>
              </a:blipFill>
              <a:ln w="9525">
                <a:noFill/>
                <a:miter lim="800000"/>
                <a:headEnd/>
                <a:tailEnd/>
              </a:ln>
              <a:effectLst/>
            </p:spPr>
            <p:txBody>
              <a:bodyPr/>
              <a:lstStyle/>
              <a:p>
                <a:r>
                  <a:rPr lang="en-US">
                    <a:noFill/>
                  </a:rPr>
                  <a:t> </a:t>
                </a:r>
              </a:p>
            </p:txBody>
          </p:sp>
        </mc:Fallback>
      </mc:AlternateContent>
      <p:sp>
        <p:nvSpPr>
          <p:cNvPr id="196611"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11: Electromagnetic induction - AHL</a:t>
            </a:r>
            <a:br>
              <a:rPr lang="en-US" altLang="en-US" sz="2800" b="1">
                <a:solidFill>
                  <a:schemeClr val="tx2"/>
                </a:solidFill>
              </a:rPr>
            </a:br>
            <a:r>
              <a:rPr lang="en-US" altLang="en-US" sz="2800"/>
              <a:t>11.2 – Power generation and transmission</a:t>
            </a:r>
          </a:p>
        </p:txBody>
      </p:sp>
      <p:sp>
        <p:nvSpPr>
          <p:cNvPr id="196612" name="Rectangle 4"/>
          <p:cNvSpPr>
            <a:spLocks noChangeArrowheads="1"/>
          </p:cNvSpPr>
          <p:nvPr/>
        </p:nvSpPr>
        <p:spPr bwMode="auto">
          <a:xfrm>
            <a:off x="685800" y="1338263"/>
            <a:ext cx="7772400" cy="457200"/>
          </a:xfrm>
          <a:prstGeom prst="rect">
            <a:avLst/>
          </a:prstGeom>
          <a:solidFill>
            <a:srgbClr val="EAEAEA"/>
          </a:solidFill>
          <a:ln w="9525">
            <a:noFill/>
            <a:miter lim="800000"/>
            <a:headEnd/>
            <a:tailEnd/>
          </a:ln>
          <a:effectLst/>
        </p:spPr>
        <p:txBody>
          <a:bodyPr/>
          <a:lstStyle/>
          <a:p>
            <a:pPr eaLnBrk="0" hangingPunct="0">
              <a:spcBef>
                <a:spcPct val="20000"/>
              </a:spcBef>
            </a:pPr>
            <a:r>
              <a:rPr lang="en-US" i="1">
                <a:solidFill>
                  <a:schemeClr val="accent2"/>
                </a:solidFill>
                <a:cs typeface="Times New Roman" pitchFamily="18" charset="0"/>
              </a:rPr>
              <a:t>Solve problems involving power transmission</a:t>
            </a:r>
          </a:p>
        </p:txBody>
      </p:sp>
      <p:pic>
        <p:nvPicPr>
          <p:cNvPr id="196616" name="Picture 8"/>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4525963" y="2352675"/>
            <a:ext cx="4618037" cy="242728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4105125"/>
      </p:ext>
    </p:extLst>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6610">
                                            <p:txEl>
                                              <p:pRg st="1" end="1"/>
                                            </p:txEl>
                                          </p:spTgt>
                                        </p:tgtEl>
                                        <p:attrNameLst>
                                          <p:attrName>style.visibility</p:attrName>
                                        </p:attrNameLst>
                                      </p:cBhvr>
                                      <p:to>
                                        <p:strVal val="visible"/>
                                      </p:to>
                                    </p:set>
                                    <p:anim calcmode="lin" valueType="num">
                                      <p:cBhvr additive="base">
                                        <p:cTn id="7" dur="500" fill="hold"/>
                                        <p:tgtEl>
                                          <p:spTgt spid="19661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661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6610">
                                            <p:txEl>
                                              <p:pRg st="2" end="2"/>
                                            </p:txEl>
                                          </p:spTgt>
                                        </p:tgtEl>
                                        <p:attrNameLst>
                                          <p:attrName>style.visibility</p:attrName>
                                        </p:attrNameLst>
                                      </p:cBhvr>
                                      <p:to>
                                        <p:strVal val="visible"/>
                                      </p:to>
                                    </p:set>
                                    <p:anim calcmode="lin" valueType="num">
                                      <p:cBhvr additive="base">
                                        <p:cTn id="13" dur="500" fill="hold"/>
                                        <p:tgtEl>
                                          <p:spTgt spid="196610">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661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6610">
                                            <p:txEl>
                                              <p:pRg st="3" end="3"/>
                                            </p:txEl>
                                          </p:spTgt>
                                        </p:tgtEl>
                                        <p:attrNameLst>
                                          <p:attrName>style.visibility</p:attrName>
                                        </p:attrNameLst>
                                      </p:cBhvr>
                                      <p:to>
                                        <p:strVal val="visible"/>
                                      </p:to>
                                    </p:set>
                                    <p:anim calcmode="lin" valueType="num">
                                      <p:cBhvr additive="base">
                                        <p:cTn id="19" dur="500" fill="hold"/>
                                        <p:tgtEl>
                                          <p:spTgt spid="196610">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9661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96610">
                                            <p:txEl>
                                              <p:pRg st="4" end="4"/>
                                            </p:txEl>
                                          </p:spTgt>
                                        </p:tgtEl>
                                        <p:attrNameLst>
                                          <p:attrName>style.visibility</p:attrName>
                                        </p:attrNameLst>
                                      </p:cBhvr>
                                      <p:to>
                                        <p:strVal val="visible"/>
                                      </p:to>
                                    </p:set>
                                    <p:anim calcmode="lin" valueType="num">
                                      <p:cBhvr additive="base">
                                        <p:cTn id="25" dur="500" fill="hold"/>
                                        <p:tgtEl>
                                          <p:spTgt spid="196610">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9661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4" name="Rectangle 4"/>
          <p:cNvSpPr>
            <a:spLocks noChangeArrowheads="1"/>
          </p:cNvSpPr>
          <p:nvPr/>
        </p:nvSpPr>
        <p:spPr bwMode="auto">
          <a:xfrm>
            <a:off x="687388" y="1771650"/>
            <a:ext cx="7772400" cy="4003675"/>
          </a:xfrm>
          <a:prstGeom prst="rect">
            <a:avLst/>
          </a:prstGeom>
          <a:solidFill>
            <a:srgbClr val="CCFFCC"/>
          </a:solidFill>
          <a:ln w="9525">
            <a:noFill/>
            <a:miter lim="800000"/>
            <a:headEnd/>
            <a:tailEnd/>
          </a:ln>
          <a:effectLst/>
        </p:spPr>
        <p:txBody>
          <a:bodyPr/>
          <a:lstStyle/>
          <a:p>
            <a:pPr eaLnBrk="0" hangingPunct="0">
              <a:spcBef>
                <a:spcPct val="20000"/>
              </a:spcBef>
            </a:pPr>
            <a:endParaRPr lang="en-US" sz="2000" b="1" i="1">
              <a:solidFill>
                <a:schemeClr val="hlink"/>
              </a:solidFill>
              <a:latin typeface="Courier New" pitchFamily="49" charset="0"/>
              <a:sym typeface="Symbol" pitchFamily="18" charset="2"/>
            </a:endParaRPr>
          </a:p>
        </p:txBody>
      </p:sp>
      <p:pic>
        <p:nvPicPr>
          <p:cNvPr id="184330" name="Picture 10"/>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708025" y="1817688"/>
            <a:ext cx="7720013" cy="3870325"/>
          </a:xfrm>
          <a:prstGeom prst="rect">
            <a:avLst/>
          </a:prstGeom>
          <a:noFill/>
        </p:spPr>
      </p:pic>
      <p:sp>
        <p:nvSpPr>
          <p:cNvPr id="184328"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11: Electromagnetic induction - AHL</a:t>
            </a:r>
            <a:br>
              <a:rPr lang="en-US" altLang="en-US" sz="2800" b="1">
                <a:solidFill>
                  <a:schemeClr val="tx2"/>
                </a:solidFill>
              </a:rPr>
            </a:br>
            <a:r>
              <a:rPr lang="en-US" altLang="en-US" sz="2800"/>
              <a:t>11.2 – Power generation and transmission</a:t>
            </a:r>
          </a:p>
        </p:txBody>
      </p:sp>
      <p:sp>
        <p:nvSpPr>
          <p:cNvPr id="184329" name="Rectangle 9"/>
          <p:cNvSpPr>
            <a:spLocks noChangeArrowheads="1"/>
          </p:cNvSpPr>
          <p:nvPr/>
        </p:nvSpPr>
        <p:spPr bwMode="auto">
          <a:xfrm>
            <a:off x="685800" y="1338263"/>
            <a:ext cx="7772400" cy="457200"/>
          </a:xfrm>
          <a:prstGeom prst="rect">
            <a:avLst/>
          </a:prstGeom>
          <a:solidFill>
            <a:srgbClr val="EAEAEA"/>
          </a:solidFill>
          <a:ln w="9525">
            <a:noFill/>
            <a:miter lim="800000"/>
            <a:headEnd/>
            <a:tailEnd/>
          </a:ln>
          <a:effectLst/>
        </p:spPr>
        <p:txBody>
          <a:bodyPr/>
          <a:lstStyle/>
          <a:p>
            <a:pPr eaLnBrk="0" hangingPunct="0">
              <a:spcBef>
                <a:spcPct val="20000"/>
              </a:spcBef>
            </a:pPr>
            <a:r>
              <a:rPr lang="en-US" i="1">
                <a:solidFill>
                  <a:schemeClr val="accent2"/>
                </a:solidFill>
                <a:cs typeface="Times New Roman" pitchFamily="18" charset="0"/>
              </a:rPr>
              <a:t>Solve problems involving power transmission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4330"/>
                                        </p:tgtEl>
                                        <p:attrNameLst>
                                          <p:attrName>style.visibility</p:attrName>
                                        </p:attrNameLst>
                                      </p:cBhvr>
                                      <p:to>
                                        <p:strVal val="visible"/>
                                      </p:to>
                                    </p:set>
                                    <p:anim calcmode="lin" valueType="num">
                                      <p:cBhvr additive="base">
                                        <p:cTn id="7" dur="500" fill="hold"/>
                                        <p:tgtEl>
                                          <p:spTgt spid="184330"/>
                                        </p:tgtEl>
                                        <p:attrNameLst>
                                          <p:attrName>ppt_x</p:attrName>
                                        </p:attrNameLst>
                                      </p:cBhvr>
                                      <p:tavLst>
                                        <p:tav tm="0">
                                          <p:val>
                                            <p:strVal val="#ppt_x"/>
                                          </p:val>
                                        </p:tav>
                                        <p:tav tm="100000">
                                          <p:val>
                                            <p:strVal val="#ppt_x"/>
                                          </p:val>
                                        </p:tav>
                                      </p:tavLst>
                                    </p:anim>
                                    <p:anim calcmode="lin" valueType="num">
                                      <p:cBhvr additive="base">
                                        <p:cTn id="8" dur="500" fill="hold"/>
                                        <p:tgtEl>
                                          <p:spTgt spid="18433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ChangeArrowheads="1"/>
          </p:cNvSpPr>
          <p:nvPr/>
        </p:nvSpPr>
        <p:spPr bwMode="auto">
          <a:xfrm>
            <a:off x="685800" y="1338263"/>
            <a:ext cx="7772400" cy="5519737"/>
          </a:xfrm>
          <a:prstGeom prst="rect">
            <a:avLst/>
          </a:prstGeom>
          <a:solidFill>
            <a:srgbClr val="EAEAEA"/>
          </a:solidFill>
          <a:ln w="9525">
            <a:noFill/>
            <a:miter lim="800000"/>
            <a:headEnd/>
            <a:tailEnd/>
          </a:ln>
          <a:effectLst/>
        </p:spPr>
        <p:txBody>
          <a:bodyPr/>
          <a:lstStyle/>
          <a:p>
            <a:r>
              <a:rPr lang="en-US" altLang="en-US" i="1">
                <a:solidFill>
                  <a:schemeClr val="accent2"/>
                </a:solidFill>
              </a:rPr>
              <a:t>The effect of electromagnetic waves on human health</a:t>
            </a:r>
          </a:p>
          <a:p>
            <a:r>
              <a:rPr lang="en-US">
                <a:solidFill>
                  <a:srgbClr val="000000"/>
                </a:solidFill>
                <a:cs typeface="Times New Roman" pitchFamily="18" charset="0"/>
                <a:sym typeface="Symbol" pitchFamily="18" charset="2"/>
              </a:rPr>
              <a:t></a:t>
            </a:r>
            <a:r>
              <a:rPr lang="en-US">
                <a:solidFill>
                  <a:srgbClr val="000000"/>
                </a:solidFill>
                <a:cs typeface="Times New Roman" pitchFamily="18" charset="0"/>
              </a:rPr>
              <a:t>The frequency of transmitted and home-used power is about 60 Hz, which is considered to be an extremely low frequency (ELF). </a:t>
            </a:r>
          </a:p>
          <a:p>
            <a:pPr eaLnBrk="0" hangingPunct="0">
              <a:spcBef>
                <a:spcPct val="20000"/>
              </a:spcBef>
            </a:pPr>
            <a:r>
              <a:rPr lang="en-US">
                <a:solidFill>
                  <a:srgbClr val="000000"/>
                </a:solidFill>
                <a:cs typeface="Times New Roman" pitchFamily="18" charset="0"/>
                <a:sym typeface="Symbol" pitchFamily="18" charset="2"/>
              </a:rPr>
              <a:t></a:t>
            </a:r>
            <a:r>
              <a:rPr lang="en-US">
                <a:solidFill>
                  <a:srgbClr val="000000"/>
                </a:solidFill>
                <a:cs typeface="Times New Roman" pitchFamily="18" charset="0"/>
              </a:rPr>
              <a:t>The photons emitted by such ELF radiation are not energetic enough to ionize living cells, and thus cannot harm cells via ionization in the ways that alpha, beta and gamma rays can.</a:t>
            </a:r>
          </a:p>
          <a:p>
            <a:pPr eaLnBrk="0" hangingPunct="0">
              <a:spcBef>
                <a:spcPct val="20000"/>
              </a:spcBef>
            </a:pPr>
            <a:r>
              <a:rPr lang="en-US">
                <a:solidFill>
                  <a:srgbClr val="000000"/>
                </a:solidFill>
                <a:cs typeface="Times New Roman" pitchFamily="18" charset="0"/>
                <a:sym typeface="Symbol" pitchFamily="18" charset="2"/>
              </a:rPr>
              <a:t></a:t>
            </a:r>
            <a:r>
              <a:rPr lang="en-US">
                <a:solidFill>
                  <a:srgbClr val="000000"/>
                </a:solidFill>
                <a:cs typeface="Times New Roman" pitchFamily="18" charset="0"/>
              </a:rPr>
              <a:t>The alternating field, however, </a:t>
            </a:r>
            <a:r>
              <a:rPr lang="en-US" i="1">
                <a:solidFill>
                  <a:srgbClr val="000000"/>
                </a:solidFill>
                <a:cs typeface="Times New Roman" pitchFamily="18" charset="0"/>
              </a:rPr>
              <a:t>can</a:t>
            </a:r>
            <a:r>
              <a:rPr lang="en-US">
                <a:solidFill>
                  <a:srgbClr val="000000"/>
                </a:solidFill>
                <a:cs typeface="Times New Roman" pitchFamily="18" charset="0"/>
              </a:rPr>
              <a:t> set up small alternating currents in the body. This is because there are both ions and polarized molecules in cellular structures which can respond to alternating electromagnetic fields according to Faraday’s law.</a:t>
            </a:r>
          </a:p>
        </p:txBody>
      </p:sp>
      <p:sp>
        <p:nvSpPr>
          <p:cNvPr id="186373"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11: Electromagnetic induction - AHL</a:t>
            </a:r>
            <a:br>
              <a:rPr lang="en-US" altLang="en-US" sz="2800" b="1">
                <a:solidFill>
                  <a:schemeClr val="tx2"/>
                </a:solidFill>
              </a:rPr>
            </a:br>
            <a:r>
              <a:rPr lang="en-US" altLang="en-US" sz="2800"/>
              <a:t>11.2 – Power generation and transmission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6370">
                                            <p:txEl>
                                              <p:pRg st="0" end="0"/>
                                            </p:txEl>
                                          </p:spTgt>
                                        </p:tgtEl>
                                        <p:attrNameLst>
                                          <p:attrName>style.visibility</p:attrName>
                                        </p:attrNameLst>
                                      </p:cBhvr>
                                      <p:to>
                                        <p:strVal val="visible"/>
                                      </p:to>
                                    </p:set>
                                    <p:anim calcmode="lin" valueType="num">
                                      <p:cBhvr additive="base">
                                        <p:cTn id="7" dur="500" fill="hold"/>
                                        <p:tgtEl>
                                          <p:spTgt spid="18637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637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86370">
                                            <p:txEl>
                                              <p:pRg st="1" end="1"/>
                                            </p:txEl>
                                          </p:spTgt>
                                        </p:tgtEl>
                                        <p:attrNameLst>
                                          <p:attrName>style.visibility</p:attrName>
                                        </p:attrNameLst>
                                      </p:cBhvr>
                                      <p:to>
                                        <p:strVal val="visible"/>
                                      </p:to>
                                    </p:set>
                                    <p:anim calcmode="lin" valueType="num">
                                      <p:cBhvr additive="base">
                                        <p:cTn id="13" dur="500" fill="hold"/>
                                        <p:tgtEl>
                                          <p:spTgt spid="18637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637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86370">
                                            <p:txEl>
                                              <p:pRg st="2" end="2"/>
                                            </p:txEl>
                                          </p:spTgt>
                                        </p:tgtEl>
                                        <p:attrNameLst>
                                          <p:attrName>style.visibility</p:attrName>
                                        </p:attrNameLst>
                                      </p:cBhvr>
                                      <p:to>
                                        <p:strVal val="visible"/>
                                      </p:to>
                                    </p:set>
                                    <p:anim calcmode="lin" valueType="num">
                                      <p:cBhvr additive="base">
                                        <p:cTn id="19" dur="500" fill="hold"/>
                                        <p:tgtEl>
                                          <p:spTgt spid="18637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8637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86370">
                                            <p:txEl>
                                              <p:pRg st="3" end="3"/>
                                            </p:txEl>
                                          </p:spTgt>
                                        </p:tgtEl>
                                        <p:attrNameLst>
                                          <p:attrName>style.visibility</p:attrName>
                                        </p:attrNameLst>
                                      </p:cBhvr>
                                      <p:to>
                                        <p:strVal val="visible"/>
                                      </p:to>
                                    </p:set>
                                    <p:anim calcmode="lin" valueType="num">
                                      <p:cBhvr additive="base">
                                        <p:cTn id="25" dur="500" fill="hold"/>
                                        <p:tgtEl>
                                          <p:spTgt spid="18637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8637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ChangeArrowheads="1"/>
          </p:cNvSpPr>
          <p:nvPr/>
        </p:nvSpPr>
        <p:spPr bwMode="auto">
          <a:xfrm>
            <a:off x="685800" y="1338263"/>
            <a:ext cx="7772400" cy="5519737"/>
          </a:xfrm>
          <a:prstGeom prst="rect">
            <a:avLst/>
          </a:prstGeom>
          <a:solidFill>
            <a:srgbClr val="EAEAEA"/>
          </a:solidFill>
          <a:ln w="9525">
            <a:noFill/>
            <a:miter lim="800000"/>
            <a:headEnd/>
            <a:tailEnd/>
          </a:ln>
          <a:effectLst/>
        </p:spPr>
        <p:txBody>
          <a:bodyPr/>
          <a:lstStyle/>
          <a:p>
            <a:pPr eaLnBrk="0" hangingPunct="0">
              <a:spcBef>
                <a:spcPct val="20000"/>
              </a:spcBef>
            </a:pPr>
            <a:r>
              <a:rPr lang="en-US" altLang="en-US" i="1" dirty="0">
                <a:solidFill>
                  <a:schemeClr val="accent2"/>
                </a:solidFill>
              </a:rPr>
              <a:t>The effect of electromagnetic waves on human health</a:t>
            </a:r>
            <a:endParaRPr lang="en-US" sz="2000" dirty="0">
              <a:solidFill>
                <a:srgbClr val="000000"/>
              </a:solidFill>
              <a:latin typeface="Courier New" pitchFamily="49" charset="0"/>
              <a:cs typeface="Times New Roman" pitchFamily="18" charset="0"/>
            </a:endParaRPr>
          </a:p>
          <a:p>
            <a:pPr eaLnBrk="0" hangingPunct="0">
              <a:spcBef>
                <a:spcPct val="20000"/>
              </a:spcBef>
            </a:pPr>
            <a:r>
              <a:rPr lang="en-US" dirty="0">
                <a:solidFill>
                  <a:srgbClr val="000000"/>
                </a:solidFill>
                <a:cs typeface="Times New Roman" pitchFamily="18" charset="0"/>
                <a:sym typeface="Symbol" pitchFamily="18" charset="2"/>
              </a:rPr>
              <a:t></a:t>
            </a:r>
            <a:r>
              <a:rPr lang="en-US" dirty="0">
                <a:solidFill>
                  <a:srgbClr val="000000"/>
                </a:solidFill>
                <a:cs typeface="Times New Roman" pitchFamily="18" charset="0"/>
              </a:rPr>
              <a:t>Many studies have shown that ELF fields do not harm genetic material.</a:t>
            </a:r>
          </a:p>
          <a:p>
            <a:pPr eaLnBrk="0" hangingPunct="0">
              <a:spcBef>
                <a:spcPct val="20000"/>
              </a:spcBef>
            </a:pPr>
            <a:r>
              <a:rPr lang="en-US" dirty="0">
                <a:solidFill>
                  <a:srgbClr val="000000"/>
                </a:solidFill>
                <a:cs typeface="Times New Roman" pitchFamily="18" charset="0"/>
                <a:sym typeface="Symbol" pitchFamily="18" charset="2"/>
              </a:rPr>
              <a:t></a:t>
            </a:r>
            <a:r>
              <a:rPr lang="en-US" dirty="0">
                <a:solidFill>
                  <a:srgbClr val="000000"/>
                </a:solidFill>
                <a:cs typeface="Times New Roman" pitchFamily="18" charset="0"/>
              </a:rPr>
              <a:t>Studies on the effect of ELF-induced currents in living cells are inconclusive, however. </a:t>
            </a:r>
          </a:p>
          <a:p>
            <a:pPr eaLnBrk="0" hangingPunct="0">
              <a:spcBef>
                <a:spcPct val="20000"/>
              </a:spcBef>
            </a:pPr>
            <a:r>
              <a:rPr lang="en-US" dirty="0">
                <a:solidFill>
                  <a:srgbClr val="000000"/>
                </a:solidFill>
                <a:cs typeface="Times New Roman" pitchFamily="18" charset="0"/>
                <a:sym typeface="Symbol" pitchFamily="18" charset="2"/>
              </a:rPr>
              <a:t></a:t>
            </a:r>
            <a:r>
              <a:rPr lang="en-US" dirty="0">
                <a:solidFill>
                  <a:srgbClr val="000000"/>
                </a:solidFill>
                <a:cs typeface="Times New Roman" pitchFamily="18" charset="0"/>
              </a:rPr>
              <a:t>Read the article                                                            </a:t>
            </a:r>
            <a:r>
              <a:rPr lang="en-US" dirty="0">
                <a:solidFill>
                  <a:srgbClr val="000000"/>
                </a:solidFill>
                <a:cs typeface="Times New Roman" pitchFamily="18" charset="0"/>
                <a:hlinkClick r:id="rId5"/>
              </a:rPr>
              <a:t>Power lines link to cancer</a:t>
            </a:r>
            <a:r>
              <a:rPr lang="en-US" dirty="0">
                <a:solidFill>
                  <a:srgbClr val="000000"/>
                </a:solidFill>
                <a:cs typeface="Times New Roman" pitchFamily="18" charset="0"/>
              </a:rPr>
              <a:t>                                                 to see evidence that induced                                      currents </a:t>
            </a:r>
            <a:r>
              <a:rPr lang="en-US" i="1" dirty="0" smtClean="0">
                <a:solidFill>
                  <a:srgbClr val="000000"/>
                </a:solidFill>
                <a:cs typeface="Times New Roman" pitchFamily="18" charset="0"/>
              </a:rPr>
              <a:t>may</a:t>
            </a:r>
            <a:r>
              <a:rPr lang="en-US" dirty="0" smtClean="0">
                <a:solidFill>
                  <a:srgbClr val="000000"/>
                </a:solidFill>
                <a:cs typeface="Times New Roman" pitchFamily="18" charset="0"/>
              </a:rPr>
              <a:t> </a:t>
            </a:r>
            <a:r>
              <a:rPr lang="en-US" dirty="0">
                <a:solidFill>
                  <a:srgbClr val="000000"/>
                </a:solidFill>
                <a:cs typeface="Times New Roman" pitchFamily="18" charset="0"/>
              </a:rPr>
              <a:t>increase the                                           incidence of childhood                                                leukemia.</a:t>
            </a:r>
          </a:p>
          <a:p>
            <a:pPr eaLnBrk="0" hangingPunct="0">
              <a:spcBef>
                <a:spcPct val="20000"/>
              </a:spcBef>
            </a:pPr>
            <a:r>
              <a:rPr lang="en-US" dirty="0">
                <a:solidFill>
                  <a:srgbClr val="000000"/>
                </a:solidFill>
                <a:cs typeface="Times New Roman" pitchFamily="18" charset="0"/>
                <a:sym typeface="Symbol" pitchFamily="18" charset="2"/>
              </a:rPr>
              <a:t></a:t>
            </a:r>
            <a:r>
              <a:rPr lang="en-US" dirty="0">
                <a:solidFill>
                  <a:srgbClr val="000000"/>
                </a:solidFill>
                <a:cs typeface="Times New Roman" pitchFamily="18" charset="0"/>
              </a:rPr>
              <a:t>Another obvious risk is danger                                        of electrocution.	</a:t>
            </a:r>
          </a:p>
        </p:txBody>
      </p:sp>
      <p:pic>
        <p:nvPicPr>
          <p:cNvPr id="188420" name="Picture 4"/>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067300" y="3022600"/>
            <a:ext cx="4076700" cy="3835400"/>
          </a:xfrm>
          <a:prstGeom prst="rect">
            <a:avLst/>
          </a:prstGeom>
          <a:noFill/>
        </p:spPr>
      </p:pic>
      <p:sp>
        <p:nvSpPr>
          <p:cNvPr id="188422"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11: Electromagnetic induction - AHL</a:t>
            </a:r>
            <a:br>
              <a:rPr lang="en-US" altLang="en-US" sz="2800" b="1">
                <a:solidFill>
                  <a:schemeClr val="tx2"/>
                </a:solidFill>
              </a:rPr>
            </a:br>
            <a:r>
              <a:rPr lang="en-US" altLang="en-US" sz="2800"/>
              <a:t>11.2 – Power generation and transmission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8418">
                                            <p:txEl>
                                              <p:pRg st="1" end="1"/>
                                            </p:txEl>
                                          </p:spTgt>
                                        </p:tgtEl>
                                        <p:attrNameLst>
                                          <p:attrName>style.visibility</p:attrName>
                                        </p:attrNameLst>
                                      </p:cBhvr>
                                      <p:to>
                                        <p:strVal val="visible"/>
                                      </p:to>
                                    </p:set>
                                    <p:anim calcmode="lin" valueType="num">
                                      <p:cBhvr additive="base">
                                        <p:cTn id="7" dur="500" fill="hold"/>
                                        <p:tgtEl>
                                          <p:spTgt spid="18841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841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10" presetClass="entr" presetSubtype="0" fill="hold" nodeType="withEffect">
                                  <p:stCondLst>
                                    <p:cond delay="0"/>
                                  </p:stCondLst>
                                  <p:childTnLst>
                                    <p:set>
                                      <p:cBhvr>
                                        <p:cTn id="10" dur="1" fill="hold">
                                          <p:stCondLst>
                                            <p:cond delay="0"/>
                                          </p:stCondLst>
                                        </p:cTn>
                                        <p:tgtEl>
                                          <p:spTgt spid="188420"/>
                                        </p:tgtEl>
                                        <p:attrNameLst>
                                          <p:attrName>style.visibility</p:attrName>
                                        </p:attrNameLst>
                                      </p:cBhvr>
                                      <p:to>
                                        <p:strVal val="visible"/>
                                      </p:to>
                                    </p:set>
                                    <p:animEffect transition="in" filter="fade">
                                      <p:cBhvr>
                                        <p:cTn id="11" dur="2000"/>
                                        <p:tgtEl>
                                          <p:spTgt spid="188420"/>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188418">
                                            <p:txEl>
                                              <p:pRg st="2" end="2"/>
                                            </p:txEl>
                                          </p:spTgt>
                                        </p:tgtEl>
                                        <p:attrNameLst>
                                          <p:attrName>style.visibility</p:attrName>
                                        </p:attrNameLst>
                                      </p:cBhvr>
                                      <p:to>
                                        <p:strVal val="visible"/>
                                      </p:to>
                                    </p:set>
                                    <p:anim calcmode="lin" valueType="num">
                                      <p:cBhvr additive="base">
                                        <p:cTn id="16" dur="500" fill="hold"/>
                                        <p:tgtEl>
                                          <p:spTgt spid="188418">
                                            <p:txEl>
                                              <p:pRg st="2" end="2"/>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18841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4"/>
                                            </p:cond>
                                          </p:stCondLst>
                                          <p:endCondLst>
                                            <p:cond evt="onStopAudio" delay="0">
                                              <p:tgtEl>
                                                <p:sldTgt/>
                                              </p:tgtEl>
                                            </p:cond>
                                          </p:endCondLst>
                                        </p:cTn>
                                        <p:tgtEl>
                                          <p:sndTgt r:embed="rId4" name="arrow.wav"/>
                                        </p:tgtEl>
                                      </p:cMediaNode>
                                    </p:audio>
                                  </p:sub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88418">
                                            <p:txEl>
                                              <p:pRg st="3" end="3"/>
                                            </p:txEl>
                                          </p:spTgt>
                                        </p:tgtEl>
                                        <p:attrNameLst>
                                          <p:attrName>style.visibility</p:attrName>
                                        </p:attrNameLst>
                                      </p:cBhvr>
                                      <p:to>
                                        <p:strVal val="visible"/>
                                      </p:to>
                                    </p:set>
                                    <p:anim calcmode="lin" valueType="num">
                                      <p:cBhvr additive="base">
                                        <p:cTn id="22" dur="500" fill="hold"/>
                                        <p:tgtEl>
                                          <p:spTgt spid="188418">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8841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4" name="arrow.wav"/>
                                        </p:tgtEl>
                                      </p:cMediaNode>
                                    </p:audio>
                                  </p:sub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88418">
                                            <p:txEl>
                                              <p:pRg st="4" end="4"/>
                                            </p:txEl>
                                          </p:spTgt>
                                        </p:tgtEl>
                                        <p:attrNameLst>
                                          <p:attrName>style.visibility</p:attrName>
                                        </p:attrNameLst>
                                      </p:cBhvr>
                                      <p:to>
                                        <p:strVal val="visible"/>
                                      </p:to>
                                    </p:set>
                                    <p:anim calcmode="lin" valueType="num">
                                      <p:cBhvr additive="base">
                                        <p:cTn id="28" dur="500" fill="hold"/>
                                        <p:tgtEl>
                                          <p:spTgt spid="188418">
                                            <p:txEl>
                                              <p:pRg st="4" end="4"/>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8841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ChangeArrowheads="1"/>
          </p:cNvSpPr>
          <p:nvPr/>
        </p:nvSpPr>
        <p:spPr bwMode="auto">
          <a:xfrm>
            <a:off x="685800" y="1338263"/>
            <a:ext cx="7772400" cy="5519737"/>
          </a:xfrm>
          <a:prstGeom prst="rect">
            <a:avLst/>
          </a:prstGeom>
          <a:solidFill>
            <a:srgbClr val="EAEAEA"/>
          </a:solidFill>
          <a:ln w="9525">
            <a:noFill/>
            <a:miter lim="800000"/>
            <a:headEnd/>
            <a:tailEnd/>
          </a:ln>
          <a:effectLst/>
        </p:spPr>
        <p:txBody>
          <a:bodyPr/>
          <a:lstStyle/>
          <a:p>
            <a:pPr eaLnBrk="0" hangingPunct="0">
              <a:spcBef>
                <a:spcPct val="20000"/>
              </a:spcBef>
            </a:pPr>
            <a:r>
              <a:rPr lang="en-US" altLang="en-US" i="1" dirty="0">
                <a:solidFill>
                  <a:schemeClr val="accent2"/>
                </a:solidFill>
              </a:rPr>
              <a:t>The AC vs. DC argument</a:t>
            </a:r>
            <a:endParaRPr lang="en-US" sz="2000" dirty="0">
              <a:solidFill>
                <a:srgbClr val="000000"/>
              </a:solidFill>
              <a:latin typeface="Courier New" pitchFamily="49" charset="0"/>
              <a:cs typeface="Times New Roman" pitchFamily="18" charset="0"/>
            </a:endParaRPr>
          </a:p>
          <a:p>
            <a:pPr eaLnBrk="0" hangingPunct="0">
              <a:spcBef>
                <a:spcPct val="20000"/>
              </a:spcBef>
            </a:pPr>
            <a:r>
              <a:rPr lang="en-US" dirty="0">
                <a:solidFill>
                  <a:srgbClr val="000000"/>
                </a:solidFill>
                <a:cs typeface="Times New Roman" pitchFamily="18" charset="0"/>
                <a:sym typeface="Symbol" pitchFamily="18" charset="2"/>
              </a:rPr>
              <a:t></a:t>
            </a:r>
            <a:r>
              <a:rPr lang="en-US" dirty="0">
                <a:solidFill>
                  <a:srgbClr val="000000"/>
                </a:solidFill>
                <a:cs typeface="Times New Roman" pitchFamily="18" charset="0"/>
              </a:rPr>
              <a:t>When electricity became available for                       distribution to households, various                          arguments as to which form it should be                 transmitted in were put forth by Edison (DC),   Westinghouse (AC), and Tesla (AC).</a:t>
            </a:r>
          </a:p>
          <a:p>
            <a:pPr eaLnBrk="0" hangingPunct="0">
              <a:spcBef>
                <a:spcPct val="20000"/>
              </a:spcBef>
            </a:pPr>
            <a:r>
              <a:rPr lang="en-US" dirty="0">
                <a:solidFill>
                  <a:srgbClr val="000000"/>
                </a:solidFill>
                <a:cs typeface="Times New Roman" pitchFamily="18" charset="0"/>
                <a:sym typeface="Symbol" pitchFamily="18" charset="2"/>
              </a:rPr>
              <a:t></a:t>
            </a:r>
            <a:r>
              <a:rPr lang="en-US" dirty="0">
                <a:solidFill>
                  <a:srgbClr val="000000"/>
                </a:solidFill>
                <a:cs typeface="Times New Roman" pitchFamily="18" charset="0"/>
              </a:rPr>
              <a:t>Power transmission today is exclusively </a:t>
            </a:r>
            <a:r>
              <a:rPr lang="en-US" dirty="0" smtClean="0">
                <a:solidFill>
                  <a:srgbClr val="000000"/>
                </a:solidFill>
                <a:cs typeface="Times New Roman" pitchFamily="18" charset="0"/>
              </a:rPr>
              <a:t>AC</a:t>
            </a:r>
            <a:r>
              <a:rPr lang="en-US" dirty="0">
                <a:solidFill>
                  <a:srgbClr val="000000"/>
                </a:solidFill>
                <a:cs typeface="Times New Roman" pitchFamily="18" charset="0"/>
              </a:rPr>
              <a:t>.</a:t>
            </a:r>
          </a:p>
          <a:p>
            <a:pPr eaLnBrk="0" hangingPunct="0">
              <a:spcBef>
                <a:spcPct val="20000"/>
              </a:spcBef>
            </a:pPr>
            <a:r>
              <a:rPr lang="en-US" dirty="0">
                <a:solidFill>
                  <a:srgbClr val="000000"/>
                </a:solidFill>
                <a:cs typeface="Times New Roman" pitchFamily="18" charset="0"/>
                <a:sym typeface="Symbol" pitchFamily="18" charset="2"/>
              </a:rPr>
              <a:t></a:t>
            </a:r>
            <a:r>
              <a:rPr lang="en-US" dirty="0">
                <a:solidFill>
                  <a:srgbClr val="000000"/>
                </a:solidFill>
                <a:cs typeface="Times New Roman" pitchFamily="18" charset="0"/>
              </a:rPr>
              <a:t>Given that AC can be stepped up and down </a:t>
            </a:r>
            <a:r>
              <a:rPr lang="en-US" dirty="0" smtClean="0">
                <a:solidFill>
                  <a:srgbClr val="000000"/>
                </a:solidFill>
                <a:cs typeface="Times New Roman" pitchFamily="18" charset="0"/>
              </a:rPr>
              <a:t>                           via </a:t>
            </a:r>
            <a:r>
              <a:rPr lang="en-US" dirty="0">
                <a:solidFill>
                  <a:srgbClr val="000000"/>
                </a:solidFill>
                <a:cs typeface="Times New Roman" pitchFamily="18" charset="0"/>
              </a:rPr>
              <a:t>transformers (and DC can’t), we can see </a:t>
            </a:r>
            <a:r>
              <a:rPr lang="en-US" dirty="0" smtClean="0">
                <a:solidFill>
                  <a:srgbClr val="000000"/>
                </a:solidFill>
                <a:cs typeface="Times New Roman" pitchFamily="18" charset="0"/>
              </a:rPr>
              <a:t>                                      why </a:t>
            </a:r>
            <a:r>
              <a:rPr lang="en-US" dirty="0">
                <a:solidFill>
                  <a:srgbClr val="000000"/>
                </a:solidFill>
                <a:cs typeface="Times New Roman" pitchFamily="18" charset="0"/>
              </a:rPr>
              <a:t>it is preferable to DC for transmission.</a:t>
            </a:r>
          </a:p>
          <a:p>
            <a:pPr eaLnBrk="0" hangingPunct="0">
              <a:spcBef>
                <a:spcPct val="20000"/>
              </a:spcBef>
            </a:pPr>
            <a:r>
              <a:rPr lang="en-US" dirty="0">
                <a:solidFill>
                  <a:srgbClr val="000000"/>
                </a:solidFill>
                <a:cs typeface="Times New Roman" pitchFamily="18" charset="0"/>
                <a:sym typeface="Symbol" pitchFamily="18" charset="2"/>
              </a:rPr>
              <a:t></a:t>
            </a:r>
            <a:r>
              <a:rPr lang="en-US" dirty="0">
                <a:solidFill>
                  <a:srgbClr val="000000"/>
                </a:solidFill>
                <a:cs typeface="Times New Roman" pitchFamily="18" charset="0"/>
              </a:rPr>
              <a:t>It is also easier to produce </a:t>
            </a:r>
            <a:r>
              <a:rPr lang="en-US" dirty="0" smtClean="0">
                <a:solidFill>
                  <a:srgbClr val="000000"/>
                </a:solidFill>
                <a:cs typeface="Times New Roman" pitchFamily="18" charset="0"/>
              </a:rPr>
              <a:t>AC in quantity.</a:t>
            </a:r>
            <a:endParaRPr lang="en-US" dirty="0">
              <a:solidFill>
                <a:srgbClr val="000000"/>
              </a:solidFill>
              <a:cs typeface="Times New Roman" pitchFamily="18" charset="0"/>
            </a:endParaRPr>
          </a:p>
          <a:p>
            <a:pPr eaLnBrk="0" hangingPunct="0">
              <a:spcBef>
                <a:spcPct val="20000"/>
              </a:spcBef>
            </a:pPr>
            <a:r>
              <a:rPr lang="en-US" dirty="0">
                <a:solidFill>
                  <a:srgbClr val="000000"/>
                </a:solidFill>
                <a:cs typeface="Times New Roman" pitchFamily="18" charset="0"/>
                <a:sym typeface="Symbol" pitchFamily="18" charset="2"/>
              </a:rPr>
              <a:t></a:t>
            </a:r>
            <a:r>
              <a:rPr lang="en-US" dirty="0">
                <a:solidFill>
                  <a:srgbClr val="000000"/>
                </a:solidFill>
                <a:cs typeface="Times New Roman" pitchFamily="18" charset="0"/>
              </a:rPr>
              <a:t>However, most of the electronic devices we use today are of the DC variety. Thus there must be a means to convert AC to DC within these devices.</a:t>
            </a:r>
          </a:p>
        </p:txBody>
      </p:sp>
      <p:sp>
        <p:nvSpPr>
          <p:cNvPr id="199684"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11: Electromagnetic induction - AHL</a:t>
            </a:r>
            <a:br>
              <a:rPr lang="en-US" altLang="en-US" sz="2800" b="1">
                <a:solidFill>
                  <a:schemeClr val="tx2"/>
                </a:solidFill>
              </a:rPr>
            </a:br>
            <a:r>
              <a:rPr lang="en-US" altLang="en-US" sz="2800"/>
              <a:t>11.2 – Power generation and transmission</a:t>
            </a:r>
          </a:p>
        </p:txBody>
      </p:sp>
      <p:pic>
        <p:nvPicPr>
          <p:cNvPr id="199685" name="Picture 5" descr="tesla"/>
          <p:cNvPicPr>
            <a:picLocks noChangeAspect="1" noChangeArrowheads="1"/>
          </p:cNvPicPr>
          <p:nvPr/>
        </p:nvPicPr>
        <p:blipFill>
          <a:blip r:embed="rId5" cstate="print"/>
          <a:srcRect/>
          <a:stretch>
            <a:fillRect/>
          </a:stretch>
        </p:blipFill>
        <p:spPr bwMode="auto">
          <a:xfrm>
            <a:off x="7071786" y="3887890"/>
            <a:ext cx="1822053" cy="1790239"/>
          </a:xfrm>
          <a:prstGeom prst="rect">
            <a:avLst/>
          </a:prstGeom>
          <a:ln>
            <a:noFill/>
          </a:ln>
          <a:effectLst>
            <a:outerShdw blurRad="292100" dist="139700" dir="2700000" algn="tl" rotWithShape="0">
              <a:srgbClr val="333333">
                <a:alpha val="65000"/>
              </a:srgbClr>
            </a:outerShdw>
          </a:effectLst>
        </p:spPr>
      </p:pic>
      <p:pic>
        <p:nvPicPr>
          <p:cNvPr id="199686" name="Picture 6"/>
          <p:cNvPicPr>
            <a:picLocks noChangeAspect="1" noChangeArrowheads="1"/>
          </p:cNvPicPr>
          <p:nvPr/>
        </p:nvPicPr>
        <p:blipFill>
          <a:blip r:embed="rId6" cstate="print"/>
          <a:srcRect/>
          <a:stretch>
            <a:fillRect/>
          </a:stretch>
        </p:blipFill>
        <p:spPr bwMode="auto">
          <a:xfrm>
            <a:off x="7063596" y="1280829"/>
            <a:ext cx="1826764" cy="2524256"/>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9682">
                                            <p:txEl>
                                              <p:pRg st="0" end="0"/>
                                            </p:txEl>
                                          </p:spTgt>
                                        </p:tgtEl>
                                        <p:attrNameLst>
                                          <p:attrName>style.visibility</p:attrName>
                                        </p:attrNameLst>
                                      </p:cBhvr>
                                      <p:to>
                                        <p:strVal val="visible"/>
                                      </p:to>
                                    </p:set>
                                    <p:anim calcmode="lin" valueType="num">
                                      <p:cBhvr additive="base">
                                        <p:cTn id="7" dur="500" fill="hold"/>
                                        <p:tgtEl>
                                          <p:spTgt spid="19968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968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99682">
                                            <p:txEl>
                                              <p:pRg st="1" end="1"/>
                                            </p:txEl>
                                          </p:spTgt>
                                        </p:tgtEl>
                                        <p:attrNameLst>
                                          <p:attrName>style.visibility</p:attrName>
                                        </p:attrNameLst>
                                      </p:cBhvr>
                                      <p:to>
                                        <p:strVal val="visible"/>
                                      </p:to>
                                    </p:set>
                                    <p:anim calcmode="lin" valueType="num">
                                      <p:cBhvr additive="base">
                                        <p:cTn id="13" dur="500" fill="hold"/>
                                        <p:tgtEl>
                                          <p:spTgt spid="19968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968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par>
                          <p:cTn id="15" fill="hold">
                            <p:stCondLst>
                              <p:cond delay="500"/>
                            </p:stCondLst>
                            <p:childTnLst>
                              <p:par>
                                <p:cTn id="16" presetID="10" presetClass="entr" presetSubtype="0" fill="hold" nodeType="afterEffect">
                                  <p:stCondLst>
                                    <p:cond delay="0"/>
                                  </p:stCondLst>
                                  <p:childTnLst>
                                    <p:set>
                                      <p:cBhvr>
                                        <p:cTn id="17" dur="1" fill="hold">
                                          <p:stCondLst>
                                            <p:cond delay="0"/>
                                          </p:stCondLst>
                                        </p:cTn>
                                        <p:tgtEl>
                                          <p:spTgt spid="199686"/>
                                        </p:tgtEl>
                                        <p:attrNameLst>
                                          <p:attrName>style.visibility</p:attrName>
                                        </p:attrNameLst>
                                      </p:cBhvr>
                                      <p:to>
                                        <p:strVal val="visible"/>
                                      </p:to>
                                    </p:set>
                                    <p:animEffect transition="in" filter="fade">
                                      <p:cBhvr>
                                        <p:cTn id="18" dur="2000"/>
                                        <p:tgtEl>
                                          <p:spTgt spid="199686"/>
                                        </p:tgtEl>
                                      </p:cBhvr>
                                    </p:animEffect>
                                  </p:childTnLst>
                                </p:cTn>
                              </p:par>
                            </p:childTnLst>
                          </p:cTn>
                        </p:par>
                        <p:par>
                          <p:cTn id="19" fill="hold">
                            <p:stCondLst>
                              <p:cond delay="2500"/>
                            </p:stCondLst>
                            <p:childTnLst>
                              <p:par>
                                <p:cTn id="20" presetID="10" presetClass="entr" presetSubtype="0" fill="hold" nodeType="afterEffect">
                                  <p:stCondLst>
                                    <p:cond delay="0"/>
                                  </p:stCondLst>
                                  <p:childTnLst>
                                    <p:set>
                                      <p:cBhvr>
                                        <p:cTn id="21" dur="1" fill="hold">
                                          <p:stCondLst>
                                            <p:cond delay="0"/>
                                          </p:stCondLst>
                                        </p:cTn>
                                        <p:tgtEl>
                                          <p:spTgt spid="199685"/>
                                        </p:tgtEl>
                                        <p:attrNameLst>
                                          <p:attrName>style.visibility</p:attrName>
                                        </p:attrNameLst>
                                      </p:cBhvr>
                                      <p:to>
                                        <p:strVal val="visible"/>
                                      </p:to>
                                    </p:set>
                                    <p:animEffect transition="in" filter="fade">
                                      <p:cBhvr>
                                        <p:cTn id="22" dur="2000"/>
                                        <p:tgtEl>
                                          <p:spTgt spid="199685"/>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99682">
                                            <p:txEl>
                                              <p:pRg st="2" end="2"/>
                                            </p:txEl>
                                          </p:spTgt>
                                        </p:tgtEl>
                                        <p:attrNameLst>
                                          <p:attrName>style.visibility</p:attrName>
                                        </p:attrNameLst>
                                      </p:cBhvr>
                                      <p:to>
                                        <p:strVal val="visible"/>
                                      </p:to>
                                    </p:set>
                                    <p:anim calcmode="lin" valueType="num">
                                      <p:cBhvr additive="base">
                                        <p:cTn id="27" dur="500" fill="hold"/>
                                        <p:tgtEl>
                                          <p:spTgt spid="199682">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9968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4" name="arrow.wav"/>
                                        </p:tgtEl>
                                      </p:cMediaNode>
                                    </p:audio>
                                  </p:sub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99682">
                                            <p:txEl>
                                              <p:pRg st="3" end="3"/>
                                            </p:txEl>
                                          </p:spTgt>
                                        </p:tgtEl>
                                        <p:attrNameLst>
                                          <p:attrName>style.visibility</p:attrName>
                                        </p:attrNameLst>
                                      </p:cBhvr>
                                      <p:to>
                                        <p:strVal val="visible"/>
                                      </p:to>
                                    </p:set>
                                    <p:anim calcmode="lin" valueType="num">
                                      <p:cBhvr additive="base">
                                        <p:cTn id="33" dur="500" fill="hold"/>
                                        <p:tgtEl>
                                          <p:spTgt spid="199682">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9968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4" name="arrow.wav"/>
                                        </p:tgtEl>
                                      </p:cMediaNode>
                                    </p:audio>
                                  </p:sub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99682">
                                            <p:txEl>
                                              <p:pRg st="4" end="4"/>
                                            </p:txEl>
                                          </p:spTgt>
                                        </p:tgtEl>
                                        <p:attrNameLst>
                                          <p:attrName>style.visibility</p:attrName>
                                        </p:attrNameLst>
                                      </p:cBhvr>
                                      <p:to>
                                        <p:strVal val="visible"/>
                                      </p:to>
                                    </p:set>
                                    <p:anim calcmode="lin" valueType="num">
                                      <p:cBhvr additive="base">
                                        <p:cTn id="39" dur="500" fill="hold"/>
                                        <p:tgtEl>
                                          <p:spTgt spid="199682">
                                            <p:txEl>
                                              <p:pRg st="4" end="4"/>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9968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4" name="arrow.wav"/>
                                        </p:tgtEl>
                                      </p:cMediaNode>
                                    </p:audio>
                                  </p:sub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99682">
                                            <p:txEl>
                                              <p:pRg st="5" end="5"/>
                                            </p:txEl>
                                          </p:spTgt>
                                        </p:tgtEl>
                                        <p:attrNameLst>
                                          <p:attrName>style.visibility</p:attrName>
                                        </p:attrNameLst>
                                      </p:cBhvr>
                                      <p:to>
                                        <p:strVal val="visible"/>
                                      </p:to>
                                    </p:set>
                                    <p:anim calcmode="lin" valueType="num">
                                      <p:cBhvr additive="base">
                                        <p:cTn id="45" dur="500" fill="hold"/>
                                        <p:tgtEl>
                                          <p:spTgt spid="199682">
                                            <p:txEl>
                                              <p:pRg st="5" end="5"/>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9968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ChangeArrowheads="1"/>
          </p:cNvSpPr>
          <p:nvPr/>
        </p:nvSpPr>
        <p:spPr bwMode="auto">
          <a:xfrm>
            <a:off x="685800" y="1338263"/>
            <a:ext cx="7772400" cy="5519737"/>
          </a:xfrm>
          <a:prstGeom prst="rect">
            <a:avLst/>
          </a:prstGeom>
          <a:solidFill>
            <a:srgbClr val="EAEAEA"/>
          </a:solidFill>
          <a:ln w="9525">
            <a:noFill/>
            <a:miter lim="800000"/>
            <a:headEnd/>
            <a:tailEnd/>
          </a:ln>
          <a:effectLst/>
        </p:spPr>
        <p:txBody>
          <a:bodyPr/>
          <a:lstStyle/>
          <a:p>
            <a:pPr eaLnBrk="0" hangingPunct="0">
              <a:spcBef>
                <a:spcPct val="20000"/>
              </a:spcBef>
            </a:pPr>
            <a:r>
              <a:rPr lang="en-US" altLang="en-US" i="1" dirty="0">
                <a:solidFill>
                  <a:schemeClr val="accent2"/>
                </a:solidFill>
              </a:rPr>
              <a:t>The diode bridge rectifier</a:t>
            </a:r>
            <a:endParaRPr lang="en-US" sz="2000" dirty="0">
              <a:solidFill>
                <a:srgbClr val="000000"/>
              </a:solidFill>
              <a:latin typeface="Courier New" pitchFamily="49" charset="0"/>
              <a:cs typeface="Times New Roman" pitchFamily="18" charset="0"/>
            </a:endParaRPr>
          </a:p>
          <a:p>
            <a:pPr eaLnBrk="0" hangingPunct="0">
              <a:spcBef>
                <a:spcPct val="20000"/>
              </a:spcBef>
            </a:pPr>
            <a:r>
              <a:rPr lang="en-US" dirty="0">
                <a:solidFill>
                  <a:srgbClr val="000000"/>
                </a:solidFill>
                <a:cs typeface="Times New Roman" pitchFamily="18" charset="0"/>
                <a:sym typeface="Symbol" pitchFamily="18" charset="2"/>
              </a:rPr>
              <a:t></a:t>
            </a:r>
            <a:r>
              <a:rPr lang="en-US" dirty="0">
                <a:solidFill>
                  <a:srgbClr val="000000"/>
                </a:solidFill>
                <a:cs typeface="Times New Roman" pitchFamily="18" charset="0"/>
              </a:rPr>
              <a:t>A </a:t>
            </a:r>
            <a:r>
              <a:rPr lang="en-US" dirty="0" smtClean="0">
                <a:solidFill>
                  <a:srgbClr val="000000"/>
                </a:solidFill>
                <a:cs typeface="Times New Roman" pitchFamily="18" charset="0"/>
              </a:rPr>
              <a:t>______ </a:t>
            </a:r>
            <a:r>
              <a:rPr lang="en-US" dirty="0">
                <a:solidFill>
                  <a:srgbClr val="000000"/>
                </a:solidFill>
                <a:cs typeface="Times New Roman" pitchFamily="18" charset="0"/>
              </a:rPr>
              <a:t>is a semiconductor that </a:t>
            </a:r>
            <a:r>
              <a:rPr lang="en-US" dirty="0" smtClean="0">
                <a:solidFill>
                  <a:srgbClr val="000000"/>
                </a:solidFill>
                <a:cs typeface="Times New Roman" pitchFamily="18" charset="0"/>
              </a:rPr>
              <a:t>________________ _________________. </a:t>
            </a:r>
            <a:r>
              <a:rPr lang="en-US" dirty="0">
                <a:solidFill>
                  <a:srgbClr val="000000"/>
                </a:solidFill>
                <a:cs typeface="Times New Roman" pitchFamily="18" charset="0"/>
              </a:rPr>
              <a:t>Its schematic symbol shows the direction of the conventional (+) current flow.</a:t>
            </a:r>
          </a:p>
          <a:p>
            <a:pPr eaLnBrk="0" hangingPunct="0">
              <a:spcBef>
                <a:spcPct val="20000"/>
              </a:spcBef>
            </a:pPr>
            <a:r>
              <a:rPr lang="en-US" dirty="0">
                <a:solidFill>
                  <a:srgbClr val="000000"/>
                </a:solidFill>
                <a:cs typeface="Times New Roman" pitchFamily="18" charset="0"/>
                <a:sym typeface="Symbol" pitchFamily="18" charset="2"/>
              </a:rPr>
              <a:t></a:t>
            </a:r>
            <a:r>
              <a:rPr lang="en-US" dirty="0">
                <a:solidFill>
                  <a:srgbClr val="000000"/>
                </a:solidFill>
                <a:cs typeface="Times New Roman" pitchFamily="18" charset="0"/>
              </a:rPr>
              <a:t>Thus, if we supply an                                                        </a:t>
            </a:r>
            <a:r>
              <a:rPr lang="en-US" dirty="0" smtClean="0">
                <a:solidFill>
                  <a:srgbClr val="000000"/>
                </a:solidFill>
                <a:cs typeface="Times New Roman" pitchFamily="18" charset="0"/>
              </a:rPr>
              <a:t>_________ to </a:t>
            </a:r>
            <a:r>
              <a:rPr lang="en-US" dirty="0">
                <a:solidFill>
                  <a:srgbClr val="000000"/>
                </a:solidFill>
                <a:cs typeface="Times New Roman" pitchFamily="18" charset="0"/>
              </a:rPr>
              <a:t>the diode,                                                       </a:t>
            </a:r>
            <a:r>
              <a:rPr lang="en-US" dirty="0" smtClean="0">
                <a:solidFill>
                  <a:srgbClr val="000000"/>
                </a:solidFill>
                <a:cs typeface="Times New Roman" pitchFamily="18" charset="0"/>
              </a:rPr>
              <a:t>____________________                                                         </a:t>
            </a:r>
            <a:r>
              <a:rPr lang="en-US" dirty="0">
                <a:solidFill>
                  <a:srgbClr val="000000"/>
                </a:solidFill>
                <a:cs typeface="Times New Roman" pitchFamily="18" charset="0"/>
              </a:rPr>
              <a:t>of the alternating input                                                       will be allowed to </a:t>
            </a:r>
            <a:r>
              <a:rPr lang="en-US" dirty="0" smtClean="0">
                <a:solidFill>
                  <a:srgbClr val="000000"/>
                </a:solidFill>
                <a:cs typeface="Times New Roman" pitchFamily="18" charset="0"/>
              </a:rPr>
              <a:t>_______                                                     __________.</a:t>
            </a:r>
          </a:p>
          <a:p>
            <a:pPr eaLnBrk="0" hangingPunct="0">
              <a:spcBef>
                <a:spcPct val="20000"/>
              </a:spcBef>
            </a:pPr>
            <a:r>
              <a:rPr lang="en-US" dirty="0" smtClean="0">
                <a:solidFill>
                  <a:srgbClr val="000000"/>
                </a:solidFill>
                <a:cs typeface="Times New Roman" pitchFamily="18" charset="0"/>
                <a:sym typeface="Symbol" pitchFamily="18" charset="2"/>
              </a:rPr>
              <a:t></a:t>
            </a:r>
            <a:r>
              <a:rPr lang="en-US" dirty="0" smtClean="0">
                <a:solidFill>
                  <a:srgbClr val="000000"/>
                </a:solidFill>
                <a:cs typeface="Times New Roman" pitchFamily="18" charset="0"/>
              </a:rPr>
              <a:t>The conversion from AC                                                    to DC is called </a:t>
            </a:r>
            <a:r>
              <a:rPr lang="en-US" b="1" dirty="0" smtClean="0">
                <a:solidFill>
                  <a:srgbClr val="000000"/>
                </a:solidFill>
                <a:cs typeface="Times New Roman" pitchFamily="18" charset="0"/>
              </a:rPr>
              <a:t>____________</a:t>
            </a:r>
            <a:r>
              <a:rPr lang="en-US" dirty="0" smtClean="0">
                <a:solidFill>
                  <a:srgbClr val="000000"/>
                </a:solidFill>
                <a:cs typeface="Times New Roman" pitchFamily="18" charset="0"/>
              </a:rPr>
              <a:t>.</a:t>
            </a:r>
          </a:p>
          <a:p>
            <a:pPr eaLnBrk="0" hangingPunct="0">
              <a:spcBef>
                <a:spcPct val="20000"/>
              </a:spcBef>
            </a:pPr>
            <a:r>
              <a:rPr lang="en-US" dirty="0" smtClean="0">
                <a:solidFill>
                  <a:srgbClr val="000000"/>
                </a:solidFill>
                <a:cs typeface="Times New Roman" pitchFamily="18" charset="0"/>
                <a:sym typeface="Symbol" pitchFamily="18" charset="2"/>
              </a:rPr>
              <a:t></a:t>
            </a:r>
            <a:r>
              <a:rPr lang="en-US" dirty="0">
                <a:solidFill>
                  <a:srgbClr val="000000"/>
                </a:solidFill>
                <a:cs typeface="Times New Roman" pitchFamily="18" charset="0"/>
              </a:rPr>
              <a:t>This particular example is called a </a:t>
            </a:r>
            <a:r>
              <a:rPr lang="en-US" b="1" dirty="0" smtClean="0">
                <a:solidFill>
                  <a:srgbClr val="000000"/>
                </a:solidFill>
                <a:cs typeface="Times New Roman" pitchFamily="18" charset="0"/>
              </a:rPr>
              <a:t>________________ </a:t>
            </a:r>
            <a:r>
              <a:rPr lang="en-US" dirty="0" smtClean="0">
                <a:solidFill>
                  <a:srgbClr val="000000"/>
                </a:solidFill>
                <a:cs typeface="Times New Roman" pitchFamily="18" charset="0"/>
              </a:rPr>
              <a:t>because </a:t>
            </a:r>
            <a:r>
              <a:rPr lang="en-US" dirty="0">
                <a:solidFill>
                  <a:srgbClr val="000000"/>
                </a:solidFill>
                <a:cs typeface="Times New Roman" pitchFamily="18" charset="0"/>
              </a:rPr>
              <a:t>we only “harvest” half the electrical energy.</a:t>
            </a:r>
          </a:p>
        </p:txBody>
      </p:sp>
      <p:sp>
        <p:nvSpPr>
          <p:cNvPr id="201731"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11: Electromagnetic induction - AHL</a:t>
            </a:r>
            <a:br>
              <a:rPr lang="en-US" altLang="en-US" sz="2800" b="1">
                <a:solidFill>
                  <a:schemeClr val="tx2"/>
                </a:solidFill>
              </a:rPr>
            </a:br>
            <a:r>
              <a:rPr lang="en-US" altLang="en-US" sz="2800"/>
              <a:t>11.2 – Power generation and transmission</a:t>
            </a:r>
          </a:p>
        </p:txBody>
      </p:sp>
      <p:pic>
        <p:nvPicPr>
          <p:cNvPr id="201733" name="Picture 5"/>
          <p:cNvPicPr>
            <a:picLocks noChangeAspect="1" noChangeArrowheads="1"/>
          </p:cNvPicPr>
          <p:nvPr/>
        </p:nvPicPr>
        <p:blipFill>
          <a:blip r:embed="rId6" cstate="print">
            <a:clrChange>
              <a:clrFrom>
                <a:srgbClr val="FF0000"/>
              </a:clrFrom>
              <a:clrTo>
                <a:srgbClr val="FF0000">
                  <a:alpha val="0"/>
                </a:srgbClr>
              </a:clrTo>
            </a:clrChange>
          </a:blip>
          <a:srcRect/>
          <a:stretch>
            <a:fillRect/>
          </a:stretch>
        </p:blipFill>
        <p:spPr bwMode="auto">
          <a:xfrm>
            <a:off x="6351588" y="1368425"/>
            <a:ext cx="1809750" cy="523875"/>
          </a:xfrm>
          <a:prstGeom prst="rect">
            <a:avLst/>
          </a:prstGeom>
          <a:ln>
            <a:noFill/>
          </a:ln>
          <a:effectLst>
            <a:outerShdw blurRad="292100" dist="139700" dir="2700000" algn="tl" rotWithShape="0">
              <a:srgbClr val="333333">
                <a:alpha val="65000"/>
              </a:srgbClr>
            </a:outerShdw>
          </a:effectLst>
        </p:spPr>
      </p:pic>
      <p:pic>
        <p:nvPicPr>
          <p:cNvPr id="201763" name="Picture 35"/>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4552950" y="3167063"/>
            <a:ext cx="4591050" cy="2724150"/>
          </a:xfrm>
          <a:prstGeom prst="rect">
            <a:avLst/>
          </a:prstGeom>
          <a:ln>
            <a:noFill/>
          </a:ln>
          <a:effectLst>
            <a:outerShdw blurRad="292100" dist="139700" dir="2700000" algn="tl" rotWithShape="0">
              <a:srgbClr val="333333">
                <a:alpha val="65000"/>
              </a:srgbClr>
            </a:outerShdw>
          </a:effectLst>
        </p:spPr>
      </p:pic>
      <p:sp>
        <p:nvSpPr>
          <p:cNvPr id="201764" name="Text Box 36"/>
          <p:cNvSpPr txBox="1">
            <a:spLocks noChangeArrowheads="1"/>
          </p:cNvSpPr>
          <p:nvPr/>
        </p:nvSpPr>
        <p:spPr bwMode="auto">
          <a:xfrm>
            <a:off x="6061075" y="3851275"/>
            <a:ext cx="938213" cy="641350"/>
          </a:xfrm>
          <a:prstGeom prst="rect">
            <a:avLst/>
          </a:prstGeom>
          <a:noFill/>
          <a:ln w="9525">
            <a:noFill/>
            <a:miter lim="800000"/>
            <a:headEnd/>
            <a:tailEnd/>
          </a:ln>
          <a:effectLst/>
        </p:spPr>
        <p:txBody>
          <a:bodyPr>
            <a:spAutoFit/>
          </a:bodyPr>
          <a:lstStyle/>
          <a:p>
            <a:pPr algn="ctr"/>
            <a:r>
              <a:rPr lang="en-US" sz="1800">
                <a:solidFill>
                  <a:schemeClr val="hlink"/>
                </a:solidFill>
              </a:rPr>
              <a:t>AC INPUT</a:t>
            </a:r>
          </a:p>
        </p:txBody>
      </p:sp>
      <p:sp>
        <p:nvSpPr>
          <p:cNvPr id="201765" name="Text Box 37"/>
          <p:cNvSpPr txBox="1">
            <a:spLocks noChangeArrowheads="1"/>
          </p:cNvSpPr>
          <p:nvPr/>
        </p:nvSpPr>
        <p:spPr bwMode="auto">
          <a:xfrm>
            <a:off x="6010275" y="5238750"/>
            <a:ext cx="1181100" cy="641350"/>
          </a:xfrm>
          <a:prstGeom prst="rect">
            <a:avLst/>
          </a:prstGeom>
          <a:noFill/>
          <a:ln w="9525">
            <a:noFill/>
            <a:miter lim="800000"/>
            <a:headEnd/>
            <a:tailEnd/>
          </a:ln>
          <a:effectLst/>
        </p:spPr>
        <p:txBody>
          <a:bodyPr>
            <a:spAutoFit/>
          </a:bodyPr>
          <a:lstStyle/>
          <a:p>
            <a:pPr algn="ctr"/>
            <a:r>
              <a:rPr lang="en-US" sz="1800">
                <a:solidFill>
                  <a:schemeClr val="hlink"/>
                </a:solidFill>
              </a:rPr>
              <a:t>DC OUTPUT</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1730">
                                            <p:txEl>
                                              <p:pRg st="0" end="0"/>
                                            </p:txEl>
                                          </p:spTgt>
                                        </p:tgtEl>
                                        <p:attrNameLst>
                                          <p:attrName>style.visibility</p:attrName>
                                        </p:attrNameLst>
                                      </p:cBhvr>
                                      <p:to>
                                        <p:strVal val="visible"/>
                                      </p:to>
                                    </p:set>
                                    <p:anim calcmode="lin" valueType="num">
                                      <p:cBhvr additive="base">
                                        <p:cTn id="7" dur="500" fill="hold"/>
                                        <p:tgtEl>
                                          <p:spTgt spid="20173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173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1730">
                                            <p:txEl>
                                              <p:pRg st="1" end="1"/>
                                            </p:txEl>
                                          </p:spTgt>
                                        </p:tgtEl>
                                        <p:attrNameLst>
                                          <p:attrName>style.visibility</p:attrName>
                                        </p:attrNameLst>
                                      </p:cBhvr>
                                      <p:to>
                                        <p:strVal val="visible"/>
                                      </p:to>
                                    </p:set>
                                    <p:anim calcmode="lin" valueType="num">
                                      <p:cBhvr additive="base">
                                        <p:cTn id="13" dur="500" fill="hold"/>
                                        <p:tgtEl>
                                          <p:spTgt spid="20173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173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10" presetClass="entr" presetSubtype="0" fill="hold" nodeType="withEffect">
                                  <p:stCondLst>
                                    <p:cond delay="0"/>
                                  </p:stCondLst>
                                  <p:childTnLst>
                                    <p:set>
                                      <p:cBhvr>
                                        <p:cTn id="16" dur="1" fill="hold">
                                          <p:stCondLst>
                                            <p:cond delay="0"/>
                                          </p:stCondLst>
                                        </p:cTn>
                                        <p:tgtEl>
                                          <p:spTgt spid="201733"/>
                                        </p:tgtEl>
                                        <p:attrNameLst>
                                          <p:attrName>style.visibility</p:attrName>
                                        </p:attrNameLst>
                                      </p:cBhvr>
                                      <p:to>
                                        <p:strVal val="visible"/>
                                      </p:to>
                                    </p:set>
                                    <p:animEffect transition="in" filter="fade">
                                      <p:cBhvr>
                                        <p:cTn id="17" dur="2000"/>
                                        <p:tgtEl>
                                          <p:spTgt spid="20173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01730">
                                            <p:txEl>
                                              <p:pRg st="2" end="2"/>
                                            </p:txEl>
                                          </p:spTgt>
                                        </p:tgtEl>
                                        <p:attrNameLst>
                                          <p:attrName>style.visibility</p:attrName>
                                        </p:attrNameLst>
                                      </p:cBhvr>
                                      <p:to>
                                        <p:strVal val="visible"/>
                                      </p:to>
                                    </p:set>
                                    <p:anim calcmode="lin" valueType="num">
                                      <p:cBhvr additive="base">
                                        <p:cTn id="22" dur="500" fill="hold"/>
                                        <p:tgtEl>
                                          <p:spTgt spid="201730">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20173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4" name="arrow.wav"/>
                                        </p:tgtEl>
                                      </p:cMediaNode>
                                    </p:audio>
                                  </p:sub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201763"/>
                                        </p:tgtEl>
                                        <p:attrNameLst>
                                          <p:attrName>style.visibility</p:attrName>
                                        </p:attrNameLst>
                                      </p:cBhvr>
                                      <p:to>
                                        <p:strVal val="visible"/>
                                      </p:to>
                                    </p:set>
                                    <p:animEffect transition="in" filter="wipe(left)">
                                      <p:cBhvr>
                                        <p:cTn id="28" dur="5000"/>
                                        <p:tgtEl>
                                          <p:spTgt spid="201763"/>
                                        </p:tgtEl>
                                      </p:cBhvr>
                                    </p:animEffect>
                                  </p:childTnLst>
                                  <p:subTnLst>
                                    <p:audio>
                                      <p:cMediaNode>
                                        <p:cTn display="0" masterRel="sameClick">
                                          <p:stCondLst>
                                            <p:cond evt="begin" delay="0">
                                              <p:tn val="26"/>
                                            </p:cond>
                                          </p:stCondLst>
                                          <p:endCondLst>
                                            <p:cond evt="onStopAudio" delay="0">
                                              <p:tgtEl>
                                                <p:sldTgt/>
                                              </p:tgtEl>
                                            </p:cond>
                                          </p:endCondLst>
                                        </p:cTn>
                                        <p:tgtEl>
                                          <p:sndTgt r:embed="rId5" name="chimes.wav"/>
                                        </p:tgtEl>
                                      </p:cMediaNode>
                                    </p:audio>
                                  </p:sub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01730">
                                            <p:txEl>
                                              <p:pRg st="3" end="3"/>
                                            </p:txEl>
                                          </p:spTgt>
                                        </p:tgtEl>
                                        <p:attrNameLst>
                                          <p:attrName>style.visibility</p:attrName>
                                        </p:attrNameLst>
                                      </p:cBhvr>
                                      <p:to>
                                        <p:strVal val="visible"/>
                                      </p:to>
                                    </p:set>
                                    <p:anim calcmode="lin" valueType="num">
                                      <p:cBhvr additive="base">
                                        <p:cTn id="33" dur="500" fill="hold"/>
                                        <p:tgtEl>
                                          <p:spTgt spid="201730">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0173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4" name="arrow.wav"/>
                                        </p:tgtEl>
                                      </p:cMediaNode>
                                    </p:audio>
                                  </p:sub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201764"/>
                                        </p:tgtEl>
                                        <p:attrNameLst>
                                          <p:attrName>style.visibility</p:attrName>
                                        </p:attrNameLst>
                                      </p:cBhvr>
                                      <p:to>
                                        <p:strVal val="visible"/>
                                      </p:to>
                                    </p:set>
                                    <p:anim calcmode="lin" valueType="num">
                                      <p:cBhvr additive="base">
                                        <p:cTn id="39" dur="500" fill="hold"/>
                                        <p:tgtEl>
                                          <p:spTgt spid="201764"/>
                                        </p:tgtEl>
                                        <p:attrNameLst>
                                          <p:attrName>ppt_x</p:attrName>
                                        </p:attrNameLst>
                                      </p:cBhvr>
                                      <p:tavLst>
                                        <p:tav tm="0">
                                          <p:val>
                                            <p:strVal val="#ppt_x"/>
                                          </p:val>
                                        </p:tav>
                                        <p:tav tm="100000">
                                          <p:val>
                                            <p:strVal val="#ppt_x"/>
                                          </p:val>
                                        </p:tav>
                                      </p:tavLst>
                                    </p:anim>
                                    <p:anim calcmode="lin" valueType="num">
                                      <p:cBhvr additive="base">
                                        <p:cTn id="40" dur="500" fill="hold"/>
                                        <p:tgtEl>
                                          <p:spTgt spid="20176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4" name="arrow.wav"/>
                                        </p:tgtEl>
                                      </p:cMediaNode>
                                    </p:audio>
                                  </p:sub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201765"/>
                                        </p:tgtEl>
                                        <p:attrNameLst>
                                          <p:attrName>style.visibility</p:attrName>
                                        </p:attrNameLst>
                                      </p:cBhvr>
                                      <p:to>
                                        <p:strVal val="visible"/>
                                      </p:to>
                                    </p:set>
                                    <p:anim calcmode="lin" valueType="num">
                                      <p:cBhvr additive="base">
                                        <p:cTn id="45" dur="500" fill="hold"/>
                                        <p:tgtEl>
                                          <p:spTgt spid="201765"/>
                                        </p:tgtEl>
                                        <p:attrNameLst>
                                          <p:attrName>ppt_x</p:attrName>
                                        </p:attrNameLst>
                                      </p:cBhvr>
                                      <p:tavLst>
                                        <p:tav tm="0">
                                          <p:val>
                                            <p:strVal val="#ppt_x"/>
                                          </p:val>
                                        </p:tav>
                                        <p:tav tm="100000">
                                          <p:val>
                                            <p:strVal val="#ppt_x"/>
                                          </p:val>
                                        </p:tav>
                                      </p:tavLst>
                                    </p:anim>
                                    <p:anim calcmode="lin" valueType="num">
                                      <p:cBhvr additive="base">
                                        <p:cTn id="46" dur="500" fill="hold"/>
                                        <p:tgtEl>
                                          <p:spTgt spid="20176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3"/>
                                            </p:cond>
                                          </p:stCondLst>
                                          <p:endCondLst>
                                            <p:cond evt="onStopAudio" delay="0">
                                              <p:tgtEl>
                                                <p:sldTgt/>
                                              </p:tgtEl>
                                            </p:cond>
                                          </p:endCondLst>
                                        </p:cTn>
                                        <p:tgtEl>
                                          <p:sndTgt r:embed="rId4" name="arrow.wav"/>
                                        </p:tgtEl>
                                      </p:cMediaNode>
                                    </p:audio>
                                  </p:sub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201730">
                                            <p:txEl>
                                              <p:pRg st="4" end="4"/>
                                            </p:txEl>
                                          </p:spTgt>
                                        </p:tgtEl>
                                        <p:attrNameLst>
                                          <p:attrName>style.visibility</p:attrName>
                                        </p:attrNameLst>
                                      </p:cBhvr>
                                      <p:to>
                                        <p:strVal val="visible"/>
                                      </p:to>
                                    </p:set>
                                    <p:anim calcmode="lin" valueType="num">
                                      <p:cBhvr additive="base">
                                        <p:cTn id="51" dur="500" fill="hold"/>
                                        <p:tgtEl>
                                          <p:spTgt spid="201730">
                                            <p:txEl>
                                              <p:pRg st="4" end="4"/>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20173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764" grpId="0"/>
      <p:bldP spid="20176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ChangeArrowheads="1"/>
          </p:cNvSpPr>
          <p:nvPr/>
        </p:nvSpPr>
        <p:spPr bwMode="auto">
          <a:xfrm>
            <a:off x="685800" y="1338263"/>
            <a:ext cx="7772400" cy="5519737"/>
          </a:xfrm>
          <a:prstGeom prst="rect">
            <a:avLst/>
          </a:prstGeom>
          <a:solidFill>
            <a:srgbClr val="EAEAEA"/>
          </a:solidFill>
          <a:ln w="9525">
            <a:noFill/>
            <a:miter lim="800000"/>
            <a:headEnd/>
            <a:tailEnd/>
          </a:ln>
          <a:effectLst/>
        </p:spPr>
        <p:txBody>
          <a:bodyPr/>
          <a:lstStyle/>
          <a:p>
            <a:pPr eaLnBrk="0" hangingPunct="0">
              <a:spcBef>
                <a:spcPct val="20000"/>
              </a:spcBef>
            </a:pPr>
            <a:r>
              <a:rPr lang="en-US" altLang="en-US" i="1" dirty="0">
                <a:solidFill>
                  <a:schemeClr val="accent2"/>
                </a:solidFill>
              </a:rPr>
              <a:t>The diode bridge rectifier</a:t>
            </a:r>
            <a:endParaRPr lang="en-US" sz="2000" dirty="0">
              <a:solidFill>
                <a:srgbClr val="000000"/>
              </a:solidFill>
              <a:latin typeface="Courier New" pitchFamily="49" charset="0"/>
              <a:cs typeface="Times New Roman" pitchFamily="18" charset="0"/>
            </a:endParaRPr>
          </a:p>
          <a:p>
            <a:pPr eaLnBrk="0" hangingPunct="0">
              <a:spcBef>
                <a:spcPct val="20000"/>
              </a:spcBef>
            </a:pPr>
            <a:r>
              <a:rPr lang="en-US" dirty="0">
                <a:solidFill>
                  <a:srgbClr val="000000"/>
                </a:solidFill>
                <a:cs typeface="Times New Roman" pitchFamily="18" charset="0"/>
                <a:sym typeface="Symbol" pitchFamily="18" charset="2"/>
              </a:rPr>
              <a:t></a:t>
            </a:r>
            <a:r>
              <a:rPr lang="en-US" dirty="0">
                <a:solidFill>
                  <a:srgbClr val="000000"/>
                </a:solidFill>
                <a:cs typeface="Times New Roman" pitchFamily="18" charset="0"/>
              </a:rPr>
              <a:t>If we are clever, we can                                            construct a </a:t>
            </a:r>
            <a:r>
              <a:rPr lang="en-US" b="1" dirty="0" smtClean="0">
                <a:solidFill>
                  <a:srgbClr val="000000"/>
                </a:solidFill>
                <a:cs typeface="Times New Roman" pitchFamily="18" charset="0"/>
              </a:rPr>
              <a:t>___________                                                   ________________</a:t>
            </a:r>
            <a:r>
              <a:rPr lang="en-US" dirty="0" smtClean="0">
                <a:solidFill>
                  <a:srgbClr val="000000"/>
                </a:solidFill>
                <a:cs typeface="Times New Roman" pitchFamily="18" charset="0"/>
              </a:rPr>
              <a:t> </a:t>
            </a:r>
            <a:r>
              <a:rPr lang="en-US" dirty="0">
                <a:solidFill>
                  <a:srgbClr val="000000"/>
                </a:solidFill>
                <a:cs typeface="Times New Roman" pitchFamily="18" charset="0"/>
              </a:rPr>
              <a:t>using                                                      four diodes and a resistor,                                                  as shown:</a:t>
            </a:r>
          </a:p>
          <a:p>
            <a:pPr eaLnBrk="0" hangingPunct="0">
              <a:spcBef>
                <a:spcPct val="20000"/>
              </a:spcBef>
            </a:pPr>
            <a:r>
              <a:rPr lang="en-US" dirty="0">
                <a:solidFill>
                  <a:srgbClr val="000000"/>
                </a:solidFill>
                <a:cs typeface="Times New Roman" pitchFamily="18" charset="0"/>
                <a:sym typeface="Symbol" pitchFamily="18" charset="2"/>
              </a:rPr>
              <a:t></a:t>
            </a:r>
            <a:r>
              <a:rPr lang="en-US" dirty="0">
                <a:solidFill>
                  <a:srgbClr val="000000"/>
                </a:solidFill>
                <a:cs typeface="Times New Roman" pitchFamily="18" charset="0"/>
              </a:rPr>
              <a:t>Now if we supply an                                                        AC input to the diode                                                    “bridge” there will always                                                      be a path for a lobe to                                                      make it through and                                                     produce a DC voltage                                                      drop across the load                                                   resistor.</a:t>
            </a:r>
          </a:p>
        </p:txBody>
      </p:sp>
      <p:sp>
        <p:nvSpPr>
          <p:cNvPr id="205827"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11: Electromagnetic induction - AHL</a:t>
            </a:r>
            <a:br>
              <a:rPr lang="en-US" altLang="en-US" sz="2800" b="1">
                <a:solidFill>
                  <a:schemeClr val="tx2"/>
                </a:solidFill>
              </a:rPr>
            </a:br>
            <a:r>
              <a:rPr lang="en-US" altLang="en-US" sz="2800"/>
              <a:t>11.2 – Power generation and transmission</a:t>
            </a:r>
          </a:p>
        </p:txBody>
      </p:sp>
      <p:pic>
        <p:nvPicPr>
          <p:cNvPr id="205832" name="Picture 8"/>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4543425" y="3976688"/>
            <a:ext cx="4600575" cy="2762250"/>
          </a:xfrm>
          <a:prstGeom prst="rect">
            <a:avLst/>
          </a:prstGeom>
          <a:ln>
            <a:noFill/>
          </a:ln>
          <a:effectLst>
            <a:outerShdw blurRad="292100" dist="139700" dir="2700000" algn="tl" rotWithShape="0">
              <a:srgbClr val="333333">
                <a:alpha val="65000"/>
              </a:srgbClr>
            </a:outerShdw>
          </a:effectLst>
        </p:spPr>
      </p:pic>
      <p:sp>
        <p:nvSpPr>
          <p:cNvPr id="205830" name="Text Box 6"/>
          <p:cNvSpPr txBox="1">
            <a:spLocks noChangeArrowheads="1"/>
          </p:cNvSpPr>
          <p:nvPr/>
        </p:nvSpPr>
        <p:spPr bwMode="auto">
          <a:xfrm>
            <a:off x="6061075" y="4613275"/>
            <a:ext cx="938213" cy="641350"/>
          </a:xfrm>
          <a:prstGeom prst="rect">
            <a:avLst/>
          </a:prstGeom>
          <a:noFill/>
          <a:ln w="9525">
            <a:noFill/>
            <a:miter lim="800000"/>
            <a:headEnd/>
            <a:tailEnd/>
          </a:ln>
          <a:effectLst/>
        </p:spPr>
        <p:txBody>
          <a:bodyPr>
            <a:spAutoFit/>
          </a:bodyPr>
          <a:lstStyle/>
          <a:p>
            <a:pPr algn="ctr"/>
            <a:r>
              <a:rPr lang="en-US" sz="1800">
                <a:solidFill>
                  <a:schemeClr val="hlink"/>
                </a:solidFill>
              </a:rPr>
              <a:t>AC INPUT</a:t>
            </a:r>
          </a:p>
        </p:txBody>
      </p:sp>
      <p:sp>
        <p:nvSpPr>
          <p:cNvPr id="205831" name="Text Box 7"/>
          <p:cNvSpPr txBox="1">
            <a:spLocks noChangeArrowheads="1"/>
          </p:cNvSpPr>
          <p:nvPr/>
        </p:nvSpPr>
        <p:spPr bwMode="auto">
          <a:xfrm>
            <a:off x="5966031" y="6000750"/>
            <a:ext cx="1181100" cy="641350"/>
          </a:xfrm>
          <a:prstGeom prst="rect">
            <a:avLst/>
          </a:prstGeom>
          <a:noFill/>
          <a:ln w="9525">
            <a:noFill/>
            <a:miter lim="800000"/>
            <a:headEnd/>
            <a:tailEnd/>
          </a:ln>
          <a:effectLst/>
        </p:spPr>
        <p:txBody>
          <a:bodyPr>
            <a:spAutoFit/>
          </a:bodyPr>
          <a:lstStyle/>
          <a:p>
            <a:pPr algn="ctr"/>
            <a:r>
              <a:rPr lang="en-US" sz="1800" dirty="0">
                <a:solidFill>
                  <a:schemeClr val="hlink"/>
                </a:solidFill>
              </a:rPr>
              <a:t>DC OUTPUT</a:t>
            </a:r>
          </a:p>
        </p:txBody>
      </p:sp>
      <p:grpSp>
        <p:nvGrpSpPr>
          <p:cNvPr id="205855" name="Group 31"/>
          <p:cNvGrpSpPr>
            <a:grpSpLocks/>
          </p:cNvGrpSpPr>
          <p:nvPr/>
        </p:nvGrpSpPr>
        <p:grpSpPr bwMode="auto">
          <a:xfrm>
            <a:off x="4851400" y="1404938"/>
            <a:ext cx="2832100" cy="2536825"/>
            <a:chOff x="3571" y="900"/>
            <a:chExt cx="1784" cy="1598"/>
          </a:xfrm>
        </p:grpSpPr>
        <p:pic>
          <p:nvPicPr>
            <p:cNvPr id="205833" name="Picture 9"/>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3613" y="2222"/>
              <a:ext cx="1398" cy="276"/>
            </a:xfrm>
            <a:prstGeom prst="rect">
              <a:avLst/>
            </a:prstGeom>
            <a:ln>
              <a:noFill/>
            </a:ln>
            <a:effectLst>
              <a:outerShdw blurRad="292100" dist="139700" dir="2700000" algn="tl" rotWithShape="0">
                <a:srgbClr val="333333">
                  <a:alpha val="65000"/>
                </a:srgbClr>
              </a:outerShdw>
            </a:effectLst>
          </p:spPr>
        </p:pic>
        <p:pic>
          <p:nvPicPr>
            <p:cNvPr id="205836" name="Picture 12"/>
            <p:cNvPicPr>
              <a:picLocks noChangeAspect="1" noChangeArrowheads="1"/>
            </p:cNvPicPr>
            <p:nvPr/>
          </p:nvPicPr>
          <p:blipFill>
            <a:blip r:embed="rId8" cstate="print">
              <a:clrChange>
                <a:clrFrom>
                  <a:srgbClr val="FF0000"/>
                </a:clrFrom>
                <a:clrTo>
                  <a:srgbClr val="FF0000">
                    <a:alpha val="0"/>
                  </a:srgbClr>
                </a:clrTo>
              </a:clrChange>
            </a:blip>
            <a:srcRect/>
            <a:stretch>
              <a:fillRect/>
            </a:stretch>
          </p:blipFill>
          <p:spPr bwMode="auto">
            <a:xfrm rot="-2700000">
              <a:off x="3571" y="1111"/>
              <a:ext cx="898" cy="260"/>
            </a:xfrm>
            <a:prstGeom prst="rect">
              <a:avLst/>
            </a:prstGeom>
            <a:ln>
              <a:noFill/>
            </a:ln>
            <a:effectLst>
              <a:outerShdw blurRad="292100" dist="139700" dir="2700000" algn="tl" rotWithShape="0">
                <a:srgbClr val="333333">
                  <a:alpha val="65000"/>
                </a:srgbClr>
              </a:outerShdw>
            </a:effectLst>
          </p:spPr>
        </p:pic>
        <p:pic>
          <p:nvPicPr>
            <p:cNvPr id="205838" name="Picture 14"/>
            <p:cNvPicPr>
              <a:picLocks noChangeAspect="1" noChangeArrowheads="1"/>
            </p:cNvPicPr>
            <p:nvPr/>
          </p:nvPicPr>
          <p:blipFill>
            <a:blip r:embed="rId8" cstate="print">
              <a:clrChange>
                <a:clrFrom>
                  <a:srgbClr val="FF0000"/>
                </a:clrFrom>
                <a:clrTo>
                  <a:srgbClr val="FF0000">
                    <a:alpha val="0"/>
                  </a:srgbClr>
                </a:clrTo>
              </a:clrChange>
            </a:blip>
            <a:srcRect/>
            <a:stretch>
              <a:fillRect/>
            </a:stretch>
          </p:blipFill>
          <p:spPr bwMode="auto">
            <a:xfrm rot="2700000" flipH="1">
              <a:off x="4196" y="1110"/>
              <a:ext cx="898" cy="260"/>
            </a:xfrm>
            <a:prstGeom prst="rect">
              <a:avLst/>
            </a:prstGeom>
            <a:ln>
              <a:noFill/>
            </a:ln>
            <a:effectLst>
              <a:outerShdw blurRad="292100" dist="139700" dir="2700000" algn="tl" rotWithShape="0">
                <a:srgbClr val="333333">
                  <a:alpha val="65000"/>
                </a:srgbClr>
              </a:outerShdw>
            </a:effectLst>
          </p:spPr>
        </p:pic>
        <p:pic>
          <p:nvPicPr>
            <p:cNvPr id="205839" name="Picture 15"/>
            <p:cNvPicPr>
              <a:picLocks noChangeAspect="1" noChangeArrowheads="1"/>
            </p:cNvPicPr>
            <p:nvPr/>
          </p:nvPicPr>
          <p:blipFill>
            <a:blip r:embed="rId8" cstate="print">
              <a:clrChange>
                <a:clrFrom>
                  <a:srgbClr val="FF0000"/>
                </a:clrFrom>
                <a:clrTo>
                  <a:srgbClr val="FF0000">
                    <a:alpha val="0"/>
                  </a:srgbClr>
                </a:clrTo>
              </a:clrChange>
            </a:blip>
            <a:srcRect/>
            <a:stretch>
              <a:fillRect/>
            </a:stretch>
          </p:blipFill>
          <p:spPr bwMode="auto">
            <a:xfrm rot="-2700000">
              <a:off x="4190" y="1738"/>
              <a:ext cx="898" cy="260"/>
            </a:xfrm>
            <a:prstGeom prst="rect">
              <a:avLst/>
            </a:prstGeom>
            <a:ln>
              <a:noFill/>
            </a:ln>
            <a:effectLst>
              <a:outerShdw blurRad="292100" dist="139700" dir="2700000" algn="tl" rotWithShape="0">
                <a:srgbClr val="333333">
                  <a:alpha val="65000"/>
                </a:srgbClr>
              </a:outerShdw>
            </a:effectLst>
          </p:spPr>
        </p:pic>
        <p:pic>
          <p:nvPicPr>
            <p:cNvPr id="205840" name="Picture 16"/>
            <p:cNvPicPr>
              <a:picLocks noChangeAspect="1" noChangeArrowheads="1"/>
            </p:cNvPicPr>
            <p:nvPr/>
          </p:nvPicPr>
          <p:blipFill>
            <a:blip r:embed="rId8" cstate="print">
              <a:clrChange>
                <a:clrFrom>
                  <a:srgbClr val="FF0000"/>
                </a:clrFrom>
                <a:clrTo>
                  <a:srgbClr val="FF0000">
                    <a:alpha val="0"/>
                  </a:srgbClr>
                </a:clrTo>
              </a:clrChange>
            </a:blip>
            <a:srcRect/>
            <a:stretch>
              <a:fillRect/>
            </a:stretch>
          </p:blipFill>
          <p:spPr bwMode="auto">
            <a:xfrm rot="2700000" flipH="1">
              <a:off x="3572" y="1738"/>
              <a:ext cx="898" cy="260"/>
            </a:xfrm>
            <a:prstGeom prst="rect">
              <a:avLst/>
            </a:prstGeom>
            <a:ln>
              <a:noFill/>
            </a:ln>
            <a:effectLst>
              <a:outerShdw blurRad="292100" dist="139700" dir="2700000" algn="tl" rotWithShape="0">
                <a:srgbClr val="333333">
                  <a:alpha val="65000"/>
                </a:srgbClr>
              </a:outerShdw>
            </a:effectLst>
          </p:spPr>
        </p:pic>
        <p:sp>
          <p:nvSpPr>
            <p:cNvPr id="205841" name="Rectangle 17"/>
            <p:cNvSpPr>
              <a:spLocks noChangeArrowheads="1"/>
            </p:cNvSpPr>
            <p:nvPr/>
          </p:nvSpPr>
          <p:spPr bwMode="auto">
            <a:xfrm>
              <a:off x="4259" y="1220"/>
              <a:ext cx="137" cy="629"/>
            </a:xfrm>
            <a:prstGeom prst="rect">
              <a:avLst/>
            </a:prstGeom>
            <a:noFill/>
            <a:ln w="19050">
              <a:solidFill>
                <a:srgbClr val="4D4D4D"/>
              </a:solidFill>
              <a:miter lim="800000"/>
              <a:headEnd/>
              <a:tailEnd/>
            </a:ln>
            <a:effectLst/>
          </p:spPr>
          <p:txBody>
            <a:bodyPr wrap="none" anchor="ctr"/>
            <a:lstStyle/>
            <a:p>
              <a:endParaRPr lang="en-US"/>
            </a:p>
          </p:txBody>
        </p:sp>
        <p:sp>
          <p:nvSpPr>
            <p:cNvPr id="205843" name="Line 19"/>
            <p:cNvSpPr>
              <a:spLocks noChangeShapeType="1"/>
            </p:cNvSpPr>
            <p:nvPr/>
          </p:nvSpPr>
          <p:spPr bwMode="auto">
            <a:xfrm>
              <a:off x="4328" y="925"/>
              <a:ext cx="0" cy="295"/>
            </a:xfrm>
            <a:prstGeom prst="line">
              <a:avLst/>
            </a:prstGeom>
            <a:noFill/>
            <a:ln w="19050">
              <a:solidFill>
                <a:srgbClr val="4D4D4D"/>
              </a:solidFill>
              <a:round/>
              <a:headEnd/>
              <a:tailEnd/>
            </a:ln>
            <a:effectLst/>
          </p:spPr>
          <p:txBody>
            <a:bodyPr/>
            <a:lstStyle/>
            <a:p>
              <a:endParaRPr lang="en-US"/>
            </a:p>
          </p:txBody>
        </p:sp>
        <p:sp>
          <p:nvSpPr>
            <p:cNvPr id="205844" name="Line 20"/>
            <p:cNvSpPr>
              <a:spLocks noChangeShapeType="1"/>
            </p:cNvSpPr>
            <p:nvPr/>
          </p:nvSpPr>
          <p:spPr bwMode="auto">
            <a:xfrm flipV="1">
              <a:off x="4328" y="1849"/>
              <a:ext cx="0" cy="326"/>
            </a:xfrm>
            <a:prstGeom prst="line">
              <a:avLst/>
            </a:prstGeom>
            <a:noFill/>
            <a:ln w="19050">
              <a:solidFill>
                <a:srgbClr val="4D4D4D"/>
              </a:solidFill>
              <a:round/>
              <a:headEnd/>
              <a:tailEnd/>
            </a:ln>
            <a:effectLst/>
          </p:spPr>
          <p:txBody>
            <a:bodyPr/>
            <a:lstStyle/>
            <a:p>
              <a:endParaRPr lang="en-US"/>
            </a:p>
          </p:txBody>
        </p:sp>
        <p:sp>
          <p:nvSpPr>
            <p:cNvPr id="205845" name="Line 21"/>
            <p:cNvSpPr>
              <a:spLocks noChangeShapeType="1"/>
            </p:cNvSpPr>
            <p:nvPr/>
          </p:nvSpPr>
          <p:spPr bwMode="auto">
            <a:xfrm>
              <a:off x="3715" y="1562"/>
              <a:ext cx="0" cy="788"/>
            </a:xfrm>
            <a:prstGeom prst="line">
              <a:avLst/>
            </a:prstGeom>
            <a:noFill/>
            <a:ln w="19050">
              <a:solidFill>
                <a:srgbClr val="4D4D4D"/>
              </a:solidFill>
              <a:round/>
              <a:headEnd/>
              <a:tailEnd/>
            </a:ln>
            <a:effectLst/>
          </p:spPr>
          <p:txBody>
            <a:bodyPr/>
            <a:lstStyle/>
            <a:p>
              <a:endParaRPr lang="en-US"/>
            </a:p>
          </p:txBody>
        </p:sp>
        <p:sp>
          <p:nvSpPr>
            <p:cNvPr id="205846" name="Line 22"/>
            <p:cNvSpPr>
              <a:spLocks noChangeShapeType="1"/>
            </p:cNvSpPr>
            <p:nvPr/>
          </p:nvSpPr>
          <p:spPr bwMode="auto">
            <a:xfrm>
              <a:off x="4947" y="1558"/>
              <a:ext cx="0" cy="788"/>
            </a:xfrm>
            <a:prstGeom prst="line">
              <a:avLst/>
            </a:prstGeom>
            <a:noFill/>
            <a:ln w="19050">
              <a:solidFill>
                <a:srgbClr val="4D4D4D"/>
              </a:solidFill>
              <a:round/>
              <a:headEnd/>
              <a:tailEnd/>
            </a:ln>
            <a:effectLst/>
          </p:spPr>
          <p:txBody>
            <a:bodyPr/>
            <a:lstStyle/>
            <a:p>
              <a:endParaRPr lang="en-US"/>
            </a:p>
          </p:txBody>
        </p:sp>
        <p:sp>
          <p:nvSpPr>
            <p:cNvPr id="205847" name="Line 23"/>
            <p:cNvSpPr>
              <a:spLocks noChangeShapeType="1"/>
            </p:cNvSpPr>
            <p:nvPr/>
          </p:nvSpPr>
          <p:spPr bwMode="auto">
            <a:xfrm>
              <a:off x="4328" y="2168"/>
              <a:ext cx="932" cy="0"/>
            </a:xfrm>
            <a:prstGeom prst="line">
              <a:avLst/>
            </a:prstGeom>
            <a:noFill/>
            <a:ln w="19050">
              <a:solidFill>
                <a:srgbClr val="4D4D4D"/>
              </a:solidFill>
              <a:round/>
              <a:headEnd/>
              <a:tailEnd/>
            </a:ln>
            <a:effectLst/>
          </p:spPr>
          <p:txBody>
            <a:bodyPr/>
            <a:lstStyle/>
            <a:p>
              <a:endParaRPr lang="en-US"/>
            </a:p>
          </p:txBody>
        </p:sp>
        <p:sp>
          <p:nvSpPr>
            <p:cNvPr id="205848" name="Oval 24"/>
            <p:cNvSpPr>
              <a:spLocks noChangeArrowheads="1"/>
            </p:cNvSpPr>
            <p:nvPr/>
          </p:nvSpPr>
          <p:spPr bwMode="auto">
            <a:xfrm>
              <a:off x="5268" y="2130"/>
              <a:ext cx="75" cy="75"/>
            </a:xfrm>
            <a:prstGeom prst="ellipse">
              <a:avLst/>
            </a:prstGeom>
            <a:noFill/>
            <a:ln w="19050">
              <a:solidFill>
                <a:srgbClr val="4D4D4D"/>
              </a:solidFill>
              <a:round/>
              <a:headEnd/>
              <a:tailEnd/>
            </a:ln>
            <a:effectLst/>
          </p:spPr>
          <p:txBody>
            <a:bodyPr wrap="none" anchor="ctr"/>
            <a:lstStyle/>
            <a:p>
              <a:endParaRPr lang="en-US"/>
            </a:p>
          </p:txBody>
        </p:sp>
        <p:sp>
          <p:nvSpPr>
            <p:cNvPr id="205849" name="Oval 25"/>
            <p:cNvSpPr>
              <a:spLocks noChangeAspect="1" noChangeArrowheads="1"/>
            </p:cNvSpPr>
            <p:nvPr/>
          </p:nvSpPr>
          <p:spPr bwMode="auto">
            <a:xfrm>
              <a:off x="4303" y="914"/>
              <a:ext cx="52" cy="52"/>
            </a:xfrm>
            <a:prstGeom prst="ellipse">
              <a:avLst/>
            </a:prstGeom>
            <a:solidFill>
              <a:srgbClr val="4D4D4D"/>
            </a:solidFill>
            <a:ln w="19050">
              <a:solidFill>
                <a:srgbClr val="4D4D4D"/>
              </a:solidFill>
              <a:round/>
              <a:headEnd/>
              <a:tailEnd/>
            </a:ln>
            <a:effectLst/>
          </p:spPr>
          <p:txBody>
            <a:bodyPr wrap="none" anchor="ctr"/>
            <a:lstStyle/>
            <a:p>
              <a:endParaRPr lang="en-US"/>
            </a:p>
          </p:txBody>
        </p:sp>
        <p:sp>
          <p:nvSpPr>
            <p:cNvPr id="205850" name="Oval 26"/>
            <p:cNvSpPr>
              <a:spLocks noChangeAspect="1" noChangeArrowheads="1"/>
            </p:cNvSpPr>
            <p:nvPr/>
          </p:nvSpPr>
          <p:spPr bwMode="auto">
            <a:xfrm>
              <a:off x="3687" y="1540"/>
              <a:ext cx="52" cy="52"/>
            </a:xfrm>
            <a:prstGeom prst="ellipse">
              <a:avLst/>
            </a:prstGeom>
            <a:solidFill>
              <a:srgbClr val="4D4D4D"/>
            </a:solidFill>
            <a:ln w="19050">
              <a:solidFill>
                <a:srgbClr val="4D4D4D"/>
              </a:solidFill>
              <a:round/>
              <a:headEnd/>
              <a:tailEnd/>
            </a:ln>
            <a:effectLst/>
          </p:spPr>
          <p:txBody>
            <a:bodyPr wrap="none" anchor="ctr"/>
            <a:lstStyle/>
            <a:p>
              <a:endParaRPr lang="en-US"/>
            </a:p>
          </p:txBody>
        </p:sp>
        <p:sp>
          <p:nvSpPr>
            <p:cNvPr id="205851" name="Oval 27"/>
            <p:cNvSpPr>
              <a:spLocks noChangeAspect="1" noChangeArrowheads="1"/>
            </p:cNvSpPr>
            <p:nvPr/>
          </p:nvSpPr>
          <p:spPr bwMode="auto">
            <a:xfrm>
              <a:off x="4299" y="2144"/>
              <a:ext cx="52" cy="52"/>
            </a:xfrm>
            <a:prstGeom prst="ellipse">
              <a:avLst/>
            </a:prstGeom>
            <a:solidFill>
              <a:srgbClr val="4D4D4D"/>
            </a:solidFill>
            <a:ln w="19050">
              <a:solidFill>
                <a:srgbClr val="4D4D4D"/>
              </a:solidFill>
              <a:round/>
              <a:headEnd/>
              <a:tailEnd/>
            </a:ln>
            <a:effectLst/>
          </p:spPr>
          <p:txBody>
            <a:bodyPr wrap="none" anchor="ctr"/>
            <a:lstStyle/>
            <a:p>
              <a:endParaRPr lang="en-US"/>
            </a:p>
          </p:txBody>
        </p:sp>
        <p:sp>
          <p:nvSpPr>
            <p:cNvPr id="205852" name="Oval 28"/>
            <p:cNvSpPr>
              <a:spLocks noChangeAspect="1" noChangeArrowheads="1"/>
            </p:cNvSpPr>
            <p:nvPr/>
          </p:nvSpPr>
          <p:spPr bwMode="auto">
            <a:xfrm>
              <a:off x="4925" y="1527"/>
              <a:ext cx="52" cy="52"/>
            </a:xfrm>
            <a:prstGeom prst="ellipse">
              <a:avLst/>
            </a:prstGeom>
            <a:solidFill>
              <a:srgbClr val="4D4D4D"/>
            </a:solidFill>
            <a:ln w="19050">
              <a:solidFill>
                <a:srgbClr val="4D4D4D"/>
              </a:solidFill>
              <a:round/>
              <a:headEnd/>
              <a:tailEnd/>
            </a:ln>
            <a:effectLst/>
          </p:spPr>
          <p:txBody>
            <a:bodyPr wrap="none" anchor="ctr"/>
            <a:lstStyle/>
            <a:p>
              <a:endParaRPr lang="en-US"/>
            </a:p>
          </p:txBody>
        </p:sp>
        <p:sp>
          <p:nvSpPr>
            <p:cNvPr id="205853" name="Line 29"/>
            <p:cNvSpPr>
              <a:spLocks noChangeShapeType="1"/>
            </p:cNvSpPr>
            <p:nvPr/>
          </p:nvSpPr>
          <p:spPr bwMode="auto">
            <a:xfrm>
              <a:off x="4340" y="938"/>
              <a:ext cx="932" cy="0"/>
            </a:xfrm>
            <a:prstGeom prst="line">
              <a:avLst/>
            </a:prstGeom>
            <a:noFill/>
            <a:ln w="19050">
              <a:solidFill>
                <a:srgbClr val="4D4D4D"/>
              </a:solidFill>
              <a:round/>
              <a:headEnd/>
              <a:tailEnd/>
            </a:ln>
            <a:effectLst/>
          </p:spPr>
          <p:txBody>
            <a:bodyPr/>
            <a:lstStyle/>
            <a:p>
              <a:endParaRPr lang="en-US"/>
            </a:p>
          </p:txBody>
        </p:sp>
        <p:sp>
          <p:nvSpPr>
            <p:cNvPr id="205854" name="Oval 30"/>
            <p:cNvSpPr>
              <a:spLocks noChangeArrowheads="1"/>
            </p:cNvSpPr>
            <p:nvPr/>
          </p:nvSpPr>
          <p:spPr bwMode="auto">
            <a:xfrm>
              <a:off x="5280" y="900"/>
              <a:ext cx="75" cy="75"/>
            </a:xfrm>
            <a:prstGeom prst="ellipse">
              <a:avLst/>
            </a:prstGeom>
            <a:noFill/>
            <a:ln w="19050">
              <a:solidFill>
                <a:srgbClr val="4D4D4D"/>
              </a:solidFill>
              <a:round/>
              <a:headEnd/>
              <a:tailEnd/>
            </a:ln>
            <a:effectLst/>
          </p:spPr>
          <p:txBody>
            <a:bodyPr wrap="none" anchor="ctr"/>
            <a:lstStyle/>
            <a:p>
              <a:endParaRPr lang="en-US"/>
            </a:p>
          </p:txBody>
        </p:sp>
      </p:grpSp>
      <p:sp>
        <p:nvSpPr>
          <p:cNvPr id="205856" name="Text Box 32"/>
          <p:cNvSpPr txBox="1">
            <a:spLocks noChangeArrowheads="1"/>
          </p:cNvSpPr>
          <p:nvPr/>
        </p:nvSpPr>
        <p:spPr bwMode="auto">
          <a:xfrm rot="16200000">
            <a:off x="7145338" y="2074863"/>
            <a:ext cx="1181100" cy="641350"/>
          </a:xfrm>
          <a:prstGeom prst="rect">
            <a:avLst/>
          </a:prstGeom>
          <a:noFill/>
          <a:ln w="9525">
            <a:noFill/>
            <a:miter lim="800000"/>
            <a:headEnd/>
            <a:tailEnd/>
          </a:ln>
          <a:effectLst/>
        </p:spPr>
        <p:txBody>
          <a:bodyPr>
            <a:spAutoFit/>
          </a:bodyPr>
          <a:lstStyle/>
          <a:p>
            <a:pPr algn="ctr"/>
            <a:r>
              <a:rPr lang="en-US" sz="1800">
                <a:solidFill>
                  <a:schemeClr val="hlink"/>
                </a:solidFill>
              </a:rPr>
              <a:t>DC OUTPUT</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826">
                                            <p:txEl>
                                              <p:pRg st="1" end="1"/>
                                            </p:txEl>
                                          </p:spTgt>
                                        </p:tgtEl>
                                        <p:attrNameLst>
                                          <p:attrName>style.visibility</p:attrName>
                                        </p:attrNameLst>
                                      </p:cBhvr>
                                      <p:to>
                                        <p:strVal val="visible"/>
                                      </p:to>
                                    </p:set>
                                    <p:anim calcmode="lin" valueType="num">
                                      <p:cBhvr additive="base">
                                        <p:cTn id="7" dur="500" fill="hold"/>
                                        <p:tgtEl>
                                          <p:spTgt spid="20582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582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10" presetClass="entr" presetSubtype="0" fill="hold" nodeType="withEffect">
                                  <p:stCondLst>
                                    <p:cond delay="0"/>
                                  </p:stCondLst>
                                  <p:childTnLst>
                                    <p:set>
                                      <p:cBhvr>
                                        <p:cTn id="10" dur="1" fill="hold">
                                          <p:stCondLst>
                                            <p:cond delay="0"/>
                                          </p:stCondLst>
                                        </p:cTn>
                                        <p:tgtEl>
                                          <p:spTgt spid="205855"/>
                                        </p:tgtEl>
                                        <p:attrNameLst>
                                          <p:attrName>style.visibility</p:attrName>
                                        </p:attrNameLst>
                                      </p:cBhvr>
                                      <p:to>
                                        <p:strVal val="visible"/>
                                      </p:to>
                                    </p:set>
                                    <p:animEffect transition="in" filter="fade">
                                      <p:cBhvr>
                                        <p:cTn id="11" dur="2000"/>
                                        <p:tgtEl>
                                          <p:spTgt spid="205855"/>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205826">
                                            <p:txEl>
                                              <p:pRg st="2" end="2"/>
                                            </p:txEl>
                                          </p:spTgt>
                                        </p:tgtEl>
                                        <p:attrNameLst>
                                          <p:attrName>style.visibility</p:attrName>
                                        </p:attrNameLst>
                                      </p:cBhvr>
                                      <p:to>
                                        <p:strVal val="visible"/>
                                      </p:to>
                                    </p:set>
                                    <p:anim calcmode="lin" valueType="num">
                                      <p:cBhvr additive="base">
                                        <p:cTn id="16" dur="500" fill="hold"/>
                                        <p:tgtEl>
                                          <p:spTgt spid="205826">
                                            <p:txEl>
                                              <p:pRg st="2" end="2"/>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20582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4"/>
                                            </p:cond>
                                          </p:stCondLst>
                                          <p:endCondLst>
                                            <p:cond evt="onStopAudio" delay="0">
                                              <p:tgtEl>
                                                <p:sldTgt/>
                                              </p:tgtEl>
                                            </p:cond>
                                          </p:endCondLst>
                                        </p:cTn>
                                        <p:tgtEl>
                                          <p:sndTgt r:embed="rId4" name="arrow.wav"/>
                                        </p:tgtEl>
                                      </p:cMediaNode>
                                    </p:audio>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05832"/>
                                        </p:tgtEl>
                                        <p:attrNameLst>
                                          <p:attrName>style.visibility</p:attrName>
                                        </p:attrNameLst>
                                      </p:cBhvr>
                                      <p:to>
                                        <p:strVal val="visible"/>
                                      </p:to>
                                    </p:set>
                                    <p:animEffect transition="in" filter="wipe(left)">
                                      <p:cBhvr>
                                        <p:cTn id="22" dur="5000"/>
                                        <p:tgtEl>
                                          <p:spTgt spid="205832"/>
                                        </p:tgtEl>
                                      </p:cBhvr>
                                    </p:animEffect>
                                  </p:childTnLst>
                                  <p:subTnLst>
                                    <p:audio>
                                      <p:cMediaNode>
                                        <p:cTn display="0" masterRel="sameClick">
                                          <p:stCondLst>
                                            <p:cond evt="begin" delay="0">
                                              <p:tn val="20"/>
                                            </p:cond>
                                          </p:stCondLst>
                                          <p:endCondLst>
                                            <p:cond evt="onStopAudio" delay="0">
                                              <p:tgtEl>
                                                <p:sldTgt/>
                                              </p:tgtEl>
                                            </p:cond>
                                          </p:endCondLst>
                                        </p:cTn>
                                        <p:tgtEl>
                                          <p:sndTgt r:embed="rId5" name="chimes.wav"/>
                                        </p:tgtEl>
                                      </p:cMediaNode>
                                    </p:audio>
                                  </p:sub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05830"/>
                                        </p:tgtEl>
                                        <p:attrNameLst>
                                          <p:attrName>style.visibility</p:attrName>
                                        </p:attrNameLst>
                                      </p:cBhvr>
                                      <p:to>
                                        <p:strVal val="visible"/>
                                      </p:to>
                                    </p:set>
                                    <p:anim calcmode="lin" valueType="num">
                                      <p:cBhvr additive="base">
                                        <p:cTn id="27" dur="500" fill="hold"/>
                                        <p:tgtEl>
                                          <p:spTgt spid="205830"/>
                                        </p:tgtEl>
                                        <p:attrNameLst>
                                          <p:attrName>ppt_x</p:attrName>
                                        </p:attrNameLst>
                                      </p:cBhvr>
                                      <p:tavLst>
                                        <p:tav tm="0">
                                          <p:val>
                                            <p:strVal val="#ppt_x"/>
                                          </p:val>
                                        </p:tav>
                                        <p:tav tm="100000">
                                          <p:val>
                                            <p:strVal val="#ppt_x"/>
                                          </p:val>
                                        </p:tav>
                                      </p:tavLst>
                                    </p:anim>
                                    <p:anim calcmode="lin" valueType="num">
                                      <p:cBhvr additive="base">
                                        <p:cTn id="28" dur="500" fill="hold"/>
                                        <p:tgtEl>
                                          <p:spTgt spid="20583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4" name="arrow.wav"/>
                                        </p:tgtEl>
                                      </p:cMediaNode>
                                    </p:audio>
                                  </p:sub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05831"/>
                                        </p:tgtEl>
                                        <p:attrNameLst>
                                          <p:attrName>style.visibility</p:attrName>
                                        </p:attrNameLst>
                                      </p:cBhvr>
                                      <p:to>
                                        <p:strVal val="visible"/>
                                      </p:to>
                                    </p:set>
                                    <p:anim calcmode="lin" valueType="num">
                                      <p:cBhvr additive="base">
                                        <p:cTn id="33" dur="500" fill="hold"/>
                                        <p:tgtEl>
                                          <p:spTgt spid="205831"/>
                                        </p:tgtEl>
                                        <p:attrNameLst>
                                          <p:attrName>ppt_x</p:attrName>
                                        </p:attrNameLst>
                                      </p:cBhvr>
                                      <p:tavLst>
                                        <p:tav tm="0">
                                          <p:val>
                                            <p:strVal val="#ppt_x"/>
                                          </p:val>
                                        </p:tav>
                                        <p:tav tm="100000">
                                          <p:val>
                                            <p:strVal val="#ppt_x"/>
                                          </p:val>
                                        </p:tav>
                                      </p:tavLst>
                                    </p:anim>
                                    <p:anim calcmode="lin" valueType="num">
                                      <p:cBhvr additive="base">
                                        <p:cTn id="34" dur="500" fill="hold"/>
                                        <p:tgtEl>
                                          <p:spTgt spid="20583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4" name="arrow.wav"/>
                                        </p:tgtEl>
                                      </p:cMediaNode>
                                    </p:audio>
                                  </p:subTnLst>
                                </p:cTn>
                              </p:par>
                            </p:childTnLst>
                          </p:cTn>
                        </p:par>
                      </p:childTnLst>
                    </p:cTn>
                  </p:par>
                  <p:par>
                    <p:cTn id="35" fill="hold">
                      <p:stCondLst>
                        <p:cond delay="indefinite"/>
                      </p:stCondLst>
                      <p:childTnLst>
                        <p:par>
                          <p:cTn id="36" fill="hold">
                            <p:stCondLst>
                              <p:cond delay="0"/>
                            </p:stCondLst>
                            <p:childTnLst>
                              <p:par>
                                <p:cTn id="37" presetID="2" presetClass="entr" presetSubtype="2" fill="hold" grpId="0" nodeType="clickEffect">
                                  <p:stCondLst>
                                    <p:cond delay="0"/>
                                  </p:stCondLst>
                                  <p:childTnLst>
                                    <p:set>
                                      <p:cBhvr>
                                        <p:cTn id="38" dur="1" fill="hold">
                                          <p:stCondLst>
                                            <p:cond delay="0"/>
                                          </p:stCondLst>
                                        </p:cTn>
                                        <p:tgtEl>
                                          <p:spTgt spid="205856"/>
                                        </p:tgtEl>
                                        <p:attrNameLst>
                                          <p:attrName>style.visibility</p:attrName>
                                        </p:attrNameLst>
                                      </p:cBhvr>
                                      <p:to>
                                        <p:strVal val="visible"/>
                                      </p:to>
                                    </p:set>
                                    <p:anim calcmode="lin" valueType="num">
                                      <p:cBhvr additive="base">
                                        <p:cTn id="39" dur="500" fill="hold"/>
                                        <p:tgtEl>
                                          <p:spTgt spid="205856"/>
                                        </p:tgtEl>
                                        <p:attrNameLst>
                                          <p:attrName>ppt_x</p:attrName>
                                        </p:attrNameLst>
                                      </p:cBhvr>
                                      <p:tavLst>
                                        <p:tav tm="0">
                                          <p:val>
                                            <p:strVal val="1+#ppt_w/2"/>
                                          </p:val>
                                        </p:tav>
                                        <p:tav tm="100000">
                                          <p:val>
                                            <p:strVal val="#ppt_x"/>
                                          </p:val>
                                        </p:tav>
                                      </p:tavLst>
                                    </p:anim>
                                    <p:anim calcmode="lin" valueType="num">
                                      <p:cBhvr additive="base">
                                        <p:cTn id="40" dur="500" fill="hold"/>
                                        <p:tgtEl>
                                          <p:spTgt spid="20585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30" grpId="0"/>
      <p:bldP spid="205831" grpId="0"/>
      <p:bldP spid="205856"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ChangeArrowheads="1"/>
          </p:cNvSpPr>
          <p:nvPr/>
        </p:nvSpPr>
        <p:spPr bwMode="auto">
          <a:xfrm>
            <a:off x="685800" y="1338263"/>
            <a:ext cx="7772400" cy="5519737"/>
          </a:xfrm>
          <a:prstGeom prst="rect">
            <a:avLst/>
          </a:prstGeom>
          <a:solidFill>
            <a:srgbClr val="EAEAEA"/>
          </a:solidFill>
          <a:ln w="9525">
            <a:noFill/>
            <a:miter lim="800000"/>
            <a:headEnd/>
            <a:tailEnd/>
          </a:ln>
          <a:effectLst/>
        </p:spPr>
        <p:txBody>
          <a:bodyPr/>
          <a:lstStyle/>
          <a:p>
            <a:pPr eaLnBrk="0" hangingPunct="0">
              <a:spcBef>
                <a:spcPct val="20000"/>
              </a:spcBef>
            </a:pPr>
            <a:r>
              <a:rPr lang="en-US" altLang="en-US" i="1">
                <a:solidFill>
                  <a:schemeClr val="accent2"/>
                </a:solidFill>
              </a:rPr>
              <a:t>The diode bridge rectifier</a:t>
            </a:r>
            <a:endParaRPr lang="en-US" sz="2000">
              <a:solidFill>
                <a:srgbClr val="000000"/>
              </a:solidFill>
              <a:latin typeface="Courier New" pitchFamily="49" charset="0"/>
              <a:cs typeface="Times New Roman" pitchFamily="18" charset="0"/>
            </a:endParaRPr>
          </a:p>
          <a:p>
            <a:pPr eaLnBrk="0" hangingPunct="0">
              <a:spcBef>
                <a:spcPct val="20000"/>
              </a:spcBef>
            </a:pPr>
            <a:r>
              <a:rPr lang="en-US">
                <a:solidFill>
                  <a:srgbClr val="000000"/>
                </a:solidFill>
                <a:cs typeface="Times New Roman" pitchFamily="18" charset="0"/>
                <a:sym typeface="Symbol" pitchFamily="18" charset="2"/>
              </a:rPr>
              <a:t></a:t>
            </a:r>
            <a:r>
              <a:rPr lang="en-US">
                <a:solidFill>
                  <a:srgbClr val="000000"/>
                </a:solidFill>
                <a:cs typeface="Times New Roman" pitchFamily="18" charset="0"/>
              </a:rPr>
              <a:t>Here is how it works:</a:t>
            </a:r>
          </a:p>
          <a:p>
            <a:pPr eaLnBrk="0" hangingPunct="0">
              <a:spcBef>
                <a:spcPct val="20000"/>
              </a:spcBef>
            </a:pPr>
            <a:r>
              <a:rPr lang="en-US">
                <a:solidFill>
                  <a:srgbClr val="000000"/>
                </a:solidFill>
                <a:cs typeface="Times New Roman" pitchFamily="18" charset="0"/>
                <a:sym typeface="Symbol" pitchFamily="18" charset="2"/>
              </a:rPr>
              <a:t></a:t>
            </a:r>
            <a:r>
              <a:rPr lang="en-US">
                <a:solidFill>
                  <a:srgbClr val="000000"/>
                </a:solidFill>
                <a:cs typeface="Times New Roman" pitchFamily="18" charset="0"/>
              </a:rPr>
              <a:t>At the instant shown, let us                                            say that the left terminal of                                                 the AC supply is </a:t>
            </a:r>
            <a:r>
              <a:rPr lang="en-US">
                <a:solidFill>
                  <a:srgbClr val="FF0000"/>
                </a:solidFill>
                <a:cs typeface="Times New Roman" pitchFamily="18" charset="0"/>
              </a:rPr>
              <a:t>(+)</a:t>
            </a:r>
            <a:r>
              <a:rPr lang="en-US">
                <a:solidFill>
                  <a:srgbClr val="000000"/>
                </a:solidFill>
                <a:cs typeface="Times New Roman" pitchFamily="18" charset="0"/>
              </a:rPr>
              <a:t> and the                                              right terminal is </a:t>
            </a:r>
            <a:r>
              <a:rPr lang="en-US">
                <a:solidFill>
                  <a:srgbClr val="008000"/>
                </a:solidFill>
                <a:cs typeface="Times New Roman" pitchFamily="18" charset="0"/>
              </a:rPr>
              <a:t>(–)</a:t>
            </a:r>
            <a:r>
              <a:rPr lang="en-US">
                <a:solidFill>
                  <a:srgbClr val="000000"/>
                </a:solidFill>
                <a:cs typeface="Times New Roman" pitchFamily="18" charset="0"/>
              </a:rPr>
              <a:t>.</a:t>
            </a:r>
          </a:p>
          <a:p>
            <a:pPr eaLnBrk="0" hangingPunct="0">
              <a:spcBef>
                <a:spcPct val="20000"/>
              </a:spcBef>
            </a:pPr>
            <a:r>
              <a:rPr lang="en-US">
                <a:solidFill>
                  <a:srgbClr val="000000"/>
                </a:solidFill>
                <a:cs typeface="Times New Roman" pitchFamily="18" charset="0"/>
                <a:sym typeface="Symbol" pitchFamily="18" charset="2"/>
              </a:rPr>
              <a:t></a:t>
            </a:r>
            <a:r>
              <a:rPr lang="en-US">
                <a:solidFill>
                  <a:srgbClr val="000000"/>
                </a:solidFill>
                <a:cs typeface="Times New Roman" pitchFamily="18" charset="0"/>
              </a:rPr>
              <a:t>The </a:t>
            </a:r>
            <a:r>
              <a:rPr lang="en-US">
                <a:solidFill>
                  <a:srgbClr val="FF0000"/>
                </a:solidFill>
                <a:cs typeface="Times New Roman" pitchFamily="18" charset="0"/>
              </a:rPr>
              <a:t>(+)</a:t>
            </a:r>
            <a:r>
              <a:rPr lang="en-US">
                <a:solidFill>
                  <a:srgbClr val="000000"/>
                </a:solidFill>
                <a:cs typeface="Times New Roman" pitchFamily="18" charset="0"/>
              </a:rPr>
              <a:t> flows </a:t>
            </a:r>
            <a:r>
              <a:rPr lang="en-US" u="sng">
                <a:solidFill>
                  <a:srgbClr val="000000"/>
                </a:solidFill>
                <a:cs typeface="Times New Roman" pitchFamily="18" charset="0"/>
              </a:rPr>
              <a:t>with</a:t>
            </a:r>
            <a:r>
              <a:rPr lang="en-US">
                <a:solidFill>
                  <a:srgbClr val="000000"/>
                </a:solidFill>
                <a:cs typeface="Times New Roman" pitchFamily="18" charset="0"/>
              </a:rPr>
              <a:t> the diode                                          arrow, and the </a:t>
            </a:r>
            <a:r>
              <a:rPr lang="en-US">
                <a:solidFill>
                  <a:srgbClr val="008000"/>
                </a:solidFill>
                <a:cs typeface="Times New Roman" pitchFamily="18" charset="0"/>
              </a:rPr>
              <a:t>(–)</a:t>
            </a:r>
            <a:r>
              <a:rPr lang="en-US">
                <a:solidFill>
                  <a:srgbClr val="000000"/>
                </a:solidFill>
                <a:cs typeface="Times New Roman" pitchFamily="18" charset="0"/>
              </a:rPr>
              <a:t> flows </a:t>
            </a:r>
            <a:r>
              <a:rPr lang="en-US" u="sng">
                <a:solidFill>
                  <a:srgbClr val="000000"/>
                </a:solidFill>
                <a:cs typeface="Times New Roman" pitchFamily="18" charset="0"/>
              </a:rPr>
              <a:t>against</a:t>
            </a:r>
            <a:r>
              <a:rPr lang="en-US">
                <a:solidFill>
                  <a:srgbClr val="000000"/>
                </a:solidFill>
                <a:cs typeface="Times New Roman" pitchFamily="18" charset="0"/>
              </a:rPr>
              <a:t> the diode arrow:</a:t>
            </a:r>
          </a:p>
          <a:p>
            <a:pPr eaLnBrk="0" hangingPunct="0">
              <a:spcBef>
                <a:spcPct val="20000"/>
              </a:spcBef>
            </a:pPr>
            <a:r>
              <a:rPr lang="en-US">
                <a:solidFill>
                  <a:srgbClr val="000000"/>
                </a:solidFill>
                <a:cs typeface="Times New Roman" pitchFamily="18" charset="0"/>
                <a:sym typeface="Symbol" pitchFamily="18" charset="2"/>
              </a:rPr>
              <a:t></a:t>
            </a:r>
            <a:r>
              <a:rPr lang="en-US">
                <a:solidFill>
                  <a:srgbClr val="000000"/>
                </a:solidFill>
                <a:cs typeface="Times New Roman" pitchFamily="18" charset="0"/>
              </a:rPr>
              <a:t>Now suppose the polarity switches at the supply terminals:</a:t>
            </a:r>
          </a:p>
          <a:p>
            <a:pPr eaLnBrk="0" hangingPunct="0">
              <a:spcBef>
                <a:spcPct val="20000"/>
              </a:spcBef>
            </a:pPr>
            <a:r>
              <a:rPr lang="en-US">
                <a:solidFill>
                  <a:srgbClr val="000000"/>
                </a:solidFill>
                <a:cs typeface="Times New Roman" pitchFamily="18" charset="0"/>
                <a:sym typeface="Symbol" pitchFamily="18" charset="2"/>
              </a:rPr>
              <a:t></a:t>
            </a:r>
            <a:r>
              <a:rPr lang="en-US">
                <a:solidFill>
                  <a:srgbClr val="000000"/>
                </a:solidFill>
                <a:cs typeface="Times New Roman" pitchFamily="18" charset="0"/>
              </a:rPr>
              <a:t>Note that no matter what the polarity of the supply terminals, the top output will be </a:t>
            </a:r>
            <a:r>
              <a:rPr lang="en-US">
                <a:solidFill>
                  <a:srgbClr val="FF0000"/>
                </a:solidFill>
                <a:cs typeface="Times New Roman" pitchFamily="18" charset="0"/>
              </a:rPr>
              <a:t>(+)</a:t>
            </a:r>
            <a:r>
              <a:rPr lang="en-US">
                <a:solidFill>
                  <a:srgbClr val="000000"/>
                </a:solidFill>
                <a:cs typeface="Times New Roman" pitchFamily="18" charset="0"/>
              </a:rPr>
              <a:t> and the bottom output will be </a:t>
            </a:r>
            <a:r>
              <a:rPr lang="en-US">
                <a:solidFill>
                  <a:srgbClr val="008000"/>
                </a:solidFill>
                <a:cs typeface="Times New Roman" pitchFamily="18" charset="0"/>
              </a:rPr>
              <a:t>(–)</a:t>
            </a:r>
            <a:r>
              <a:rPr lang="en-US">
                <a:solidFill>
                  <a:srgbClr val="000000"/>
                </a:solidFill>
                <a:cs typeface="Times New Roman" pitchFamily="18" charset="0"/>
              </a:rPr>
              <a:t>. Thus we have DC at the output.</a:t>
            </a:r>
          </a:p>
        </p:txBody>
      </p:sp>
      <p:sp>
        <p:nvSpPr>
          <p:cNvPr id="207875"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11: Electromagnetic induction - AHL</a:t>
            </a:r>
            <a:br>
              <a:rPr lang="en-US" altLang="en-US" sz="2800" b="1">
                <a:solidFill>
                  <a:schemeClr val="tx2"/>
                </a:solidFill>
              </a:rPr>
            </a:br>
            <a:r>
              <a:rPr lang="en-US" altLang="en-US" sz="2800"/>
              <a:t>11.2 – Power generation and transmission</a:t>
            </a:r>
          </a:p>
        </p:txBody>
      </p:sp>
      <p:grpSp>
        <p:nvGrpSpPr>
          <p:cNvPr id="207879" name="Group 7"/>
          <p:cNvGrpSpPr>
            <a:grpSpLocks/>
          </p:cNvGrpSpPr>
          <p:nvPr/>
        </p:nvGrpSpPr>
        <p:grpSpPr bwMode="auto">
          <a:xfrm>
            <a:off x="4851400" y="1404938"/>
            <a:ext cx="2832100" cy="2536825"/>
            <a:chOff x="3571" y="900"/>
            <a:chExt cx="1784" cy="1598"/>
          </a:xfrm>
        </p:grpSpPr>
        <p:pic>
          <p:nvPicPr>
            <p:cNvPr id="207880" name="Picture 8"/>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3613" y="2222"/>
              <a:ext cx="1398" cy="276"/>
            </a:xfrm>
            <a:prstGeom prst="rect">
              <a:avLst/>
            </a:prstGeom>
            <a:ln>
              <a:noFill/>
            </a:ln>
            <a:effectLst>
              <a:outerShdw blurRad="292100" dist="139700" dir="2700000" algn="tl" rotWithShape="0">
                <a:srgbClr val="333333">
                  <a:alpha val="65000"/>
                </a:srgbClr>
              </a:outerShdw>
            </a:effectLst>
          </p:spPr>
        </p:pic>
        <p:pic>
          <p:nvPicPr>
            <p:cNvPr id="207881" name="Picture 9"/>
            <p:cNvPicPr>
              <a:picLocks noChangeAspect="1" noChangeArrowheads="1"/>
            </p:cNvPicPr>
            <p:nvPr/>
          </p:nvPicPr>
          <p:blipFill>
            <a:blip r:embed="rId8" cstate="print">
              <a:clrChange>
                <a:clrFrom>
                  <a:srgbClr val="FF0000"/>
                </a:clrFrom>
                <a:clrTo>
                  <a:srgbClr val="FF0000">
                    <a:alpha val="0"/>
                  </a:srgbClr>
                </a:clrTo>
              </a:clrChange>
            </a:blip>
            <a:srcRect/>
            <a:stretch>
              <a:fillRect/>
            </a:stretch>
          </p:blipFill>
          <p:spPr bwMode="auto">
            <a:xfrm rot="-2700000">
              <a:off x="3571" y="1111"/>
              <a:ext cx="898" cy="260"/>
            </a:xfrm>
            <a:prstGeom prst="rect">
              <a:avLst/>
            </a:prstGeom>
            <a:ln>
              <a:noFill/>
            </a:ln>
            <a:effectLst>
              <a:outerShdw blurRad="292100" dist="139700" dir="2700000" algn="tl" rotWithShape="0">
                <a:srgbClr val="333333">
                  <a:alpha val="65000"/>
                </a:srgbClr>
              </a:outerShdw>
            </a:effectLst>
          </p:spPr>
        </p:pic>
        <p:pic>
          <p:nvPicPr>
            <p:cNvPr id="207882" name="Picture 10"/>
            <p:cNvPicPr>
              <a:picLocks noChangeAspect="1" noChangeArrowheads="1"/>
            </p:cNvPicPr>
            <p:nvPr/>
          </p:nvPicPr>
          <p:blipFill>
            <a:blip r:embed="rId8" cstate="print">
              <a:clrChange>
                <a:clrFrom>
                  <a:srgbClr val="FF0000"/>
                </a:clrFrom>
                <a:clrTo>
                  <a:srgbClr val="FF0000">
                    <a:alpha val="0"/>
                  </a:srgbClr>
                </a:clrTo>
              </a:clrChange>
            </a:blip>
            <a:srcRect/>
            <a:stretch>
              <a:fillRect/>
            </a:stretch>
          </p:blipFill>
          <p:spPr bwMode="auto">
            <a:xfrm rot="2700000" flipH="1">
              <a:off x="4196" y="1110"/>
              <a:ext cx="898" cy="260"/>
            </a:xfrm>
            <a:prstGeom prst="rect">
              <a:avLst/>
            </a:prstGeom>
            <a:ln>
              <a:noFill/>
            </a:ln>
            <a:effectLst>
              <a:outerShdw blurRad="292100" dist="139700" dir="2700000" algn="tl" rotWithShape="0">
                <a:srgbClr val="333333">
                  <a:alpha val="65000"/>
                </a:srgbClr>
              </a:outerShdw>
            </a:effectLst>
          </p:spPr>
        </p:pic>
        <p:pic>
          <p:nvPicPr>
            <p:cNvPr id="207883" name="Picture 11"/>
            <p:cNvPicPr>
              <a:picLocks noChangeAspect="1" noChangeArrowheads="1"/>
            </p:cNvPicPr>
            <p:nvPr/>
          </p:nvPicPr>
          <p:blipFill>
            <a:blip r:embed="rId8" cstate="print">
              <a:clrChange>
                <a:clrFrom>
                  <a:srgbClr val="FF0000"/>
                </a:clrFrom>
                <a:clrTo>
                  <a:srgbClr val="FF0000">
                    <a:alpha val="0"/>
                  </a:srgbClr>
                </a:clrTo>
              </a:clrChange>
            </a:blip>
            <a:srcRect/>
            <a:stretch>
              <a:fillRect/>
            </a:stretch>
          </p:blipFill>
          <p:spPr bwMode="auto">
            <a:xfrm rot="-2700000">
              <a:off x="4190" y="1738"/>
              <a:ext cx="898" cy="260"/>
            </a:xfrm>
            <a:prstGeom prst="rect">
              <a:avLst/>
            </a:prstGeom>
            <a:ln>
              <a:noFill/>
            </a:ln>
            <a:effectLst>
              <a:outerShdw blurRad="292100" dist="139700" dir="2700000" algn="tl" rotWithShape="0">
                <a:srgbClr val="333333">
                  <a:alpha val="65000"/>
                </a:srgbClr>
              </a:outerShdw>
            </a:effectLst>
          </p:spPr>
        </p:pic>
        <p:pic>
          <p:nvPicPr>
            <p:cNvPr id="207884" name="Picture 12"/>
            <p:cNvPicPr>
              <a:picLocks noChangeAspect="1" noChangeArrowheads="1"/>
            </p:cNvPicPr>
            <p:nvPr/>
          </p:nvPicPr>
          <p:blipFill>
            <a:blip r:embed="rId8" cstate="print">
              <a:clrChange>
                <a:clrFrom>
                  <a:srgbClr val="FF0000"/>
                </a:clrFrom>
                <a:clrTo>
                  <a:srgbClr val="FF0000">
                    <a:alpha val="0"/>
                  </a:srgbClr>
                </a:clrTo>
              </a:clrChange>
            </a:blip>
            <a:srcRect/>
            <a:stretch>
              <a:fillRect/>
            </a:stretch>
          </p:blipFill>
          <p:spPr bwMode="auto">
            <a:xfrm rot="2700000" flipH="1">
              <a:off x="3572" y="1738"/>
              <a:ext cx="898" cy="260"/>
            </a:xfrm>
            <a:prstGeom prst="rect">
              <a:avLst/>
            </a:prstGeom>
            <a:ln>
              <a:noFill/>
            </a:ln>
            <a:effectLst>
              <a:outerShdw blurRad="292100" dist="139700" dir="2700000" algn="tl" rotWithShape="0">
                <a:srgbClr val="333333">
                  <a:alpha val="65000"/>
                </a:srgbClr>
              </a:outerShdw>
            </a:effectLst>
          </p:spPr>
        </p:pic>
        <p:sp>
          <p:nvSpPr>
            <p:cNvPr id="207885" name="Rectangle 13"/>
            <p:cNvSpPr>
              <a:spLocks noChangeArrowheads="1"/>
            </p:cNvSpPr>
            <p:nvPr/>
          </p:nvSpPr>
          <p:spPr bwMode="auto">
            <a:xfrm>
              <a:off x="4259" y="1220"/>
              <a:ext cx="137" cy="629"/>
            </a:xfrm>
            <a:prstGeom prst="rect">
              <a:avLst/>
            </a:prstGeom>
            <a:noFill/>
            <a:ln w="19050">
              <a:solidFill>
                <a:srgbClr val="4D4D4D"/>
              </a:solidFill>
              <a:miter lim="800000"/>
              <a:headEnd/>
              <a:tailEnd/>
            </a:ln>
            <a:effectLst/>
          </p:spPr>
          <p:txBody>
            <a:bodyPr wrap="none" anchor="ctr"/>
            <a:lstStyle/>
            <a:p>
              <a:endParaRPr lang="en-US"/>
            </a:p>
          </p:txBody>
        </p:sp>
        <p:sp>
          <p:nvSpPr>
            <p:cNvPr id="207886" name="Line 14"/>
            <p:cNvSpPr>
              <a:spLocks noChangeShapeType="1"/>
            </p:cNvSpPr>
            <p:nvPr/>
          </p:nvSpPr>
          <p:spPr bwMode="auto">
            <a:xfrm>
              <a:off x="4328" y="925"/>
              <a:ext cx="0" cy="295"/>
            </a:xfrm>
            <a:prstGeom prst="line">
              <a:avLst/>
            </a:prstGeom>
            <a:noFill/>
            <a:ln w="19050">
              <a:solidFill>
                <a:srgbClr val="4D4D4D"/>
              </a:solidFill>
              <a:round/>
              <a:headEnd/>
              <a:tailEnd/>
            </a:ln>
            <a:effectLst/>
          </p:spPr>
          <p:txBody>
            <a:bodyPr/>
            <a:lstStyle/>
            <a:p>
              <a:endParaRPr lang="en-US"/>
            </a:p>
          </p:txBody>
        </p:sp>
        <p:sp>
          <p:nvSpPr>
            <p:cNvPr id="207887" name="Line 15"/>
            <p:cNvSpPr>
              <a:spLocks noChangeShapeType="1"/>
            </p:cNvSpPr>
            <p:nvPr/>
          </p:nvSpPr>
          <p:spPr bwMode="auto">
            <a:xfrm flipV="1">
              <a:off x="4328" y="1849"/>
              <a:ext cx="0" cy="326"/>
            </a:xfrm>
            <a:prstGeom prst="line">
              <a:avLst/>
            </a:prstGeom>
            <a:noFill/>
            <a:ln w="19050">
              <a:solidFill>
                <a:srgbClr val="4D4D4D"/>
              </a:solidFill>
              <a:round/>
              <a:headEnd/>
              <a:tailEnd/>
            </a:ln>
            <a:effectLst/>
          </p:spPr>
          <p:txBody>
            <a:bodyPr/>
            <a:lstStyle/>
            <a:p>
              <a:endParaRPr lang="en-US"/>
            </a:p>
          </p:txBody>
        </p:sp>
        <p:sp>
          <p:nvSpPr>
            <p:cNvPr id="207888" name="Line 16"/>
            <p:cNvSpPr>
              <a:spLocks noChangeShapeType="1"/>
            </p:cNvSpPr>
            <p:nvPr/>
          </p:nvSpPr>
          <p:spPr bwMode="auto">
            <a:xfrm>
              <a:off x="3715" y="1562"/>
              <a:ext cx="0" cy="788"/>
            </a:xfrm>
            <a:prstGeom prst="line">
              <a:avLst/>
            </a:prstGeom>
            <a:noFill/>
            <a:ln w="19050">
              <a:solidFill>
                <a:srgbClr val="4D4D4D"/>
              </a:solidFill>
              <a:round/>
              <a:headEnd/>
              <a:tailEnd/>
            </a:ln>
            <a:effectLst/>
          </p:spPr>
          <p:txBody>
            <a:bodyPr/>
            <a:lstStyle/>
            <a:p>
              <a:endParaRPr lang="en-US"/>
            </a:p>
          </p:txBody>
        </p:sp>
        <p:sp>
          <p:nvSpPr>
            <p:cNvPr id="207889" name="Line 17"/>
            <p:cNvSpPr>
              <a:spLocks noChangeShapeType="1"/>
            </p:cNvSpPr>
            <p:nvPr/>
          </p:nvSpPr>
          <p:spPr bwMode="auto">
            <a:xfrm>
              <a:off x="4947" y="1558"/>
              <a:ext cx="0" cy="788"/>
            </a:xfrm>
            <a:prstGeom prst="line">
              <a:avLst/>
            </a:prstGeom>
            <a:noFill/>
            <a:ln w="19050">
              <a:solidFill>
                <a:srgbClr val="4D4D4D"/>
              </a:solidFill>
              <a:round/>
              <a:headEnd/>
              <a:tailEnd/>
            </a:ln>
            <a:effectLst/>
          </p:spPr>
          <p:txBody>
            <a:bodyPr/>
            <a:lstStyle/>
            <a:p>
              <a:endParaRPr lang="en-US"/>
            </a:p>
          </p:txBody>
        </p:sp>
        <p:sp>
          <p:nvSpPr>
            <p:cNvPr id="207890" name="Line 18"/>
            <p:cNvSpPr>
              <a:spLocks noChangeShapeType="1"/>
            </p:cNvSpPr>
            <p:nvPr/>
          </p:nvSpPr>
          <p:spPr bwMode="auto">
            <a:xfrm>
              <a:off x="4328" y="2168"/>
              <a:ext cx="932" cy="0"/>
            </a:xfrm>
            <a:prstGeom prst="line">
              <a:avLst/>
            </a:prstGeom>
            <a:noFill/>
            <a:ln w="19050">
              <a:solidFill>
                <a:srgbClr val="4D4D4D"/>
              </a:solidFill>
              <a:round/>
              <a:headEnd/>
              <a:tailEnd/>
            </a:ln>
            <a:effectLst/>
          </p:spPr>
          <p:txBody>
            <a:bodyPr/>
            <a:lstStyle/>
            <a:p>
              <a:endParaRPr lang="en-US"/>
            </a:p>
          </p:txBody>
        </p:sp>
        <p:sp>
          <p:nvSpPr>
            <p:cNvPr id="207891" name="Oval 19"/>
            <p:cNvSpPr>
              <a:spLocks noChangeArrowheads="1"/>
            </p:cNvSpPr>
            <p:nvPr/>
          </p:nvSpPr>
          <p:spPr bwMode="auto">
            <a:xfrm>
              <a:off x="5268" y="2130"/>
              <a:ext cx="75" cy="75"/>
            </a:xfrm>
            <a:prstGeom prst="ellipse">
              <a:avLst/>
            </a:prstGeom>
            <a:noFill/>
            <a:ln w="19050">
              <a:solidFill>
                <a:srgbClr val="4D4D4D"/>
              </a:solidFill>
              <a:round/>
              <a:headEnd/>
              <a:tailEnd/>
            </a:ln>
            <a:effectLst/>
          </p:spPr>
          <p:txBody>
            <a:bodyPr wrap="none" anchor="ctr"/>
            <a:lstStyle/>
            <a:p>
              <a:endParaRPr lang="en-US"/>
            </a:p>
          </p:txBody>
        </p:sp>
        <p:sp>
          <p:nvSpPr>
            <p:cNvPr id="207892" name="Oval 20"/>
            <p:cNvSpPr>
              <a:spLocks noChangeAspect="1" noChangeArrowheads="1"/>
            </p:cNvSpPr>
            <p:nvPr/>
          </p:nvSpPr>
          <p:spPr bwMode="auto">
            <a:xfrm>
              <a:off x="4303" y="914"/>
              <a:ext cx="52" cy="52"/>
            </a:xfrm>
            <a:prstGeom prst="ellipse">
              <a:avLst/>
            </a:prstGeom>
            <a:solidFill>
              <a:srgbClr val="4D4D4D"/>
            </a:solidFill>
            <a:ln w="19050">
              <a:solidFill>
                <a:srgbClr val="4D4D4D"/>
              </a:solidFill>
              <a:round/>
              <a:headEnd/>
              <a:tailEnd/>
            </a:ln>
            <a:effectLst/>
          </p:spPr>
          <p:txBody>
            <a:bodyPr wrap="none" anchor="ctr"/>
            <a:lstStyle/>
            <a:p>
              <a:endParaRPr lang="en-US"/>
            </a:p>
          </p:txBody>
        </p:sp>
        <p:sp>
          <p:nvSpPr>
            <p:cNvPr id="207893" name="Oval 21"/>
            <p:cNvSpPr>
              <a:spLocks noChangeAspect="1" noChangeArrowheads="1"/>
            </p:cNvSpPr>
            <p:nvPr/>
          </p:nvSpPr>
          <p:spPr bwMode="auto">
            <a:xfrm>
              <a:off x="3687" y="1540"/>
              <a:ext cx="52" cy="52"/>
            </a:xfrm>
            <a:prstGeom prst="ellipse">
              <a:avLst/>
            </a:prstGeom>
            <a:solidFill>
              <a:srgbClr val="4D4D4D"/>
            </a:solidFill>
            <a:ln w="19050">
              <a:solidFill>
                <a:srgbClr val="4D4D4D"/>
              </a:solidFill>
              <a:round/>
              <a:headEnd/>
              <a:tailEnd/>
            </a:ln>
            <a:effectLst/>
          </p:spPr>
          <p:txBody>
            <a:bodyPr wrap="none" anchor="ctr"/>
            <a:lstStyle/>
            <a:p>
              <a:endParaRPr lang="en-US"/>
            </a:p>
          </p:txBody>
        </p:sp>
        <p:sp>
          <p:nvSpPr>
            <p:cNvPr id="207894" name="Oval 22"/>
            <p:cNvSpPr>
              <a:spLocks noChangeAspect="1" noChangeArrowheads="1"/>
            </p:cNvSpPr>
            <p:nvPr/>
          </p:nvSpPr>
          <p:spPr bwMode="auto">
            <a:xfrm>
              <a:off x="4299" y="2144"/>
              <a:ext cx="52" cy="52"/>
            </a:xfrm>
            <a:prstGeom prst="ellipse">
              <a:avLst/>
            </a:prstGeom>
            <a:solidFill>
              <a:srgbClr val="4D4D4D"/>
            </a:solidFill>
            <a:ln w="19050">
              <a:solidFill>
                <a:srgbClr val="4D4D4D"/>
              </a:solidFill>
              <a:round/>
              <a:headEnd/>
              <a:tailEnd/>
            </a:ln>
            <a:effectLst/>
          </p:spPr>
          <p:txBody>
            <a:bodyPr wrap="none" anchor="ctr"/>
            <a:lstStyle/>
            <a:p>
              <a:endParaRPr lang="en-US"/>
            </a:p>
          </p:txBody>
        </p:sp>
        <p:sp>
          <p:nvSpPr>
            <p:cNvPr id="207895" name="Oval 23"/>
            <p:cNvSpPr>
              <a:spLocks noChangeAspect="1" noChangeArrowheads="1"/>
            </p:cNvSpPr>
            <p:nvPr/>
          </p:nvSpPr>
          <p:spPr bwMode="auto">
            <a:xfrm>
              <a:off x="4925" y="1527"/>
              <a:ext cx="52" cy="52"/>
            </a:xfrm>
            <a:prstGeom prst="ellipse">
              <a:avLst/>
            </a:prstGeom>
            <a:solidFill>
              <a:srgbClr val="4D4D4D"/>
            </a:solidFill>
            <a:ln w="19050">
              <a:solidFill>
                <a:srgbClr val="4D4D4D"/>
              </a:solidFill>
              <a:round/>
              <a:headEnd/>
              <a:tailEnd/>
            </a:ln>
            <a:effectLst/>
          </p:spPr>
          <p:txBody>
            <a:bodyPr wrap="none" anchor="ctr"/>
            <a:lstStyle/>
            <a:p>
              <a:endParaRPr lang="en-US"/>
            </a:p>
          </p:txBody>
        </p:sp>
        <p:sp>
          <p:nvSpPr>
            <p:cNvPr id="207896" name="Line 24"/>
            <p:cNvSpPr>
              <a:spLocks noChangeShapeType="1"/>
            </p:cNvSpPr>
            <p:nvPr/>
          </p:nvSpPr>
          <p:spPr bwMode="auto">
            <a:xfrm>
              <a:off x="4340" y="938"/>
              <a:ext cx="932" cy="0"/>
            </a:xfrm>
            <a:prstGeom prst="line">
              <a:avLst/>
            </a:prstGeom>
            <a:noFill/>
            <a:ln w="19050">
              <a:solidFill>
                <a:srgbClr val="4D4D4D"/>
              </a:solidFill>
              <a:round/>
              <a:headEnd/>
              <a:tailEnd/>
            </a:ln>
            <a:effectLst/>
          </p:spPr>
          <p:txBody>
            <a:bodyPr/>
            <a:lstStyle/>
            <a:p>
              <a:endParaRPr lang="en-US"/>
            </a:p>
          </p:txBody>
        </p:sp>
        <p:sp>
          <p:nvSpPr>
            <p:cNvPr id="207897" name="Oval 25"/>
            <p:cNvSpPr>
              <a:spLocks noChangeArrowheads="1"/>
            </p:cNvSpPr>
            <p:nvPr/>
          </p:nvSpPr>
          <p:spPr bwMode="auto">
            <a:xfrm>
              <a:off x="5280" y="900"/>
              <a:ext cx="75" cy="75"/>
            </a:xfrm>
            <a:prstGeom prst="ellipse">
              <a:avLst/>
            </a:prstGeom>
            <a:noFill/>
            <a:ln w="19050">
              <a:solidFill>
                <a:srgbClr val="4D4D4D"/>
              </a:solidFill>
              <a:round/>
              <a:headEnd/>
              <a:tailEnd/>
            </a:ln>
            <a:effectLst/>
          </p:spPr>
          <p:txBody>
            <a:bodyPr wrap="none" anchor="ctr"/>
            <a:lstStyle/>
            <a:p>
              <a:endParaRPr lang="en-US"/>
            </a:p>
          </p:txBody>
        </p:sp>
      </p:grpSp>
      <p:sp>
        <p:nvSpPr>
          <p:cNvPr id="207898" name="Text Box 26"/>
          <p:cNvSpPr txBox="1">
            <a:spLocks noChangeArrowheads="1"/>
          </p:cNvSpPr>
          <p:nvPr/>
        </p:nvSpPr>
        <p:spPr bwMode="auto">
          <a:xfrm rot="16200000">
            <a:off x="7145338" y="2074863"/>
            <a:ext cx="1181100" cy="641350"/>
          </a:xfrm>
          <a:prstGeom prst="rect">
            <a:avLst/>
          </a:prstGeom>
          <a:noFill/>
          <a:ln w="9525">
            <a:noFill/>
            <a:miter lim="800000"/>
            <a:headEnd/>
            <a:tailEnd/>
          </a:ln>
          <a:effectLst/>
        </p:spPr>
        <p:txBody>
          <a:bodyPr>
            <a:spAutoFit/>
          </a:bodyPr>
          <a:lstStyle/>
          <a:p>
            <a:pPr algn="ctr"/>
            <a:r>
              <a:rPr lang="en-US" sz="1800">
                <a:solidFill>
                  <a:schemeClr val="hlink"/>
                </a:solidFill>
              </a:rPr>
              <a:t>DC OUTPUT</a:t>
            </a:r>
          </a:p>
        </p:txBody>
      </p:sp>
      <p:sp>
        <p:nvSpPr>
          <p:cNvPr id="207899" name="Oval 27"/>
          <p:cNvSpPr>
            <a:spLocks noChangeArrowheads="1"/>
          </p:cNvSpPr>
          <p:nvPr/>
        </p:nvSpPr>
        <p:spPr bwMode="auto">
          <a:xfrm>
            <a:off x="5657850" y="3619500"/>
            <a:ext cx="190500" cy="190500"/>
          </a:xfrm>
          <a:prstGeom prst="ellipse">
            <a:avLst/>
          </a:prstGeom>
          <a:solidFill>
            <a:srgbClr val="FF0000">
              <a:alpha val="50000"/>
            </a:srgbClr>
          </a:solidFill>
          <a:ln w="9525">
            <a:noFill/>
            <a:round/>
            <a:headEnd/>
            <a:tailEnd/>
          </a:ln>
          <a:effectLst/>
        </p:spPr>
        <p:txBody>
          <a:bodyPr wrap="none" anchor="ctr"/>
          <a:lstStyle/>
          <a:p>
            <a:endParaRPr lang="en-US"/>
          </a:p>
        </p:txBody>
      </p:sp>
      <p:sp>
        <p:nvSpPr>
          <p:cNvPr id="207900" name="Oval 28"/>
          <p:cNvSpPr>
            <a:spLocks noChangeArrowheads="1"/>
          </p:cNvSpPr>
          <p:nvPr/>
        </p:nvSpPr>
        <p:spPr bwMode="auto">
          <a:xfrm>
            <a:off x="6256338" y="3614738"/>
            <a:ext cx="190500" cy="190500"/>
          </a:xfrm>
          <a:prstGeom prst="ellipse">
            <a:avLst/>
          </a:prstGeom>
          <a:solidFill>
            <a:srgbClr val="008000">
              <a:alpha val="50000"/>
            </a:srgbClr>
          </a:solidFill>
          <a:ln w="9525">
            <a:noFill/>
            <a:round/>
            <a:headEnd/>
            <a:tailEnd/>
          </a:ln>
          <a:effectLst/>
        </p:spPr>
        <p:txBody>
          <a:bodyPr wrap="none" anchor="ctr"/>
          <a:lstStyle/>
          <a:p>
            <a:endParaRPr lang="en-US"/>
          </a:p>
        </p:txBody>
      </p:sp>
      <p:sp>
        <p:nvSpPr>
          <p:cNvPr id="207901" name="Line 29"/>
          <p:cNvSpPr>
            <a:spLocks noChangeShapeType="1"/>
          </p:cNvSpPr>
          <p:nvPr/>
        </p:nvSpPr>
        <p:spPr bwMode="auto">
          <a:xfrm flipH="1">
            <a:off x="5076825" y="3705225"/>
            <a:ext cx="674688" cy="0"/>
          </a:xfrm>
          <a:prstGeom prst="line">
            <a:avLst/>
          </a:prstGeom>
          <a:noFill/>
          <a:ln w="76200">
            <a:solidFill>
              <a:srgbClr val="FF0000">
                <a:alpha val="50000"/>
              </a:srgbClr>
            </a:solidFill>
            <a:round/>
            <a:headEnd/>
            <a:tailEnd/>
          </a:ln>
          <a:effectLst/>
        </p:spPr>
        <p:txBody>
          <a:bodyPr/>
          <a:lstStyle/>
          <a:p>
            <a:endParaRPr lang="en-US"/>
          </a:p>
        </p:txBody>
      </p:sp>
      <p:sp>
        <p:nvSpPr>
          <p:cNvPr id="207902" name="Line 30"/>
          <p:cNvSpPr>
            <a:spLocks noChangeShapeType="1"/>
          </p:cNvSpPr>
          <p:nvPr/>
        </p:nvSpPr>
        <p:spPr bwMode="auto">
          <a:xfrm flipV="1">
            <a:off x="5076825" y="2444750"/>
            <a:ext cx="0" cy="1298575"/>
          </a:xfrm>
          <a:prstGeom prst="line">
            <a:avLst/>
          </a:prstGeom>
          <a:noFill/>
          <a:ln w="76200">
            <a:solidFill>
              <a:srgbClr val="FF0000">
                <a:alpha val="50000"/>
              </a:srgbClr>
            </a:solidFill>
            <a:round/>
            <a:headEnd/>
            <a:tailEnd/>
          </a:ln>
          <a:effectLst/>
        </p:spPr>
        <p:txBody>
          <a:bodyPr/>
          <a:lstStyle/>
          <a:p>
            <a:endParaRPr lang="en-US"/>
          </a:p>
        </p:txBody>
      </p:sp>
      <p:sp>
        <p:nvSpPr>
          <p:cNvPr id="207903" name="Line 31"/>
          <p:cNvSpPr>
            <a:spLocks noChangeShapeType="1"/>
          </p:cNvSpPr>
          <p:nvPr/>
        </p:nvSpPr>
        <p:spPr bwMode="auto">
          <a:xfrm flipV="1">
            <a:off x="5073650" y="1455738"/>
            <a:ext cx="976313" cy="996950"/>
          </a:xfrm>
          <a:prstGeom prst="line">
            <a:avLst/>
          </a:prstGeom>
          <a:noFill/>
          <a:ln w="76200">
            <a:solidFill>
              <a:srgbClr val="FF0000">
                <a:alpha val="50000"/>
              </a:srgbClr>
            </a:solidFill>
            <a:round/>
            <a:headEnd/>
            <a:tailEnd/>
          </a:ln>
          <a:effectLst/>
        </p:spPr>
        <p:txBody>
          <a:bodyPr/>
          <a:lstStyle/>
          <a:p>
            <a:endParaRPr lang="en-US"/>
          </a:p>
        </p:txBody>
      </p:sp>
      <p:sp>
        <p:nvSpPr>
          <p:cNvPr id="207904" name="Line 32"/>
          <p:cNvSpPr>
            <a:spLocks noChangeShapeType="1"/>
          </p:cNvSpPr>
          <p:nvPr/>
        </p:nvSpPr>
        <p:spPr bwMode="auto">
          <a:xfrm flipV="1">
            <a:off x="6048375" y="1417638"/>
            <a:ext cx="0" cy="492125"/>
          </a:xfrm>
          <a:prstGeom prst="line">
            <a:avLst/>
          </a:prstGeom>
          <a:noFill/>
          <a:ln w="76200">
            <a:solidFill>
              <a:srgbClr val="FF0000">
                <a:alpha val="50000"/>
              </a:srgbClr>
            </a:solidFill>
            <a:round/>
            <a:headEnd/>
            <a:tailEnd/>
          </a:ln>
          <a:effectLst/>
        </p:spPr>
        <p:txBody>
          <a:bodyPr/>
          <a:lstStyle/>
          <a:p>
            <a:endParaRPr lang="en-US"/>
          </a:p>
        </p:txBody>
      </p:sp>
      <p:sp>
        <p:nvSpPr>
          <p:cNvPr id="207905" name="Line 33"/>
          <p:cNvSpPr>
            <a:spLocks noChangeShapeType="1"/>
          </p:cNvSpPr>
          <p:nvPr/>
        </p:nvSpPr>
        <p:spPr bwMode="auto">
          <a:xfrm>
            <a:off x="6048375" y="1465263"/>
            <a:ext cx="1516063" cy="1587"/>
          </a:xfrm>
          <a:prstGeom prst="line">
            <a:avLst/>
          </a:prstGeom>
          <a:noFill/>
          <a:ln w="76200">
            <a:solidFill>
              <a:srgbClr val="FF0000">
                <a:alpha val="50000"/>
              </a:srgbClr>
            </a:solidFill>
            <a:round/>
            <a:headEnd/>
            <a:tailEnd/>
          </a:ln>
          <a:effectLst/>
        </p:spPr>
        <p:txBody>
          <a:bodyPr/>
          <a:lstStyle/>
          <a:p>
            <a:endParaRPr lang="en-US"/>
          </a:p>
        </p:txBody>
      </p:sp>
      <p:sp>
        <p:nvSpPr>
          <p:cNvPr id="207906" name="Line 34"/>
          <p:cNvSpPr>
            <a:spLocks noChangeShapeType="1"/>
          </p:cNvSpPr>
          <p:nvPr/>
        </p:nvSpPr>
        <p:spPr bwMode="auto">
          <a:xfrm>
            <a:off x="6396038" y="3689350"/>
            <a:ext cx="674687" cy="0"/>
          </a:xfrm>
          <a:prstGeom prst="line">
            <a:avLst/>
          </a:prstGeom>
          <a:noFill/>
          <a:ln w="76200">
            <a:solidFill>
              <a:srgbClr val="008000">
                <a:alpha val="50000"/>
              </a:srgbClr>
            </a:solidFill>
            <a:round/>
            <a:headEnd/>
            <a:tailEnd/>
          </a:ln>
          <a:effectLst/>
        </p:spPr>
        <p:txBody>
          <a:bodyPr/>
          <a:lstStyle/>
          <a:p>
            <a:endParaRPr lang="en-US"/>
          </a:p>
        </p:txBody>
      </p:sp>
      <p:sp>
        <p:nvSpPr>
          <p:cNvPr id="207907" name="Line 35"/>
          <p:cNvSpPr>
            <a:spLocks noChangeShapeType="1"/>
          </p:cNvSpPr>
          <p:nvPr/>
        </p:nvSpPr>
        <p:spPr bwMode="auto">
          <a:xfrm flipH="1" flipV="1">
            <a:off x="7034213" y="2379663"/>
            <a:ext cx="0" cy="1298575"/>
          </a:xfrm>
          <a:prstGeom prst="line">
            <a:avLst/>
          </a:prstGeom>
          <a:noFill/>
          <a:ln w="76200">
            <a:solidFill>
              <a:srgbClr val="008000">
                <a:alpha val="50000"/>
              </a:srgbClr>
            </a:solidFill>
            <a:round/>
            <a:headEnd/>
            <a:tailEnd/>
          </a:ln>
          <a:effectLst/>
        </p:spPr>
        <p:txBody>
          <a:bodyPr/>
          <a:lstStyle/>
          <a:p>
            <a:endParaRPr lang="en-US"/>
          </a:p>
        </p:txBody>
      </p:sp>
      <p:sp>
        <p:nvSpPr>
          <p:cNvPr id="207908" name="Line 36"/>
          <p:cNvSpPr>
            <a:spLocks noChangeShapeType="1"/>
          </p:cNvSpPr>
          <p:nvPr/>
        </p:nvSpPr>
        <p:spPr bwMode="auto">
          <a:xfrm flipH="1">
            <a:off x="6043613" y="2413000"/>
            <a:ext cx="1000125" cy="1000125"/>
          </a:xfrm>
          <a:prstGeom prst="line">
            <a:avLst/>
          </a:prstGeom>
          <a:noFill/>
          <a:ln w="76200">
            <a:solidFill>
              <a:srgbClr val="008000">
                <a:alpha val="50000"/>
              </a:srgbClr>
            </a:solidFill>
            <a:round/>
            <a:headEnd/>
            <a:tailEnd/>
          </a:ln>
          <a:effectLst/>
        </p:spPr>
        <p:txBody>
          <a:bodyPr/>
          <a:lstStyle/>
          <a:p>
            <a:endParaRPr lang="en-US"/>
          </a:p>
        </p:txBody>
      </p:sp>
      <p:sp>
        <p:nvSpPr>
          <p:cNvPr id="207909" name="Line 37"/>
          <p:cNvSpPr>
            <a:spLocks noChangeShapeType="1"/>
          </p:cNvSpPr>
          <p:nvPr/>
        </p:nvSpPr>
        <p:spPr bwMode="auto">
          <a:xfrm flipH="1" flipV="1">
            <a:off x="6043613" y="2917825"/>
            <a:ext cx="0" cy="492125"/>
          </a:xfrm>
          <a:prstGeom prst="line">
            <a:avLst/>
          </a:prstGeom>
          <a:noFill/>
          <a:ln w="76200">
            <a:solidFill>
              <a:srgbClr val="008000">
                <a:alpha val="50000"/>
              </a:srgbClr>
            </a:solidFill>
            <a:round/>
            <a:headEnd/>
            <a:tailEnd/>
          </a:ln>
          <a:effectLst/>
        </p:spPr>
        <p:txBody>
          <a:bodyPr/>
          <a:lstStyle/>
          <a:p>
            <a:endParaRPr lang="en-US"/>
          </a:p>
        </p:txBody>
      </p:sp>
      <p:sp>
        <p:nvSpPr>
          <p:cNvPr id="207910" name="Line 38"/>
          <p:cNvSpPr>
            <a:spLocks noChangeShapeType="1"/>
          </p:cNvSpPr>
          <p:nvPr/>
        </p:nvSpPr>
        <p:spPr bwMode="auto">
          <a:xfrm flipH="1">
            <a:off x="6019800" y="3409950"/>
            <a:ext cx="1516063" cy="1588"/>
          </a:xfrm>
          <a:prstGeom prst="line">
            <a:avLst/>
          </a:prstGeom>
          <a:noFill/>
          <a:ln w="76200">
            <a:solidFill>
              <a:srgbClr val="008000">
                <a:alpha val="50000"/>
              </a:srgbClr>
            </a:solidFill>
            <a:round/>
            <a:headEnd/>
            <a:tailEnd/>
          </a:ln>
          <a:effectLst/>
        </p:spPr>
        <p:txBody>
          <a:bodyPr/>
          <a:lstStyle/>
          <a:p>
            <a:endParaRPr lang="en-US"/>
          </a:p>
        </p:txBody>
      </p:sp>
      <p:sp>
        <p:nvSpPr>
          <p:cNvPr id="207911" name="Text Box 39"/>
          <p:cNvSpPr txBox="1">
            <a:spLocks noChangeArrowheads="1"/>
          </p:cNvSpPr>
          <p:nvPr/>
        </p:nvSpPr>
        <p:spPr bwMode="auto">
          <a:xfrm>
            <a:off x="7643813" y="1209675"/>
            <a:ext cx="565150" cy="457200"/>
          </a:xfrm>
          <a:prstGeom prst="rect">
            <a:avLst/>
          </a:prstGeom>
          <a:noFill/>
          <a:ln w="9525">
            <a:noFill/>
            <a:miter lim="800000"/>
            <a:headEnd/>
            <a:tailEnd/>
          </a:ln>
          <a:effectLst/>
        </p:spPr>
        <p:txBody>
          <a:bodyPr wrap="none">
            <a:spAutoFit/>
          </a:bodyPr>
          <a:lstStyle/>
          <a:p>
            <a:r>
              <a:rPr lang="en-US">
                <a:solidFill>
                  <a:srgbClr val="FF0000"/>
                </a:solidFill>
              </a:rPr>
              <a:t>(+)</a:t>
            </a:r>
          </a:p>
        </p:txBody>
      </p:sp>
      <p:sp>
        <p:nvSpPr>
          <p:cNvPr id="207912" name="Text Box 40"/>
          <p:cNvSpPr txBox="1">
            <a:spLocks noChangeArrowheads="1"/>
          </p:cNvSpPr>
          <p:nvPr/>
        </p:nvSpPr>
        <p:spPr bwMode="auto">
          <a:xfrm>
            <a:off x="7627938" y="3216275"/>
            <a:ext cx="557212" cy="457200"/>
          </a:xfrm>
          <a:prstGeom prst="rect">
            <a:avLst/>
          </a:prstGeom>
          <a:noFill/>
          <a:ln w="9525">
            <a:noFill/>
            <a:miter lim="800000"/>
            <a:headEnd/>
            <a:tailEnd/>
          </a:ln>
          <a:effectLst/>
        </p:spPr>
        <p:txBody>
          <a:bodyPr wrap="none">
            <a:spAutoFit/>
          </a:bodyPr>
          <a:lstStyle/>
          <a:p>
            <a:r>
              <a:rPr lang="en-US">
                <a:solidFill>
                  <a:srgbClr val="008000"/>
                </a:solidFill>
              </a:rPr>
              <a:t>(–)</a:t>
            </a:r>
          </a:p>
        </p:txBody>
      </p:sp>
      <p:grpSp>
        <p:nvGrpSpPr>
          <p:cNvPr id="207923" name="Group 51"/>
          <p:cNvGrpSpPr>
            <a:grpSpLocks/>
          </p:cNvGrpSpPr>
          <p:nvPr/>
        </p:nvGrpSpPr>
        <p:grpSpPr bwMode="auto">
          <a:xfrm flipH="1">
            <a:off x="5032375" y="1425575"/>
            <a:ext cx="1997075" cy="2392363"/>
            <a:chOff x="3292" y="989"/>
            <a:chExt cx="1258" cy="1507"/>
          </a:xfrm>
        </p:grpSpPr>
        <p:sp>
          <p:nvSpPr>
            <p:cNvPr id="207913" name="Oval 41"/>
            <p:cNvSpPr>
              <a:spLocks noChangeArrowheads="1"/>
            </p:cNvSpPr>
            <p:nvPr/>
          </p:nvSpPr>
          <p:spPr bwMode="auto">
            <a:xfrm>
              <a:off x="3660" y="2376"/>
              <a:ext cx="120" cy="120"/>
            </a:xfrm>
            <a:prstGeom prst="ellipse">
              <a:avLst/>
            </a:prstGeom>
            <a:solidFill>
              <a:srgbClr val="FF0000">
                <a:alpha val="50000"/>
              </a:srgbClr>
            </a:solidFill>
            <a:ln w="9525">
              <a:noFill/>
              <a:round/>
              <a:headEnd/>
              <a:tailEnd/>
            </a:ln>
            <a:effectLst/>
          </p:spPr>
          <p:txBody>
            <a:bodyPr wrap="none" anchor="ctr"/>
            <a:lstStyle/>
            <a:p>
              <a:endParaRPr lang="en-US"/>
            </a:p>
          </p:txBody>
        </p:sp>
        <p:sp>
          <p:nvSpPr>
            <p:cNvPr id="207914" name="Oval 42"/>
            <p:cNvSpPr>
              <a:spLocks noChangeArrowheads="1"/>
            </p:cNvSpPr>
            <p:nvPr/>
          </p:nvSpPr>
          <p:spPr bwMode="auto">
            <a:xfrm>
              <a:off x="4037" y="2373"/>
              <a:ext cx="120" cy="120"/>
            </a:xfrm>
            <a:prstGeom prst="ellipse">
              <a:avLst/>
            </a:prstGeom>
            <a:solidFill>
              <a:srgbClr val="008000">
                <a:alpha val="50000"/>
              </a:srgbClr>
            </a:solidFill>
            <a:ln w="9525">
              <a:noFill/>
              <a:round/>
              <a:headEnd/>
              <a:tailEnd/>
            </a:ln>
            <a:effectLst/>
          </p:spPr>
          <p:txBody>
            <a:bodyPr wrap="none" anchor="ctr"/>
            <a:lstStyle/>
            <a:p>
              <a:endParaRPr lang="en-US"/>
            </a:p>
          </p:txBody>
        </p:sp>
        <p:sp>
          <p:nvSpPr>
            <p:cNvPr id="207915" name="Line 43"/>
            <p:cNvSpPr>
              <a:spLocks noChangeShapeType="1"/>
            </p:cNvSpPr>
            <p:nvPr/>
          </p:nvSpPr>
          <p:spPr bwMode="auto">
            <a:xfrm flipH="1">
              <a:off x="3294" y="2430"/>
              <a:ext cx="425" cy="0"/>
            </a:xfrm>
            <a:prstGeom prst="line">
              <a:avLst/>
            </a:prstGeom>
            <a:noFill/>
            <a:ln w="76200">
              <a:solidFill>
                <a:srgbClr val="FF0000">
                  <a:alpha val="50000"/>
                </a:srgbClr>
              </a:solidFill>
              <a:round/>
              <a:headEnd/>
              <a:tailEnd/>
            </a:ln>
            <a:effectLst/>
          </p:spPr>
          <p:txBody>
            <a:bodyPr/>
            <a:lstStyle/>
            <a:p>
              <a:endParaRPr lang="en-US"/>
            </a:p>
          </p:txBody>
        </p:sp>
        <p:sp>
          <p:nvSpPr>
            <p:cNvPr id="207916" name="Line 44"/>
            <p:cNvSpPr>
              <a:spLocks noChangeShapeType="1"/>
            </p:cNvSpPr>
            <p:nvPr/>
          </p:nvSpPr>
          <p:spPr bwMode="auto">
            <a:xfrm flipV="1">
              <a:off x="3294" y="1636"/>
              <a:ext cx="0" cy="818"/>
            </a:xfrm>
            <a:prstGeom prst="line">
              <a:avLst/>
            </a:prstGeom>
            <a:noFill/>
            <a:ln w="76200">
              <a:solidFill>
                <a:srgbClr val="FF0000">
                  <a:alpha val="50000"/>
                </a:srgbClr>
              </a:solidFill>
              <a:round/>
              <a:headEnd/>
              <a:tailEnd/>
            </a:ln>
            <a:effectLst/>
          </p:spPr>
          <p:txBody>
            <a:bodyPr/>
            <a:lstStyle/>
            <a:p>
              <a:endParaRPr lang="en-US"/>
            </a:p>
          </p:txBody>
        </p:sp>
        <p:sp>
          <p:nvSpPr>
            <p:cNvPr id="207917" name="Line 45"/>
            <p:cNvSpPr>
              <a:spLocks noChangeShapeType="1"/>
            </p:cNvSpPr>
            <p:nvPr/>
          </p:nvSpPr>
          <p:spPr bwMode="auto">
            <a:xfrm flipV="1">
              <a:off x="3292" y="1013"/>
              <a:ext cx="615" cy="628"/>
            </a:xfrm>
            <a:prstGeom prst="line">
              <a:avLst/>
            </a:prstGeom>
            <a:noFill/>
            <a:ln w="76200">
              <a:solidFill>
                <a:srgbClr val="FF0000">
                  <a:alpha val="50000"/>
                </a:srgbClr>
              </a:solidFill>
              <a:round/>
              <a:headEnd/>
              <a:tailEnd/>
            </a:ln>
            <a:effectLst/>
          </p:spPr>
          <p:txBody>
            <a:bodyPr/>
            <a:lstStyle/>
            <a:p>
              <a:endParaRPr lang="en-US"/>
            </a:p>
          </p:txBody>
        </p:sp>
        <p:sp>
          <p:nvSpPr>
            <p:cNvPr id="207918" name="Line 46"/>
            <p:cNvSpPr>
              <a:spLocks noChangeShapeType="1"/>
            </p:cNvSpPr>
            <p:nvPr/>
          </p:nvSpPr>
          <p:spPr bwMode="auto">
            <a:xfrm flipV="1">
              <a:off x="3906" y="989"/>
              <a:ext cx="0" cy="310"/>
            </a:xfrm>
            <a:prstGeom prst="line">
              <a:avLst/>
            </a:prstGeom>
            <a:noFill/>
            <a:ln w="76200">
              <a:solidFill>
                <a:srgbClr val="FF0000">
                  <a:alpha val="50000"/>
                </a:srgbClr>
              </a:solidFill>
              <a:round/>
              <a:headEnd/>
              <a:tailEnd/>
            </a:ln>
            <a:effectLst/>
          </p:spPr>
          <p:txBody>
            <a:bodyPr/>
            <a:lstStyle/>
            <a:p>
              <a:endParaRPr lang="en-US"/>
            </a:p>
          </p:txBody>
        </p:sp>
        <p:sp>
          <p:nvSpPr>
            <p:cNvPr id="207919" name="Line 47"/>
            <p:cNvSpPr>
              <a:spLocks noChangeShapeType="1"/>
            </p:cNvSpPr>
            <p:nvPr/>
          </p:nvSpPr>
          <p:spPr bwMode="auto">
            <a:xfrm>
              <a:off x="4125" y="2420"/>
              <a:ext cx="425" cy="0"/>
            </a:xfrm>
            <a:prstGeom prst="line">
              <a:avLst/>
            </a:prstGeom>
            <a:noFill/>
            <a:ln w="76200">
              <a:solidFill>
                <a:srgbClr val="008000">
                  <a:alpha val="50000"/>
                </a:srgbClr>
              </a:solidFill>
              <a:round/>
              <a:headEnd/>
              <a:tailEnd/>
            </a:ln>
            <a:effectLst/>
          </p:spPr>
          <p:txBody>
            <a:bodyPr/>
            <a:lstStyle/>
            <a:p>
              <a:endParaRPr lang="en-US"/>
            </a:p>
          </p:txBody>
        </p:sp>
        <p:sp>
          <p:nvSpPr>
            <p:cNvPr id="207920" name="Line 48"/>
            <p:cNvSpPr>
              <a:spLocks noChangeShapeType="1"/>
            </p:cNvSpPr>
            <p:nvPr/>
          </p:nvSpPr>
          <p:spPr bwMode="auto">
            <a:xfrm flipH="1" flipV="1">
              <a:off x="4527" y="1595"/>
              <a:ext cx="0" cy="818"/>
            </a:xfrm>
            <a:prstGeom prst="line">
              <a:avLst/>
            </a:prstGeom>
            <a:noFill/>
            <a:ln w="76200">
              <a:solidFill>
                <a:srgbClr val="008000">
                  <a:alpha val="50000"/>
                </a:srgbClr>
              </a:solidFill>
              <a:round/>
              <a:headEnd/>
              <a:tailEnd/>
            </a:ln>
            <a:effectLst/>
          </p:spPr>
          <p:txBody>
            <a:bodyPr/>
            <a:lstStyle/>
            <a:p>
              <a:endParaRPr lang="en-US"/>
            </a:p>
          </p:txBody>
        </p:sp>
        <p:sp>
          <p:nvSpPr>
            <p:cNvPr id="207921" name="Line 49"/>
            <p:cNvSpPr>
              <a:spLocks noChangeShapeType="1"/>
            </p:cNvSpPr>
            <p:nvPr/>
          </p:nvSpPr>
          <p:spPr bwMode="auto">
            <a:xfrm flipH="1">
              <a:off x="3903" y="1616"/>
              <a:ext cx="630" cy="630"/>
            </a:xfrm>
            <a:prstGeom prst="line">
              <a:avLst/>
            </a:prstGeom>
            <a:noFill/>
            <a:ln w="76200">
              <a:solidFill>
                <a:srgbClr val="008000">
                  <a:alpha val="50000"/>
                </a:srgbClr>
              </a:solidFill>
              <a:round/>
              <a:headEnd/>
              <a:tailEnd/>
            </a:ln>
            <a:effectLst/>
          </p:spPr>
          <p:txBody>
            <a:bodyPr/>
            <a:lstStyle/>
            <a:p>
              <a:endParaRPr lang="en-US"/>
            </a:p>
          </p:txBody>
        </p:sp>
        <p:sp>
          <p:nvSpPr>
            <p:cNvPr id="207922" name="Line 50"/>
            <p:cNvSpPr>
              <a:spLocks noChangeShapeType="1"/>
            </p:cNvSpPr>
            <p:nvPr/>
          </p:nvSpPr>
          <p:spPr bwMode="auto">
            <a:xfrm flipH="1" flipV="1">
              <a:off x="3903" y="1934"/>
              <a:ext cx="0" cy="310"/>
            </a:xfrm>
            <a:prstGeom prst="line">
              <a:avLst/>
            </a:prstGeom>
            <a:noFill/>
            <a:ln w="76200">
              <a:solidFill>
                <a:srgbClr val="008000">
                  <a:alpha val="50000"/>
                </a:srgbClr>
              </a:solidFill>
              <a:round/>
              <a:headEnd/>
              <a:tailEnd/>
            </a:ln>
            <a:effectLst/>
          </p:spPr>
          <p:txBody>
            <a:bodyPr/>
            <a:lstStyle/>
            <a:p>
              <a:endParaRPr lang="en-US"/>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7874">
                                            <p:txEl>
                                              <p:pRg st="1" end="1"/>
                                            </p:txEl>
                                          </p:spTgt>
                                        </p:tgtEl>
                                        <p:attrNameLst>
                                          <p:attrName>style.visibility</p:attrName>
                                        </p:attrNameLst>
                                      </p:cBhvr>
                                      <p:to>
                                        <p:strVal val="visible"/>
                                      </p:to>
                                    </p:set>
                                    <p:anim calcmode="lin" valueType="num">
                                      <p:cBhvr additive="base">
                                        <p:cTn id="7" dur="500" fill="hold"/>
                                        <p:tgtEl>
                                          <p:spTgt spid="20787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787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7874">
                                            <p:txEl>
                                              <p:pRg st="2" end="2"/>
                                            </p:txEl>
                                          </p:spTgt>
                                        </p:tgtEl>
                                        <p:attrNameLst>
                                          <p:attrName>style.visibility</p:attrName>
                                        </p:attrNameLst>
                                      </p:cBhvr>
                                      <p:to>
                                        <p:strVal val="visible"/>
                                      </p:to>
                                    </p:set>
                                    <p:anim calcmode="lin" valueType="num">
                                      <p:cBhvr additive="base">
                                        <p:cTn id="13" dur="500" fill="hold"/>
                                        <p:tgtEl>
                                          <p:spTgt spid="20787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787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207899"/>
                                        </p:tgtEl>
                                        <p:attrNameLst>
                                          <p:attrName>style.visibility</p:attrName>
                                        </p:attrNameLst>
                                      </p:cBhvr>
                                      <p:to>
                                        <p:strVal val="visible"/>
                                      </p:to>
                                    </p:set>
                                    <p:anim calcmode="lin" valueType="num">
                                      <p:cBhvr>
                                        <p:cTn id="19" dur="500" fill="hold"/>
                                        <p:tgtEl>
                                          <p:spTgt spid="207899"/>
                                        </p:tgtEl>
                                        <p:attrNameLst>
                                          <p:attrName>ppt_w</p:attrName>
                                        </p:attrNameLst>
                                      </p:cBhvr>
                                      <p:tavLst>
                                        <p:tav tm="0">
                                          <p:val>
                                            <p:fltVal val="0"/>
                                          </p:val>
                                        </p:tav>
                                        <p:tav tm="100000">
                                          <p:val>
                                            <p:strVal val="#ppt_w"/>
                                          </p:val>
                                        </p:tav>
                                      </p:tavLst>
                                    </p:anim>
                                    <p:anim calcmode="lin" valueType="num">
                                      <p:cBhvr>
                                        <p:cTn id="20" dur="500" fill="hold"/>
                                        <p:tgtEl>
                                          <p:spTgt spid="207899"/>
                                        </p:tgtEl>
                                        <p:attrNameLst>
                                          <p:attrName>ppt_h</p:attrName>
                                        </p:attrNameLst>
                                      </p:cBhvr>
                                      <p:tavLst>
                                        <p:tav tm="0">
                                          <p:val>
                                            <p:fltVal val="0"/>
                                          </p:val>
                                        </p:tav>
                                        <p:tav tm="100000">
                                          <p:val>
                                            <p:strVal val="#ppt_h"/>
                                          </p:val>
                                        </p:tav>
                                      </p:tavLst>
                                    </p:anim>
                                    <p:animEffect transition="in" filter="fade">
                                      <p:cBhvr>
                                        <p:cTn id="21" dur="500"/>
                                        <p:tgtEl>
                                          <p:spTgt spid="207899"/>
                                        </p:tgtEl>
                                      </p:cBhvr>
                                    </p:animEffect>
                                  </p:childTnLst>
                                  <p:subTnLst>
                                    <p:audio>
                                      <p:cMediaNode>
                                        <p:cTn display="0" masterRel="sameClick">
                                          <p:stCondLst>
                                            <p:cond evt="begin" delay="0">
                                              <p:tn val="17"/>
                                            </p:cond>
                                          </p:stCondLst>
                                          <p:endCondLst>
                                            <p:cond evt="onStopAudio" delay="0">
                                              <p:tgtEl>
                                                <p:sldTgt/>
                                              </p:tgtEl>
                                            </p:cond>
                                          </p:endCondLst>
                                        </p:cTn>
                                        <p:tgtEl>
                                          <p:sndTgt r:embed="rId5" name="cashreg.wav"/>
                                        </p:tgtEl>
                                      </p:cMediaNode>
                                    </p:audio>
                                  </p:subTnLst>
                                </p:cTn>
                              </p:par>
                            </p:childTnLst>
                          </p:cTn>
                        </p:par>
                      </p:childTnLst>
                    </p:cTn>
                  </p:par>
                  <p:par>
                    <p:cTn id="22" fill="hold">
                      <p:stCondLst>
                        <p:cond delay="indefinite"/>
                      </p:stCondLst>
                      <p:childTnLst>
                        <p:par>
                          <p:cTn id="23" fill="hold">
                            <p:stCondLst>
                              <p:cond delay="0"/>
                            </p:stCondLst>
                            <p:childTnLst>
                              <p:par>
                                <p:cTn id="24" presetID="53" presetClass="entr" presetSubtype="0" fill="hold" grpId="0" nodeType="clickEffect">
                                  <p:stCondLst>
                                    <p:cond delay="0"/>
                                  </p:stCondLst>
                                  <p:childTnLst>
                                    <p:set>
                                      <p:cBhvr>
                                        <p:cTn id="25" dur="1" fill="hold">
                                          <p:stCondLst>
                                            <p:cond delay="0"/>
                                          </p:stCondLst>
                                        </p:cTn>
                                        <p:tgtEl>
                                          <p:spTgt spid="207900"/>
                                        </p:tgtEl>
                                        <p:attrNameLst>
                                          <p:attrName>style.visibility</p:attrName>
                                        </p:attrNameLst>
                                      </p:cBhvr>
                                      <p:to>
                                        <p:strVal val="visible"/>
                                      </p:to>
                                    </p:set>
                                    <p:anim calcmode="lin" valueType="num">
                                      <p:cBhvr>
                                        <p:cTn id="26" dur="500" fill="hold"/>
                                        <p:tgtEl>
                                          <p:spTgt spid="207900"/>
                                        </p:tgtEl>
                                        <p:attrNameLst>
                                          <p:attrName>ppt_w</p:attrName>
                                        </p:attrNameLst>
                                      </p:cBhvr>
                                      <p:tavLst>
                                        <p:tav tm="0">
                                          <p:val>
                                            <p:fltVal val="0"/>
                                          </p:val>
                                        </p:tav>
                                        <p:tav tm="100000">
                                          <p:val>
                                            <p:strVal val="#ppt_w"/>
                                          </p:val>
                                        </p:tav>
                                      </p:tavLst>
                                    </p:anim>
                                    <p:anim calcmode="lin" valueType="num">
                                      <p:cBhvr>
                                        <p:cTn id="27" dur="500" fill="hold"/>
                                        <p:tgtEl>
                                          <p:spTgt spid="207900"/>
                                        </p:tgtEl>
                                        <p:attrNameLst>
                                          <p:attrName>ppt_h</p:attrName>
                                        </p:attrNameLst>
                                      </p:cBhvr>
                                      <p:tavLst>
                                        <p:tav tm="0">
                                          <p:val>
                                            <p:fltVal val="0"/>
                                          </p:val>
                                        </p:tav>
                                        <p:tav tm="100000">
                                          <p:val>
                                            <p:strVal val="#ppt_h"/>
                                          </p:val>
                                        </p:tav>
                                      </p:tavLst>
                                    </p:anim>
                                    <p:animEffect transition="in" filter="fade">
                                      <p:cBhvr>
                                        <p:cTn id="28" dur="500"/>
                                        <p:tgtEl>
                                          <p:spTgt spid="207900"/>
                                        </p:tgtEl>
                                      </p:cBhvr>
                                    </p:animEffect>
                                  </p:childTnLst>
                                  <p:subTnLst>
                                    <p:audio>
                                      <p:cMediaNode>
                                        <p:cTn display="0" masterRel="sameClick">
                                          <p:stCondLst>
                                            <p:cond evt="begin" delay="0">
                                              <p:tn val="24"/>
                                            </p:cond>
                                          </p:stCondLst>
                                          <p:endCondLst>
                                            <p:cond evt="onStopAudio" delay="0">
                                              <p:tgtEl>
                                                <p:sldTgt/>
                                              </p:tgtEl>
                                            </p:cond>
                                          </p:endCondLst>
                                        </p:cTn>
                                        <p:tgtEl>
                                          <p:sndTgt r:embed="rId5" name="cashreg.wav"/>
                                        </p:tgtEl>
                                      </p:cMediaNode>
                                    </p:audio>
                                  </p:sub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07874">
                                            <p:txEl>
                                              <p:pRg st="3" end="3"/>
                                            </p:txEl>
                                          </p:spTgt>
                                        </p:tgtEl>
                                        <p:attrNameLst>
                                          <p:attrName>style.visibility</p:attrName>
                                        </p:attrNameLst>
                                      </p:cBhvr>
                                      <p:to>
                                        <p:strVal val="visible"/>
                                      </p:to>
                                    </p:set>
                                    <p:anim calcmode="lin" valueType="num">
                                      <p:cBhvr additive="base">
                                        <p:cTn id="33" dur="500" fill="hold"/>
                                        <p:tgtEl>
                                          <p:spTgt spid="207874">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0787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4" name="arrow.wav"/>
                                        </p:tgtEl>
                                      </p:cMediaNode>
                                    </p:audio>
                                  </p:subTnLst>
                                </p:cTn>
                              </p:par>
                            </p:childTnLst>
                          </p:cTn>
                        </p:par>
                      </p:childTnLst>
                    </p:cTn>
                  </p:par>
                  <p:par>
                    <p:cTn id="35" fill="hold">
                      <p:stCondLst>
                        <p:cond delay="indefinite"/>
                      </p:stCondLst>
                      <p:childTnLst>
                        <p:par>
                          <p:cTn id="36" fill="hold">
                            <p:stCondLst>
                              <p:cond delay="0"/>
                            </p:stCondLst>
                            <p:childTnLst>
                              <p:par>
                                <p:cTn id="37" presetID="22" presetClass="entr" presetSubtype="2" fill="hold" grpId="0" nodeType="clickEffect">
                                  <p:stCondLst>
                                    <p:cond delay="0"/>
                                  </p:stCondLst>
                                  <p:childTnLst>
                                    <p:set>
                                      <p:cBhvr>
                                        <p:cTn id="38" dur="1" fill="hold">
                                          <p:stCondLst>
                                            <p:cond delay="0"/>
                                          </p:stCondLst>
                                        </p:cTn>
                                        <p:tgtEl>
                                          <p:spTgt spid="207901"/>
                                        </p:tgtEl>
                                        <p:attrNameLst>
                                          <p:attrName>style.visibility</p:attrName>
                                        </p:attrNameLst>
                                      </p:cBhvr>
                                      <p:to>
                                        <p:strVal val="visible"/>
                                      </p:to>
                                    </p:set>
                                    <p:animEffect transition="in" filter="wipe(right)">
                                      <p:cBhvr>
                                        <p:cTn id="39" dur="500"/>
                                        <p:tgtEl>
                                          <p:spTgt spid="207901"/>
                                        </p:tgtEl>
                                      </p:cBhvr>
                                    </p:animEffect>
                                  </p:childTnLst>
                                  <p:subTnLst>
                                    <p:audio>
                                      <p:cMediaNode>
                                        <p:cTn display="0" masterRel="sameClick">
                                          <p:stCondLst>
                                            <p:cond evt="begin" delay="0">
                                              <p:tn val="37"/>
                                            </p:cond>
                                          </p:stCondLst>
                                          <p:endCondLst>
                                            <p:cond evt="onStopAudio" delay="0">
                                              <p:tgtEl>
                                                <p:sldTgt/>
                                              </p:tgtEl>
                                            </p:cond>
                                          </p:endCondLst>
                                        </p:cTn>
                                        <p:tgtEl>
                                          <p:sndTgt r:embed="rId6" name="voltage.wav"/>
                                        </p:tgtEl>
                                      </p:cMediaNode>
                                    </p:audio>
                                  </p:sub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207902"/>
                                        </p:tgtEl>
                                        <p:attrNameLst>
                                          <p:attrName>style.visibility</p:attrName>
                                        </p:attrNameLst>
                                      </p:cBhvr>
                                      <p:to>
                                        <p:strVal val="visible"/>
                                      </p:to>
                                    </p:set>
                                    <p:animEffect transition="in" filter="wipe(down)">
                                      <p:cBhvr>
                                        <p:cTn id="44" dur="500"/>
                                        <p:tgtEl>
                                          <p:spTgt spid="207902"/>
                                        </p:tgtEl>
                                      </p:cBhvr>
                                    </p:animEffect>
                                  </p:childTnLst>
                                  <p:subTnLst>
                                    <p:audio>
                                      <p:cMediaNode>
                                        <p:cTn display="0" masterRel="sameClick">
                                          <p:stCondLst>
                                            <p:cond evt="begin" delay="0">
                                              <p:tn val="42"/>
                                            </p:cond>
                                          </p:stCondLst>
                                          <p:endCondLst>
                                            <p:cond evt="onStopAudio" delay="0">
                                              <p:tgtEl>
                                                <p:sldTgt/>
                                              </p:tgtEl>
                                            </p:cond>
                                          </p:endCondLst>
                                        </p:cTn>
                                        <p:tgtEl>
                                          <p:sndTgt r:embed="rId6" name="voltage.wav"/>
                                        </p:tgtEl>
                                      </p:cMediaNode>
                                    </p:audio>
                                  </p:sub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207903"/>
                                        </p:tgtEl>
                                        <p:attrNameLst>
                                          <p:attrName>style.visibility</p:attrName>
                                        </p:attrNameLst>
                                      </p:cBhvr>
                                      <p:to>
                                        <p:strVal val="visible"/>
                                      </p:to>
                                    </p:set>
                                    <p:animEffect transition="in" filter="wipe(down)">
                                      <p:cBhvr>
                                        <p:cTn id="49" dur="500"/>
                                        <p:tgtEl>
                                          <p:spTgt spid="207903"/>
                                        </p:tgtEl>
                                      </p:cBhvr>
                                    </p:animEffect>
                                  </p:childTnLst>
                                  <p:subTnLst>
                                    <p:audio>
                                      <p:cMediaNode>
                                        <p:cTn display="0" masterRel="sameClick">
                                          <p:stCondLst>
                                            <p:cond evt="begin" delay="0">
                                              <p:tn val="47"/>
                                            </p:cond>
                                          </p:stCondLst>
                                          <p:endCondLst>
                                            <p:cond evt="onStopAudio" delay="0">
                                              <p:tgtEl>
                                                <p:sldTgt/>
                                              </p:tgtEl>
                                            </p:cond>
                                          </p:endCondLst>
                                        </p:cTn>
                                        <p:tgtEl>
                                          <p:sndTgt r:embed="rId6" name="voltage.wav"/>
                                        </p:tgtEl>
                                      </p:cMediaNode>
                                    </p:audio>
                                  </p:subTnLst>
                                </p:cTn>
                              </p:par>
                            </p:childTnLst>
                          </p:cTn>
                        </p:par>
                      </p:childTnLst>
                    </p:cTn>
                  </p:par>
                  <p:par>
                    <p:cTn id="50" fill="hold">
                      <p:stCondLst>
                        <p:cond delay="indefinite"/>
                      </p:stCondLst>
                      <p:childTnLst>
                        <p:par>
                          <p:cTn id="51" fill="hold">
                            <p:stCondLst>
                              <p:cond delay="0"/>
                            </p:stCondLst>
                            <p:childTnLst>
                              <p:par>
                                <p:cTn id="52" presetID="22" presetClass="entr" presetSubtype="1" fill="hold" grpId="0" nodeType="clickEffect">
                                  <p:stCondLst>
                                    <p:cond delay="0"/>
                                  </p:stCondLst>
                                  <p:childTnLst>
                                    <p:set>
                                      <p:cBhvr>
                                        <p:cTn id="53" dur="1" fill="hold">
                                          <p:stCondLst>
                                            <p:cond delay="0"/>
                                          </p:stCondLst>
                                        </p:cTn>
                                        <p:tgtEl>
                                          <p:spTgt spid="207904"/>
                                        </p:tgtEl>
                                        <p:attrNameLst>
                                          <p:attrName>style.visibility</p:attrName>
                                        </p:attrNameLst>
                                      </p:cBhvr>
                                      <p:to>
                                        <p:strVal val="visible"/>
                                      </p:to>
                                    </p:set>
                                    <p:animEffect transition="in" filter="wipe(up)">
                                      <p:cBhvr>
                                        <p:cTn id="54" dur="500"/>
                                        <p:tgtEl>
                                          <p:spTgt spid="207904"/>
                                        </p:tgtEl>
                                      </p:cBhvr>
                                    </p:animEffect>
                                  </p:childTnLst>
                                  <p:subTnLst>
                                    <p:audio>
                                      <p:cMediaNode>
                                        <p:cTn display="0" masterRel="sameClick">
                                          <p:stCondLst>
                                            <p:cond evt="begin" delay="0">
                                              <p:tn val="52"/>
                                            </p:cond>
                                          </p:stCondLst>
                                          <p:endCondLst>
                                            <p:cond evt="onStopAudio" delay="0">
                                              <p:tgtEl>
                                                <p:sldTgt/>
                                              </p:tgtEl>
                                            </p:cond>
                                          </p:endCondLst>
                                        </p:cTn>
                                        <p:tgtEl>
                                          <p:sndTgt r:embed="rId6" name="voltage.wav"/>
                                        </p:tgtEl>
                                      </p:cMediaNode>
                                    </p:audio>
                                  </p:subTnLst>
                                </p:cTn>
                              </p:par>
                              <p:par>
                                <p:cTn id="55" presetID="22" presetClass="entr" presetSubtype="8" fill="hold" grpId="0" nodeType="withEffect">
                                  <p:stCondLst>
                                    <p:cond delay="0"/>
                                  </p:stCondLst>
                                  <p:childTnLst>
                                    <p:set>
                                      <p:cBhvr>
                                        <p:cTn id="56" dur="1" fill="hold">
                                          <p:stCondLst>
                                            <p:cond delay="0"/>
                                          </p:stCondLst>
                                        </p:cTn>
                                        <p:tgtEl>
                                          <p:spTgt spid="207905"/>
                                        </p:tgtEl>
                                        <p:attrNameLst>
                                          <p:attrName>style.visibility</p:attrName>
                                        </p:attrNameLst>
                                      </p:cBhvr>
                                      <p:to>
                                        <p:strVal val="visible"/>
                                      </p:to>
                                    </p:set>
                                    <p:animEffect transition="in" filter="wipe(left)">
                                      <p:cBhvr>
                                        <p:cTn id="57" dur="500"/>
                                        <p:tgtEl>
                                          <p:spTgt spid="207905"/>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0" fill="hold" grpId="0" nodeType="clickEffect">
                                  <p:stCondLst>
                                    <p:cond delay="0"/>
                                  </p:stCondLst>
                                  <p:childTnLst>
                                    <p:set>
                                      <p:cBhvr>
                                        <p:cTn id="61" dur="1" fill="hold">
                                          <p:stCondLst>
                                            <p:cond delay="0"/>
                                          </p:stCondLst>
                                        </p:cTn>
                                        <p:tgtEl>
                                          <p:spTgt spid="207911"/>
                                        </p:tgtEl>
                                        <p:attrNameLst>
                                          <p:attrName>style.visibility</p:attrName>
                                        </p:attrNameLst>
                                      </p:cBhvr>
                                      <p:to>
                                        <p:strVal val="visible"/>
                                      </p:to>
                                    </p:set>
                                    <p:anim calcmode="lin" valueType="num">
                                      <p:cBhvr>
                                        <p:cTn id="62" dur="500" fill="hold"/>
                                        <p:tgtEl>
                                          <p:spTgt spid="207911"/>
                                        </p:tgtEl>
                                        <p:attrNameLst>
                                          <p:attrName>ppt_w</p:attrName>
                                        </p:attrNameLst>
                                      </p:cBhvr>
                                      <p:tavLst>
                                        <p:tav tm="0">
                                          <p:val>
                                            <p:fltVal val="0"/>
                                          </p:val>
                                        </p:tav>
                                        <p:tav tm="100000">
                                          <p:val>
                                            <p:strVal val="#ppt_w"/>
                                          </p:val>
                                        </p:tav>
                                      </p:tavLst>
                                    </p:anim>
                                    <p:anim calcmode="lin" valueType="num">
                                      <p:cBhvr>
                                        <p:cTn id="63" dur="500" fill="hold"/>
                                        <p:tgtEl>
                                          <p:spTgt spid="207911"/>
                                        </p:tgtEl>
                                        <p:attrNameLst>
                                          <p:attrName>ppt_h</p:attrName>
                                        </p:attrNameLst>
                                      </p:cBhvr>
                                      <p:tavLst>
                                        <p:tav tm="0">
                                          <p:val>
                                            <p:fltVal val="0"/>
                                          </p:val>
                                        </p:tav>
                                        <p:tav tm="100000">
                                          <p:val>
                                            <p:strVal val="#ppt_h"/>
                                          </p:val>
                                        </p:tav>
                                      </p:tavLst>
                                    </p:anim>
                                    <p:animEffect transition="in" filter="fade">
                                      <p:cBhvr>
                                        <p:cTn id="64" dur="500"/>
                                        <p:tgtEl>
                                          <p:spTgt spid="207911"/>
                                        </p:tgtEl>
                                      </p:cBhvr>
                                    </p:animEffect>
                                  </p:childTnLst>
                                  <p:subTnLst>
                                    <p:audio>
                                      <p:cMediaNode>
                                        <p:cTn display="0" masterRel="sameClick">
                                          <p:stCondLst>
                                            <p:cond evt="begin" delay="0">
                                              <p:tn val="60"/>
                                            </p:cond>
                                          </p:stCondLst>
                                          <p:endCondLst>
                                            <p:cond evt="onStopAudio" delay="0">
                                              <p:tgtEl>
                                                <p:sldTgt/>
                                              </p:tgtEl>
                                            </p:cond>
                                          </p:endCondLst>
                                        </p:cTn>
                                        <p:tgtEl>
                                          <p:sndTgt r:embed="rId5" name="cashreg.wav"/>
                                        </p:tgtEl>
                                      </p:cMediaNode>
                                    </p:audio>
                                  </p:sub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207906"/>
                                        </p:tgtEl>
                                        <p:attrNameLst>
                                          <p:attrName>style.visibility</p:attrName>
                                        </p:attrNameLst>
                                      </p:cBhvr>
                                      <p:to>
                                        <p:strVal val="visible"/>
                                      </p:to>
                                    </p:set>
                                    <p:animEffect transition="in" filter="wipe(left)">
                                      <p:cBhvr>
                                        <p:cTn id="69" dur="500"/>
                                        <p:tgtEl>
                                          <p:spTgt spid="207906"/>
                                        </p:tgtEl>
                                      </p:cBhvr>
                                    </p:animEffect>
                                  </p:childTnLst>
                                  <p:subTnLst>
                                    <p:audio>
                                      <p:cMediaNode>
                                        <p:cTn display="0" masterRel="sameClick">
                                          <p:stCondLst>
                                            <p:cond evt="begin" delay="0">
                                              <p:tn val="67"/>
                                            </p:cond>
                                          </p:stCondLst>
                                          <p:endCondLst>
                                            <p:cond evt="onStopAudio" delay="0">
                                              <p:tgtEl>
                                                <p:sldTgt/>
                                              </p:tgtEl>
                                            </p:cond>
                                          </p:endCondLst>
                                        </p:cTn>
                                        <p:tgtEl>
                                          <p:sndTgt r:embed="rId6" name="voltage.wav"/>
                                        </p:tgtEl>
                                      </p:cMediaNode>
                                    </p:audio>
                                  </p:sub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207907"/>
                                        </p:tgtEl>
                                        <p:attrNameLst>
                                          <p:attrName>style.visibility</p:attrName>
                                        </p:attrNameLst>
                                      </p:cBhvr>
                                      <p:to>
                                        <p:strVal val="visible"/>
                                      </p:to>
                                    </p:set>
                                    <p:animEffect transition="in" filter="wipe(down)">
                                      <p:cBhvr>
                                        <p:cTn id="74" dur="500"/>
                                        <p:tgtEl>
                                          <p:spTgt spid="207907"/>
                                        </p:tgtEl>
                                      </p:cBhvr>
                                    </p:animEffect>
                                  </p:childTnLst>
                                  <p:subTnLst>
                                    <p:audio>
                                      <p:cMediaNode>
                                        <p:cTn display="0" masterRel="sameClick">
                                          <p:stCondLst>
                                            <p:cond evt="begin" delay="0">
                                              <p:tn val="72"/>
                                            </p:cond>
                                          </p:stCondLst>
                                          <p:endCondLst>
                                            <p:cond evt="onStopAudio" delay="0">
                                              <p:tgtEl>
                                                <p:sldTgt/>
                                              </p:tgtEl>
                                            </p:cond>
                                          </p:endCondLst>
                                        </p:cTn>
                                        <p:tgtEl>
                                          <p:sndTgt r:embed="rId6" name="voltage.wav"/>
                                        </p:tgtEl>
                                      </p:cMediaNode>
                                    </p:audio>
                                  </p:subTnLst>
                                </p:cTn>
                              </p:par>
                            </p:childTnLst>
                          </p:cTn>
                        </p:par>
                      </p:childTnLst>
                    </p:cTn>
                  </p:par>
                  <p:par>
                    <p:cTn id="75" fill="hold">
                      <p:stCondLst>
                        <p:cond delay="indefinite"/>
                      </p:stCondLst>
                      <p:childTnLst>
                        <p:par>
                          <p:cTn id="76" fill="hold">
                            <p:stCondLst>
                              <p:cond delay="0"/>
                            </p:stCondLst>
                            <p:childTnLst>
                              <p:par>
                                <p:cTn id="77" presetID="22" presetClass="entr" presetSubtype="2" fill="hold" grpId="0" nodeType="clickEffect">
                                  <p:stCondLst>
                                    <p:cond delay="0"/>
                                  </p:stCondLst>
                                  <p:childTnLst>
                                    <p:set>
                                      <p:cBhvr>
                                        <p:cTn id="78" dur="1" fill="hold">
                                          <p:stCondLst>
                                            <p:cond delay="0"/>
                                          </p:stCondLst>
                                        </p:cTn>
                                        <p:tgtEl>
                                          <p:spTgt spid="207908"/>
                                        </p:tgtEl>
                                        <p:attrNameLst>
                                          <p:attrName>style.visibility</p:attrName>
                                        </p:attrNameLst>
                                      </p:cBhvr>
                                      <p:to>
                                        <p:strVal val="visible"/>
                                      </p:to>
                                    </p:set>
                                    <p:animEffect transition="in" filter="wipe(right)">
                                      <p:cBhvr>
                                        <p:cTn id="79" dur="500"/>
                                        <p:tgtEl>
                                          <p:spTgt spid="207908"/>
                                        </p:tgtEl>
                                      </p:cBhvr>
                                    </p:animEffect>
                                  </p:childTnLst>
                                  <p:subTnLst>
                                    <p:audio>
                                      <p:cMediaNode>
                                        <p:cTn display="0" masterRel="sameClick">
                                          <p:stCondLst>
                                            <p:cond evt="begin" delay="0">
                                              <p:tn val="77"/>
                                            </p:cond>
                                          </p:stCondLst>
                                          <p:endCondLst>
                                            <p:cond evt="onStopAudio" delay="0">
                                              <p:tgtEl>
                                                <p:sldTgt/>
                                              </p:tgtEl>
                                            </p:cond>
                                          </p:endCondLst>
                                        </p:cTn>
                                        <p:tgtEl>
                                          <p:sndTgt r:embed="rId6" name="voltage.wav"/>
                                        </p:tgtEl>
                                      </p:cMediaNode>
                                    </p:audio>
                                  </p:subTnLst>
                                </p:cTn>
                              </p:par>
                            </p:childTnLst>
                          </p:cTn>
                        </p:par>
                      </p:childTnLst>
                    </p:cTn>
                  </p:par>
                  <p:par>
                    <p:cTn id="80" fill="hold">
                      <p:stCondLst>
                        <p:cond delay="indefinite"/>
                      </p:stCondLst>
                      <p:childTnLst>
                        <p:par>
                          <p:cTn id="81" fill="hold">
                            <p:stCondLst>
                              <p:cond delay="0"/>
                            </p:stCondLst>
                            <p:childTnLst>
                              <p:par>
                                <p:cTn id="82" presetID="22" presetClass="entr" presetSubtype="4" fill="hold" grpId="0" nodeType="clickEffect">
                                  <p:stCondLst>
                                    <p:cond delay="0"/>
                                  </p:stCondLst>
                                  <p:childTnLst>
                                    <p:set>
                                      <p:cBhvr>
                                        <p:cTn id="83" dur="1" fill="hold">
                                          <p:stCondLst>
                                            <p:cond delay="0"/>
                                          </p:stCondLst>
                                        </p:cTn>
                                        <p:tgtEl>
                                          <p:spTgt spid="207909"/>
                                        </p:tgtEl>
                                        <p:attrNameLst>
                                          <p:attrName>style.visibility</p:attrName>
                                        </p:attrNameLst>
                                      </p:cBhvr>
                                      <p:to>
                                        <p:strVal val="visible"/>
                                      </p:to>
                                    </p:set>
                                    <p:animEffect transition="in" filter="wipe(down)">
                                      <p:cBhvr>
                                        <p:cTn id="84" dur="500"/>
                                        <p:tgtEl>
                                          <p:spTgt spid="207909"/>
                                        </p:tgtEl>
                                      </p:cBhvr>
                                    </p:animEffect>
                                  </p:childTnLst>
                                  <p:subTnLst>
                                    <p:audio>
                                      <p:cMediaNode>
                                        <p:cTn display="0" masterRel="sameClick">
                                          <p:stCondLst>
                                            <p:cond evt="begin" delay="0">
                                              <p:tn val="82"/>
                                            </p:cond>
                                          </p:stCondLst>
                                          <p:endCondLst>
                                            <p:cond evt="onStopAudio" delay="0">
                                              <p:tgtEl>
                                                <p:sldTgt/>
                                              </p:tgtEl>
                                            </p:cond>
                                          </p:endCondLst>
                                        </p:cTn>
                                        <p:tgtEl>
                                          <p:sndTgt r:embed="rId6" name="voltage.wav"/>
                                        </p:tgtEl>
                                      </p:cMediaNode>
                                    </p:audio>
                                  </p:subTnLst>
                                </p:cTn>
                              </p:par>
                              <p:par>
                                <p:cTn id="85" presetID="22" presetClass="entr" presetSubtype="8" fill="hold" grpId="0" nodeType="withEffect">
                                  <p:stCondLst>
                                    <p:cond delay="0"/>
                                  </p:stCondLst>
                                  <p:childTnLst>
                                    <p:set>
                                      <p:cBhvr>
                                        <p:cTn id="86" dur="1" fill="hold">
                                          <p:stCondLst>
                                            <p:cond delay="0"/>
                                          </p:stCondLst>
                                        </p:cTn>
                                        <p:tgtEl>
                                          <p:spTgt spid="207910"/>
                                        </p:tgtEl>
                                        <p:attrNameLst>
                                          <p:attrName>style.visibility</p:attrName>
                                        </p:attrNameLst>
                                      </p:cBhvr>
                                      <p:to>
                                        <p:strVal val="visible"/>
                                      </p:to>
                                    </p:set>
                                    <p:animEffect transition="in" filter="wipe(left)">
                                      <p:cBhvr>
                                        <p:cTn id="87" dur="500"/>
                                        <p:tgtEl>
                                          <p:spTgt spid="207910"/>
                                        </p:tgtEl>
                                      </p:cBhvr>
                                    </p:animEffect>
                                  </p:childTnLst>
                                </p:cTn>
                              </p:par>
                            </p:childTnLst>
                          </p:cTn>
                        </p:par>
                      </p:childTnLst>
                    </p:cTn>
                  </p:par>
                  <p:par>
                    <p:cTn id="88" fill="hold">
                      <p:stCondLst>
                        <p:cond delay="indefinite"/>
                      </p:stCondLst>
                      <p:childTnLst>
                        <p:par>
                          <p:cTn id="89" fill="hold">
                            <p:stCondLst>
                              <p:cond delay="0"/>
                            </p:stCondLst>
                            <p:childTnLst>
                              <p:par>
                                <p:cTn id="90" presetID="53" presetClass="entr" presetSubtype="0" fill="hold" grpId="0" nodeType="clickEffect">
                                  <p:stCondLst>
                                    <p:cond delay="0"/>
                                  </p:stCondLst>
                                  <p:childTnLst>
                                    <p:set>
                                      <p:cBhvr>
                                        <p:cTn id="91" dur="1" fill="hold">
                                          <p:stCondLst>
                                            <p:cond delay="0"/>
                                          </p:stCondLst>
                                        </p:cTn>
                                        <p:tgtEl>
                                          <p:spTgt spid="207912"/>
                                        </p:tgtEl>
                                        <p:attrNameLst>
                                          <p:attrName>style.visibility</p:attrName>
                                        </p:attrNameLst>
                                      </p:cBhvr>
                                      <p:to>
                                        <p:strVal val="visible"/>
                                      </p:to>
                                    </p:set>
                                    <p:anim calcmode="lin" valueType="num">
                                      <p:cBhvr>
                                        <p:cTn id="92" dur="500" fill="hold"/>
                                        <p:tgtEl>
                                          <p:spTgt spid="207912"/>
                                        </p:tgtEl>
                                        <p:attrNameLst>
                                          <p:attrName>ppt_w</p:attrName>
                                        </p:attrNameLst>
                                      </p:cBhvr>
                                      <p:tavLst>
                                        <p:tav tm="0">
                                          <p:val>
                                            <p:fltVal val="0"/>
                                          </p:val>
                                        </p:tav>
                                        <p:tav tm="100000">
                                          <p:val>
                                            <p:strVal val="#ppt_w"/>
                                          </p:val>
                                        </p:tav>
                                      </p:tavLst>
                                    </p:anim>
                                    <p:anim calcmode="lin" valueType="num">
                                      <p:cBhvr>
                                        <p:cTn id="93" dur="500" fill="hold"/>
                                        <p:tgtEl>
                                          <p:spTgt spid="207912"/>
                                        </p:tgtEl>
                                        <p:attrNameLst>
                                          <p:attrName>ppt_h</p:attrName>
                                        </p:attrNameLst>
                                      </p:cBhvr>
                                      <p:tavLst>
                                        <p:tav tm="0">
                                          <p:val>
                                            <p:fltVal val="0"/>
                                          </p:val>
                                        </p:tav>
                                        <p:tav tm="100000">
                                          <p:val>
                                            <p:strVal val="#ppt_h"/>
                                          </p:val>
                                        </p:tav>
                                      </p:tavLst>
                                    </p:anim>
                                    <p:animEffect transition="in" filter="fade">
                                      <p:cBhvr>
                                        <p:cTn id="94" dur="500"/>
                                        <p:tgtEl>
                                          <p:spTgt spid="207912"/>
                                        </p:tgtEl>
                                      </p:cBhvr>
                                    </p:animEffect>
                                  </p:childTnLst>
                                  <p:subTnLst>
                                    <p:audio>
                                      <p:cMediaNode>
                                        <p:cTn display="0" masterRel="sameClick">
                                          <p:stCondLst>
                                            <p:cond evt="begin" delay="0">
                                              <p:tn val="90"/>
                                            </p:cond>
                                          </p:stCondLst>
                                          <p:endCondLst>
                                            <p:cond evt="onStopAudio" delay="0">
                                              <p:tgtEl>
                                                <p:sldTgt/>
                                              </p:tgtEl>
                                            </p:cond>
                                          </p:endCondLst>
                                        </p:cTn>
                                        <p:tgtEl>
                                          <p:sndTgt r:embed="rId5" name="cashreg.wav"/>
                                        </p:tgtEl>
                                      </p:cMediaNode>
                                    </p:audio>
                                  </p:subTnLst>
                                </p:cTn>
                              </p:par>
                            </p:childTnLst>
                          </p:cTn>
                        </p:par>
                      </p:childTnLst>
                    </p:cTn>
                  </p:par>
                  <p:par>
                    <p:cTn id="95" fill="hold">
                      <p:stCondLst>
                        <p:cond delay="indefinite"/>
                      </p:stCondLst>
                      <p:childTnLst>
                        <p:par>
                          <p:cTn id="96" fill="hold">
                            <p:stCondLst>
                              <p:cond delay="0"/>
                            </p:stCondLst>
                            <p:childTnLst>
                              <p:par>
                                <p:cTn id="97" presetID="2" presetClass="entr" presetSubtype="4" fill="hold" nodeType="clickEffect">
                                  <p:stCondLst>
                                    <p:cond delay="0"/>
                                  </p:stCondLst>
                                  <p:childTnLst>
                                    <p:set>
                                      <p:cBhvr>
                                        <p:cTn id="98" dur="1" fill="hold">
                                          <p:stCondLst>
                                            <p:cond delay="0"/>
                                          </p:stCondLst>
                                        </p:cTn>
                                        <p:tgtEl>
                                          <p:spTgt spid="207874">
                                            <p:txEl>
                                              <p:pRg st="4" end="4"/>
                                            </p:txEl>
                                          </p:spTgt>
                                        </p:tgtEl>
                                        <p:attrNameLst>
                                          <p:attrName>style.visibility</p:attrName>
                                        </p:attrNameLst>
                                      </p:cBhvr>
                                      <p:to>
                                        <p:strVal val="visible"/>
                                      </p:to>
                                    </p:set>
                                    <p:anim calcmode="lin" valueType="num">
                                      <p:cBhvr additive="base">
                                        <p:cTn id="99" dur="500" fill="hold"/>
                                        <p:tgtEl>
                                          <p:spTgt spid="207874">
                                            <p:txEl>
                                              <p:pRg st="4" end="4"/>
                                            </p:txEl>
                                          </p:spTgt>
                                        </p:tgtEl>
                                        <p:attrNameLst>
                                          <p:attrName>ppt_x</p:attrName>
                                        </p:attrNameLst>
                                      </p:cBhvr>
                                      <p:tavLst>
                                        <p:tav tm="0">
                                          <p:val>
                                            <p:strVal val="#ppt_x"/>
                                          </p:val>
                                        </p:tav>
                                        <p:tav tm="100000">
                                          <p:val>
                                            <p:strVal val="#ppt_x"/>
                                          </p:val>
                                        </p:tav>
                                      </p:tavLst>
                                    </p:anim>
                                    <p:anim calcmode="lin" valueType="num">
                                      <p:cBhvr additive="base">
                                        <p:cTn id="100" dur="500" fill="hold"/>
                                        <p:tgtEl>
                                          <p:spTgt spid="20787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7"/>
                                            </p:cond>
                                          </p:stCondLst>
                                          <p:endCondLst>
                                            <p:cond evt="onStopAudio" delay="0">
                                              <p:tgtEl>
                                                <p:sldTgt/>
                                              </p:tgtEl>
                                            </p:cond>
                                          </p:endCondLst>
                                        </p:cTn>
                                        <p:tgtEl>
                                          <p:sndTgt r:embed="rId4" name="arrow.wav"/>
                                        </p:tgtEl>
                                      </p:cMediaNode>
                                    </p:audio>
                                  </p:subTnLst>
                                </p:cTn>
                              </p:par>
                            </p:childTnLst>
                          </p:cTn>
                        </p:par>
                      </p:childTnLst>
                    </p:cTn>
                  </p:par>
                  <p:par>
                    <p:cTn id="101" fill="hold">
                      <p:stCondLst>
                        <p:cond delay="indefinite"/>
                      </p:stCondLst>
                      <p:childTnLst>
                        <p:par>
                          <p:cTn id="102" fill="hold">
                            <p:stCondLst>
                              <p:cond delay="0"/>
                            </p:stCondLst>
                            <p:childTnLst>
                              <p:par>
                                <p:cTn id="103" presetID="10" presetClass="exit" presetSubtype="0" fill="hold" grpId="1" nodeType="clickEffect">
                                  <p:stCondLst>
                                    <p:cond delay="0"/>
                                  </p:stCondLst>
                                  <p:childTnLst>
                                    <p:animEffect transition="out" filter="fade">
                                      <p:cBhvr>
                                        <p:cTn id="104" dur="2000"/>
                                        <p:tgtEl>
                                          <p:spTgt spid="207899"/>
                                        </p:tgtEl>
                                      </p:cBhvr>
                                    </p:animEffect>
                                    <p:set>
                                      <p:cBhvr>
                                        <p:cTn id="105" dur="1" fill="hold">
                                          <p:stCondLst>
                                            <p:cond delay="1999"/>
                                          </p:stCondLst>
                                        </p:cTn>
                                        <p:tgtEl>
                                          <p:spTgt spid="207899"/>
                                        </p:tgtEl>
                                        <p:attrNameLst>
                                          <p:attrName>style.visibility</p:attrName>
                                        </p:attrNameLst>
                                      </p:cBhvr>
                                      <p:to>
                                        <p:strVal val="hidden"/>
                                      </p:to>
                                    </p:set>
                                  </p:childTnLst>
                                </p:cTn>
                              </p:par>
                              <p:par>
                                <p:cTn id="106" presetID="10" presetClass="exit" presetSubtype="0" fill="hold" grpId="1" nodeType="withEffect">
                                  <p:stCondLst>
                                    <p:cond delay="0"/>
                                  </p:stCondLst>
                                  <p:childTnLst>
                                    <p:animEffect transition="out" filter="fade">
                                      <p:cBhvr>
                                        <p:cTn id="107" dur="2000"/>
                                        <p:tgtEl>
                                          <p:spTgt spid="207900"/>
                                        </p:tgtEl>
                                      </p:cBhvr>
                                    </p:animEffect>
                                    <p:set>
                                      <p:cBhvr>
                                        <p:cTn id="108" dur="1" fill="hold">
                                          <p:stCondLst>
                                            <p:cond delay="1999"/>
                                          </p:stCondLst>
                                        </p:cTn>
                                        <p:tgtEl>
                                          <p:spTgt spid="207900"/>
                                        </p:tgtEl>
                                        <p:attrNameLst>
                                          <p:attrName>style.visibility</p:attrName>
                                        </p:attrNameLst>
                                      </p:cBhvr>
                                      <p:to>
                                        <p:strVal val="hidden"/>
                                      </p:to>
                                    </p:set>
                                  </p:childTnLst>
                                </p:cTn>
                              </p:par>
                              <p:par>
                                <p:cTn id="109" presetID="10" presetClass="exit" presetSubtype="0" fill="hold" grpId="1" nodeType="withEffect">
                                  <p:stCondLst>
                                    <p:cond delay="0"/>
                                  </p:stCondLst>
                                  <p:childTnLst>
                                    <p:animEffect transition="out" filter="fade">
                                      <p:cBhvr>
                                        <p:cTn id="110" dur="2000"/>
                                        <p:tgtEl>
                                          <p:spTgt spid="207901"/>
                                        </p:tgtEl>
                                      </p:cBhvr>
                                    </p:animEffect>
                                    <p:set>
                                      <p:cBhvr>
                                        <p:cTn id="111" dur="1" fill="hold">
                                          <p:stCondLst>
                                            <p:cond delay="1999"/>
                                          </p:stCondLst>
                                        </p:cTn>
                                        <p:tgtEl>
                                          <p:spTgt spid="207901"/>
                                        </p:tgtEl>
                                        <p:attrNameLst>
                                          <p:attrName>style.visibility</p:attrName>
                                        </p:attrNameLst>
                                      </p:cBhvr>
                                      <p:to>
                                        <p:strVal val="hidden"/>
                                      </p:to>
                                    </p:set>
                                  </p:childTnLst>
                                </p:cTn>
                              </p:par>
                              <p:par>
                                <p:cTn id="112" presetID="10" presetClass="exit" presetSubtype="0" fill="hold" grpId="1" nodeType="withEffect">
                                  <p:stCondLst>
                                    <p:cond delay="0"/>
                                  </p:stCondLst>
                                  <p:childTnLst>
                                    <p:animEffect transition="out" filter="fade">
                                      <p:cBhvr>
                                        <p:cTn id="113" dur="2000"/>
                                        <p:tgtEl>
                                          <p:spTgt spid="207902"/>
                                        </p:tgtEl>
                                      </p:cBhvr>
                                    </p:animEffect>
                                    <p:set>
                                      <p:cBhvr>
                                        <p:cTn id="114" dur="1" fill="hold">
                                          <p:stCondLst>
                                            <p:cond delay="1999"/>
                                          </p:stCondLst>
                                        </p:cTn>
                                        <p:tgtEl>
                                          <p:spTgt spid="207902"/>
                                        </p:tgtEl>
                                        <p:attrNameLst>
                                          <p:attrName>style.visibility</p:attrName>
                                        </p:attrNameLst>
                                      </p:cBhvr>
                                      <p:to>
                                        <p:strVal val="hidden"/>
                                      </p:to>
                                    </p:set>
                                  </p:childTnLst>
                                </p:cTn>
                              </p:par>
                              <p:par>
                                <p:cTn id="115" presetID="10" presetClass="exit" presetSubtype="0" fill="hold" grpId="1" nodeType="withEffect">
                                  <p:stCondLst>
                                    <p:cond delay="0"/>
                                  </p:stCondLst>
                                  <p:childTnLst>
                                    <p:animEffect transition="out" filter="fade">
                                      <p:cBhvr>
                                        <p:cTn id="116" dur="2000"/>
                                        <p:tgtEl>
                                          <p:spTgt spid="207903"/>
                                        </p:tgtEl>
                                      </p:cBhvr>
                                    </p:animEffect>
                                    <p:set>
                                      <p:cBhvr>
                                        <p:cTn id="117" dur="1" fill="hold">
                                          <p:stCondLst>
                                            <p:cond delay="1999"/>
                                          </p:stCondLst>
                                        </p:cTn>
                                        <p:tgtEl>
                                          <p:spTgt spid="207903"/>
                                        </p:tgtEl>
                                        <p:attrNameLst>
                                          <p:attrName>style.visibility</p:attrName>
                                        </p:attrNameLst>
                                      </p:cBhvr>
                                      <p:to>
                                        <p:strVal val="hidden"/>
                                      </p:to>
                                    </p:set>
                                  </p:childTnLst>
                                </p:cTn>
                              </p:par>
                              <p:par>
                                <p:cTn id="118" presetID="10" presetClass="exit" presetSubtype="0" fill="hold" grpId="1" nodeType="withEffect">
                                  <p:stCondLst>
                                    <p:cond delay="0"/>
                                  </p:stCondLst>
                                  <p:childTnLst>
                                    <p:animEffect transition="out" filter="fade">
                                      <p:cBhvr>
                                        <p:cTn id="119" dur="2000"/>
                                        <p:tgtEl>
                                          <p:spTgt spid="207904"/>
                                        </p:tgtEl>
                                      </p:cBhvr>
                                    </p:animEffect>
                                    <p:set>
                                      <p:cBhvr>
                                        <p:cTn id="120" dur="1" fill="hold">
                                          <p:stCondLst>
                                            <p:cond delay="1999"/>
                                          </p:stCondLst>
                                        </p:cTn>
                                        <p:tgtEl>
                                          <p:spTgt spid="207904"/>
                                        </p:tgtEl>
                                        <p:attrNameLst>
                                          <p:attrName>style.visibility</p:attrName>
                                        </p:attrNameLst>
                                      </p:cBhvr>
                                      <p:to>
                                        <p:strVal val="hidden"/>
                                      </p:to>
                                    </p:set>
                                  </p:childTnLst>
                                </p:cTn>
                              </p:par>
                              <p:par>
                                <p:cTn id="121" presetID="10" presetClass="exit" presetSubtype="0" fill="hold" grpId="1" nodeType="withEffect">
                                  <p:stCondLst>
                                    <p:cond delay="0"/>
                                  </p:stCondLst>
                                  <p:childTnLst>
                                    <p:animEffect transition="out" filter="fade">
                                      <p:cBhvr>
                                        <p:cTn id="122" dur="2000"/>
                                        <p:tgtEl>
                                          <p:spTgt spid="207906"/>
                                        </p:tgtEl>
                                      </p:cBhvr>
                                    </p:animEffect>
                                    <p:set>
                                      <p:cBhvr>
                                        <p:cTn id="123" dur="1" fill="hold">
                                          <p:stCondLst>
                                            <p:cond delay="1999"/>
                                          </p:stCondLst>
                                        </p:cTn>
                                        <p:tgtEl>
                                          <p:spTgt spid="207906"/>
                                        </p:tgtEl>
                                        <p:attrNameLst>
                                          <p:attrName>style.visibility</p:attrName>
                                        </p:attrNameLst>
                                      </p:cBhvr>
                                      <p:to>
                                        <p:strVal val="hidden"/>
                                      </p:to>
                                    </p:set>
                                  </p:childTnLst>
                                </p:cTn>
                              </p:par>
                              <p:par>
                                <p:cTn id="124" presetID="10" presetClass="exit" presetSubtype="0" fill="hold" grpId="1" nodeType="withEffect">
                                  <p:stCondLst>
                                    <p:cond delay="0"/>
                                  </p:stCondLst>
                                  <p:childTnLst>
                                    <p:animEffect transition="out" filter="fade">
                                      <p:cBhvr>
                                        <p:cTn id="125" dur="2000"/>
                                        <p:tgtEl>
                                          <p:spTgt spid="207907"/>
                                        </p:tgtEl>
                                      </p:cBhvr>
                                    </p:animEffect>
                                    <p:set>
                                      <p:cBhvr>
                                        <p:cTn id="126" dur="1" fill="hold">
                                          <p:stCondLst>
                                            <p:cond delay="1999"/>
                                          </p:stCondLst>
                                        </p:cTn>
                                        <p:tgtEl>
                                          <p:spTgt spid="207907"/>
                                        </p:tgtEl>
                                        <p:attrNameLst>
                                          <p:attrName>style.visibility</p:attrName>
                                        </p:attrNameLst>
                                      </p:cBhvr>
                                      <p:to>
                                        <p:strVal val="hidden"/>
                                      </p:to>
                                    </p:set>
                                  </p:childTnLst>
                                </p:cTn>
                              </p:par>
                              <p:par>
                                <p:cTn id="127" presetID="10" presetClass="exit" presetSubtype="0" fill="hold" grpId="1" nodeType="withEffect">
                                  <p:stCondLst>
                                    <p:cond delay="0"/>
                                  </p:stCondLst>
                                  <p:childTnLst>
                                    <p:animEffect transition="out" filter="fade">
                                      <p:cBhvr>
                                        <p:cTn id="128" dur="2000"/>
                                        <p:tgtEl>
                                          <p:spTgt spid="207908"/>
                                        </p:tgtEl>
                                      </p:cBhvr>
                                    </p:animEffect>
                                    <p:set>
                                      <p:cBhvr>
                                        <p:cTn id="129" dur="1" fill="hold">
                                          <p:stCondLst>
                                            <p:cond delay="1999"/>
                                          </p:stCondLst>
                                        </p:cTn>
                                        <p:tgtEl>
                                          <p:spTgt spid="207908"/>
                                        </p:tgtEl>
                                        <p:attrNameLst>
                                          <p:attrName>style.visibility</p:attrName>
                                        </p:attrNameLst>
                                      </p:cBhvr>
                                      <p:to>
                                        <p:strVal val="hidden"/>
                                      </p:to>
                                    </p:set>
                                  </p:childTnLst>
                                </p:cTn>
                              </p:par>
                              <p:par>
                                <p:cTn id="130" presetID="10" presetClass="exit" presetSubtype="0" fill="hold" grpId="1" nodeType="withEffect">
                                  <p:stCondLst>
                                    <p:cond delay="0"/>
                                  </p:stCondLst>
                                  <p:childTnLst>
                                    <p:animEffect transition="out" filter="fade">
                                      <p:cBhvr>
                                        <p:cTn id="131" dur="2000"/>
                                        <p:tgtEl>
                                          <p:spTgt spid="207909"/>
                                        </p:tgtEl>
                                      </p:cBhvr>
                                    </p:animEffect>
                                    <p:set>
                                      <p:cBhvr>
                                        <p:cTn id="132" dur="1" fill="hold">
                                          <p:stCondLst>
                                            <p:cond delay="1999"/>
                                          </p:stCondLst>
                                        </p:cTn>
                                        <p:tgtEl>
                                          <p:spTgt spid="207909"/>
                                        </p:tgtEl>
                                        <p:attrNameLst>
                                          <p:attrName>style.visibility</p:attrName>
                                        </p:attrNameLst>
                                      </p:cBhvr>
                                      <p:to>
                                        <p:strVal val="hidden"/>
                                      </p:to>
                                    </p:set>
                                  </p:childTnLst>
                                </p:cTn>
                              </p:par>
                              <p:par>
                                <p:cTn id="133" presetID="10" presetClass="entr" presetSubtype="0" fill="hold" nodeType="withEffect">
                                  <p:stCondLst>
                                    <p:cond delay="0"/>
                                  </p:stCondLst>
                                  <p:childTnLst>
                                    <p:set>
                                      <p:cBhvr>
                                        <p:cTn id="134" dur="1" fill="hold">
                                          <p:stCondLst>
                                            <p:cond delay="0"/>
                                          </p:stCondLst>
                                        </p:cTn>
                                        <p:tgtEl>
                                          <p:spTgt spid="207923"/>
                                        </p:tgtEl>
                                        <p:attrNameLst>
                                          <p:attrName>style.visibility</p:attrName>
                                        </p:attrNameLst>
                                      </p:cBhvr>
                                      <p:to>
                                        <p:strVal val="visible"/>
                                      </p:to>
                                    </p:set>
                                    <p:animEffect transition="in" filter="fade">
                                      <p:cBhvr>
                                        <p:cTn id="135" dur="2000"/>
                                        <p:tgtEl>
                                          <p:spTgt spid="207923"/>
                                        </p:tgtEl>
                                      </p:cBhvr>
                                    </p:animEffect>
                                  </p:childTnLst>
                                </p:cTn>
                              </p:par>
                            </p:childTnLst>
                          </p:cTn>
                        </p:par>
                      </p:childTnLst>
                    </p:cTn>
                  </p:par>
                  <p:par>
                    <p:cTn id="136" fill="hold">
                      <p:stCondLst>
                        <p:cond delay="indefinite"/>
                      </p:stCondLst>
                      <p:childTnLst>
                        <p:par>
                          <p:cTn id="137" fill="hold">
                            <p:stCondLst>
                              <p:cond delay="0"/>
                            </p:stCondLst>
                            <p:childTnLst>
                              <p:par>
                                <p:cTn id="138" presetID="2" presetClass="entr" presetSubtype="4" fill="hold" nodeType="clickEffect">
                                  <p:stCondLst>
                                    <p:cond delay="0"/>
                                  </p:stCondLst>
                                  <p:childTnLst>
                                    <p:set>
                                      <p:cBhvr>
                                        <p:cTn id="139" dur="1" fill="hold">
                                          <p:stCondLst>
                                            <p:cond delay="0"/>
                                          </p:stCondLst>
                                        </p:cTn>
                                        <p:tgtEl>
                                          <p:spTgt spid="207874">
                                            <p:txEl>
                                              <p:pRg st="5" end="5"/>
                                            </p:txEl>
                                          </p:spTgt>
                                        </p:tgtEl>
                                        <p:attrNameLst>
                                          <p:attrName>style.visibility</p:attrName>
                                        </p:attrNameLst>
                                      </p:cBhvr>
                                      <p:to>
                                        <p:strVal val="visible"/>
                                      </p:to>
                                    </p:set>
                                    <p:anim calcmode="lin" valueType="num">
                                      <p:cBhvr additive="base">
                                        <p:cTn id="140" dur="500" fill="hold"/>
                                        <p:tgtEl>
                                          <p:spTgt spid="207874">
                                            <p:txEl>
                                              <p:pRg st="5" end="5"/>
                                            </p:txEl>
                                          </p:spTgt>
                                        </p:tgtEl>
                                        <p:attrNameLst>
                                          <p:attrName>ppt_x</p:attrName>
                                        </p:attrNameLst>
                                      </p:cBhvr>
                                      <p:tavLst>
                                        <p:tav tm="0">
                                          <p:val>
                                            <p:strVal val="#ppt_x"/>
                                          </p:val>
                                        </p:tav>
                                        <p:tav tm="100000">
                                          <p:val>
                                            <p:strVal val="#ppt_x"/>
                                          </p:val>
                                        </p:tav>
                                      </p:tavLst>
                                    </p:anim>
                                    <p:anim calcmode="lin" valueType="num">
                                      <p:cBhvr additive="base">
                                        <p:cTn id="141" dur="500" fill="hold"/>
                                        <p:tgtEl>
                                          <p:spTgt spid="207874">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38"/>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99" grpId="0" animBg="1"/>
      <p:bldP spid="207899" grpId="1" animBg="1"/>
      <p:bldP spid="207900" grpId="0" animBg="1"/>
      <p:bldP spid="207900" grpId="1" animBg="1"/>
      <p:bldP spid="207901" grpId="0" animBg="1"/>
      <p:bldP spid="207901" grpId="1" animBg="1"/>
      <p:bldP spid="207902" grpId="0" animBg="1"/>
      <p:bldP spid="207902" grpId="1" animBg="1"/>
      <p:bldP spid="207903" grpId="0" animBg="1"/>
      <p:bldP spid="207903" grpId="1" animBg="1"/>
      <p:bldP spid="207904" grpId="0" animBg="1"/>
      <p:bldP spid="207904" grpId="1" animBg="1"/>
      <p:bldP spid="207905" grpId="0" animBg="1"/>
      <p:bldP spid="207906" grpId="0" animBg="1"/>
      <p:bldP spid="207906" grpId="1" animBg="1"/>
      <p:bldP spid="207907" grpId="0" animBg="1"/>
      <p:bldP spid="207907" grpId="1" animBg="1"/>
      <p:bldP spid="207908" grpId="0" animBg="1"/>
      <p:bldP spid="207908" grpId="1" animBg="1"/>
      <p:bldP spid="207909" grpId="0" animBg="1"/>
      <p:bldP spid="207909" grpId="1" animBg="1"/>
      <p:bldP spid="207910" grpId="0" animBg="1"/>
      <p:bldP spid="207911" grpId="0"/>
      <p:bldP spid="20791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ChangeArrowheads="1"/>
          </p:cNvSpPr>
          <p:nvPr/>
        </p:nvSpPr>
        <p:spPr bwMode="auto">
          <a:xfrm>
            <a:off x="685800" y="1338263"/>
            <a:ext cx="7772400" cy="5519737"/>
          </a:xfrm>
          <a:prstGeom prst="rect">
            <a:avLst/>
          </a:prstGeom>
          <a:solidFill>
            <a:srgbClr val="EAEAEA"/>
          </a:solidFill>
          <a:ln w="9525">
            <a:noFill/>
            <a:miter lim="800000"/>
            <a:headEnd/>
            <a:tailEnd/>
          </a:ln>
          <a:effectLst/>
        </p:spPr>
        <p:txBody>
          <a:bodyPr/>
          <a:lstStyle/>
          <a:p>
            <a:pPr eaLnBrk="0" hangingPunct="0">
              <a:spcBef>
                <a:spcPct val="20000"/>
              </a:spcBef>
            </a:pPr>
            <a:r>
              <a:rPr lang="en-US" altLang="en-US" i="1" dirty="0">
                <a:solidFill>
                  <a:schemeClr val="accent2"/>
                </a:solidFill>
              </a:rPr>
              <a:t>The diode bridge rectifier</a:t>
            </a:r>
            <a:endParaRPr lang="en-US" sz="2000" dirty="0">
              <a:solidFill>
                <a:srgbClr val="000000"/>
              </a:solidFill>
              <a:latin typeface="Courier New" pitchFamily="49" charset="0"/>
              <a:cs typeface="Times New Roman" pitchFamily="18" charset="0"/>
            </a:endParaRPr>
          </a:p>
          <a:p>
            <a:pPr eaLnBrk="0" hangingPunct="0">
              <a:spcBef>
                <a:spcPct val="20000"/>
              </a:spcBef>
            </a:pPr>
            <a:r>
              <a:rPr lang="en-US" dirty="0">
                <a:solidFill>
                  <a:srgbClr val="000000"/>
                </a:solidFill>
                <a:cs typeface="Times New Roman" pitchFamily="18" charset="0"/>
                <a:sym typeface="Symbol" pitchFamily="18" charset="2"/>
              </a:rPr>
              <a:t></a:t>
            </a:r>
            <a:r>
              <a:rPr lang="en-US" dirty="0">
                <a:solidFill>
                  <a:srgbClr val="000000"/>
                </a:solidFill>
                <a:cs typeface="Times New Roman" pitchFamily="18" charset="0"/>
              </a:rPr>
              <a:t>Because the full-wave                                                rectifier simply converts                                                negative lobes to positive                                                ones, the voltage is </a:t>
            </a:r>
            <a:r>
              <a:rPr lang="en-US" dirty="0" smtClean="0">
                <a:solidFill>
                  <a:srgbClr val="000000"/>
                </a:solidFill>
                <a:cs typeface="Times New Roman" pitchFamily="18" charset="0"/>
              </a:rPr>
              <a:t>_______                                        ____________. </a:t>
            </a:r>
            <a:endParaRPr lang="en-US" dirty="0">
              <a:solidFill>
                <a:srgbClr val="000000"/>
              </a:solidFill>
              <a:cs typeface="Times New Roman" pitchFamily="18" charset="0"/>
            </a:endParaRPr>
          </a:p>
          <a:p>
            <a:pPr eaLnBrk="0" hangingPunct="0">
              <a:spcBef>
                <a:spcPct val="20000"/>
              </a:spcBef>
            </a:pPr>
            <a:r>
              <a:rPr lang="en-US" dirty="0">
                <a:solidFill>
                  <a:srgbClr val="000000"/>
                </a:solidFill>
                <a:cs typeface="Times New Roman" pitchFamily="18" charset="0"/>
                <a:sym typeface="Symbol" pitchFamily="18" charset="2"/>
              </a:rPr>
              <a:t></a:t>
            </a:r>
            <a:r>
              <a:rPr lang="en-US" dirty="0">
                <a:solidFill>
                  <a:srgbClr val="000000"/>
                </a:solidFill>
                <a:cs typeface="Times New Roman" pitchFamily="18" charset="0"/>
              </a:rPr>
              <a:t>Note that although it is DC,                                                  it </a:t>
            </a:r>
            <a:r>
              <a:rPr lang="en-US" dirty="0" smtClean="0">
                <a:solidFill>
                  <a:srgbClr val="000000"/>
                </a:solidFill>
                <a:cs typeface="Times New Roman" pitchFamily="18" charset="0"/>
              </a:rPr>
              <a:t>________________twice                                              </a:t>
            </a:r>
            <a:r>
              <a:rPr lang="en-US" dirty="0">
                <a:solidFill>
                  <a:srgbClr val="000000"/>
                </a:solidFill>
                <a:cs typeface="Times New Roman" pitchFamily="18" charset="0"/>
              </a:rPr>
              <a:t>each period.</a:t>
            </a:r>
          </a:p>
          <a:p>
            <a:pPr eaLnBrk="0" hangingPunct="0">
              <a:spcBef>
                <a:spcPct val="20000"/>
              </a:spcBef>
            </a:pPr>
            <a:r>
              <a:rPr lang="en-US" dirty="0">
                <a:solidFill>
                  <a:srgbClr val="000000"/>
                </a:solidFill>
                <a:cs typeface="Times New Roman" pitchFamily="18" charset="0"/>
                <a:sym typeface="Symbol" pitchFamily="18" charset="2"/>
              </a:rPr>
              <a:t></a:t>
            </a:r>
            <a:r>
              <a:rPr lang="en-US" dirty="0">
                <a:solidFill>
                  <a:srgbClr val="000000"/>
                </a:solidFill>
                <a:cs typeface="Times New Roman" pitchFamily="18" charset="0"/>
              </a:rPr>
              <a:t>This </a:t>
            </a:r>
            <a:r>
              <a:rPr lang="en-US" dirty="0" smtClean="0">
                <a:solidFill>
                  <a:srgbClr val="000000"/>
                </a:solidFill>
                <a:cs typeface="Times New Roman" pitchFamily="18" charset="0"/>
              </a:rPr>
              <a:t>_________________                                                </a:t>
            </a:r>
            <a:r>
              <a:rPr lang="en-US" dirty="0">
                <a:solidFill>
                  <a:srgbClr val="000000"/>
                </a:solidFill>
                <a:cs typeface="Times New Roman" pitchFamily="18" charset="0"/>
              </a:rPr>
              <a:t>for most electronic devices.</a:t>
            </a:r>
          </a:p>
          <a:p>
            <a:pPr eaLnBrk="0" hangingPunct="0">
              <a:spcBef>
                <a:spcPct val="20000"/>
              </a:spcBef>
            </a:pPr>
            <a:r>
              <a:rPr lang="en-US" dirty="0">
                <a:solidFill>
                  <a:srgbClr val="000000"/>
                </a:solidFill>
                <a:cs typeface="Times New Roman" pitchFamily="18" charset="0"/>
                <a:sym typeface="Symbol" pitchFamily="18" charset="2"/>
              </a:rPr>
              <a:t></a:t>
            </a:r>
            <a:r>
              <a:rPr lang="en-US" dirty="0">
                <a:solidFill>
                  <a:srgbClr val="000000"/>
                </a:solidFill>
                <a:cs typeface="Times New Roman" pitchFamily="18" charset="0"/>
              </a:rPr>
              <a:t>Luckily, this problem can be corrected simply by adding a large-valued </a:t>
            </a:r>
            <a:r>
              <a:rPr lang="en-US" dirty="0" smtClean="0">
                <a:solidFill>
                  <a:srgbClr val="000000"/>
                </a:solidFill>
                <a:cs typeface="Times New Roman" pitchFamily="18" charset="0"/>
              </a:rPr>
              <a:t>_________ </a:t>
            </a:r>
            <a:r>
              <a:rPr lang="en-US" dirty="0">
                <a:solidFill>
                  <a:srgbClr val="000000"/>
                </a:solidFill>
                <a:cs typeface="Times New Roman" pitchFamily="18" charset="0"/>
              </a:rPr>
              <a:t>across the output. Its storage capacity “smooths” out the resulting waveform.</a:t>
            </a:r>
          </a:p>
        </p:txBody>
      </p:sp>
      <p:sp>
        <p:nvSpPr>
          <p:cNvPr id="209923"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11: Electromagnetic induction - AHL</a:t>
            </a:r>
            <a:br>
              <a:rPr lang="en-US" altLang="en-US" sz="2800" b="1">
                <a:solidFill>
                  <a:schemeClr val="tx2"/>
                </a:solidFill>
              </a:rPr>
            </a:br>
            <a:r>
              <a:rPr lang="en-US" altLang="en-US" sz="2800"/>
              <a:t>11.2 – Power generation and transmission</a:t>
            </a:r>
          </a:p>
        </p:txBody>
      </p:sp>
      <p:grpSp>
        <p:nvGrpSpPr>
          <p:cNvPr id="209924" name="Group 4"/>
          <p:cNvGrpSpPr>
            <a:grpSpLocks/>
          </p:cNvGrpSpPr>
          <p:nvPr/>
        </p:nvGrpSpPr>
        <p:grpSpPr bwMode="auto">
          <a:xfrm>
            <a:off x="4851400" y="1404938"/>
            <a:ext cx="2832100" cy="2536825"/>
            <a:chOff x="3571" y="900"/>
            <a:chExt cx="1784" cy="1598"/>
          </a:xfrm>
        </p:grpSpPr>
        <p:pic>
          <p:nvPicPr>
            <p:cNvPr id="209925" name="Picture 5"/>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3613" y="2222"/>
              <a:ext cx="1398" cy="276"/>
            </a:xfrm>
            <a:prstGeom prst="rect">
              <a:avLst/>
            </a:prstGeom>
            <a:ln>
              <a:noFill/>
            </a:ln>
            <a:effectLst>
              <a:outerShdw blurRad="292100" dist="139700" dir="2700000" algn="tl" rotWithShape="0">
                <a:srgbClr val="333333">
                  <a:alpha val="65000"/>
                </a:srgbClr>
              </a:outerShdw>
            </a:effectLst>
          </p:spPr>
        </p:pic>
        <p:pic>
          <p:nvPicPr>
            <p:cNvPr id="209926" name="Picture 6"/>
            <p:cNvPicPr>
              <a:picLocks noChangeAspect="1" noChangeArrowheads="1"/>
            </p:cNvPicPr>
            <p:nvPr/>
          </p:nvPicPr>
          <p:blipFill>
            <a:blip r:embed="rId9" cstate="print">
              <a:clrChange>
                <a:clrFrom>
                  <a:srgbClr val="FF0000"/>
                </a:clrFrom>
                <a:clrTo>
                  <a:srgbClr val="FF0000">
                    <a:alpha val="0"/>
                  </a:srgbClr>
                </a:clrTo>
              </a:clrChange>
            </a:blip>
            <a:srcRect/>
            <a:stretch>
              <a:fillRect/>
            </a:stretch>
          </p:blipFill>
          <p:spPr bwMode="auto">
            <a:xfrm rot="-2700000">
              <a:off x="3571" y="1111"/>
              <a:ext cx="898" cy="260"/>
            </a:xfrm>
            <a:prstGeom prst="rect">
              <a:avLst/>
            </a:prstGeom>
            <a:ln>
              <a:noFill/>
            </a:ln>
            <a:effectLst>
              <a:outerShdw blurRad="292100" dist="139700" dir="2700000" algn="tl" rotWithShape="0">
                <a:srgbClr val="333333">
                  <a:alpha val="65000"/>
                </a:srgbClr>
              </a:outerShdw>
            </a:effectLst>
          </p:spPr>
        </p:pic>
        <p:pic>
          <p:nvPicPr>
            <p:cNvPr id="209927" name="Picture 7"/>
            <p:cNvPicPr>
              <a:picLocks noChangeAspect="1" noChangeArrowheads="1"/>
            </p:cNvPicPr>
            <p:nvPr/>
          </p:nvPicPr>
          <p:blipFill>
            <a:blip r:embed="rId9" cstate="print">
              <a:clrChange>
                <a:clrFrom>
                  <a:srgbClr val="FF0000"/>
                </a:clrFrom>
                <a:clrTo>
                  <a:srgbClr val="FF0000">
                    <a:alpha val="0"/>
                  </a:srgbClr>
                </a:clrTo>
              </a:clrChange>
            </a:blip>
            <a:srcRect/>
            <a:stretch>
              <a:fillRect/>
            </a:stretch>
          </p:blipFill>
          <p:spPr bwMode="auto">
            <a:xfrm rot="2700000" flipH="1">
              <a:off x="4196" y="1110"/>
              <a:ext cx="898" cy="260"/>
            </a:xfrm>
            <a:prstGeom prst="rect">
              <a:avLst/>
            </a:prstGeom>
            <a:ln>
              <a:noFill/>
            </a:ln>
            <a:effectLst>
              <a:outerShdw blurRad="292100" dist="139700" dir="2700000" algn="tl" rotWithShape="0">
                <a:srgbClr val="333333">
                  <a:alpha val="65000"/>
                </a:srgbClr>
              </a:outerShdw>
            </a:effectLst>
          </p:spPr>
        </p:pic>
        <p:pic>
          <p:nvPicPr>
            <p:cNvPr id="209928" name="Picture 8"/>
            <p:cNvPicPr>
              <a:picLocks noChangeAspect="1" noChangeArrowheads="1"/>
            </p:cNvPicPr>
            <p:nvPr/>
          </p:nvPicPr>
          <p:blipFill>
            <a:blip r:embed="rId9" cstate="print">
              <a:clrChange>
                <a:clrFrom>
                  <a:srgbClr val="FF0000"/>
                </a:clrFrom>
                <a:clrTo>
                  <a:srgbClr val="FF0000">
                    <a:alpha val="0"/>
                  </a:srgbClr>
                </a:clrTo>
              </a:clrChange>
            </a:blip>
            <a:srcRect/>
            <a:stretch>
              <a:fillRect/>
            </a:stretch>
          </p:blipFill>
          <p:spPr bwMode="auto">
            <a:xfrm rot="-2700000">
              <a:off x="4190" y="1738"/>
              <a:ext cx="898" cy="260"/>
            </a:xfrm>
            <a:prstGeom prst="rect">
              <a:avLst/>
            </a:prstGeom>
            <a:ln>
              <a:noFill/>
            </a:ln>
            <a:effectLst>
              <a:outerShdw blurRad="292100" dist="139700" dir="2700000" algn="tl" rotWithShape="0">
                <a:srgbClr val="333333">
                  <a:alpha val="65000"/>
                </a:srgbClr>
              </a:outerShdw>
            </a:effectLst>
          </p:spPr>
        </p:pic>
        <p:pic>
          <p:nvPicPr>
            <p:cNvPr id="209929" name="Picture 9"/>
            <p:cNvPicPr>
              <a:picLocks noChangeAspect="1" noChangeArrowheads="1"/>
            </p:cNvPicPr>
            <p:nvPr/>
          </p:nvPicPr>
          <p:blipFill>
            <a:blip r:embed="rId9" cstate="print">
              <a:clrChange>
                <a:clrFrom>
                  <a:srgbClr val="FF0000"/>
                </a:clrFrom>
                <a:clrTo>
                  <a:srgbClr val="FF0000">
                    <a:alpha val="0"/>
                  </a:srgbClr>
                </a:clrTo>
              </a:clrChange>
            </a:blip>
            <a:srcRect/>
            <a:stretch>
              <a:fillRect/>
            </a:stretch>
          </p:blipFill>
          <p:spPr bwMode="auto">
            <a:xfrm rot="2700000" flipH="1">
              <a:off x="3572" y="1738"/>
              <a:ext cx="898" cy="260"/>
            </a:xfrm>
            <a:prstGeom prst="rect">
              <a:avLst/>
            </a:prstGeom>
            <a:ln>
              <a:noFill/>
            </a:ln>
            <a:effectLst>
              <a:outerShdw blurRad="292100" dist="139700" dir="2700000" algn="tl" rotWithShape="0">
                <a:srgbClr val="333333">
                  <a:alpha val="65000"/>
                </a:srgbClr>
              </a:outerShdw>
            </a:effectLst>
          </p:spPr>
        </p:pic>
        <p:sp>
          <p:nvSpPr>
            <p:cNvPr id="209930" name="Rectangle 10"/>
            <p:cNvSpPr>
              <a:spLocks noChangeArrowheads="1"/>
            </p:cNvSpPr>
            <p:nvPr/>
          </p:nvSpPr>
          <p:spPr bwMode="auto">
            <a:xfrm>
              <a:off x="4259" y="1220"/>
              <a:ext cx="137" cy="629"/>
            </a:xfrm>
            <a:prstGeom prst="rect">
              <a:avLst/>
            </a:prstGeom>
            <a:noFill/>
            <a:ln w="19050">
              <a:solidFill>
                <a:srgbClr val="4D4D4D"/>
              </a:solidFill>
              <a:miter lim="800000"/>
              <a:headEnd/>
              <a:tailEnd/>
            </a:ln>
            <a:effectLst/>
          </p:spPr>
          <p:txBody>
            <a:bodyPr wrap="none" anchor="ctr"/>
            <a:lstStyle/>
            <a:p>
              <a:endParaRPr lang="en-US"/>
            </a:p>
          </p:txBody>
        </p:sp>
        <p:sp>
          <p:nvSpPr>
            <p:cNvPr id="209931" name="Line 11"/>
            <p:cNvSpPr>
              <a:spLocks noChangeShapeType="1"/>
            </p:cNvSpPr>
            <p:nvPr/>
          </p:nvSpPr>
          <p:spPr bwMode="auto">
            <a:xfrm>
              <a:off x="4328" y="925"/>
              <a:ext cx="0" cy="295"/>
            </a:xfrm>
            <a:prstGeom prst="line">
              <a:avLst/>
            </a:prstGeom>
            <a:noFill/>
            <a:ln w="19050">
              <a:solidFill>
                <a:srgbClr val="4D4D4D"/>
              </a:solidFill>
              <a:round/>
              <a:headEnd/>
              <a:tailEnd/>
            </a:ln>
            <a:effectLst/>
          </p:spPr>
          <p:txBody>
            <a:bodyPr/>
            <a:lstStyle/>
            <a:p>
              <a:endParaRPr lang="en-US"/>
            </a:p>
          </p:txBody>
        </p:sp>
        <p:sp>
          <p:nvSpPr>
            <p:cNvPr id="209932" name="Line 12"/>
            <p:cNvSpPr>
              <a:spLocks noChangeShapeType="1"/>
            </p:cNvSpPr>
            <p:nvPr/>
          </p:nvSpPr>
          <p:spPr bwMode="auto">
            <a:xfrm flipV="1">
              <a:off x="4328" y="1849"/>
              <a:ext cx="0" cy="326"/>
            </a:xfrm>
            <a:prstGeom prst="line">
              <a:avLst/>
            </a:prstGeom>
            <a:noFill/>
            <a:ln w="19050">
              <a:solidFill>
                <a:srgbClr val="4D4D4D"/>
              </a:solidFill>
              <a:round/>
              <a:headEnd/>
              <a:tailEnd/>
            </a:ln>
            <a:effectLst/>
          </p:spPr>
          <p:txBody>
            <a:bodyPr/>
            <a:lstStyle/>
            <a:p>
              <a:endParaRPr lang="en-US"/>
            </a:p>
          </p:txBody>
        </p:sp>
        <p:sp>
          <p:nvSpPr>
            <p:cNvPr id="209933" name="Line 13"/>
            <p:cNvSpPr>
              <a:spLocks noChangeShapeType="1"/>
            </p:cNvSpPr>
            <p:nvPr/>
          </p:nvSpPr>
          <p:spPr bwMode="auto">
            <a:xfrm>
              <a:off x="3715" y="1562"/>
              <a:ext cx="0" cy="788"/>
            </a:xfrm>
            <a:prstGeom prst="line">
              <a:avLst/>
            </a:prstGeom>
            <a:noFill/>
            <a:ln w="19050">
              <a:solidFill>
                <a:srgbClr val="4D4D4D"/>
              </a:solidFill>
              <a:round/>
              <a:headEnd/>
              <a:tailEnd/>
            </a:ln>
            <a:effectLst/>
          </p:spPr>
          <p:txBody>
            <a:bodyPr/>
            <a:lstStyle/>
            <a:p>
              <a:endParaRPr lang="en-US"/>
            </a:p>
          </p:txBody>
        </p:sp>
        <p:sp>
          <p:nvSpPr>
            <p:cNvPr id="209934" name="Line 14"/>
            <p:cNvSpPr>
              <a:spLocks noChangeShapeType="1"/>
            </p:cNvSpPr>
            <p:nvPr/>
          </p:nvSpPr>
          <p:spPr bwMode="auto">
            <a:xfrm>
              <a:off x="4947" y="1558"/>
              <a:ext cx="0" cy="788"/>
            </a:xfrm>
            <a:prstGeom prst="line">
              <a:avLst/>
            </a:prstGeom>
            <a:noFill/>
            <a:ln w="19050">
              <a:solidFill>
                <a:srgbClr val="4D4D4D"/>
              </a:solidFill>
              <a:round/>
              <a:headEnd/>
              <a:tailEnd/>
            </a:ln>
            <a:effectLst/>
          </p:spPr>
          <p:txBody>
            <a:bodyPr/>
            <a:lstStyle/>
            <a:p>
              <a:endParaRPr lang="en-US"/>
            </a:p>
          </p:txBody>
        </p:sp>
        <p:sp>
          <p:nvSpPr>
            <p:cNvPr id="209935" name="Line 15"/>
            <p:cNvSpPr>
              <a:spLocks noChangeShapeType="1"/>
            </p:cNvSpPr>
            <p:nvPr/>
          </p:nvSpPr>
          <p:spPr bwMode="auto">
            <a:xfrm>
              <a:off x="4328" y="2168"/>
              <a:ext cx="932" cy="0"/>
            </a:xfrm>
            <a:prstGeom prst="line">
              <a:avLst/>
            </a:prstGeom>
            <a:noFill/>
            <a:ln w="19050">
              <a:solidFill>
                <a:srgbClr val="4D4D4D"/>
              </a:solidFill>
              <a:round/>
              <a:headEnd/>
              <a:tailEnd/>
            </a:ln>
            <a:effectLst/>
          </p:spPr>
          <p:txBody>
            <a:bodyPr/>
            <a:lstStyle/>
            <a:p>
              <a:endParaRPr lang="en-US"/>
            </a:p>
          </p:txBody>
        </p:sp>
        <p:sp>
          <p:nvSpPr>
            <p:cNvPr id="209936" name="Oval 16"/>
            <p:cNvSpPr>
              <a:spLocks noChangeArrowheads="1"/>
            </p:cNvSpPr>
            <p:nvPr/>
          </p:nvSpPr>
          <p:spPr bwMode="auto">
            <a:xfrm>
              <a:off x="5268" y="2130"/>
              <a:ext cx="75" cy="75"/>
            </a:xfrm>
            <a:prstGeom prst="ellipse">
              <a:avLst/>
            </a:prstGeom>
            <a:noFill/>
            <a:ln w="19050">
              <a:solidFill>
                <a:srgbClr val="4D4D4D"/>
              </a:solidFill>
              <a:round/>
              <a:headEnd/>
              <a:tailEnd/>
            </a:ln>
            <a:effectLst/>
          </p:spPr>
          <p:txBody>
            <a:bodyPr wrap="none" anchor="ctr"/>
            <a:lstStyle/>
            <a:p>
              <a:endParaRPr lang="en-US"/>
            </a:p>
          </p:txBody>
        </p:sp>
        <p:sp>
          <p:nvSpPr>
            <p:cNvPr id="209937" name="Oval 17"/>
            <p:cNvSpPr>
              <a:spLocks noChangeAspect="1" noChangeArrowheads="1"/>
            </p:cNvSpPr>
            <p:nvPr/>
          </p:nvSpPr>
          <p:spPr bwMode="auto">
            <a:xfrm>
              <a:off x="4303" y="914"/>
              <a:ext cx="52" cy="52"/>
            </a:xfrm>
            <a:prstGeom prst="ellipse">
              <a:avLst/>
            </a:prstGeom>
            <a:solidFill>
              <a:srgbClr val="4D4D4D"/>
            </a:solidFill>
            <a:ln w="19050">
              <a:solidFill>
                <a:srgbClr val="4D4D4D"/>
              </a:solidFill>
              <a:round/>
              <a:headEnd/>
              <a:tailEnd/>
            </a:ln>
            <a:effectLst/>
          </p:spPr>
          <p:txBody>
            <a:bodyPr wrap="none" anchor="ctr"/>
            <a:lstStyle/>
            <a:p>
              <a:endParaRPr lang="en-US"/>
            </a:p>
          </p:txBody>
        </p:sp>
        <p:sp>
          <p:nvSpPr>
            <p:cNvPr id="209938" name="Oval 18"/>
            <p:cNvSpPr>
              <a:spLocks noChangeAspect="1" noChangeArrowheads="1"/>
            </p:cNvSpPr>
            <p:nvPr/>
          </p:nvSpPr>
          <p:spPr bwMode="auto">
            <a:xfrm>
              <a:off x="3687" y="1540"/>
              <a:ext cx="52" cy="52"/>
            </a:xfrm>
            <a:prstGeom prst="ellipse">
              <a:avLst/>
            </a:prstGeom>
            <a:solidFill>
              <a:srgbClr val="4D4D4D"/>
            </a:solidFill>
            <a:ln w="19050">
              <a:solidFill>
                <a:srgbClr val="4D4D4D"/>
              </a:solidFill>
              <a:round/>
              <a:headEnd/>
              <a:tailEnd/>
            </a:ln>
            <a:effectLst/>
          </p:spPr>
          <p:txBody>
            <a:bodyPr wrap="none" anchor="ctr"/>
            <a:lstStyle/>
            <a:p>
              <a:endParaRPr lang="en-US"/>
            </a:p>
          </p:txBody>
        </p:sp>
        <p:sp>
          <p:nvSpPr>
            <p:cNvPr id="209939" name="Oval 19"/>
            <p:cNvSpPr>
              <a:spLocks noChangeAspect="1" noChangeArrowheads="1"/>
            </p:cNvSpPr>
            <p:nvPr/>
          </p:nvSpPr>
          <p:spPr bwMode="auto">
            <a:xfrm>
              <a:off x="4299" y="2144"/>
              <a:ext cx="52" cy="52"/>
            </a:xfrm>
            <a:prstGeom prst="ellipse">
              <a:avLst/>
            </a:prstGeom>
            <a:solidFill>
              <a:srgbClr val="4D4D4D"/>
            </a:solidFill>
            <a:ln w="19050">
              <a:solidFill>
                <a:srgbClr val="4D4D4D"/>
              </a:solidFill>
              <a:round/>
              <a:headEnd/>
              <a:tailEnd/>
            </a:ln>
            <a:effectLst/>
          </p:spPr>
          <p:txBody>
            <a:bodyPr wrap="none" anchor="ctr"/>
            <a:lstStyle/>
            <a:p>
              <a:endParaRPr lang="en-US"/>
            </a:p>
          </p:txBody>
        </p:sp>
        <p:sp>
          <p:nvSpPr>
            <p:cNvPr id="209940" name="Oval 20"/>
            <p:cNvSpPr>
              <a:spLocks noChangeAspect="1" noChangeArrowheads="1"/>
            </p:cNvSpPr>
            <p:nvPr/>
          </p:nvSpPr>
          <p:spPr bwMode="auto">
            <a:xfrm>
              <a:off x="4925" y="1527"/>
              <a:ext cx="52" cy="52"/>
            </a:xfrm>
            <a:prstGeom prst="ellipse">
              <a:avLst/>
            </a:prstGeom>
            <a:solidFill>
              <a:srgbClr val="4D4D4D"/>
            </a:solidFill>
            <a:ln w="19050">
              <a:solidFill>
                <a:srgbClr val="4D4D4D"/>
              </a:solidFill>
              <a:round/>
              <a:headEnd/>
              <a:tailEnd/>
            </a:ln>
            <a:effectLst/>
          </p:spPr>
          <p:txBody>
            <a:bodyPr wrap="none" anchor="ctr"/>
            <a:lstStyle/>
            <a:p>
              <a:endParaRPr lang="en-US"/>
            </a:p>
          </p:txBody>
        </p:sp>
        <p:sp>
          <p:nvSpPr>
            <p:cNvPr id="209941" name="Line 21"/>
            <p:cNvSpPr>
              <a:spLocks noChangeShapeType="1"/>
            </p:cNvSpPr>
            <p:nvPr/>
          </p:nvSpPr>
          <p:spPr bwMode="auto">
            <a:xfrm>
              <a:off x="4340" y="938"/>
              <a:ext cx="932" cy="0"/>
            </a:xfrm>
            <a:prstGeom prst="line">
              <a:avLst/>
            </a:prstGeom>
            <a:noFill/>
            <a:ln w="19050">
              <a:solidFill>
                <a:srgbClr val="4D4D4D"/>
              </a:solidFill>
              <a:round/>
              <a:headEnd/>
              <a:tailEnd/>
            </a:ln>
            <a:effectLst/>
          </p:spPr>
          <p:txBody>
            <a:bodyPr/>
            <a:lstStyle/>
            <a:p>
              <a:endParaRPr lang="en-US"/>
            </a:p>
          </p:txBody>
        </p:sp>
        <p:sp>
          <p:nvSpPr>
            <p:cNvPr id="209942" name="Oval 22"/>
            <p:cNvSpPr>
              <a:spLocks noChangeArrowheads="1"/>
            </p:cNvSpPr>
            <p:nvPr/>
          </p:nvSpPr>
          <p:spPr bwMode="auto">
            <a:xfrm>
              <a:off x="5280" y="900"/>
              <a:ext cx="75" cy="75"/>
            </a:xfrm>
            <a:prstGeom prst="ellipse">
              <a:avLst/>
            </a:prstGeom>
            <a:noFill/>
            <a:ln w="19050">
              <a:solidFill>
                <a:srgbClr val="4D4D4D"/>
              </a:solidFill>
              <a:round/>
              <a:headEnd/>
              <a:tailEnd/>
            </a:ln>
            <a:effectLst/>
          </p:spPr>
          <p:txBody>
            <a:bodyPr wrap="none" anchor="ctr"/>
            <a:lstStyle/>
            <a:p>
              <a:endParaRPr lang="en-US"/>
            </a:p>
          </p:txBody>
        </p:sp>
      </p:grpSp>
      <p:sp>
        <p:nvSpPr>
          <p:cNvPr id="209956" name="Text Box 36"/>
          <p:cNvSpPr txBox="1">
            <a:spLocks noChangeArrowheads="1"/>
          </p:cNvSpPr>
          <p:nvPr/>
        </p:nvSpPr>
        <p:spPr bwMode="auto">
          <a:xfrm>
            <a:off x="7643813" y="1209675"/>
            <a:ext cx="565150" cy="457200"/>
          </a:xfrm>
          <a:prstGeom prst="rect">
            <a:avLst/>
          </a:prstGeom>
          <a:noFill/>
          <a:ln w="9525">
            <a:noFill/>
            <a:miter lim="800000"/>
            <a:headEnd/>
            <a:tailEnd/>
          </a:ln>
          <a:effectLst/>
        </p:spPr>
        <p:txBody>
          <a:bodyPr wrap="none">
            <a:spAutoFit/>
          </a:bodyPr>
          <a:lstStyle/>
          <a:p>
            <a:r>
              <a:rPr lang="en-US">
                <a:solidFill>
                  <a:srgbClr val="FF0000"/>
                </a:solidFill>
              </a:rPr>
              <a:t>(+)</a:t>
            </a:r>
          </a:p>
        </p:txBody>
      </p:sp>
      <p:sp>
        <p:nvSpPr>
          <p:cNvPr id="209957" name="Text Box 37"/>
          <p:cNvSpPr txBox="1">
            <a:spLocks noChangeArrowheads="1"/>
          </p:cNvSpPr>
          <p:nvPr/>
        </p:nvSpPr>
        <p:spPr bwMode="auto">
          <a:xfrm>
            <a:off x="7627938" y="3216275"/>
            <a:ext cx="557212" cy="457200"/>
          </a:xfrm>
          <a:prstGeom prst="rect">
            <a:avLst/>
          </a:prstGeom>
          <a:noFill/>
          <a:ln w="9525">
            <a:noFill/>
            <a:miter lim="800000"/>
            <a:headEnd/>
            <a:tailEnd/>
          </a:ln>
          <a:effectLst/>
        </p:spPr>
        <p:txBody>
          <a:bodyPr wrap="none">
            <a:spAutoFit/>
          </a:bodyPr>
          <a:lstStyle/>
          <a:p>
            <a:r>
              <a:rPr lang="en-US">
                <a:solidFill>
                  <a:srgbClr val="008000"/>
                </a:solidFill>
              </a:rPr>
              <a:t>(–)</a:t>
            </a:r>
          </a:p>
        </p:txBody>
      </p:sp>
      <p:pic>
        <p:nvPicPr>
          <p:cNvPr id="209970" name="Picture 50"/>
          <p:cNvPicPr>
            <a:picLocks noChangeAspect="1" noChangeArrowheads="1"/>
          </p:cNvPicPr>
          <p:nvPr/>
        </p:nvPicPr>
        <p:blipFill>
          <a:blip r:embed="rId10" cstate="print">
            <a:clrChange>
              <a:clrFrom>
                <a:srgbClr val="FF0000"/>
              </a:clrFrom>
              <a:clrTo>
                <a:srgbClr val="FF0000">
                  <a:alpha val="0"/>
                </a:srgbClr>
              </a:clrTo>
            </a:clrChange>
          </a:blip>
          <a:srcRect/>
          <a:stretch>
            <a:fillRect/>
          </a:stretch>
        </p:blipFill>
        <p:spPr bwMode="auto">
          <a:xfrm>
            <a:off x="7178675" y="1463675"/>
            <a:ext cx="598488" cy="1955800"/>
          </a:xfrm>
          <a:prstGeom prst="rect">
            <a:avLst/>
          </a:prstGeom>
          <a:ln>
            <a:noFill/>
          </a:ln>
          <a:effectLst>
            <a:outerShdw blurRad="292100" dist="139700" dir="2700000" algn="tl" rotWithShape="0">
              <a:srgbClr val="333333">
                <a:alpha val="65000"/>
              </a:srgbClr>
            </a:outerShdw>
          </a:effectLst>
        </p:spPr>
      </p:pic>
      <p:pic>
        <p:nvPicPr>
          <p:cNvPr id="209971" name="Picture 51"/>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4610100" y="4227513"/>
            <a:ext cx="4533900" cy="1371600"/>
          </a:xfrm>
          <a:prstGeom prst="rect">
            <a:avLst/>
          </a:prstGeom>
          <a:ln>
            <a:noFill/>
          </a:ln>
          <a:effectLst>
            <a:outerShdw blurRad="292100" dist="139700" dir="2700000" algn="tl" rotWithShape="0">
              <a:srgbClr val="333333">
                <a:alpha val="65000"/>
              </a:srgbClr>
            </a:outerShdw>
          </a:effectLst>
        </p:spPr>
      </p:pic>
      <p:sp>
        <p:nvSpPr>
          <p:cNvPr id="209974" name="Freeform 54"/>
          <p:cNvSpPr>
            <a:spLocks/>
          </p:cNvSpPr>
          <p:nvPr/>
        </p:nvSpPr>
        <p:spPr bwMode="auto">
          <a:xfrm>
            <a:off x="4967288" y="4284663"/>
            <a:ext cx="3171825" cy="173037"/>
          </a:xfrm>
          <a:custGeom>
            <a:avLst/>
            <a:gdLst/>
            <a:ahLst/>
            <a:cxnLst>
              <a:cxn ang="0">
                <a:pos x="0" y="109"/>
              </a:cxn>
              <a:cxn ang="0">
                <a:pos x="204" y="1"/>
              </a:cxn>
              <a:cxn ang="0">
                <a:pos x="414" y="109"/>
              </a:cxn>
              <a:cxn ang="0">
                <a:pos x="618" y="1"/>
              </a:cxn>
              <a:cxn ang="0">
                <a:pos x="816" y="109"/>
              </a:cxn>
              <a:cxn ang="0">
                <a:pos x="1014" y="1"/>
              </a:cxn>
              <a:cxn ang="0">
                <a:pos x="1218" y="109"/>
              </a:cxn>
              <a:cxn ang="0">
                <a:pos x="1422" y="1"/>
              </a:cxn>
              <a:cxn ang="0">
                <a:pos x="1620" y="109"/>
              </a:cxn>
              <a:cxn ang="0">
                <a:pos x="1818" y="1"/>
              </a:cxn>
              <a:cxn ang="0">
                <a:pos x="1998" y="103"/>
              </a:cxn>
            </a:cxnLst>
            <a:rect l="0" t="0" r="r" b="b"/>
            <a:pathLst>
              <a:path w="1998" h="109">
                <a:moveTo>
                  <a:pt x="0" y="109"/>
                </a:moveTo>
                <a:cubicBezTo>
                  <a:pt x="67" y="55"/>
                  <a:pt x="135" y="1"/>
                  <a:pt x="204" y="1"/>
                </a:cubicBezTo>
                <a:cubicBezTo>
                  <a:pt x="273" y="1"/>
                  <a:pt x="345" y="109"/>
                  <a:pt x="414" y="109"/>
                </a:cubicBezTo>
                <a:cubicBezTo>
                  <a:pt x="483" y="109"/>
                  <a:pt x="551" y="1"/>
                  <a:pt x="618" y="1"/>
                </a:cubicBezTo>
                <a:cubicBezTo>
                  <a:pt x="685" y="1"/>
                  <a:pt x="750" y="109"/>
                  <a:pt x="816" y="109"/>
                </a:cubicBezTo>
                <a:cubicBezTo>
                  <a:pt x="882" y="109"/>
                  <a:pt x="947" y="1"/>
                  <a:pt x="1014" y="1"/>
                </a:cubicBezTo>
                <a:cubicBezTo>
                  <a:pt x="1081" y="1"/>
                  <a:pt x="1150" y="109"/>
                  <a:pt x="1218" y="109"/>
                </a:cubicBezTo>
                <a:cubicBezTo>
                  <a:pt x="1286" y="109"/>
                  <a:pt x="1355" y="1"/>
                  <a:pt x="1422" y="1"/>
                </a:cubicBezTo>
                <a:cubicBezTo>
                  <a:pt x="1489" y="1"/>
                  <a:pt x="1554" y="109"/>
                  <a:pt x="1620" y="109"/>
                </a:cubicBezTo>
                <a:cubicBezTo>
                  <a:pt x="1686" y="109"/>
                  <a:pt x="1755" y="2"/>
                  <a:pt x="1818" y="1"/>
                </a:cubicBezTo>
                <a:cubicBezTo>
                  <a:pt x="1881" y="0"/>
                  <a:pt x="1939" y="51"/>
                  <a:pt x="1998" y="103"/>
                </a:cubicBezTo>
              </a:path>
            </a:pathLst>
          </a:custGeom>
          <a:noFill/>
          <a:ln w="38100" cap="flat" cmpd="sng">
            <a:solidFill>
              <a:srgbClr val="CC0099"/>
            </a:solidFill>
            <a:prstDash val="sysDot"/>
            <a:round/>
            <a:headEnd/>
            <a:tailEnd/>
          </a:ln>
          <a:effectLst/>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9922">
                                            <p:txEl>
                                              <p:pRg st="1" end="1"/>
                                            </p:txEl>
                                          </p:spTgt>
                                        </p:tgtEl>
                                        <p:attrNameLst>
                                          <p:attrName>style.visibility</p:attrName>
                                        </p:attrNameLst>
                                      </p:cBhvr>
                                      <p:to>
                                        <p:strVal val="visible"/>
                                      </p:to>
                                    </p:set>
                                    <p:anim calcmode="lin" valueType="num">
                                      <p:cBhvr additive="base">
                                        <p:cTn id="7" dur="500" fill="hold"/>
                                        <p:tgtEl>
                                          <p:spTgt spid="20992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992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209971"/>
                                        </p:tgtEl>
                                        <p:attrNameLst>
                                          <p:attrName>style.visibility</p:attrName>
                                        </p:attrNameLst>
                                      </p:cBhvr>
                                      <p:to>
                                        <p:strVal val="visible"/>
                                      </p:to>
                                    </p:set>
                                    <p:animEffect transition="in" filter="wipe(left)">
                                      <p:cBhvr>
                                        <p:cTn id="13" dur="5000"/>
                                        <p:tgtEl>
                                          <p:spTgt spid="209971"/>
                                        </p:tgtEl>
                                      </p:cBhvr>
                                    </p:animEffect>
                                  </p:childTnLst>
                                  <p:subTnLst>
                                    <p:audio>
                                      <p:cMediaNode>
                                        <p:cTn display="0" masterRel="sameClick">
                                          <p:stCondLst>
                                            <p:cond evt="begin" delay="0">
                                              <p:tn val="11"/>
                                            </p:cond>
                                          </p:stCondLst>
                                          <p:endCondLst>
                                            <p:cond evt="onStopAudio" delay="0">
                                              <p:tgtEl>
                                                <p:sldTgt/>
                                              </p:tgtEl>
                                            </p:cond>
                                          </p:endCondLst>
                                        </p:cTn>
                                        <p:tgtEl>
                                          <p:sndTgt r:embed="rId5" name="chimes.wav"/>
                                        </p:tgtEl>
                                      </p:cMediaNode>
                                    </p:audio>
                                  </p:sub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09922">
                                            <p:txEl>
                                              <p:pRg st="2" end="2"/>
                                            </p:txEl>
                                          </p:spTgt>
                                        </p:tgtEl>
                                        <p:attrNameLst>
                                          <p:attrName>style.visibility</p:attrName>
                                        </p:attrNameLst>
                                      </p:cBhvr>
                                      <p:to>
                                        <p:strVal val="visible"/>
                                      </p:to>
                                    </p:set>
                                    <p:anim calcmode="lin" valueType="num">
                                      <p:cBhvr additive="base">
                                        <p:cTn id="18" dur="500" fill="hold"/>
                                        <p:tgtEl>
                                          <p:spTgt spid="209922">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0992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09922">
                                            <p:txEl>
                                              <p:pRg st="3" end="3"/>
                                            </p:txEl>
                                          </p:spTgt>
                                        </p:tgtEl>
                                        <p:attrNameLst>
                                          <p:attrName>style.visibility</p:attrName>
                                        </p:attrNameLst>
                                      </p:cBhvr>
                                      <p:to>
                                        <p:strVal val="visible"/>
                                      </p:to>
                                    </p:set>
                                    <p:anim calcmode="lin" valueType="num">
                                      <p:cBhvr additive="base">
                                        <p:cTn id="24" dur="500" fill="hold"/>
                                        <p:tgtEl>
                                          <p:spTgt spid="209922">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0992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209922">
                                            <p:txEl>
                                              <p:pRg st="4" end="4"/>
                                            </p:txEl>
                                          </p:spTgt>
                                        </p:tgtEl>
                                        <p:attrNameLst>
                                          <p:attrName>style.visibility</p:attrName>
                                        </p:attrNameLst>
                                      </p:cBhvr>
                                      <p:to>
                                        <p:strVal val="visible"/>
                                      </p:to>
                                    </p:set>
                                    <p:anim calcmode="lin" valueType="num">
                                      <p:cBhvr additive="base">
                                        <p:cTn id="30" dur="500" fill="hold"/>
                                        <p:tgtEl>
                                          <p:spTgt spid="209922">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0992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par>
                    <p:cTn id="32" fill="hold">
                      <p:stCondLst>
                        <p:cond delay="indefinite"/>
                      </p:stCondLst>
                      <p:childTnLst>
                        <p:par>
                          <p:cTn id="33" fill="hold">
                            <p:stCondLst>
                              <p:cond delay="0"/>
                            </p:stCondLst>
                            <p:childTnLst>
                              <p:par>
                                <p:cTn id="34" presetID="2" presetClass="entr" presetSubtype="12" fill="hold" nodeType="clickEffect">
                                  <p:stCondLst>
                                    <p:cond delay="0"/>
                                  </p:stCondLst>
                                  <p:childTnLst>
                                    <p:set>
                                      <p:cBhvr>
                                        <p:cTn id="35" dur="1" fill="hold">
                                          <p:stCondLst>
                                            <p:cond delay="0"/>
                                          </p:stCondLst>
                                        </p:cTn>
                                        <p:tgtEl>
                                          <p:spTgt spid="209970"/>
                                        </p:tgtEl>
                                        <p:attrNameLst>
                                          <p:attrName>style.visibility</p:attrName>
                                        </p:attrNameLst>
                                      </p:cBhvr>
                                      <p:to>
                                        <p:strVal val="visible"/>
                                      </p:to>
                                    </p:set>
                                    <p:anim calcmode="lin" valueType="num">
                                      <p:cBhvr additive="base">
                                        <p:cTn id="36" dur="500" fill="hold"/>
                                        <p:tgtEl>
                                          <p:spTgt spid="209970"/>
                                        </p:tgtEl>
                                        <p:attrNameLst>
                                          <p:attrName>ppt_x</p:attrName>
                                        </p:attrNameLst>
                                      </p:cBhvr>
                                      <p:tavLst>
                                        <p:tav tm="0">
                                          <p:val>
                                            <p:strVal val="0-#ppt_w/2"/>
                                          </p:val>
                                        </p:tav>
                                        <p:tav tm="100000">
                                          <p:val>
                                            <p:strVal val="#ppt_x"/>
                                          </p:val>
                                        </p:tav>
                                      </p:tavLst>
                                    </p:anim>
                                    <p:anim calcmode="lin" valueType="num">
                                      <p:cBhvr additive="base">
                                        <p:cTn id="37" dur="500" fill="hold"/>
                                        <p:tgtEl>
                                          <p:spTgt spid="20997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6" name="suction.wav"/>
                                        </p:tgtEl>
                                      </p:cMediaNode>
                                    </p:audio>
                                  </p:sub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09974"/>
                                        </p:tgtEl>
                                        <p:attrNameLst>
                                          <p:attrName>style.visibility</p:attrName>
                                        </p:attrNameLst>
                                      </p:cBhvr>
                                      <p:to>
                                        <p:strVal val="visible"/>
                                      </p:to>
                                    </p:set>
                                    <p:animEffect transition="in" filter="wipe(left)">
                                      <p:cBhvr>
                                        <p:cTn id="42" dur="5000"/>
                                        <p:tgtEl>
                                          <p:spTgt spid="209974"/>
                                        </p:tgtEl>
                                      </p:cBhvr>
                                    </p:animEffect>
                                  </p:childTnLst>
                                  <p:subTnLst>
                                    <p:audio>
                                      <p:cMediaNode>
                                        <p:cTn display="0" masterRel="sameClick">
                                          <p:stCondLst>
                                            <p:cond evt="begin" delay="0">
                                              <p:tn val="40"/>
                                            </p:cond>
                                          </p:stCondLst>
                                          <p:endCondLst>
                                            <p:cond evt="onStopAudio" delay="0">
                                              <p:tgtEl>
                                                <p:sldTgt/>
                                              </p:tgtEl>
                                            </p:cond>
                                          </p:endCondLst>
                                        </p:cTn>
                                        <p:tgtEl>
                                          <p:sndTgt r:embed="rId7"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97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339850"/>
            <a:ext cx="7772400" cy="5518150"/>
          </a:xfrm>
          <a:prstGeom prst="rect">
            <a:avLst/>
          </a:prstGeom>
          <a:solidFill>
            <a:srgbClr val="EAEAEA"/>
          </a:solidFill>
          <a:ln w="9525">
            <a:noFill/>
            <a:miter lim="800000"/>
            <a:headEnd/>
            <a:tailEnd/>
          </a:ln>
        </p:spPr>
        <p:txBody>
          <a:bodyPr/>
          <a:lstStyle/>
          <a:p>
            <a:pPr marL="633413" indent="-633413"/>
            <a:r>
              <a:rPr lang="en-US" altLang="en-US" b="1">
                <a:solidFill>
                  <a:srgbClr val="000000"/>
                </a:solidFill>
              </a:rPr>
              <a:t>International-mindedness:</a:t>
            </a:r>
            <a:r>
              <a:rPr lang="en-US" altLang="en-US">
                <a:solidFill>
                  <a:srgbClr val="000000"/>
                </a:solidFill>
              </a:rPr>
              <a:t> </a:t>
            </a:r>
          </a:p>
          <a:p>
            <a:pPr marL="633413" indent="-633413"/>
            <a:r>
              <a:rPr lang="en-US" altLang="en-US">
                <a:solidFill>
                  <a:srgbClr val="000000"/>
                </a:solidFill>
              </a:rPr>
              <a:t>• The ability to maintain a reliable power grid has been the aim of all governments since the widespread use of electricity started </a:t>
            </a:r>
          </a:p>
          <a:p>
            <a:pPr marL="633413" indent="-633413"/>
            <a:r>
              <a:rPr lang="en-US" altLang="en-US" b="1">
                <a:solidFill>
                  <a:srgbClr val="000000"/>
                </a:solidFill>
              </a:rPr>
              <a:t>Theory of knowledge:</a:t>
            </a:r>
            <a:r>
              <a:rPr lang="en-US" altLang="en-US">
                <a:solidFill>
                  <a:srgbClr val="000000"/>
                </a:solidFill>
              </a:rPr>
              <a:t> </a:t>
            </a:r>
          </a:p>
          <a:p>
            <a:pPr marL="633413" indent="-633413"/>
            <a:r>
              <a:rPr lang="en-US" altLang="en-US">
                <a:solidFill>
                  <a:srgbClr val="000000"/>
                </a:solidFill>
              </a:rPr>
              <a:t>• There is continued debate of the effect of electromagnetic waves on the health of humans, especially children. Is it justifiable to make use of scientific advances even if we do not know what their long-term consequences may be?</a:t>
            </a:r>
          </a:p>
          <a:p>
            <a:pPr marL="633413" indent="-633413"/>
            <a:r>
              <a:rPr lang="en-US" altLang="en-US" b="1">
                <a:solidFill>
                  <a:srgbClr val="000000"/>
                </a:solidFill>
              </a:rPr>
              <a:t>Aims: </a:t>
            </a:r>
          </a:p>
          <a:p>
            <a:pPr marL="633413" indent="-633413"/>
            <a:r>
              <a:rPr lang="en-US" altLang="en-US" b="1">
                <a:solidFill>
                  <a:srgbClr val="000000"/>
                </a:solidFill>
              </a:rPr>
              <a:t>• Aim 6:</a:t>
            </a:r>
            <a:r>
              <a:rPr lang="en-US" altLang="en-US">
                <a:solidFill>
                  <a:srgbClr val="000000"/>
                </a:solidFill>
              </a:rPr>
              <a:t> experiments could include: construction of a basic ac generator; investigation of variation of input and output coils on a transformer; observing Wheatstone and Wien bridge circuits</a:t>
            </a:r>
          </a:p>
        </p:txBody>
      </p:sp>
      <p:sp>
        <p:nvSpPr>
          <p:cNvPr id="102403" name="Rectangle 118"/>
          <p:cNvSpPr>
            <a:spLocks noGrp="1" noChangeArrowheads="1"/>
          </p:cNvSpPr>
          <p:nvPr>
            <p:ph type="ctrTitle" idx="4294967295"/>
          </p:nvPr>
        </p:nvSpPr>
        <p:spPr>
          <a:xfrm>
            <a:off x="685800" y="409575"/>
            <a:ext cx="7772400" cy="896938"/>
          </a:xfrm>
        </p:spPr>
        <p:txBody>
          <a:bodyPr/>
          <a:lstStyle/>
          <a:p>
            <a:pPr algn="l" eaLnBrk="1" hangingPunct="1"/>
            <a:r>
              <a:rPr lang="en-US" altLang="en-US" sz="2800" b="1" smtClean="0"/>
              <a:t>Topic 11: Electromagnetic induction - AHL</a:t>
            </a:r>
            <a:br>
              <a:rPr lang="en-US" altLang="en-US" sz="2800" b="1" smtClean="0"/>
            </a:br>
            <a:r>
              <a:rPr lang="en-US" altLang="en-US" sz="2800" smtClean="0">
                <a:solidFill>
                  <a:schemeClr val="tx1"/>
                </a:solidFill>
              </a:rPr>
              <a:t>11.2 – Power generation and transmission</a:t>
            </a:r>
          </a:p>
        </p:txBody>
      </p:sp>
    </p:spTree>
    <p:extLst>
      <p:ext uri="{BB962C8B-B14F-4D97-AF65-F5344CB8AC3E}">
        <p14:creationId xmlns:p14="http://schemas.microsoft.com/office/powerpoint/2010/main" val="3588537177"/>
      </p:ext>
    </p:extLst>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3187">
                                            <p:txEl>
                                              <p:pRg st="4" end="4"/>
                                            </p:txEl>
                                          </p:spTgt>
                                        </p:tgtEl>
                                        <p:attrNameLst>
                                          <p:attrName>style.visibility</p:attrName>
                                        </p:attrNameLst>
                                      </p:cBhvr>
                                      <p:to>
                                        <p:strVal val="visible"/>
                                      </p:to>
                                    </p:set>
                                    <p:anim calcmode="lin" valueType="num">
                                      <p:cBhvr additive="base">
                                        <p:cTn id="31"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3187">
                                            <p:txEl>
                                              <p:pRg st="5" end="5"/>
                                            </p:txEl>
                                          </p:spTgt>
                                        </p:tgtEl>
                                        <p:attrNameLst>
                                          <p:attrName>style.visibility</p:attrName>
                                        </p:attrNameLst>
                                      </p:cBhvr>
                                      <p:to>
                                        <p:strVal val="visible"/>
                                      </p:to>
                                    </p:set>
                                    <p:anim calcmode="lin" valueType="num">
                                      <p:cBhvr additive="base">
                                        <p:cTn id="37" dur="500" fill="hold"/>
                                        <p:tgtEl>
                                          <p:spTgt spid="9318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318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339850"/>
            <a:ext cx="7772400" cy="4470400"/>
          </a:xfrm>
          <a:prstGeom prst="rect">
            <a:avLst/>
          </a:prstGeom>
          <a:solidFill>
            <a:srgbClr val="EAEAEA"/>
          </a:solidFill>
          <a:ln w="9525">
            <a:noFill/>
            <a:miter lim="800000"/>
            <a:headEnd/>
            <a:tailEnd/>
          </a:ln>
        </p:spPr>
        <p:txBody>
          <a:bodyPr/>
          <a:lstStyle/>
          <a:p>
            <a:pPr marL="633413" indent="-633413"/>
            <a:r>
              <a:rPr lang="en-US" altLang="en-US" b="1">
                <a:solidFill>
                  <a:srgbClr val="000000"/>
                </a:solidFill>
              </a:rPr>
              <a:t>Aims: </a:t>
            </a:r>
          </a:p>
          <a:p>
            <a:pPr marL="633413" indent="-633413"/>
            <a:r>
              <a:rPr lang="en-US" altLang="en-US" b="1">
                <a:solidFill>
                  <a:srgbClr val="000000"/>
                </a:solidFill>
              </a:rPr>
              <a:t>• Aim 7:</a:t>
            </a:r>
            <a:r>
              <a:rPr lang="en-US" altLang="en-US">
                <a:solidFill>
                  <a:srgbClr val="000000"/>
                </a:solidFill>
              </a:rPr>
              <a:t> construction and observation of the adjustments made in very large electricity distribution systems is best carried out using computer-modeling software and websites </a:t>
            </a:r>
          </a:p>
          <a:p>
            <a:pPr marL="633413" indent="-633413"/>
            <a:r>
              <a:rPr lang="en-US" altLang="en-US" b="1">
                <a:solidFill>
                  <a:srgbClr val="000000"/>
                </a:solidFill>
              </a:rPr>
              <a:t>• Aim 9:</a:t>
            </a:r>
            <a:r>
              <a:rPr lang="en-US" altLang="en-US">
                <a:solidFill>
                  <a:srgbClr val="000000"/>
                </a:solidFill>
              </a:rPr>
              <a:t> power transmission is modeled using perfectly efficient systems but no such system truly exists. Although the model is imperfect, it renders the maximum power transmission. Recognition and ac-counting for the differences between the “perfect” system and the practical system is one of the main functions of professional scientists</a:t>
            </a:r>
          </a:p>
        </p:txBody>
      </p:sp>
      <p:sp>
        <p:nvSpPr>
          <p:cNvPr id="104451" name="Rectangle 118"/>
          <p:cNvSpPr>
            <a:spLocks noGrp="1" noChangeArrowheads="1"/>
          </p:cNvSpPr>
          <p:nvPr>
            <p:ph type="ctrTitle" idx="4294967295"/>
          </p:nvPr>
        </p:nvSpPr>
        <p:spPr>
          <a:xfrm>
            <a:off x="685800" y="409575"/>
            <a:ext cx="7772400" cy="896938"/>
          </a:xfrm>
        </p:spPr>
        <p:txBody>
          <a:bodyPr/>
          <a:lstStyle/>
          <a:p>
            <a:pPr algn="l" eaLnBrk="1" hangingPunct="1"/>
            <a:r>
              <a:rPr lang="en-US" altLang="en-US" sz="2800" b="1" smtClean="0"/>
              <a:t>Topic 11: Electromagnetic induction - AHL</a:t>
            </a:r>
            <a:br>
              <a:rPr lang="en-US" altLang="en-US" sz="2800" b="1" smtClean="0"/>
            </a:br>
            <a:r>
              <a:rPr lang="en-US" altLang="en-US" sz="2800" smtClean="0">
                <a:solidFill>
                  <a:schemeClr val="tx1"/>
                </a:solidFill>
              </a:rPr>
              <a:t>11.2 – Power generation and transmission</a:t>
            </a:r>
          </a:p>
        </p:txBody>
      </p:sp>
    </p:spTree>
    <p:extLst>
      <p:ext uri="{BB962C8B-B14F-4D97-AF65-F5344CB8AC3E}">
        <p14:creationId xmlns:p14="http://schemas.microsoft.com/office/powerpoint/2010/main" val="2017644228"/>
      </p:ext>
    </p:extLst>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1" end="1"/>
                                            </p:txEl>
                                          </p:spTgt>
                                        </p:tgtEl>
                                        <p:attrNameLst>
                                          <p:attrName>style.visibility</p:attrName>
                                        </p:attrNameLst>
                                      </p:cBhvr>
                                      <p:to>
                                        <p:strVal val="visible"/>
                                      </p:to>
                                    </p:set>
                                    <p:anim calcmode="lin" valueType="num">
                                      <p:cBhvr additive="base">
                                        <p:cTn id="7"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2" end="2"/>
                                            </p:txEl>
                                          </p:spTgt>
                                        </p:tgtEl>
                                        <p:attrNameLst>
                                          <p:attrName>style.visibility</p:attrName>
                                        </p:attrNameLst>
                                      </p:cBhvr>
                                      <p:to>
                                        <p:strVal val="visible"/>
                                      </p:to>
                                    </p:set>
                                    <p:anim calcmode="lin" valueType="num">
                                      <p:cBhvr additive="base">
                                        <p:cTn id="13"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52" name="Rectangle 8"/>
          <p:cNvSpPr>
            <a:spLocks noChangeArrowheads="1"/>
          </p:cNvSpPr>
          <p:nvPr/>
        </p:nvSpPr>
        <p:spPr bwMode="auto">
          <a:xfrm>
            <a:off x="682625" y="4775200"/>
            <a:ext cx="7764463" cy="1925638"/>
          </a:xfrm>
          <a:prstGeom prst="rect">
            <a:avLst/>
          </a:prstGeom>
          <a:solidFill>
            <a:srgbClr val="FFCCCC"/>
          </a:solidFill>
          <a:ln w="9525">
            <a:noFill/>
            <a:miter lim="800000"/>
            <a:headEnd/>
            <a:tailEnd/>
          </a:ln>
          <a:effectLst/>
        </p:spPr>
        <p:txBody>
          <a:bodyPr/>
          <a:lstStyle/>
          <a:p>
            <a:pPr eaLnBrk="0" hangingPunct="0"/>
            <a:r>
              <a:rPr lang="en-US" b="1" i="1" dirty="0"/>
              <a:t>FYI</a:t>
            </a:r>
          </a:p>
          <a:p>
            <a:pPr eaLnBrk="0" hangingPunct="0"/>
            <a:r>
              <a:rPr lang="en-US" b="1" dirty="0">
                <a:sym typeface="Symbol" pitchFamily="18" charset="2"/>
              </a:rPr>
              <a:t></a:t>
            </a:r>
            <a:r>
              <a:rPr lang="en-US" dirty="0">
                <a:sym typeface="Symbol" pitchFamily="18" charset="2"/>
              </a:rPr>
              <a:t>Recall that </a:t>
            </a:r>
            <a:r>
              <a:rPr lang="en-US" dirty="0">
                <a:solidFill>
                  <a:srgbClr val="000000"/>
                </a:solidFill>
                <a:sym typeface="Symbol" pitchFamily="18" charset="2"/>
              </a:rPr>
              <a:t> = </a:t>
            </a:r>
            <a:r>
              <a:rPr lang="en-US" i="1" dirty="0"/>
              <a:t>BA</a:t>
            </a:r>
            <a:r>
              <a:rPr lang="en-US" i="1" baseline="-25000" dirty="0"/>
              <a:t> </a:t>
            </a:r>
            <a:r>
              <a:rPr lang="en-US" dirty="0"/>
              <a:t>cos</a:t>
            </a:r>
            <a:r>
              <a:rPr lang="en-US" baseline="-25000" dirty="0"/>
              <a:t> </a:t>
            </a:r>
            <a:r>
              <a:rPr lang="en-US" dirty="0">
                <a:sym typeface="Symbol" pitchFamily="18" charset="2"/>
              </a:rPr>
              <a:t>.</a:t>
            </a:r>
            <a:r>
              <a:rPr lang="en-US" i="1" dirty="0">
                <a:sym typeface="Symbol" pitchFamily="18" charset="2"/>
              </a:rPr>
              <a:t> </a:t>
            </a:r>
            <a:r>
              <a:rPr lang="en-US" dirty="0">
                <a:sym typeface="Symbol" pitchFamily="18" charset="2"/>
              </a:rPr>
              <a:t>Given the </a:t>
            </a:r>
            <a:r>
              <a:rPr lang="en-US" i="1" dirty="0" smtClean="0">
                <a:sym typeface="Symbol" pitchFamily="18" charset="2"/>
              </a:rPr>
              <a:t>_________</a:t>
            </a:r>
            <a:r>
              <a:rPr lang="en-US" dirty="0" smtClean="0">
                <a:sym typeface="Symbol" pitchFamily="18" charset="2"/>
              </a:rPr>
              <a:t> </a:t>
            </a:r>
            <a:r>
              <a:rPr lang="en-US" dirty="0">
                <a:sym typeface="Symbol" pitchFamily="18" charset="2"/>
              </a:rPr>
              <a:t>magnetic field and </a:t>
            </a:r>
            <a:r>
              <a:rPr lang="en-US" dirty="0" smtClean="0">
                <a:sym typeface="Symbol" pitchFamily="18" charset="2"/>
              </a:rPr>
              <a:t>___________, </a:t>
            </a:r>
            <a:r>
              <a:rPr lang="en-US" i="1" dirty="0">
                <a:sym typeface="Symbol" pitchFamily="18" charset="2"/>
              </a:rPr>
              <a:t>B</a:t>
            </a:r>
            <a:r>
              <a:rPr lang="en-US" dirty="0">
                <a:sym typeface="Symbol" pitchFamily="18" charset="2"/>
              </a:rPr>
              <a:t> and </a:t>
            </a:r>
            <a:r>
              <a:rPr lang="en-US" i="1" dirty="0">
                <a:sym typeface="Symbol" pitchFamily="18" charset="2"/>
              </a:rPr>
              <a:t>A</a:t>
            </a:r>
            <a:r>
              <a:rPr lang="en-US" dirty="0">
                <a:sym typeface="Symbol" pitchFamily="18" charset="2"/>
              </a:rPr>
              <a:t> are </a:t>
            </a:r>
            <a:r>
              <a:rPr lang="en-US" dirty="0" smtClean="0">
                <a:sym typeface="Symbol" pitchFamily="18" charset="2"/>
              </a:rPr>
              <a:t>_______. </a:t>
            </a:r>
            <a:r>
              <a:rPr lang="en-US" dirty="0">
                <a:sym typeface="Symbol" pitchFamily="18" charset="2"/>
              </a:rPr>
              <a:t>Thus the flux change </a:t>
            </a:r>
            <a:r>
              <a:rPr lang="en-US" dirty="0">
                <a:solidFill>
                  <a:srgbClr val="000000"/>
                </a:solidFill>
                <a:cs typeface="Courier New" pitchFamily="49" charset="0"/>
                <a:sym typeface="Symbol" pitchFamily="18" charset="2"/>
              </a:rPr>
              <a:t></a:t>
            </a:r>
            <a:r>
              <a:rPr lang="en-US" dirty="0">
                <a:solidFill>
                  <a:srgbClr val="000000"/>
                </a:solidFill>
                <a:sym typeface="Symbol" pitchFamily="18" charset="2"/>
              </a:rPr>
              <a:t> will be due only to the change in the </a:t>
            </a:r>
            <a:r>
              <a:rPr lang="en-US" dirty="0" smtClean="0">
                <a:solidFill>
                  <a:srgbClr val="000000"/>
                </a:solidFill>
                <a:sym typeface="Symbol" pitchFamily="18" charset="2"/>
              </a:rPr>
              <a:t>___________.</a:t>
            </a:r>
            <a:endParaRPr lang="en-US" dirty="0">
              <a:solidFill>
                <a:srgbClr val="000000"/>
              </a:solidFill>
              <a:sym typeface="Symbol" pitchFamily="18" charset="2"/>
            </a:endParaRPr>
          </a:p>
        </p:txBody>
      </p:sp>
      <p:sp>
        <p:nvSpPr>
          <p:cNvPr id="108546" name="Rectangle 2"/>
          <p:cNvSpPr>
            <a:spLocks noChangeArrowheads="1"/>
          </p:cNvSpPr>
          <p:nvPr/>
        </p:nvSpPr>
        <p:spPr bwMode="auto">
          <a:xfrm>
            <a:off x="685800" y="1338263"/>
            <a:ext cx="7772400" cy="3470275"/>
          </a:xfrm>
          <a:prstGeom prst="rect">
            <a:avLst/>
          </a:prstGeom>
          <a:solidFill>
            <a:srgbClr val="EAEAEA"/>
          </a:solidFill>
          <a:ln w="9525">
            <a:noFill/>
            <a:miter lim="800000"/>
            <a:headEnd/>
            <a:tailEnd/>
          </a:ln>
          <a:effectLst/>
        </p:spPr>
        <p:txBody>
          <a:bodyPr/>
          <a:lstStyle/>
          <a:p>
            <a:pPr eaLnBrk="0" hangingPunct="0">
              <a:spcBef>
                <a:spcPct val="20000"/>
              </a:spcBef>
            </a:pPr>
            <a:r>
              <a:rPr lang="en-US" altLang="en-US" i="1" dirty="0">
                <a:solidFill>
                  <a:schemeClr val="accent2"/>
                </a:solidFill>
                <a:ea typeface="Segoe UI" pitchFamily="34" charset="0"/>
              </a:rPr>
              <a:t>Alternating current (ac) generators</a:t>
            </a:r>
            <a:r>
              <a:rPr lang="en-US" altLang="en-US" dirty="0">
                <a:solidFill>
                  <a:srgbClr val="000000"/>
                </a:solidFill>
                <a:ea typeface="Segoe UI" pitchFamily="34" charset="0"/>
              </a:rPr>
              <a:t> </a:t>
            </a:r>
            <a:r>
              <a:rPr lang="en-US" dirty="0">
                <a:solidFill>
                  <a:srgbClr val="000000"/>
                </a:solidFill>
                <a:ea typeface="Segoe UI" pitchFamily="34" charset="0"/>
                <a:cs typeface="Times New Roman" pitchFamily="18" charset="0"/>
              </a:rPr>
              <a:t>	</a:t>
            </a:r>
          </a:p>
          <a:p>
            <a:pPr eaLnBrk="0" hangingPunct="0">
              <a:spcBef>
                <a:spcPct val="20000"/>
              </a:spcBef>
            </a:pPr>
            <a:r>
              <a:rPr lang="en-US" dirty="0">
                <a:solidFill>
                  <a:srgbClr val="000000"/>
                </a:solidFill>
                <a:ea typeface="Segoe UI" pitchFamily="34" charset="0"/>
                <a:cs typeface="Times New Roman" pitchFamily="18" charset="0"/>
                <a:sym typeface="Symbol" pitchFamily="18" charset="2"/>
              </a:rPr>
              <a:t></a:t>
            </a:r>
            <a:r>
              <a:rPr lang="en-US" dirty="0">
                <a:solidFill>
                  <a:srgbClr val="000000"/>
                </a:solidFill>
                <a:ea typeface="Segoe UI" pitchFamily="34" charset="0"/>
                <a:cs typeface="Times New Roman" pitchFamily="18" charset="0"/>
              </a:rPr>
              <a:t>Recall Faraday’s law:	</a:t>
            </a:r>
          </a:p>
          <a:p>
            <a:pPr eaLnBrk="0" hangingPunct="0">
              <a:spcBef>
                <a:spcPct val="20000"/>
              </a:spcBef>
            </a:pPr>
            <a:endParaRPr lang="en-US" dirty="0">
              <a:solidFill>
                <a:srgbClr val="000000"/>
              </a:solidFill>
              <a:ea typeface="Segoe UI" pitchFamily="34" charset="0"/>
              <a:cs typeface="Times New Roman" pitchFamily="18" charset="0"/>
              <a:sym typeface="Symbol" pitchFamily="18" charset="2"/>
            </a:endParaRPr>
          </a:p>
          <a:p>
            <a:pPr eaLnBrk="0" hangingPunct="0">
              <a:spcBef>
                <a:spcPct val="20000"/>
              </a:spcBef>
            </a:pPr>
            <a:r>
              <a:rPr lang="en-US" dirty="0">
                <a:solidFill>
                  <a:srgbClr val="000000"/>
                </a:solidFill>
                <a:ea typeface="Segoe UI" pitchFamily="34" charset="0"/>
                <a:cs typeface="Times New Roman" pitchFamily="18" charset="0"/>
                <a:sym typeface="Symbol" pitchFamily="18" charset="2"/>
              </a:rPr>
              <a:t></a:t>
            </a:r>
            <a:r>
              <a:rPr lang="en-US" dirty="0">
                <a:solidFill>
                  <a:srgbClr val="000000"/>
                </a:solidFill>
                <a:ea typeface="Segoe UI" pitchFamily="34" charset="0"/>
                <a:cs typeface="Times New Roman" pitchFamily="18" charset="0"/>
              </a:rPr>
              <a:t>From the formula we see that there are three ways to increase the induced </a:t>
            </a:r>
            <a:r>
              <a:rPr lang="en-US" dirty="0" err="1">
                <a:solidFill>
                  <a:srgbClr val="000000"/>
                </a:solidFill>
                <a:ea typeface="Segoe UI" pitchFamily="34" charset="0"/>
                <a:cs typeface="Times New Roman" pitchFamily="18" charset="0"/>
              </a:rPr>
              <a:t>emf</a:t>
            </a:r>
            <a:r>
              <a:rPr lang="en-US" dirty="0">
                <a:solidFill>
                  <a:srgbClr val="000000"/>
                </a:solidFill>
                <a:ea typeface="Segoe UI" pitchFamily="34" charset="0"/>
                <a:cs typeface="Times New Roman" pitchFamily="18" charset="0"/>
              </a:rPr>
              <a:t> of a rotating coil:</a:t>
            </a:r>
          </a:p>
          <a:p>
            <a:pPr eaLnBrk="0" hangingPunct="0">
              <a:spcBef>
                <a:spcPct val="20000"/>
              </a:spcBef>
            </a:pPr>
            <a:r>
              <a:rPr lang="en-US" dirty="0">
                <a:solidFill>
                  <a:srgbClr val="000000"/>
                </a:solidFill>
                <a:ea typeface="Segoe UI" pitchFamily="34" charset="0"/>
                <a:cs typeface="Times New Roman" pitchFamily="18" charset="0"/>
              </a:rPr>
              <a:t>(1) </a:t>
            </a:r>
            <a:r>
              <a:rPr lang="en-US" dirty="0" smtClean="0">
                <a:solidFill>
                  <a:srgbClr val="000000"/>
                </a:solidFill>
                <a:ea typeface="Segoe UI" pitchFamily="34" charset="0"/>
                <a:cs typeface="Times New Roman" pitchFamily="18" charset="0"/>
              </a:rPr>
              <a:t>_______________________________________</a:t>
            </a:r>
            <a:endParaRPr lang="en-US" dirty="0">
              <a:solidFill>
                <a:srgbClr val="000000"/>
              </a:solidFill>
              <a:ea typeface="Segoe UI" pitchFamily="34" charset="0"/>
              <a:cs typeface="Times New Roman" pitchFamily="18" charset="0"/>
            </a:endParaRPr>
          </a:p>
          <a:p>
            <a:pPr eaLnBrk="0" hangingPunct="0">
              <a:spcBef>
                <a:spcPct val="20000"/>
              </a:spcBef>
            </a:pPr>
            <a:r>
              <a:rPr lang="en-US" dirty="0">
                <a:solidFill>
                  <a:srgbClr val="000000"/>
                </a:solidFill>
                <a:ea typeface="Segoe UI" pitchFamily="34" charset="0"/>
                <a:cs typeface="Times New Roman" pitchFamily="18" charset="0"/>
              </a:rPr>
              <a:t>(2) </a:t>
            </a:r>
            <a:r>
              <a:rPr lang="en-US" dirty="0" smtClean="0">
                <a:solidFill>
                  <a:srgbClr val="000000"/>
                </a:solidFill>
                <a:ea typeface="Segoe UI" pitchFamily="34" charset="0"/>
                <a:cs typeface="Times New Roman" pitchFamily="18" charset="0"/>
              </a:rPr>
              <a:t>_______________________________________</a:t>
            </a:r>
            <a:endParaRPr lang="en-US" dirty="0">
              <a:solidFill>
                <a:srgbClr val="000000"/>
              </a:solidFill>
              <a:ea typeface="Segoe UI" pitchFamily="34" charset="0"/>
              <a:cs typeface="Courier New" pitchFamily="49" charset="0"/>
              <a:sym typeface="Symbol" pitchFamily="18" charset="2"/>
            </a:endParaRPr>
          </a:p>
          <a:p>
            <a:pPr eaLnBrk="0" hangingPunct="0">
              <a:spcBef>
                <a:spcPct val="20000"/>
              </a:spcBef>
            </a:pPr>
            <a:r>
              <a:rPr lang="en-US" dirty="0">
                <a:solidFill>
                  <a:srgbClr val="000000"/>
                </a:solidFill>
                <a:ea typeface="Segoe UI" pitchFamily="34" charset="0"/>
                <a:cs typeface="Courier New" pitchFamily="49" charset="0"/>
                <a:sym typeface="Symbol" pitchFamily="18" charset="2"/>
              </a:rPr>
              <a:t>(3) </a:t>
            </a:r>
            <a:r>
              <a:rPr lang="en-US" dirty="0" smtClean="0">
                <a:solidFill>
                  <a:srgbClr val="000000"/>
                </a:solidFill>
                <a:ea typeface="Segoe UI" pitchFamily="34" charset="0"/>
                <a:cs typeface="Courier New" pitchFamily="49" charset="0"/>
                <a:sym typeface="Symbol" pitchFamily="18" charset="2"/>
              </a:rPr>
              <a:t>_______________________________________</a:t>
            </a:r>
            <a:endParaRPr lang="en-US" dirty="0">
              <a:solidFill>
                <a:srgbClr val="000000"/>
              </a:solidFill>
              <a:ea typeface="Segoe UI" pitchFamily="34" charset="0"/>
              <a:cs typeface="Courier New" pitchFamily="49" charset="0"/>
              <a:sym typeface="Symbol" pitchFamily="18" charset="2"/>
            </a:endParaRPr>
          </a:p>
        </p:txBody>
      </p:sp>
      <p:sp>
        <p:nvSpPr>
          <p:cNvPr id="108555"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11: Electromagnetic induction - AHL</a:t>
            </a:r>
            <a:br>
              <a:rPr lang="en-US" altLang="en-US" sz="2800" b="1">
                <a:solidFill>
                  <a:schemeClr val="tx2"/>
                </a:solidFill>
              </a:rPr>
            </a:br>
            <a:r>
              <a:rPr lang="en-US" altLang="en-US" sz="2800"/>
              <a:t>11.2 – Power generation and transmission</a:t>
            </a:r>
          </a:p>
        </p:txBody>
      </p:sp>
      <p:grpSp>
        <p:nvGrpSpPr>
          <p:cNvPr id="2" name="Group 15"/>
          <p:cNvGrpSpPr>
            <a:grpSpLocks/>
          </p:cNvGrpSpPr>
          <p:nvPr/>
        </p:nvGrpSpPr>
        <p:grpSpPr bwMode="auto">
          <a:xfrm>
            <a:off x="842963" y="2227265"/>
            <a:ext cx="7464425" cy="461963"/>
            <a:chOff x="515" y="1726"/>
            <a:chExt cx="4702" cy="291"/>
          </a:xfrm>
        </p:grpSpPr>
        <p:sp>
          <p:nvSpPr>
            <p:cNvPr id="108557" name="Text Box 5"/>
            <p:cNvSpPr txBox="1">
              <a:spLocks noChangeArrowheads="1"/>
            </p:cNvSpPr>
            <p:nvPr/>
          </p:nvSpPr>
          <p:spPr bwMode="auto">
            <a:xfrm>
              <a:off x="3797" y="1726"/>
              <a:ext cx="1420" cy="288"/>
            </a:xfrm>
            <a:prstGeom prst="rect">
              <a:avLst/>
            </a:prstGeom>
            <a:solidFill>
              <a:srgbClr val="FF0000"/>
            </a:solidFill>
            <a:ln w="9525">
              <a:noFill/>
              <a:miter lim="800000"/>
              <a:headEnd/>
              <a:tailEnd/>
            </a:ln>
          </p:spPr>
          <p:txBody>
            <a:bodyPr>
              <a:spAutoFit/>
            </a:bodyPr>
            <a:lstStyle/>
            <a:p>
              <a:pPr algn="ctr">
                <a:spcBef>
                  <a:spcPct val="50000"/>
                </a:spcBef>
              </a:pPr>
              <a:r>
                <a:rPr lang="en-US">
                  <a:solidFill>
                    <a:schemeClr val="bg1"/>
                  </a:solidFill>
                </a:rPr>
                <a:t>Faraday’s law</a:t>
              </a:r>
            </a:p>
          </p:txBody>
        </p:sp>
        <p:sp>
          <p:nvSpPr>
            <p:cNvPr id="108558" name="Rectangle 6"/>
            <p:cNvSpPr>
              <a:spLocks noChangeArrowheads="1"/>
            </p:cNvSpPr>
            <p:nvPr/>
          </p:nvSpPr>
          <p:spPr bwMode="auto">
            <a:xfrm>
              <a:off x="515" y="1728"/>
              <a:ext cx="4701" cy="289"/>
            </a:xfrm>
            <a:prstGeom prst="rect">
              <a:avLst/>
            </a:prstGeom>
            <a:noFill/>
            <a:ln w="12700">
              <a:solidFill>
                <a:schemeClr val="tx1"/>
              </a:solidFill>
              <a:miter lim="800000"/>
              <a:headEnd/>
              <a:tailEnd/>
            </a:ln>
          </p:spPr>
          <p:txBody>
            <a:bodyPr wrap="none" anchor="ctr"/>
            <a:lstStyle/>
            <a:p>
              <a:endParaRPr lang="en-US"/>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8546">
                                            <p:txEl>
                                              <p:pRg st="0" end="0"/>
                                            </p:txEl>
                                          </p:spTgt>
                                        </p:tgtEl>
                                        <p:attrNameLst>
                                          <p:attrName>style.visibility</p:attrName>
                                        </p:attrNameLst>
                                      </p:cBhvr>
                                      <p:to>
                                        <p:strVal val="visible"/>
                                      </p:to>
                                    </p:set>
                                    <p:anim calcmode="lin" valueType="num">
                                      <p:cBhvr additive="base">
                                        <p:cTn id="7" dur="500" fill="hold"/>
                                        <p:tgtEl>
                                          <p:spTgt spid="10854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854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8546">
                                            <p:txEl>
                                              <p:pRg st="1" end="1"/>
                                            </p:txEl>
                                          </p:spTgt>
                                        </p:tgtEl>
                                        <p:attrNameLst>
                                          <p:attrName>style.visibility</p:attrName>
                                        </p:attrNameLst>
                                      </p:cBhvr>
                                      <p:to>
                                        <p:strVal val="visible"/>
                                      </p:to>
                                    </p:set>
                                    <p:anim calcmode="lin" valueType="num">
                                      <p:cBhvr additive="base">
                                        <p:cTn id="13" dur="500" fill="hold"/>
                                        <p:tgtEl>
                                          <p:spTgt spid="10854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854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08546">
                                            <p:txEl>
                                              <p:pRg st="3" end="3"/>
                                            </p:txEl>
                                          </p:spTgt>
                                        </p:tgtEl>
                                        <p:attrNameLst>
                                          <p:attrName>style.visibility</p:attrName>
                                        </p:attrNameLst>
                                      </p:cBhvr>
                                      <p:to>
                                        <p:strVal val="visible"/>
                                      </p:to>
                                    </p:set>
                                    <p:anim calcmode="lin" valueType="num">
                                      <p:cBhvr additive="base">
                                        <p:cTn id="26" dur="500" fill="hold"/>
                                        <p:tgtEl>
                                          <p:spTgt spid="108546">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0854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08546">
                                            <p:txEl>
                                              <p:pRg st="4" end="4"/>
                                            </p:txEl>
                                          </p:spTgt>
                                        </p:tgtEl>
                                        <p:attrNameLst>
                                          <p:attrName>style.visibility</p:attrName>
                                        </p:attrNameLst>
                                      </p:cBhvr>
                                      <p:to>
                                        <p:strVal val="visible"/>
                                      </p:to>
                                    </p:set>
                                    <p:anim calcmode="lin" valueType="num">
                                      <p:cBhvr additive="base">
                                        <p:cTn id="32" dur="500" fill="hold"/>
                                        <p:tgtEl>
                                          <p:spTgt spid="108546">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0854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108546">
                                            <p:txEl>
                                              <p:pRg st="5" end="5"/>
                                            </p:txEl>
                                          </p:spTgt>
                                        </p:tgtEl>
                                        <p:attrNameLst>
                                          <p:attrName>style.visibility</p:attrName>
                                        </p:attrNameLst>
                                      </p:cBhvr>
                                      <p:to>
                                        <p:strVal val="visible"/>
                                      </p:to>
                                    </p:set>
                                    <p:anim calcmode="lin" valueType="num">
                                      <p:cBhvr additive="base">
                                        <p:cTn id="38" dur="500" fill="hold"/>
                                        <p:tgtEl>
                                          <p:spTgt spid="108546">
                                            <p:txEl>
                                              <p:pRg st="5" end="5"/>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0854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108546">
                                            <p:txEl>
                                              <p:pRg st="6" end="6"/>
                                            </p:txEl>
                                          </p:spTgt>
                                        </p:tgtEl>
                                        <p:attrNameLst>
                                          <p:attrName>style.visibility</p:attrName>
                                        </p:attrNameLst>
                                      </p:cBhvr>
                                      <p:to>
                                        <p:strVal val="visible"/>
                                      </p:to>
                                    </p:set>
                                    <p:anim calcmode="lin" valueType="num">
                                      <p:cBhvr additive="base">
                                        <p:cTn id="44" dur="500" fill="hold"/>
                                        <p:tgtEl>
                                          <p:spTgt spid="108546">
                                            <p:txEl>
                                              <p:pRg st="6" end="6"/>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08546">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108552">
                                            <p:txEl>
                                              <p:pRg st="1" end="1"/>
                                            </p:txEl>
                                          </p:spTgt>
                                        </p:tgtEl>
                                        <p:attrNameLst>
                                          <p:attrName>style.visibility</p:attrName>
                                        </p:attrNameLst>
                                      </p:cBhvr>
                                      <p:to>
                                        <p:strVal val="visible"/>
                                      </p:to>
                                    </p:set>
                                    <p:anim calcmode="lin" valueType="num">
                                      <p:cBhvr additive="base">
                                        <p:cTn id="50" dur="500" fill="hold"/>
                                        <p:tgtEl>
                                          <p:spTgt spid="108552">
                                            <p:txEl>
                                              <p:pRg st="1" end="1"/>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10855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6" name="Rectangle 4"/>
          <p:cNvSpPr>
            <a:spLocks noChangeArrowheads="1"/>
          </p:cNvSpPr>
          <p:nvPr/>
        </p:nvSpPr>
        <p:spPr bwMode="auto">
          <a:xfrm>
            <a:off x="687388" y="1757363"/>
            <a:ext cx="7772400" cy="4903787"/>
          </a:xfrm>
          <a:prstGeom prst="rect">
            <a:avLst/>
          </a:prstGeom>
          <a:solidFill>
            <a:srgbClr val="CCFFCC"/>
          </a:solidFill>
          <a:ln w="9525">
            <a:noFill/>
            <a:miter lim="800000"/>
            <a:headEnd/>
            <a:tailEnd/>
          </a:ln>
          <a:effectLst/>
        </p:spPr>
        <p:txBody>
          <a:bodyPr/>
          <a:lstStyle/>
          <a:p>
            <a:pPr eaLnBrk="0" hangingPunct="0">
              <a:spcBef>
                <a:spcPct val="20000"/>
              </a:spcBef>
            </a:pPr>
            <a:r>
              <a:rPr lang="en-US" dirty="0">
                <a:sym typeface="Symbol" pitchFamily="18" charset="2"/>
              </a:rPr>
              <a:t>PRACTICE: </a:t>
            </a:r>
          </a:p>
          <a:p>
            <a:pPr eaLnBrk="0" hangingPunct="0">
              <a:spcBef>
                <a:spcPct val="20000"/>
              </a:spcBef>
            </a:pPr>
            <a:r>
              <a:rPr lang="en-US" dirty="0">
                <a:sym typeface="Symbol" pitchFamily="18" charset="2"/>
              </a:rPr>
              <a:t>What is the effect of increasing the frequency of the generator on the induced </a:t>
            </a:r>
            <a:r>
              <a:rPr lang="en-US" dirty="0" err="1">
                <a:sym typeface="Symbol" pitchFamily="18" charset="2"/>
              </a:rPr>
              <a:t>emf</a:t>
            </a:r>
            <a:r>
              <a:rPr lang="en-US" dirty="0">
                <a:sym typeface="Symbol" pitchFamily="18" charset="2"/>
              </a:rPr>
              <a:t>?</a:t>
            </a:r>
          </a:p>
          <a:p>
            <a:pPr eaLnBrk="0" hangingPunct="0">
              <a:spcBef>
                <a:spcPct val="20000"/>
              </a:spcBef>
            </a:pPr>
            <a:r>
              <a:rPr lang="en-US" dirty="0">
                <a:sym typeface="Symbol" pitchFamily="18" charset="2"/>
              </a:rPr>
              <a:t>SOLUTION</a:t>
            </a:r>
            <a:r>
              <a:rPr lang="en-US" dirty="0" smtClean="0">
                <a:sym typeface="Symbol" pitchFamily="18" charset="2"/>
              </a:rPr>
              <a:t>:</a:t>
            </a:r>
            <a:endParaRPr lang="en-US" dirty="0">
              <a:sym typeface="Symbol" pitchFamily="18" charset="2"/>
            </a:endParaRPr>
          </a:p>
        </p:txBody>
      </p:sp>
      <p:sp>
        <p:nvSpPr>
          <p:cNvPr id="110594" name="Rectangle 2"/>
          <p:cNvSpPr>
            <a:spLocks noChangeArrowheads="1"/>
          </p:cNvSpPr>
          <p:nvPr/>
        </p:nvSpPr>
        <p:spPr bwMode="auto">
          <a:xfrm>
            <a:off x="685800" y="1338263"/>
            <a:ext cx="7772400" cy="439737"/>
          </a:xfrm>
          <a:prstGeom prst="rect">
            <a:avLst/>
          </a:prstGeom>
          <a:solidFill>
            <a:srgbClr val="EAEAEA"/>
          </a:solidFill>
          <a:ln w="9525">
            <a:noFill/>
            <a:miter lim="800000"/>
            <a:headEnd/>
            <a:tailEnd/>
          </a:ln>
          <a:effectLst/>
        </p:spPr>
        <p:txBody>
          <a:bodyPr/>
          <a:lstStyle/>
          <a:p>
            <a:pPr eaLnBrk="0" hangingPunct="0">
              <a:spcBef>
                <a:spcPct val="20000"/>
              </a:spcBef>
            </a:pPr>
            <a:r>
              <a:rPr lang="en-US" altLang="en-US" i="1">
                <a:solidFill>
                  <a:schemeClr val="accent2"/>
                </a:solidFill>
                <a:ea typeface="Segoe UI" pitchFamily="34" charset="0"/>
              </a:rPr>
              <a:t>Alternating current (ac) generators</a:t>
            </a:r>
            <a:endParaRPr lang="en-US" i="1">
              <a:solidFill>
                <a:schemeClr val="accent2"/>
              </a:solidFill>
              <a:ea typeface="Segoe UI" pitchFamily="34" charset="0"/>
            </a:endParaRPr>
          </a:p>
        </p:txBody>
      </p:sp>
      <p:sp>
        <p:nvSpPr>
          <p:cNvPr id="110598"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11: Electromagnetic induction - AHL</a:t>
            </a:r>
            <a:br>
              <a:rPr lang="en-US" altLang="en-US" sz="2800" b="1">
                <a:solidFill>
                  <a:schemeClr val="tx2"/>
                </a:solidFill>
              </a:rPr>
            </a:br>
            <a:r>
              <a:rPr lang="en-US" altLang="en-US" sz="2800"/>
              <a:t>11.2 – Power generation and transmission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0596">
                                            <p:txEl>
                                              <p:pRg st="0" end="0"/>
                                            </p:txEl>
                                          </p:spTgt>
                                        </p:tgtEl>
                                        <p:attrNameLst>
                                          <p:attrName>style.visibility</p:attrName>
                                        </p:attrNameLst>
                                      </p:cBhvr>
                                      <p:to>
                                        <p:strVal val="visible"/>
                                      </p:to>
                                    </p:set>
                                    <p:anim calcmode="lin" valueType="num">
                                      <p:cBhvr additive="base">
                                        <p:cTn id="7" dur="500" fill="hold"/>
                                        <p:tgtEl>
                                          <p:spTgt spid="11059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059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0596">
                                            <p:txEl>
                                              <p:pRg st="1" end="1"/>
                                            </p:txEl>
                                          </p:spTgt>
                                        </p:tgtEl>
                                        <p:attrNameLst>
                                          <p:attrName>style.visibility</p:attrName>
                                        </p:attrNameLst>
                                      </p:cBhvr>
                                      <p:to>
                                        <p:strVal val="visible"/>
                                      </p:to>
                                    </p:set>
                                    <p:anim calcmode="lin" valueType="num">
                                      <p:cBhvr additive="base">
                                        <p:cTn id="13" dur="500" fill="hold"/>
                                        <p:tgtEl>
                                          <p:spTgt spid="11059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059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0596">
                                            <p:txEl>
                                              <p:pRg st="2" end="2"/>
                                            </p:txEl>
                                          </p:spTgt>
                                        </p:tgtEl>
                                        <p:attrNameLst>
                                          <p:attrName>style.visibility</p:attrName>
                                        </p:attrNameLst>
                                      </p:cBhvr>
                                      <p:to>
                                        <p:strVal val="visible"/>
                                      </p:to>
                                    </p:set>
                                    <p:anim calcmode="lin" valueType="num">
                                      <p:cBhvr additive="base">
                                        <p:cTn id="19" dur="500" fill="hold"/>
                                        <p:tgtEl>
                                          <p:spTgt spid="11059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059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ChangeArrowheads="1"/>
          </p:cNvSpPr>
          <p:nvPr/>
        </p:nvSpPr>
        <p:spPr bwMode="auto">
          <a:xfrm>
            <a:off x="685800" y="1338263"/>
            <a:ext cx="7772400" cy="5519737"/>
          </a:xfrm>
          <a:prstGeom prst="rect">
            <a:avLst/>
          </a:prstGeom>
          <a:solidFill>
            <a:srgbClr val="EAEAEA"/>
          </a:solidFill>
          <a:ln w="9525">
            <a:noFill/>
            <a:miter lim="800000"/>
            <a:headEnd/>
            <a:tailEnd/>
          </a:ln>
          <a:effectLst/>
        </p:spPr>
        <p:txBody>
          <a:bodyPr/>
          <a:lstStyle/>
          <a:p>
            <a:pPr eaLnBrk="0" hangingPunct="0">
              <a:spcBef>
                <a:spcPct val="20000"/>
              </a:spcBef>
            </a:pPr>
            <a:r>
              <a:rPr lang="en-US" altLang="en-US" i="1" dirty="0">
                <a:solidFill>
                  <a:schemeClr val="accent2"/>
                </a:solidFill>
                <a:ea typeface="Segoe UI" pitchFamily="34" charset="0"/>
              </a:rPr>
              <a:t>Alternating current (ac) generators</a:t>
            </a:r>
            <a:endParaRPr lang="en-US" i="1" dirty="0">
              <a:solidFill>
                <a:schemeClr val="accent2"/>
              </a:solidFill>
              <a:ea typeface="Segoe UI" pitchFamily="34" charset="0"/>
            </a:endParaRPr>
          </a:p>
          <a:p>
            <a:pPr eaLnBrk="0" hangingPunct="0">
              <a:spcBef>
                <a:spcPct val="20000"/>
              </a:spcBef>
            </a:pPr>
            <a:r>
              <a:rPr lang="en-US" dirty="0">
                <a:solidFill>
                  <a:srgbClr val="000000"/>
                </a:solidFill>
                <a:ea typeface="Segoe UI" pitchFamily="34" charset="0"/>
                <a:cs typeface="Times New Roman" pitchFamily="18" charset="0"/>
                <a:sym typeface="Symbol" pitchFamily="18" charset="2"/>
              </a:rPr>
              <a:t></a:t>
            </a:r>
            <a:r>
              <a:rPr lang="en-US" dirty="0">
                <a:solidFill>
                  <a:srgbClr val="000000"/>
                </a:solidFill>
                <a:ea typeface="Segoe UI" pitchFamily="34" charset="0"/>
                <a:cs typeface="Times New Roman" pitchFamily="18" charset="0"/>
              </a:rPr>
              <a:t>Consider the rectangular loop                                          of wire made to rotate in the fixed                            magnetic field shown:	</a:t>
            </a:r>
          </a:p>
          <a:p>
            <a:pPr eaLnBrk="0" hangingPunct="0">
              <a:spcBef>
                <a:spcPct val="20000"/>
              </a:spcBef>
            </a:pPr>
            <a:r>
              <a:rPr lang="en-US" dirty="0">
                <a:solidFill>
                  <a:srgbClr val="000000"/>
                </a:solidFill>
                <a:ea typeface="Segoe UI" pitchFamily="34" charset="0"/>
                <a:cs typeface="Times New Roman" pitchFamily="18" charset="0"/>
                <a:sym typeface="Symbol" pitchFamily="18" charset="2"/>
              </a:rPr>
              <a:t></a:t>
            </a:r>
            <a:r>
              <a:rPr lang="en-US" dirty="0">
                <a:solidFill>
                  <a:srgbClr val="000000"/>
                </a:solidFill>
                <a:ea typeface="Segoe UI" pitchFamily="34" charset="0"/>
                <a:cs typeface="Times New Roman" pitchFamily="18" charset="0"/>
              </a:rPr>
              <a:t>At this instant </a:t>
            </a:r>
          </a:p>
          <a:p>
            <a:pPr eaLnBrk="0" hangingPunct="0">
              <a:spcBef>
                <a:spcPct val="20000"/>
              </a:spcBef>
            </a:pPr>
            <a:r>
              <a:rPr lang="en-US" dirty="0">
                <a:solidFill>
                  <a:srgbClr val="000000"/>
                </a:solidFill>
                <a:ea typeface="Segoe UI" pitchFamily="34" charset="0"/>
                <a:cs typeface="Times New Roman" pitchFamily="18" charset="0"/>
                <a:sym typeface="Symbol" pitchFamily="18" charset="2"/>
              </a:rPr>
              <a:t>     = </a:t>
            </a:r>
            <a:r>
              <a:rPr lang="en-US" i="1" dirty="0">
                <a:ea typeface="Segoe UI" pitchFamily="34" charset="0"/>
                <a:cs typeface="Times New Roman" pitchFamily="18" charset="0"/>
              </a:rPr>
              <a:t>BA</a:t>
            </a:r>
            <a:r>
              <a:rPr lang="en-US" i="1" baseline="-25000" dirty="0">
                <a:ea typeface="Segoe UI" pitchFamily="34" charset="0"/>
                <a:cs typeface="Times New Roman" pitchFamily="18" charset="0"/>
              </a:rPr>
              <a:t> </a:t>
            </a:r>
            <a:r>
              <a:rPr lang="en-US" dirty="0">
                <a:ea typeface="Segoe UI" pitchFamily="34" charset="0"/>
                <a:cs typeface="Times New Roman" pitchFamily="18" charset="0"/>
              </a:rPr>
              <a:t>cos</a:t>
            </a:r>
            <a:r>
              <a:rPr lang="en-US" baseline="-25000" dirty="0">
                <a:ea typeface="Segoe UI" pitchFamily="34" charset="0"/>
                <a:cs typeface="Times New Roman" pitchFamily="18" charset="0"/>
              </a:rPr>
              <a:t> </a:t>
            </a:r>
            <a:r>
              <a:rPr lang="en-US" dirty="0">
                <a:ea typeface="Segoe UI" pitchFamily="34" charset="0"/>
                <a:cs typeface="Times New Roman" pitchFamily="18" charset="0"/>
                <a:sym typeface="Symbol" pitchFamily="18" charset="2"/>
              </a:rPr>
              <a:t>0</a:t>
            </a:r>
            <a:r>
              <a:rPr lang="en-US" dirty="0">
                <a:ea typeface="Segoe UI" pitchFamily="34" charset="0"/>
                <a:cs typeface="Courier New" pitchFamily="49" charset="0"/>
                <a:sym typeface="Symbol" pitchFamily="18" charset="2"/>
              </a:rPr>
              <a:t>º = </a:t>
            </a:r>
            <a:r>
              <a:rPr lang="en-US" i="1" dirty="0" smtClean="0">
                <a:ea typeface="Segoe UI" pitchFamily="34" charset="0"/>
                <a:cs typeface="Courier New" pitchFamily="49" charset="0"/>
                <a:sym typeface="Symbol" pitchFamily="18" charset="2"/>
              </a:rPr>
              <a:t>BA</a:t>
            </a:r>
            <a:r>
              <a:rPr lang="en-US" dirty="0">
                <a:ea typeface="Segoe UI" pitchFamily="34" charset="0"/>
                <a:cs typeface="Courier New" pitchFamily="49" charset="0"/>
                <a:sym typeface="Symbol" pitchFamily="18" charset="2"/>
              </a:rPr>
              <a:t>.</a:t>
            </a:r>
          </a:p>
          <a:p>
            <a:pPr eaLnBrk="0" hangingPunct="0">
              <a:spcBef>
                <a:spcPct val="20000"/>
              </a:spcBef>
            </a:pPr>
            <a:r>
              <a:rPr lang="en-US" dirty="0">
                <a:solidFill>
                  <a:srgbClr val="000000"/>
                </a:solidFill>
                <a:ea typeface="Segoe UI" pitchFamily="34" charset="0"/>
                <a:cs typeface="Times New Roman" pitchFamily="18" charset="0"/>
                <a:sym typeface="Symbol" pitchFamily="18" charset="2"/>
              </a:rPr>
              <a:t></a:t>
            </a:r>
            <a:r>
              <a:rPr lang="en-US" dirty="0">
                <a:solidFill>
                  <a:srgbClr val="000000"/>
                </a:solidFill>
                <a:ea typeface="Segoe UI" pitchFamily="34" charset="0"/>
                <a:cs typeface="Times New Roman" pitchFamily="18" charset="0"/>
              </a:rPr>
              <a:t>A bit later </a:t>
            </a:r>
            <a:r>
              <a:rPr lang="en-US" dirty="0">
                <a:solidFill>
                  <a:srgbClr val="000000"/>
                </a:solidFill>
                <a:ea typeface="Segoe UI" pitchFamily="34" charset="0"/>
                <a:cs typeface="Times New Roman" pitchFamily="18" charset="0"/>
                <a:sym typeface="Symbol" pitchFamily="18" charset="2"/>
              </a:rPr>
              <a:t></a:t>
            </a:r>
            <a:r>
              <a:rPr lang="en-US" dirty="0">
                <a:solidFill>
                  <a:srgbClr val="000000"/>
                </a:solidFill>
                <a:ea typeface="Segoe UI" pitchFamily="34" charset="0"/>
                <a:cs typeface="Times New Roman" pitchFamily="18" charset="0"/>
              </a:rPr>
              <a:t> has changed:</a:t>
            </a:r>
          </a:p>
          <a:p>
            <a:pPr eaLnBrk="0" hangingPunct="0">
              <a:spcBef>
                <a:spcPct val="20000"/>
              </a:spcBef>
            </a:pPr>
            <a:r>
              <a:rPr lang="en-US" dirty="0">
                <a:solidFill>
                  <a:srgbClr val="000000"/>
                </a:solidFill>
                <a:ea typeface="Segoe UI" pitchFamily="34" charset="0"/>
                <a:cs typeface="Times New Roman" pitchFamily="18" charset="0"/>
                <a:sym typeface="Symbol" pitchFamily="18" charset="2"/>
              </a:rPr>
              <a:t>     = </a:t>
            </a:r>
            <a:r>
              <a:rPr lang="en-US" i="1" dirty="0">
                <a:ea typeface="Segoe UI" pitchFamily="34" charset="0"/>
                <a:cs typeface="Times New Roman" pitchFamily="18" charset="0"/>
              </a:rPr>
              <a:t>BA</a:t>
            </a:r>
            <a:r>
              <a:rPr lang="en-US" i="1" baseline="-25000" dirty="0">
                <a:ea typeface="Segoe UI" pitchFamily="34" charset="0"/>
                <a:cs typeface="Times New Roman" pitchFamily="18" charset="0"/>
              </a:rPr>
              <a:t> </a:t>
            </a:r>
            <a:r>
              <a:rPr lang="en-US" dirty="0">
                <a:ea typeface="Segoe UI" pitchFamily="34" charset="0"/>
                <a:cs typeface="Times New Roman" pitchFamily="18" charset="0"/>
              </a:rPr>
              <a:t>cos</a:t>
            </a:r>
            <a:r>
              <a:rPr lang="en-US" baseline="-25000" dirty="0">
                <a:ea typeface="Segoe UI" pitchFamily="34" charset="0"/>
                <a:cs typeface="Times New Roman" pitchFamily="18" charset="0"/>
              </a:rPr>
              <a:t> </a:t>
            </a:r>
            <a:r>
              <a:rPr lang="en-US" dirty="0">
                <a:ea typeface="Segoe UI" pitchFamily="34" charset="0"/>
                <a:cs typeface="Times New Roman" pitchFamily="18" charset="0"/>
                <a:sym typeface="Symbol" pitchFamily="18" charset="2"/>
              </a:rPr>
              <a:t>45</a:t>
            </a:r>
            <a:r>
              <a:rPr lang="en-US" dirty="0">
                <a:ea typeface="Segoe UI" pitchFamily="34" charset="0"/>
                <a:cs typeface="Courier New" pitchFamily="49" charset="0"/>
                <a:sym typeface="Symbol" pitchFamily="18" charset="2"/>
              </a:rPr>
              <a:t>º = </a:t>
            </a:r>
            <a:r>
              <a:rPr lang="en-US" dirty="0" smtClean="0">
                <a:ea typeface="Segoe UI" pitchFamily="34" charset="0"/>
                <a:cs typeface="Courier New" pitchFamily="49" charset="0"/>
                <a:sym typeface="Symbol" pitchFamily="18" charset="2"/>
              </a:rPr>
              <a:t>0.7</a:t>
            </a:r>
            <a:r>
              <a:rPr lang="en-US" i="1" dirty="0" smtClean="0">
                <a:ea typeface="Segoe UI" pitchFamily="34" charset="0"/>
                <a:cs typeface="Courier New" pitchFamily="49" charset="0"/>
                <a:sym typeface="Symbol" pitchFamily="18" charset="2"/>
              </a:rPr>
              <a:t>BA</a:t>
            </a:r>
            <a:r>
              <a:rPr lang="en-US" dirty="0">
                <a:ea typeface="Segoe UI" pitchFamily="34" charset="0"/>
                <a:cs typeface="Courier New" pitchFamily="49" charset="0"/>
                <a:sym typeface="Symbol" pitchFamily="18" charset="2"/>
              </a:rPr>
              <a:t>.</a:t>
            </a:r>
          </a:p>
          <a:p>
            <a:pPr eaLnBrk="0" hangingPunct="0">
              <a:spcBef>
                <a:spcPct val="20000"/>
              </a:spcBef>
            </a:pPr>
            <a:r>
              <a:rPr lang="en-US" dirty="0">
                <a:solidFill>
                  <a:srgbClr val="000000"/>
                </a:solidFill>
                <a:ea typeface="Segoe UI" pitchFamily="34" charset="0"/>
                <a:cs typeface="Times New Roman" pitchFamily="18" charset="0"/>
                <a:sym typeface="Symbol" pitchFamily="18" charset="2"/>
              </a:rPr>
              <a:t></a:t>
            </a:r>
            <a:r>
              <a:rPr lang="en-US" dirty="0">
                <a:solidFill>
                  <a:srgbClr val="000000"/>
                </a:solidFill>
                <a:ea typeface="Segoe UI" pitchFamily="34" charset="0"/>
                <a:cs typeface="Times New Roman" pitchFamily="18" charset="0"/>
              </a:rPr>
              <a:t>When </a:t>
            </a:r>
            <a:r>
              <a:rPr lang="en-US" dirty="0">
                <a:solidFill>
                  <a:srgbClr val="000000"/>
                </a:solidFill>
                <a:ea typeface="Segoe UI" pitchFamily="34" charset="0"/>
                <a:cs typeface="Times New Roman" pitchFamily="18" charset="0"/>
                <a:sym typeface="Symbol" pitchFamily="18" charset="2"/>
              </a:rPr>
              <a:t></a:t>
            </a:r>
            <a:r>
              <a:rPr lang="en-US" dirty="0">
                <a:solidFill>
                  <a:srgbClr val="000000"/>
                </a:solidFill>
                <a:ea typeface="Segoe UI" pitchFamily="34" charset="0"/>
                <a:cs typeface="Times New Roman" pitchFamily="18" charset="0"/>
              </a:rPr>
              <a:t> = </a:t>
            </a:r>
            <a:r>
              <a:rPr lang="en-US" dirty="0">
                <a:ea typeface="Segoe UI" pitchFamily="34" charset="0"/>
                <a:cs typeface="Times New Roman" pitchFamily="18" charset="0"/>
                <a:sym typeface="Symbol" pitchFamily="18" charset="2"/>
              </a:rPr>
              <a:t>90</a:t>
            </a:r>
            <a:r>
              <a:rPr lang="en-US" dirty="0">
                <a:ea typeface="Segoe UI" pitchFamily="34" charset="0"/>
                <a:cs typeface="Courier New" pitchFamily="49" charset="0"/>
                <a:sym typeface="Symbol" pitchFamily="18" charset="2"/>
              </a:rPr>
              <a:t>º</a:t>
            </a:r>
            <a:r>
              <a:rPr lang="en-US" dirty="0">
                <a:solidFill>
                  <a:srgbClr val="000000"/>
                </a:solidFill>
                <a:ea typeface="Segoe UI" pitchFamily="34" charset="0"/>
                <a:cs typeface="Times New Roman" pitchFamily="18" charset="0"/>
              </a:rPr>
              <a:t>:</a:t>
            </a:r>
          </a:p>
          <a:p>
            <a:pPr eaLnBrk="0" hangingPunct="0">
              <a:spcBef>
                <a:spcPct val="20000"/>
              </a:spcBef>
            </a:pPr>
            <a:r>
              <a:rPr lang="en-US" dirty="0">
                <a:solidFill>
                  <a:srgbClr val="000000"/>
                </a:solidFill>
                <a:ea typeface="Segoe UI" pitchFamily="34" charset="0"/>
                <a:cs typeface="Times New Roman" pitchFamily="18" charset="0"/>
                <a:sym typeface="Symbol" pitchFamily="18" charset="2"/>
              </a:rPr>
              <a:t>     = </a:t>
            </a:r>
            <a:r>
              <a:rPr lang="en-US" i="1" dirty="0">
                <a:ea typeface="Segoe UI" pitchFamily="34" charset="0"/>
                <a:cs typeface="Times New Roman" pitchFamily="18" charset="0"/>
              </a:rPr>
              <a:t>BA</a:t>
            </a:r>
            <a:r>
              <a:rPr lang="en-US" i="1" baseline="-25000" dirty="0">
                <a:ea typeface="Segoe UI" pitchFamily="34" charset="0"/>
                <a:cs typeface="Times New Roman" pitchFamily="18" charset="0"/>
              </a:rPr>
              <a:t> </a:t>
            </a:r>
            <a:r>
              <a:rPr lang="en-US" dirty="0">
                <a:ea typeface="Segoe UI" pitchFamily="34" charset="0"/>
                <a:cs typeface="Times New Roman" pitchFamily="18" charset="0"/>
              </a:rPr>
              <a:t>cos</a:t>
            </a:r>
            <a:r>
              <a:rPr lang="en-US" baseline="-25000" dirty="0">
                <a:ea typeface="Segoe UI" pitchFamily="34" charset="0"/>
                <a:cs typeface="Times New Roman" pitchFamily="18" charset="0"/>
              </a:rPr>
              <a:t> </a:t>
            </a:r>
            <a:r>
              <a:rPr lang="en-US" dirty="0">
                <a:ea typeface="Segoe UI" pitchFamily="34" charset="0"/>
                <a:cs typeface="Times New Roman" pitchFamily="18" charset="0"/>
                <a:sym typeface="Symbol" pitchFamily="18" charset="2"/>
              </a:rPr>
              <a:t>90</a:t>
            </a:r>
            <a:r>
              <a:rPr lang="en-US" dirty="0">
                <a:ea typeface="Segoe UI" pitchFamily="34" charset="0"/>
                <a:cs typeface="Courier New" pitchFamily="49" charset="0"/>
                <a:sym typeface="Symbol" pitchFamily="18" charset="2"/>
              </a:rPr>
              <a:t>º = 0.</a:t>
            </a:r>
            <a:endParaRPr lang="en-US" dirty="0">
              <a:solidFill>
                <a:srgbClr val="000000"/>
              </a:solidFill>
              <a:ea typeface="Segoe UI" pitchFamily="34" charset="0"/>
              <a:cs typeface="Times New Roman" pitchFamily="18" charset="0"/>
            </a:endParaRPr>
          </a:p>
          <a:p>
            <a:pPr eaLnBrk="0" hangingPunct="0">
              <a:spcBef>
                <a:spcPct val="20000"/>
              </a:spcBef>
            </a:pPr>
            <a:r>
              <a:rPr lang="en-US" dirty="0">
                <a:solidFill>
                  <a:srgbClr val="000000"/>
                </a:solidFill>
                <a:ea typeface="Segoe UI" pitchFamily="34" charset="0"/>
                <a:cs typeface="Times New Roman" pitchFamily="18" charset="0"/>
                <a:sym typeface="Symbol" pitchFamily="18" charset="2"/>
              </a:rPr>
              <a:t></a:t>
            </a:r>
            <a:r>
              <a:rPr lang="en-US" dirty="0">
                <a:solidFill>
                  <a:srgbClr val="000000"/>
                </a:solidFill>
                <a:ea typeface="Segoe UI" pitchFamily="34" charset="0"/>
                <a:cs typeface="Times New Roman" pitchFamily="18" charset="0"/>
              </a:rPr>
              <a:t>As </a:t>
            </a:r>
            <a:r>
              <a:rPr lang="en-US" dirty="0">
                <a:solidFill>
                  <a:srgbClr val="000000"/>
                </a:solidFill>
                <a:ea typeface="Segoe UI" pitchFamily="34" charset="0"/>
                <a:cs typeface="Times New Roman" pitchFamily="18" charset="0"/>
                <a:sym typeface="Symbol" pitchFamily="18" charset="2"/>
              </a:rPr>
              <a:t></a:t>
            </a:r>
            <a:r>
              <a:rPr lang="en-US" dirty="0">
                <a:solidFill>
                  <a:srgbClr val="000000"/>
                </a:solidFill>
                <a:ea typeface="Segoe UI" pitchFamily="34" charset="0"/>
                <a:cs typeface="Times New Roman" pitchFamily="18" charset="0"/>
              </a:rPr>
              <a:t> continues to increase,                                              the flux </a:t>
            </a:r>
            <a:r>
              <a:rPr lang="en-US" dirty="0">
                <a:solidFill>
                  <a:srgbClr val="000000"/>
                </a:solidFill>
                <a:ea typeface="Segoe UI" pitchFamily="34" charset="0"/>
                <a:cs typeface="Times New Roman" pitchFamily="18" charset="0"/>
                <a:sym typeface="Symbol" pitchFamily="18" charset="2"/>
              </a:rPr>
              <a:t></a:t>
            </a:r>
            <a:r>
              <a:rPr lang="en-US" dirty="0">
                <a:solidFill>
                  <a:srgbClr val="000000"/>
                </a:solidFill>
                <a:ea typeface="Segoe UI" pitchFamily="34" charset="0"/>
                <a:cs typeface="Times New Roman" pitchFamily="18" charset="0"/>
              </a:rPr>
              <a:t>  becomes negative.</a:t>
            </a:r>
          </a:p>
          <a:p>
            <a:pPr eaLnBrk="0" hangingPunct="0">
              <a:spcBef>
                <a:spcPct val="20000"/>
              </a:spcBef>
            </a:pPr>
            <a:r>
              <a:rPr lang="en-US" dirty="0">
                <a:solidFill>
                  <a:srgbClr val="000000"/>
                </a:solidFill>
                <a:ea typeface="Segoe UI" pitchFamily="34" charset="0"/>
                <a:cs typeface="Times New Roman" pitchFamily="18" charset="0"/>
                <a:sym typeface="Symbol" pitchFamily="18" charset="2"/>
              </a:rPr>
              <a:t></a:t>
            </a:r>
            <a:r>
              <a:rPr lang="en-US" dirty="0">
                <a:solidFill>
                  <a:srgbClr val="000000"/>
                </a:solidFill>
                <a:ea typeface="Segoe UI" pitchFamily="34" charset="0"/>
                <a:cs typeface="Times New Roman" pitchFamily="18" charset="0"/>
              </a:rPr>
              <a:t>A sinusoidal pattern emerges.</a:t>
            </a:r>
          </a:p>
        </p:txBody>
      </p:sp>
      <p:grpSp>
        <p:nvGrpSpPr>
          <p:cNvPr id="112643" name="Group 3"/>
          <p:cNvGrpSpPr>
            <a:grpSpLocks/>
          </p:cNvGrpSpPr>
          <p:nvPr/>
        </p:nvGrpSpPr>
        <p:grpSpPr bwMode="auto">
          <a:xfrm>
            <a:off x="5446713" y="1841500"/>
            <a:ext cx="3570287" cy="3570288"/>
            <a:chOff x="2964" y="1086"/>
            <a:chExt cx="2249" cy="2249"/>
          </a:xfrm>
        </p:grpSpPr>
        <p:grpSp>
          <p:nvGrpSpPr>
            <p:cNvPr id="112644" name="Group 4"/>
            <p:cNvGrpSpPr>
              <a:grpSpLocks/>
            </p:cNvGrpSpPr>
            <p:nvPr/>
          </p:nvGrpSpPr>
          <p:grpSpPr bwMode="auto">
            <a:xfrm>
              <a:off x="2964" y="1086"/>
              <a:ext cx="2249" cy="2249"/>
              <a:chOff x="294" y="1580"/>
              <a:chExt cx="2249" cy="2249"/>
            </a:xfrm>
          </p:grpSpPr>
          <p:sp>
            <p:nvSpPr>
              <p:cNvPr id="112645" name="Rectangle 5"/>
              <p:cNvSpPr>
                <a:spLocks noChangeArrowheads="1"/>
              </p:cNvSpPr>
              <p:nvPr/>
            </p:nvSpPr>
            <p:spPr bwMode="auto">
              <a:xfrm>
                <a:off x="294" y="1580"/>
                <a:ext cx="2249" cy="2249"/>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112646" name="Freeform 6"/>
              <p:cNvSpPr>
                <a:spLocks/>
              </p:cNvSpPr>
              <p:nvPr/>
            </p:nvSpPr>
            <p:spPr bwMode="auto">
              <a:xfrm>
                <a:off x="695" y="1635"/>
                <a:ext cx="963" cy="1918"/>
              </a:xfrm>
              <a:custGeom>
                <a:avLst/>
                <a:gdLst/>
                <a:ahLst/>
                <a:cxnLst>
                  <a:cxn ang="0">
                    <a:pos x="0" y="79"/>
                  </a:cxn>
                  <a:cxn ang="0">
                    <a:pos x="371" y="450"/>
                  </a:cxn>
                  <a:cxn ang="0">
                    <a:pos x="371" y="0"/>
                  </a:cxn>
                  <a:cxn ang="0">
                    <a:pos x="963" y="592"/>
                  </a:cxn>
                  <a:cxn ang="0">
                    <a:pos x="963" y="1918"/>
                  </a:cxn>
                  <a:cxn ang="0">
                    <a:pos x="378" y="1333"/>
                  </a:cxn>
                  <a:cxn ang="0">
                    <a:pos x="378" y="837"/>
                  </a:cxn>
                  <a:cxn ang="0">
                    <a:pos x="23" y="482"/>
                  </a:cxn>
                </a:cxnLst>
                <a:rect l="0" t="0" r="r" b="b"/>
                <a:pathLst>
                  <a:path w="963" h="1918">
                    <a:moveTo>
                      <a:pt x="0" y="79"/>
                    </a:moveTo>
                    <a:lnTo>
                      <a:pt x="371" y="450"/>
                    </a:lnTo>
                    <a:lnTo>
                      <a:pt x="371" y="0"/>
                    </a:lnTo>
                    <a:lnTo>
                      <a:pt x="963" y="592"/>
                    </a:lnTo>
                    <a:lnTo>
                      <a:pt x="963" y="1918"/>
                    </a:lnTo>
                    <a:lnTo>
                      <a:pt x="378" y="1333"/>
                    </a:lnTo>
                    <a:lnTo>
                      <a:pt x="378" y="837"/>
                    </a:lnTo>
                    <a:lnTo>
                      <a:pt x="23" y="482"/>
                    </a:lnTo>
                  </a:path>
                </a:pathLst>
              </a:custGeom>
              <a:noFill/>
              <a:ln w="57150" cmpd="sng">
                <a:solidFill>
                  <a:srgbClr val="FF9900"/>
                </a:solidFill>
                <a:round/>
                <a:headEnd/>
                <a:tailEnd/>
              </a:ln>
              <a:effectLst/>
            </p:spPr>
            <p:txBody>
              <a:bodyPr/>
              <a:lstStyle/>
              <a:p>
                <a:endParaRPr lang="en-US"/>
              </a:p>
            </p:txBody>
          </p:sp>
          <p:grpSp>
            <p:nvGrpSpPr>
              <p:cNvPr id="112647" name="Group 7"/>
              <p:cNvGrpSpPr>
                <a:grpSpLocks/>
              </p:cNvGrpSpPr>
              <p:nvPr/>
            </p:nvGrpSpPr>
            <p:grpSpPr bwMode="auto">
              <a:xfrm>
                <a:off x="618" y="1921"/>
                <a:ext cx="1507" cy="576"/>
                <a:chOff x="618" y="1921"/>
                <a:chExt cx="1507" cy="576"/>
              </a:xfrm>
            </p:grpSpPr>
            <p:sp>
              <p:nvSpPr>
                <p:cNvPr id="112648" name="Line 8"/>
                <p:cNvSpPr>
                  <a:spLocks noChangeShapeType="1"/>
                </p:cNvSpPr>
                <p:nvPr/>
              </p:nvSpPr>
              <p:spPr bwMode="auto">
                <a:xfrm>
                  <a:off x="618" y="1921"/>
                  <a:ext cx="931" cy="0"/>
                </a:xfrm>
                <a:prstGeom prst="line">
                  <a:avLst/>
                </a:prstGeom>
                <a:noFill/>
                <a:ln w="28575">
                  <a:solidFill>
                    <a:srgbClr val="008000"/>
                  </a:solidFill>
                  <a:round/>
                  <a:headEnd/>
                  <a:tailEnd type="arrow" w="med" len="med"/>
                </a:ln>
                <a:effectLst/>
              </p:spPr>
              <p:txBody>
                <a:bodyPr/>
                <a:lstStyle/>
                <a:p>
                  <a:endParaRPr lang="en-US"/>
                </a:p>
              </p:txBody>
            </p:sp>
            <p:sp>
              <p:nvSpPr>
                <p:cNvPr id="112649" name="Line 9"/>
                <p:cNvSpPr>
                  <a:spLocks noChangeShapeType="1"/>
                </p:cNvSpPr>
                <p:nvPr/>
              </p:nvSpPr>
              <p:spPr bwMode="auto">
                <a:xfrm>
                  <a:off x="714" y="2017"/>
                  <a:ext cx="931" cy="0"/>
                </a:xfrm>
                <a:prstGeom prst="line">
                  <a:avLst/>
                </a:prstGeom>
                <a:noFill/>
                <a:ln w="28575">
                  <a:solidFill>
                    <a:srgbClr val="008000"/>
                  </a:solidFill>
                  <a:round/>
                  <a:headEnd/>
                  <a:tailEnd type="arrow" w="med" len="med"/>
                </a:ln>
                <a:effectLst/>
              </p:spPr>
              <p:txBody>
                <a:bodyPr/>
                <a:lstStyle/>
                <a:p>
                  <a:endParaRPr lang="en-US"/>
                </a:p>
              </p:txBody>
            </p:sp>
            <p:sp>
              <p:nvSpPr>
                <p:cNvPr id="112650" name="Line 10"/>
                <p:cNvSpPr>
                  <a:spLocks noChangeShapeType="1"/>
                </p:cNvSpPr>
                <p:nvPr/>
              </p:nvSpPr>
              <p:spPr bwMode="auto">
                <a:xfrm>
                  <a:off x="810" y="2113"/>
                  <a:ext cx="931" cy="0"/>
                </a:xfrm>
                <a:prstGeom prst="line">
                  <a:avLst/>
                </a:prstGeom>
                <a:noFill/>
                <a:ln w="28575">
                  <a:solidFill>
                    <a:srgbClr val="008000"/>
                  </a:solidFill>
                  <a:round/>
                  <a:headEnd/>
                  <a:tailEnd type="arrow" w="med" len="med"/>
                </a:ln>
                <a:effectLst/>
              </p:spPr>
              <p:txBody>
                <a:bodyPr/>
                <a:lstStyle/>
                <a:p>
                  <a:endParaRPr lang="en-US"/>
                </a:p>
              </p:txBody>
            </p:sp>
            <p:sp>
              <p:nvSpPr>
                <p:cNvPr id="112651" name="Line 11"/>
                <p:cNvSpPr>
                  <a:spLocks noChangeShapeType="1"/>
                </p:cNvSpPr>
                <p:nvPr/>
              </p:nvSpPr>
              <p:spPr bwMode="auto">
                <a:xfrm>
                  <a:off x="906" y="2209"/>
                  <a:ext cx="931" cy="0"/>
                </a:xfrm>
                <a:prstGeom prst="line">
                  <a:avLst/>
                </a:prstGeom>
                <a:noFill/>
                <a:ln w="28575">
                  <a:solidFill>
                    <a:srgbClr val="008000"/>
                  </a:solidFill>
                  <a:round/>
                  <a:headEnd/>
                  <a:tailEnd type="arrow" w="med" len="med"/>
                </a:ln>
                <a:effectLst/>
              </p:spPr>
              <p:txBody>
                <a:bodyPr/>
                <a:lstStyle/>
                <a:p>
                  <a:endParaRPr lang="en-US"/>
                </a:p>
              </p:txBody>
            </p:sp>
            <p:sp>
              <p:nvSpPr>
                <p:cNvPr id="112652" name="Line 12"/>
                <p:cNvSpPr>
                  <a:spLocks noChangeShapeType="1"/>
                </p:cNvSpPr>
                <p:nvPr/>
              </p:nvSpPr>
              <p:spPr bwMode="auto">
                <a:xfrm>
                  <a:off x="1002" y="2305"/>
                  <a:ext cx="931" cy="0"/>
                </a:xfrm>
                <a:prstGeom prst="line">
                  <a:avLst/>
                </a:prstGeom>
                <a:noFill/>
                <a:ln w="28575">
                  <a:solidFill>
                    <a:srgbClr val="008000"/>
                  </a:solidFill>
                  <a:round/>
                  <a:headEnd/>
                  <a:tailEnd type="arrow" w="med" len="med"/>
                </a:ln>
                <a:effectLst/>
              </p:spPr>
              <p:txBody>
                <a:bodyPr/>
                <a:lstStyle/>
                <a:p>
                  <a:endParaRPr lang="en-US"/>
                </a:p>
              </p:txBody>
            </p:sp>
            <p:sp>
              <p:nvSpPr>
                <p:cNvPr id="112653" name="Line 13"/>
                <p:cNvSpPr>
                  <a:spLocks noChangeShapeType="1"/>
                </p:cNvSpPr>
                <p:nvPr/>
              </p:nvSpPr>
              <p:spPr bwMode="auto">
                <a:xfrm>
                  <a:off x="1098" y="2401"/>
                  <a:ext cx="931" cy="0"/>
                </a:xfrm>
                <a:prstGeom prst="line">
                  <a:avLst/>
                </a:prstGeom>
                <a:noFill/>
                <a:ln w="28575">
                  <a:solidFill>
                    <a:srgbClr val="008000"/>
                  </a:solidFill>
                  <a:round/>
                  <a:headEnd/>
                  <a:tailEnd type="arrow" w="med" len="med"/>
                </a:ln>
                <a:effectLst/>
              </p:spPr>
              <p:txBody>
                <a:bodyPr/>
                <a:lstStyle/>
                <a:p>
                  <a:endParaRPr lang="en-US"/>
                </a:p>
              </p:txBody>
            </p:sp>
            <p:sp>
              <p:nvSpPr>
                <p:cNvPr id="112654" name="Line 14"/>
                <p:cNvSpPr>
                  <a:spLocks noChangeShapeType="1"/>
                </p:cNvSpPr>
                <p:nvPr/>
              </p:nvSpPr>
              <p:spPr bwMode="auto">
                <a:xfrm>
                  <a:off x="1194" y="2497"/>
                  <a:ext cx="931" cy="0"/>
                </a:xfrm>
                <a:prstGeom prst="line">
                  <a:avLst/>
                </a:prstGeom>
                <a:noFill/>
                <a:ln w="28575">
                  <a:solidFill>
                    <a:srgbClr val="008000"/>
                  </a:solidFill>
                  <a:round/>
                  <a:headEnd/>
                  <a:tailEnd type="arrow" w="med" len="med"/>
                </a:ln>
                <a:effectLst/>
              </p:spPr>
              <p:txBody>
                <a:bodyPr/>
                <a:lstStyle/>
                <a:p>
                  <a:endParaRPr lang="en-US"/>
                </a:p>
              </p:txBody>
            </p:sp>
          </p:grpSp>
          <p:grpSp>
            <p:nvGrpSpPr>
              <p:cNvPr id="112655" name="Group 15"/>
              <p:cNvGrpSpPr>
                <a:grpSpLocks/>
              </p:cNvGrpSpPr>
              <p:nvPr/>
            </p:nvGrpSpPr>
            <p:grpSpPr bwMode="auto">
              <a:xfrm>
                <a:off x="619" y="2246"/>
                <a:ext cx="1507" cy="576"/>
                <a:chOff x="619" y="2246"/>
                <a:chExt cx="1507" cy="576"/>
              </a:xfrm>
            </p:grpSpPr>
            <p:sp>
              <p:nvSpPr>
                <p:cNvPr id="112656" name="Line 16"/>
                <p:cNvSpPr>
                  <a:spLocks noChangeShapeType="1"/>
                </p:cNvSpPr>
                <p:nvPr/>
              </p:nvSpPr>
              <p:spPr bwMode="auto">
                <a:xfrm>
                  <a:off x="619" y="2246"/>
                  <a:ext cx="931" cy="0"/>
                </a:xfrm>
                <a:prstGeom prst="line">
                  <a:avLst/>
                </a:prstGeom>
                <a:noFill/>
                <a:ln w="28575">
                  <a:solidFill>
                    <a:srgbClr val="008000"/>
                  </a:solidFill>
                  <a:round/>
                  <a:headEnd/>
                  <a:tailEnd type="arrow" w="med" len="med"/>
                </a:ln>
                <a:effectLst/>
              </p:spPr>
              <p:txBody>
                <a:bodyPr/>
                <a:lstStyle/>
                <a:p>
                  <a:endParaRPr lang="en-US"/>
                </a:p>
              </p:txBody>
            </p:sp>
            <p:sp>
              <p:nvSpPr>
                <p:cNvPr id="112657" name="Line 17"/>
                <p:cNvSpPr>
                  <a:spLocks noChangeShapeType="1"/>
                </p:cNvSpPr>
                <p:nvPr/>
              </p:nvSpPr>
              <p:spPr bwMode="auto">
                <a:xfrm>
                  <a:off x="715" y="2342"/>
                  <a:ext cx="931" cy="0"/>
                </a:xfrm>
                <a:prstGeom prst="line">
                  <a:avLst/>
                </a:prstGeom>
                <a:noFill/>
                <a:ln w="28575">
                  <a:solidFill>
                    <a:srgbClr val="008000"/>
                  </a:solidFill>
                  <a:round/>
                  <a:headEnd/>
                  <a:tailEnd type="arrow" w="med" len="med"/>
                </a:ln>
                <a:effectLst/>
              </p:spPr>
              <p:txBody>
                <a:bodyPr/>
                <a:lstStyle/>
                <a:p>
                  <a:endParaRPr lang="en-US"/>
                </a:p>
              </p:txBody>
            </p:sp>
            <p:sp>
              <p:nvSpPr>
                <p:cNvPr id="112658" name="Line 18"/>
                <p:cNvSpPr>
                  <a:spLocks noChangeShapeType="1"/>
                </p:cNvSpPr>
                <p:nvPr/>
              </p:nvSpPr>
              <p:spPr bwMode="auto">
                <a:xfrm>
                  <a:off x="811" y="2438"/>
                  <a:ext cx="931" cy="0"/>
                </a:xfrm>
                <a:prstGeom prst="line">
                  <a:avLst/>
                </a:prstGeom>
                <a:noFill/>
                <a:ln w="28575">
                  <a:solidFill>
                    <a:srgbClr val="008000"/>
                  </a:solidFill>
                  <a:round/>
                  <a:headEnd/>
                  <a:tailEnd type="arrow" w="med" len="med"/>
                </a:ln>
                <a:effectLst/>
              </p:spPr>
              <p:txBody>
                <a:bodyPr/>
                <a:lstStyle/>
                <a:p>
                  <a:endParaRPr lang="en-US"/>
                </a:p>
              </p:txBody>
            </p:sp>
            <p:sp>
              <p:nvSpPr>
                <p:cNvPr id="112659" name="Line 19"/>
                <p:cNvSpPr>
                  <a:spLocks noChangeShapeType="1"/>
                </p:cNvSpPr>
                <p:nvPr/>
              </p:nvSpPr>
              <p:spPr bwMode="auto">
                <a:xfrm>
                  <a:off x="907" y="2534"/>
                  <a:ext cx="931" cy="0"/>
                </a:xfrm>
                <a:prstGeom prst="line">
                  <a:avLst/>
                </a:prstGeom>
                <a:noFill/>
                <a:ln w="28575">
                  <a:solidFill>
                    <a:srgbClr val="008000"/>
                  </a:solidFill>
                  <a:round/>
                  <a:headEnd/>
                  <a:tailEnd type="arrow" w="med" len="med"/>
                </a:ln>
                <a:effectLst/>
              </p:spPr>
              <p:txBody>
                <a:bodyPr/>
                <a:lstStyle/>
                <a:p>
                  <a:endParaRPr lang="en-US"/>
                </a:p>
              </p:txBody>
            </p:sp>
            <p:sp>
              <p:nvSpPr>
                <p:cNvPr id="112660" name="Line 20"/>
                <p:cNvSpPr>
                  <a:spLocks noChangeShapeType="1"/>
                </p:cNvSpPr>
                <p:nvPr/>
              </p:nvSpPr>
              <p:spPr bwMode="auto">
                <a:xfrm>
                  <a:off x="1003" y="2630"/>
                  <a:ext cx="931" cy="0"/>
                </a:xfrm>
                <a:prstGeom prst="line">
                  <a:avLst/>
                </a:prstGeom>
                <a:noFill/>
                <a:ln w="28575">
                  <a:solidFill>
                    <a:srgbClr val="008000"/>
                  </a:solidFill>
                  <a:round/>
                  <a:headEnd/>
                  <a:tailEnd type="arrow" w="med" len="med"/>
                </a:ln>
                <a:effectLst/>
              </p:spPr>
              <p:txBody>
                <a:bodyPr/>
                <a:lstStyle/>
                <a:p>
                  <a:endParaRPr lang="en-US"/>
                </a:p>
              </p:txBody>
            </p:sp>
            <p:sp>
              <p:nvSpPr>
                <p:cNvPr id="112661" name="Line 21"/>
                <p:cNvSpPr>
                  <a:spLocks noChangeShapeType="1"/>
                </p:cNvSpPr>
                <p:nvPr/>
              </p:nvSpPr>
              <p:spPr bwMode="auto">
                <a:xfrm>
                  <a:off x="1099" y="2726"/>
                  <a:ext cx="931" cy="0"/>
                </a:xfrm>
                <a:prstGeom prst="line">
                  <a:avLst/>
                </a:prstGeom>
                <a:noFill/>
                <a:ln w="28575">
                  <a:solidFill>
                    <a:srgbClr val="008000"/>
                  </a:solidFill>
                  <a:round/>
                  <a:headEnd/>
                  <a:tailEnd type="arrow" w="med" len="med"/>
                </a:ln>
                <a:effectLst/>
              </p:spPr>
              <p:txBody>
                <a:bodyPr/>
                <a:lstStyle/>
                <a:p>
                  <a:endParaRPr lang="en-US"/>
                </a:p>
              </p:txBody>
            </p:sp>
            <p:sp>
              <p:nvSpPr>
                <p:cNvPr id="112662" name="Line 22"/>
                <p:cNvSpPr>
                  <a:spLocks noChangeShapeType="1"/>
                </p:cNvSpPr>
                <p:nvPr/>
              </p:nvSpPr>
              <p:spPr bwMode="auto">
                <a:xfrm>
                  <a:off x="1195" y="2822"/>
                  <a:ext cx="931" cy="0"/>
                </a:xfrm>
                <a:prstGeom prst="line">
                  <a:avLst/>
                </a:prstGeom>
                <a:noFill/>
                <a:ln w="28575">
                  <a:solidFill>
                    <a:srgbClr val="008000"/>
                  </a:solidFill>
                  <a:round/>
                  <a:headEnd/>
                  <a:tailEnd type="arrow" w="med" len="med"/>
                </a:ln>
                <a:effectLst/>
              </p:spPr>
              <p:txBody>
                <a:bodyPr/>
                <a:lstStyle/>
                <a:p>
                  <a:endParaRPr lang="en-US"/>
                </a:p>
              </p:txBody>
            </p:sp>
          </p:grpSp>
          <p:grpSp>
            <p:nvGrpSpPr>
              <p:cNvPr id="112663" name="Group 23"/>
              <p:cNvGrpSpPr>
                <a:grpSpLocks/>
              </p:cNvGrpSpPr>
              <p:nvPr/>
            </p:nvGrpSpPr>
            <p:grpSpPr bwMode="auto">
              <a:xfrm>
                <a:off x="636" y="2562"/>
                <a:ext cx="1507" cy="576"/>
                <a:chOff x="636" y="2562"/>
                <a:chExt cx="1507" cy="576"/>
              </a:xfrm>
            </p:grpSpPr>
            <p:sp>
              <p:nvSpPr>
                <p:cNvPr id="112664" name="Line 24"/>
                <p:cNvSpPr>
                  <a:spLocks noChangeShapeType="1"/>
                </p:cNvSpPr>
                <p:nvPr/>
              </p:nvSpPr>
              <p:spPr bwMode="auto">
                <a:xfrm>
                  <a:off x="636" y="2562"/>
                  <a:ext cx="931" cy="0"/>
                </a:xfrm>
                <a:prstGeom prst="line">
                  <a:avLst/>
                </a:prstGeom>
                <a:noFill/>
                <a:ln w="28575">
                  <a:solidFill>
                    <a:srgbClr val="008000"/>
                  </a:solidFill>
                  <a:round/>
                  <a:headEnd/>
                  <a:tailEnd type="arrow" w="med" len="med"/>
                </a:ln>
                <a:effectLst/>
              </p:spPr>
              <p:txBody>
                <a:bodyPr/>
                <a:lstStyle/>
                <a:p>
                  <a:endParaRPr lang="en-US"/>
                </a:p>
              </p:txBody>
            </p:sp>
            <p:sp>
              <p:nvSpPr>
                <p:cNvPr id="112665" name="Line 25"/>
                <p:cNvSpPr>
                  <a:spLocks noChangeShapeType="1"/>
                </p:cNvSpPr>
                <p:nvPr/>
              </p:nvSpPr>
              <p:spPr bwMode="auto">
                <a:xfrm>
                  <a:off x="732" y="2658"/>
                  <a:ext cx="931" cy="0"/>
                </a:xfrm>
                <a:prstGeom prst="line">
                  <a:avLst/>
                </a:prstGeom>
                <a:noFill/>
                <a:ln w="28575">
                  <a:solidFill>
                    <a:srgbClr val="008000"/>
                  </a:solidFill>
                  <a:round/>
                  <a:headEnd/>
                  <a:tailEnd type="arrow" w="med" len="med"/>
                </a:ln>
                <a:effectLst/>
              </p:spPr>
              <p:txBody>
                <a:bodyPr/>
                <a:lstStyle/>
                <a:p>
                  <a:endParaRPr lang="en-US"/>
                </a:p>
              </p:txBody>
            </p:sp>
            <p:sp>
              <p:nvSpPr>
                <p:cNvPr id="112666" name="Line 26"/>
                <p:cNvSpPr>
                  <a:spLocks noChangeShapeType="1"/>
                </p:cNvSpPr>
                <p:nvPr/>
              </p:nvSpPr>
              <p:spPr bwMode="auto">
                <a:xfrm>
                  <a:off x="828" y="2754"/>
                  <a:ext cx="931" cy="0"/>
                </a:xfrm>
                <a:prstGeom prst="line">
                  <a:avLst/>
                </a:prstGeom>
                <a:noFill/>
                <a:ln w="28575">
                  <a:solidFill>
                    <a:srgbClr val="008000"/>
                  </a:solidFill>
                  <a:round/>
                  <a:headEnd/>
                  <a:tailEnd type="arrow" w="med" len="med"/>
                </a:ln>
                <a:effectLst/>
              </p:spPr>
              <p:txBody>
                <a:bodyPr/>
                <a:lstStyle/>
                <a:p>
                  <a:endParaRPr lang="en-US"/>
                </a:p>
              </p:txBody>
            </p:sp>
            <p:sp>
              <p:nvSpPr>
                <p:cNvPr id="112667" name="Line 27"/>
                <p:cNvSpPr>
                  <a:spLocks noChangeShapeType="1"/>
                </p:cNvSpPr>
                <p:nvPr/>
              </p:nvSpPr>
              <p:spPr bwMode="auto">
                <a:xfrm>
                  <a:off x="924" y="2850"/>
                  <a:ext cx="931" cy="0"/>
                </a:xfrm>
                <a:prstGeom prst="line">
                  <a:avLst/>
                </a:prstGeom>
                <a:noFill/>
                <a:ln w="28575">
                  <a:solidFill>
                    <a:srgbClr val="008000"/>
                  </a:solidFill>
                  <a:round/>
                  <a:headEnd/>
                  <a:tailEnd type="arrow" w="med" len="med"/>
                </a:ln>
                <a:effectLst/>
              </p:spPr>
              <p:txBody>
                <a:bodyPr/>
                <a:lstStyle/>
                <a:p>
                  <a:endParaRPr lang="en-US"/>
                </a:p>
              </p:txBody>
            </p:sp>
            <p:sp>
              <p:nvSpPr>
                <p:cNvPr id="112668" name="Line 28"/>
                <p:cNvSpPr>
                  <a:spLocks noChangeShapeType="1"/>
                </p:cNvSpPr>
                <p:nvPr/>
              </p:nvSpPr>
              <p:spPr bwMode="auto">
                <a:xfrm>
                  <a:off x="1020" y="2946"/>
                  <a:ext cx="931" cy="0"/>
                </a:xfrm>
                <a:prstGeom prst="line">
                  <a:avLst/>
                </a:prstGeom>
                <a:noFill/>
                <a:ln w="28575">
                  <a:solidFill>
                    <a:srgbClr val="008000"/>
                  </a:solidFill>
                  <a:round/>
                  <a:headEnd/>
                  <a:tailEnd type="arrow" w="med" len="med"/>
                </a:ln>
                <a:effectLst/>
              </p:spPr>
              <p:txBody>
                <a:bodyPr/>
                <a:lstStyle/>
                <a:p>
                  <a:endParaRPr lang="en-US"/>
                </a:p>
              </p:txBody>
            </p:sp>
            <p:sp>
              <p:nvSpPr>
                <p:cNvPr id="112669" name="Line 29"/>
                <p:cNvSpPr>
                  <a:spLocks noChangeShapeType="1"/>
                </p:cNvSpPr>
                <p:nvPr/>
              </p:nvSpPr>
              <p:spPr bwMode="auto">
                <a:xfrm>
                  <a:off x="1116" y="3042"/>
                  <a:ext cx="931" cy="0"/>
                </a:xfrm>
                <a:prstGeom prst="line">
                  <a:avLst/>
                </a:prstGeom>
                <a:noFill/>
                <a:ln w="28575">
                  <a:solidFill>
                    <a:srgbClr val="008000"/>
                  </a:solidFill>
                  <a:round/>
                  <a:headEnd/>
                  <a:tailEnd type="arrow" w="med" len="med"/>
                </a:ln>
                <a:effectLst/>
              </p:spPr>
              <p:txBody>
                <a:bodyPr/>
                <a:lstStyle/>
                <a:p>
                  <a:endParaRPr lang="en-US"/>
                </a:p>
              </p:txBody>
            </p:sp>
            <p:sp>
              <p:nvSpPr>
                <p:cNvPr id="112670" name="Line 30"/>
                <p:cNvSpPr>
                  <a:spLocks noChangeShapeType="1"/>
                </p:cNvSpPr>
                <p:nvPr/>
              </p:nvSpPr>
              <p:spPr bwMode="auto">
                <a:xfrm>
                  <a:off x="1212" y="3138"/>
                  <a:ext cx="931" cy="0"/>
                </a:xfrm>
                <a:prstGeom prst="line">
                  <a:avLst/>
                </a:prstGeom>
                <a:noFill/>
                <a:ln w="28575">
                  <a:solidFill>
                    <a:srgbClr val="008000"/>
                  </a:solidFill>
                  <a:round/>
                  <a:headEnd/>
                  <a:tailEnd type="arrow" w="med" len="med"/>
                </a:ln>
                <a:effectLst/>
              </p:spPr>
              <p:txBody>
                <a:bodyPr/>
                <a:lstStyle/>
                <a:p>
                  <a:endParaRPr lang="en-US"/>
                </a:p>
              </p:txBody>
            </p:sp>
          </p:grpSp>
          <p:grpSp>
            <p:nvGrpSpPr>
              <p:cNvPr id="112671" name="Group 31"/>
              <p:cNvGrpSpPr>
                <a:grpSpLocks/>
              </p:cNvGrpSpPr>
              <p:nvPr/>
            </p:nvGrpSpPr>
            <p:grpSpPr bwMode="auto">
              <a:xfrm>
                <a:off x="661" y="2879"/>
                <a:ext cx="1507" cy="576"/>
                <a:chOff x="661" y="2879"/>
                <a:chExt cx="1507" cy="576"/>
              </a:xfrm>
            </p:grpSpPr>
            <p:sp>
              <p:nvSpPr>
                <p:cNvPr id="112672" name="Line 32"/>
                <p:cNvSpPr>
                  <a:spLocks noChangeShapeType="1"/>
                </p:cNvSpPr>
                <p:nvPr/>
              </p:nvSpPr>
              <p:spPr bwMode="auto">
                <a:xfrm>
                  <a:off x="661" y="2879"/>
                  <a:ext cx="931" cy="0"/>
                </a:xfrm>
                <a:prstGeom prst="line">
                  <a:avLst/>
                </a:prstGeom>
                <a:noFill/>
                <a:ln w="28575">
                  <a:solidFill>
                    <a:srgbClr val="008000"/>
                  </a:solidFill>
                  <a:round/>
                  <a:headEnd/>
                  <a:tailEnd type="arrow" w="med" len="med"/>
                </a:ln>
                <a:effectLst/>
              </p:spPr>
              <p:txBody>
                <a:bodyPr/>
                <a:lstStyle/>
                <a:p>
                  <a:endParaRPr lang="en-US"/>
                </a:p>
              </p:txBody>
            </p:sp>
            <p:sp>
              <p:nvSpPr>
                <p:cNvPr id="112673" name="Line 33"/>
                <p:cNvSpPr>
                  <a:spLocks noChangeShapeType="1"/>
                </p:cNvSpPr>
                <p:nvPr/>
              </p:nvSpPr>
              <p:spPr bwMode="auto">
                <a:xfrm>
                  <a:off x="757" y="2975"/>
                  <a:ext cx="931" cy="0"/>
                </a:xfrm>
                <a:prstGeom prst="line">
                  <a:avLst/>
                </a:prstGeom>
                <a:noFill/>
                <a:ln w="28575">
                  <a:solidFill>
                    <a:srgbClr val="008000"/>
                  </a:solidFill>
                  <a:round/>
                  <a:headEnd/>
                  <a:tailEnd type="arrow" w="med" len="med"/>
                </a:ln>
                <a:effectLst/>
              </p:spPr>
              <p:txBody>
                <a:bodyPr/>
                <a:lstStyle/>
                <a:p>
                  <a:endParaRPr lang="en-US"/>
                </a:p>
              </p:txBody>
            </p:sp>
            <p:sp>
              <p:nvSpPr>
                <p:cNvPr id="112674" name="Line 34"/>
                <p:cNvSpPr>
                  <a:spLocks noChangeShapeType="1"/>
                </p:cNvSpPr>
                <p:nvPr/>
              </p:nvSpPr>
              <p:spPr bwMode="auto">
                <a:xfrm>
                  <a:off x="853" y="3071"/>
                  <a:ext cx="931" cy="0"/>
                </a:xfrm>
                <a:prstGeom prst="line">
                  <a:avLst/>
                </a:prstGeom>
                <a:noFill/>
                <a:ln w="28575">
                  <a:solidFill>
                    <a:srgbClr val="008000"/>
                  </a:solidFill>
                  <a:round/>
                  <a:headEnd/>
                  <a:tailEnd type="arrow" w="med" len="med"/>
                </a:ln>
                <a:effectLst/>
              </p:spPr>
              <p:txBody>
                <a:bodyPr/>
                <a:lstStyle/>
                <a:p>
                  <a:endParaRPr lang="en-US"/>
                </a:p>
              </p:txBody>
            </p:sp>
            <p:sp>
              <p:nvSpPr>
                <p:cNvPr id="112675" name="Line 35"/>
                <p:cNvSpPr>
                  <a:spLocks noChangeShapeType="1"/>
                </p:cNvSpPr>
                <p:nvPr/>
              </p:nvSpPr>
              <p:spPr bwMode="auto">
                <a:xfrm>
                  <a:off x="949" y="3167"/>
                  <a:ext cx="931" cy="0"/>
                </a:xfrm>
                <a:prstGeom prst="line">
                  <a:avLst/>
                </a:prstGeom>
                <a:noFill/>
                <a:ln w="28575">
                  <a:solidFill>
                    <a:srgbClr val="008000"/>
                  </a:solidFill>
                  <a:round/>
                  <a:headEnd/>
                  <a:tailEnd type="arrow" w="med" len="med"/>
                </a:ln>
                <a:effectLst/>
              </p:spPr>
              <p:txBody>
                <a:bodyPr/>
                <a:lstStyle/>
                <a:p>
                  <a:endParaRPr lang="en-US"/>
                </a:p>
              </p:txBody>
            </p:sp>
            <p:sp>
              <p:nvSpPr>
                <p:cNvPr id="112676" name="Line 36"/>
                <p:cNvSpPr>
                  <a:spLocks noChangeShapeType="1"/>
                </p:cNvSpPr>
                <p:nvPr/>
              </p:nvSpPr>
              <p:spPr bwMode="auto">
                <a:xfrm>
                  <a:off x="1045" y="3263"/>
                  <a:ext cx="931" cy="0"/>
                </a:xfrm>
                <a:prstGeom prst="line">
                  <a:avLst/>
                </a:prstGeom>
                <a:noFill/>
                <a:ln w="28575">
                  <a:solidFill>
                    <a:srgbClr val="008000"/>
                  </a:solidFill>
                  <a:round/>
                  <a:headEnd/>
                  <a:tailEnd type="arrow" w="med" len="med"/>
                </a:ln>
                <a:effectLst/>
              </p:spPr>
              <p:txBody>
                <a:bodyPr/>
                <a:lstStyle/>
                <a:p>
                  <a:endParaRPr lang="en-US"/>
                </a:p>
              </p:txBody>
            </p:sp>
            <p:sp>
              <p:nvSpPr>
                <p:cNvPr id="112677" name="Line 37"/>
                <p:cNvSpPr>
                  <a:spLocks noChangeShapeType="1"/>
                </p:cNvSpPr>
                <p:nvPr/>
              </p:nvSpPr>
              <p:spPr bwMode="auto">
                <a:xfrm>
                  <a:off x="1141" y="3359"/>
                  <a:ext cx="931" cy="0"/>
                </a:xfrm>
                <a:prstGeom prst="line">
                  <a:avLst/>
                </a:prstGeom>
                <a:noFill/>
                <a:ln w="28575">
                  <a:solidFill>
                    <a:srgbClr val="008000"/>
                  </a:solidFill>
                  <a:round/>
                  <a:headEnd/>
                  <a:tailEnd type="arrow" w="med" len="med"/>
                </a:ln>
                <a:effectLst/>
              </p:spPr>
              <p:txBody>
                <a:bodyPr/>
                <a:lstStyle/>
                <a:p>
                  <a:endParaRPr lang="en-US"/>
                </a:p>
              </p:txBody>
            </p:sp>
            <p:sp>
              <p:nvSpPr>
                <p:cNvPr id="112678" name="Line 38"/>
                <p:cNvSpPr>
                  <a:spLocks noChangeShapeType="1"/>
                </p:cNvSpPr>
                <p:nvPr/>
              </p:nvSpPr>
              <p:spPr bwMode="auto">
                <a:xfrm>
                  <a:off x="1237" y="3455"/>
                  <a:ext cx="931" cy="0"/>
                </a:xfrm>
                <a:prstGeom prst="line">
                  <a:avLst/>
                </a:prstGeom>
                <a:noFill/>
                <a:ln w="28575">
                  <a:solidFill>
                    <a:srgbClr val="008000"/>
                  </a:solidFill>
                  <a:round/>
                  <a:headEnd/>
                  <a:tailEnd type="arrow" w="med" len="med"/>
                </a:ln>
                <a:effectLst/>
              </p:spPr>
              <p:txBody>
                <a:bodyPr/>
                <a:lstStyle/>
                <a:p>
                  <a:endParaRPr lang="en-US"/>
                </a:p>
              </p:txBody>
            </p:sp>
          </p:grpSp>
        </p:grpSp>
        <p:sp>
          <p:nvSpPr>
            <p:cNvPr id="112679" name="Line 39"/>
            <p:cNvSpPr>
              <a:spLocks noChangeShapeType="1"/>
            </p:cNvSpPr>
            <p:nvPr/>
          </p:nvSpPr>
          <p:spPr bwMode="auto">
            <a:xfrm>
              <a:off x="4343" y="2103"/>
              <a:ext cx="631" cy="0"/>
            </a:xfrm>
            <a:prstGeom prst="line">
              <a:avLst/>
            </a:prstGeom>
            <a:noFill/>
            <a:ln w="57150">
              <a:solidFill>
                <a:srgbClr val="FF0000"/>
              </a:solidFill>
              <a:round/>
              <a:headEnd/>
              <a:tailEnd type="triangle" w="med" len="med"/>
            </a:ln>
            <a:effectLst/>
          </p:spPr>
          <p:txBody>
            <a:bodyPr/>
            <a:lstStyle/>
            <a:p>
              <a:endParaRPr lang="en-US"/>
            </a:p>
          </p:txBody>
        </p:sp>
        <p:sp>
          <p:nvSpPr>
            <p:cNvPr id="112680" name="Line 40"/>
            <p:cNvSpPr>
              <a:spLocks noChangeShapeType="1"/>
            </p:cNvSpPr>
            <p:nvPr/>
          </p:nvSpPr>
          <p:spPr bwMode="auto">
            <a:xfrm flipH="1">
              <a:off x="3968" y="2103"/>
              <a:ext cx="348" cy="0"/>
            </a:xfrm>
            <a:prstGeom prst="line">
              <a:avLst/>
            </a:prstGeom>
            <a:noFill/>
            <a:ln w="57150">
              <a:solidFill>
                <a:srgbClr val="FF0000"/>
              </a:solidFill>
              <a:round/>
              <a:headEnd/>
              <a:tailEnd/>
            </a:ln>
            <a:effectLst/>
          </p:spPr>
          <p:txBody>
            <a:bodyPr/>
            <a:lstStyle/>
            <a:p>
              <a:endParaRPr lang="en-US"/>
            </a:p>
          </p:txBody>
        </p:sp>
      </p:grpSp>
      <p:sp>
        <p:nvSpPr>
          <p:cNvPr id="112681" name="Text Box 41"/>
          <p:cNvSpPr txBox="1">
            <a:spLocks noChangeArrowheads="1"/>
          </p:cNvSpPr>
          <p:nvPr/>
        </p:nvSpPr>
        <p:spPr bwMode="auto">
          <a:xfrm>
            <a:off x="7905750" y="2627313"/>
            <a:ext cx="370614" cy="400110"/>
          </a:xfrm>
          <a:prstGeom prst="rect">
            <a:avLst/>
          </a:prstGeom>
          <a:noFill/>
          <a:ln w="9525">
            <a:noFill/>
            <a:miter lim="800000"/>
            <a:headEnd/>
            <a:tailEnd/>
          </a:ln>
          <a:effectLst/>
        </p:spPr>
        <p:txBody>
          <a:bodyPr wrap="none">
            <a:spAutoFit/>
          </a:bodyPr>
          <a:lstStyle/>
          <a:p>
            <a:r>
              <a:rPr lang="en-US" sz="2000" b="1">
                <a:solidFill>
                  <a:srgbClr val="008000"/>
                </a:solidFill>
                <a:latin typeface="+mn-lt"/>
              </a:rPr>
              <a:t>B</a:t>
            </a:r>
          </a:p>
        </p:txBody>
      </p:sp>
      <p:sp>
        <p:nvSpPr>
          <p:cNvPr id="112683" name="Text Box 43"/>
          <p:cNvSpPr txBox="1">
            <a:spLocks noChangeArrowheads="1"/>
          </p:cNvSpPr>
          <p:nvPr/>
        </p:nvSpPr>
        <p:spPr bwMode="auto">
          <a:xfrm>
            <a:off x="8566150" y="3263900"/>
            <a:ext cx="370614" cy="400110"/>
          </a:xfrm>
          <a:prstGeom prst="rect">
            <a:avLst/>
          </a:prstGeom>
          <a:noFill/>
          <a:ln w="9525">
            <a:noFill/>
            <a:miter lim="800000"/>
            <a:headEnd/>
            <a:tailEnd/>
          </a:ln>
          <a:effectLst/>
        </p:spPr>
        <p:txBody>
          <a:bodyPr wrap="none">
            <a:spAutoFit/>
          </a:bodyPr>
          <a:lstStyle/>
          <a:p>
            <a:r>
              <a:rPr lang="en-US" sz="2000" b="1">
                <a:solidFill>
                  <a:srgbClr val="FF0000"/>
                </a:solidFill>
                <a:latin typeface="+mn-lt"/>
              </a:rPr>
              <a:t>A</a:t>
            </a:r>
          </a:p>
        </p:txBody>
      </p:sp>
      <p:grpSp>
        <p:nvGrpSpPr>
          <p:cNvPr id="112740" name="Group 100"/>
          <p:cNvGrpSpPr>
            <a:grpSpLocks/>
          </p:cNvGrpSpPr>
          <p:nvPr/>
        </p:nvGrpSpPr>
        <p:grpSpPr bwMode="auto">
          <a:xfrm>
            <a:off x="5080000" y="5494338"/>
            <a:ext cx="4178300" cy="1377950"/>
            <a:chOff x="3200" y="3461"/>
            <a:chExt cx="2632" cy="868"/>
          </a:xfrm>
        </p:grpSpPr>
        <p:sp>
          <p:nvSpPr>
            <p:cNvPr id="112685" name="Rectangle 45"/>
            <p:cNvSpPr>
              <a:spLocks noChangeArrowheads="1"/>
            </p:cNvSpPr>
            <p:nvPr/>
          </p:nvSpPr>
          <p:spPr bwMode="auto">
            <a:xfrm>
              <a:off x="3522" y="3593"/>
              <a:ext cx="1824" cy="635"/>
            </a:xfrm>
            <a:prstGeom prst="rect">
              <a:avLst/>
            </a:prstGeom>
            <a:solidFill>
              <a:schemeClr val="accent1"/>
            </a:solidFill>
            <a:ln w="9525">
              <a:solidFill>
                <a:schemeClr val="hlink"/>
              </a:solidFill>
              <a:miter lim="800000"/>
              <a:headEnd/>
              <a:tailEnd/>
            </a:ln>
            <a:effectLst/>
          </p:spPr>
          <p:txBody>
            <a:bodyPr wrap="none" anchor="ctr"/>
            <a:lstStyle/>
            <a:p>
              <a:endParaRPr lang="en-US"/>
            </a:p>
          </p:txBody>
        </p:sp>
        <p:sp>
          <p:nvSpPr>
            <p:cNvPr id="112686" name="Line 46"/>
            <p:cNvSpPr>
              <a:spLocks noChangeShapeType="1"/>
            </p:cNvSpPr>
            <p:nvPr/>
          </p:nvSpPr>
          <p:spPr bwMode="auto">
            <a:xfrm>
              <a:off x="3514" y="3908"/>
              <a:ext cx="1907" cy="0"/>
            </a:xfrm>
            <a:prstGeom prst="line">
              <a:avLst/>
            </a:prstGeom>
            <a:noFill/>
            <a:ln w="9525">
              <a:solidFill>
                <a:schemeClr val="tx1"/>
              </a:solidFill>
              <a:round/>
              <a:headEnd/>
              <a:tailEnd type="triangle" w="med" len="med"/>
            </a:ln>
            <a:effectLst/>
          </p:spPr>
          <p:txBody>
            <a:bodyPr/>
            <a:lstStyle/>
            <a:p>
              <a:endParaRPr lang="en-US"/>
            </a:p>
          </p:txBody>
        </p:sp>
        <p:sp>
          <p:nvSpPr>
            <p:cNvPr id="112687" name="Text Box 47"/>
            <p:cNvSpPr txBox="1">
              <a:spLocks noChangeArrowheads="1"/>
            </p:cNvSpPr>
            <p:nvPr/>
          </p:nvSpPr>
          <p:spPr bwMode="auto">
            <a:xfrm>
              <a:off x="3220" y="3461"/>
              <a:ext cx="390" cy="231"/>
            </a:xfrm>
            <a:prstGeom prst="rect">
              <a:avLst/>
            </a:prstGeom>
            <a:noFill/>
            <a:ln w="9525">
              <a:noFill/>
              <a:miter lim="800000"/>
              <a:headEnd/>
              <a:tailEnd/>
            </a:ln>
            <a:effectLst/>
          </p:spPr>
          <p:txBody>
            <a:bodyPr>
              <a:spAutoFit/>
            </a:bodyPr>
            <a:lstStyle/>
            <a:p>
              <a:pPr>
                <a:spcBef>
                  <a:spcPct val="50000"/>
                </a:spcBef>
              </a:pPr>
              <a:r>
                <a:rPr lang="en-US" sz="1800">
                  <a:solidFill>
                    <a:schemeClr val="accent2"/>
                  </a:solidFill>
                </a:rPr>
                <a:t>BA</a:t>
              </a:r>
            </a:p>
          </p:txBody>
        </p:sp>
        <p:sp>
          <p:nvSpPr>
            <p:cNvPr id="112688" name="Rectangle 48"/>
            <p:cNvSpPr>
              <a:spLocks noChangeArrowheads="1"/>
            </p:cNvSpPr>
            <p:nvPr/>
          </p:nvSpPr>
          <p:spPr bwMode="auto">
            <a:xfrm rot="16200000">
              <a:off x="2927" y="3801"/>
              <a:ext cx="764" cy="213"/>
            </a:xfrm>
            <a:prstGeom prst="rect">
              <a:avLst/>
            </a:prstGeom>
            <a:noFill/>
            <a:ln w="9525">
              <a:noFill/>
              <a:miter lim="800000"/>
              <a:headEnd/>
              <a:tailEnd/>
            </a:ln>
            <a:effectLst/>
          </p:spPr>
          <p:txBody>
            <a:bodyPr/>
            <a:lstStyle/>
            <a:p>
              <a:pPr algn="ctr" eaLnBrk="0" hangingPunct="0">
                <a:lnSpc>
                  <a:spcPct val="90000"/>
                </a:lnSpc>
                <a:spcBef>
                  <a:spcPct val="20000"/>
                </a:spcBef>
              </a:pPr>
              <a:r>
                <a:rPr lang="en-US" sz="1800">
                  <a:sym typeface="Symbol" pitchFamily="18" charset="2"/>
                </a:rPr>
                <a:t>/ Wb</a:t>
              </a:r>
              <a:endParaRPr lang="en-US" sz="1800">
                <a:cs typeface="Courier New" pitchFamily="49" charset="0"/>
              </a:endParaRPr>
            </a:p>
          </p:txBody>
        </p:sp>
        <p:sp>
          <p:nvSpPr>
            <p:cNvPr id="112689" name="Rectangle 49"/>
            <p:cNvSpPr>
              <a:spLocks noChangeArrowheads="1"/>
            </p:cNvSpPr>
            <p:nvPr/>
          </p:nvSpPr>
          <p:spPr bwMode="auto">
            <a:xfrm>
              <a:off x="5353" y="3786"/>
              <a:ext cx="479" cy="239"/>
            </a:xfrm>
            <a:prstGeom prst="rect">
              <a:avLst/>
            </a:prstGeom>
            <a:noFill/>
            <a:ln w="9525">
              <a:noFill/>
              <a:miter lim="800000"/>
              <a:headEnd/>
              <a:tailEnd/>
            </a:ln>
            <a:effectLst/>
          </p:spPr>
          <p:txBody>
            <a:bodyPr/>
            <a:lstStyle/>
            <a:p>
              <a:pPr eaLnBrk="0" hangingPunct="0">
                <a:lnSpc>
                  <a:spcPct val="90000"/>
                </a:lnSpc>
                <a:spcBef>
                  <a:spcPct val="20000"/>
                </a:spcBef>
              </a:pPr>
              <a:r>
                <a:rPr lang="en-US" sz="2000" i="1">
                  <a:sym typeface="Symbol" pitchFamily="18" charset="2"/>
                </a:rPr>
                <a:t>t </a:t>
              </a:r>
              <a:r>
                <a:rPr lang="en-US" sz="2000">
                  <a:sym typeface="Symbol" pitchFamily="18" charset="2"/>
                </a:rPr>
                <a:t>/ s</a:t>
              </a:r>
              <a:endParaRPr lang="en-US" sz="2000">
                <a:cs typeface="Courier New" pitchFamily="49" charset="0"/>
              </a:endParaRPr>
            </a:p>
          </p:txBody>
        </p:sp>
        <p:sp>
          <p:nvSpPr>
            <p:cNvPr id="112690" name="Text Box 50"/>
            <p:cNvSpPr txBox="1">
              <a:spLocks noChangeArrowheads="1"/>
            </p:cNvSpPr>
            <p:nvPr/>
          </p:nvSpPr>
          <p:spPr bwMode="auto">
            <a:xfrm>
              <a:off x="3200" y="4098"/>
              <a:ext cx="390" cy="231"/>
            </a:xfrm>
            <a:prstGeom prst="rect">
              <a:avLst/>
            </a:prstGeom>
            <a:noFill/>
            <a:ln w="9525">
              <a:noFill/>
              <a:miter lim="800000"/>
              <a:headEnd/>
              <a:tailEnd/>
            </a:ln>
            <a:effectLst/>
          </p:spPr>
          <p:txBody>
            <a:bodyPr>
              <a:spAutoFit/>
            </a:bodyPr>
            <a:lstStyle/>
            <a:p>
              <a:pPr>
                <a:spcBef>
                  <a:spcPct val="50000"/>
                </a:spcBef>
              </a:pPr>
              <a:r>
                <a:rPr lang="en-US" sz="1800" baseline="30000">
                  <a:solidFill>
                    <a:schemeClr val="accent2"/>
                  </a:solidFill>
                </a:rPr>
                <a:t>-</a:t>
              </a:r>
              <a:r>
                <a:rPr lang="en-US" sz="1800">
                  <a:solidFill>
                    <a:schemeClr val="accent2"/>
                  </a:solidFill>
                </a:rPr>
                <a:t>BA</a:t>
              </a:r>
            </a:p>
          </p:txBody>
        </p:sp>
        <p:sp>
          <p:nvSpPr>
            <p:cNvPr id="112691" name="Line 51"/>
            <p:cNvSpPr>
              <a:spLocks noChangeShapeType="1"/>
            </p:cNvSpPr>
            <p:nvPr/>
          </p:nvSpPr>
          <p:spPr bwMode="auto">
            <a:xfrm flipV="1">
              <a:off x="3517" y="3592"/>
              <a:ext cx="0" cy="629"/>
            </a:xfrm>
            <a:prstGeom prst="line">
              <a:avLst/>
            </a:prstGeom>
            <a:noFill/>
            <a:ln w="9525">
              <a:solidFill>
                <a:schemeClr val="tx1"/>
              </a:solidFill>
              <a:round/>
              <a:headEnd/>
              <a:tailEnd type="triangle" w="med" len="med"/>
            </a:ln>
            <a:effectLst/>
          </p:spPr>
          <p:txBody>
            <a:bodyPr/>
            <a:lstStyle/>
            <a:p>
              <a:endParaRPr lang="en-US"/>
            </a:p>
          </p:txBody>
        </p:sp>
      </p:grpSp>
      <p:grpSp>
        <p:nvGrpSpPr>
          <p:cNvPr id="112692" name="Group 52"/>
          <p:cNvGrpSpPr>
            <a:grpSpLocks/>
          </p:cNvGrpSpPr>
          <p:nvPr/>
        </p:nvGrpSpPr>
        <p:grpSpPr bwMode="auto">
          <a:xfrm>
            <a:off x="5441950" y="1833563"/>
            <a:ext cx="3570288" cy="3570287"/>
            <a:chOff x="3332" y="2835"/>
            <a:chExt cx="2249" cy="2249"/>
          </a:xfrm>
        </p:grpSpPr>
        <p:grpSp>
          <p:nvGrpSpPr>
            <p:cNvPr id="112693" name="Group 53"/>
            <p:cNvGrpSpPr>
              <a:grpSpLocks/>
            </p:cNvGrpSpPr>
            <p:nvPr/>
          </p:nvGrpSpPr>
          <p:grpSpPr bwMode="auto">
            <a:xfrm>
              <a:off x="3332" y="2835"/>
              <a:ext cx="2249" cy="2249"/>
              <a:chOff x="292" y="1578"/>
              <a:chExt cx="2249" cy="2249"/>
            </a:xfrm>
          </p:grpSpPr>
          <p:sp>
            <p:nvSpPr>
              <p:cNvPr id="112694" name="Rectangle 54"/>
              <p:cNvSpPr>
                <a:spLocks noChangeArrowheads="1"/>
              </p:cNvSpPr>
              <p:nvPr/>
            </p:nvSpPr>
            <p:spPr bwMode="auto">
              <a:xfrm>
                <a:off x="292" y="1578"/>
                <a:ext cx="2249" cy="2249"/>
              </a:xfrm>
              <a:prstGeom prst="rect">
                <a:avLst/>
              </a:prstGeom>
              <a:solidFill>
                <a:schemeClr val="accent1"/>
              </a:solidFill>
              <a:ln w="9525">
                <a:solidFill>
                  <a:schemeClr val="tx1"/>
                </a:solidFill>
                <a:miter lim="800000"/>
                <a:headEnd/>
                <a:tailEnd/>
              </a:ln>
              <a:effectLst/>
            </p:spPr>
            <p:txBody>
              <a:bodyPr wrap="none" anchor="ctr"/>
              <a:lstStyle/>
              <a:p>
                <a:endParaRPr lang="en-US"/>
              </a:p>
            </p:txBody>
          </p:sp>
          <p:grpSp>
            <p:nvGrpSpPr>
              <p:cNvPr id="112695" name="Group 55"/>
              <p:cNvGrpSpPr>
                <a:grpSpLocks/>
              </p:cNvGrpSpPr>
              <p:nvPr/>
            </p:nvGrpSpPr>
            <p:grpSpPr bwMode="auto">
              <a:xfrm>
                <a:off x="620" y="1775"/>
                <a:ext cx="1594" cy="1571"/>
                <a:chOff x="2325" y="2091"/>
                <a:chExt cx="1594" cy="1571"/>
              </a:xfrm>
            </p:grpSpPr>
            <p:sp>
              <p:nvSpPr>
                <p:cNvPr id="112696" name="Line 56"/>
                <p:cNvSpPr>
                  <a:spLocks noChangeShapeType="1"/>
                </p:cNvSpPr>
                <p:nvPr/>
              </p:nvSpPr>
              <p:spPr bwMode="auto">
                <a:xfrm>
                  <a:off x="2805" y="3039"/>
                  <a:ext cx="931" cy="0"/>
                </a:xfrm>
                <a:prstGeom prst="line">
                  <a:avLst/>
                </a:prstGeom>
                <a:noFill/>
                <a:ln w="28575">
                  <a:solidFill>
                    <a:srgbClr val="008000"/>
                  </a:solidFill>
                  <a:round/>
                  <a:headEnd/>
                  <a:tailEnd type="arrow" w="med" len="med"/>
                </a:ln>
                <a:effectLst/>
              </p:spPr>
              <p:txBody>
                <a:bodyPr/>
                <a:lstStyle/>
                <a:p>
                  <a:endParaRPr lang="en-US"/>
                </a:p>
              </p:txBody>
            </p:sp>
            <p:sp>
              <p:nvSpPr>
                <p:cNvPr id="112697" name="Line 57"/>
                <p:cNvSpPr>
                  <a:spLocks noChangeShapeType="1"/>
                </p:cNvSpPr>
                <p:nvPr/>
              </p:nvSpPr>
              <p:spPr bwMode="auto">
                <a:xfrm>
                  <a:off x="2901" y="3135"/>
                  <a:ext cx="931" cy="0"/>
                </a:xfrm>
                <a:prstGeom prst="line">
                  <a:avLst/>
                </a:prstGeom>
                <a:noFill/>
                <a:ln w="28575">
                  <a:solidFill>
                    <a:srgbClr val="008000"/>
                  </a:solidFill>
                  <a:round/>
                  <a:headEnd/>
                  <a:tailEnd type="arrow" w="med" len="med"/>
                </a:ln>
                <a:effectLst/>
              </p:spPr>
              <p:txBody>
                <a:bodyPr/>
                <a:lstStyle/>
                <a:p>
                  <a:endParaRPr lang="en-US"/>
                </a:p>
              </p:txBody>
            </p:sp>
            <p:sp>
              <p:nvSpPr>
                <p:cNvPr id="112698" name="Line 58"/>
                <p:cNvSpPr>
                  <a:spLocks noChangeShapeType="1"/>
                </p:cNvSpPr>
                <p:nvPr/>
              </p:nvSpPr>
              <p:spPr bwMode="auto">
                <a:xfrm>
                  <a:off x="2638" y="3175"/>
                  <a:ext cx="931" cy="0"/>
                </a:xfrm>
                <a:prstGeom prst="line">
                  <a:avLst/>
                </a:prstGeom>
                <a:noFill/>
                <a:ln w="28575">
                  <a:solidFill>
                    <a:srgbClr val="008000"/>
                  </a:solidFill>
                  <a:round/>
                  <a:headEnd/>
                  <a:tailEnd type="arrow" w="med" len="med"/>
                </a:ln>
                <a:effectLst/>
              </p:spPr>
              <p:txBody>
                <a:bodyPr/>
                <a:lstStyle/>
                <a:p>
                  <a:endParaRPr lang="en-US"/>
                </a:p>
              </p:txBody>
            </p:sp>
            <p:sp>
              <p:nvSpPr>
                <p:cNvPr id="112699" name="Line 59"/>
                <p:cNvSpPr>
                  <a:spLocks noChangeShapeType="1"/>
                </p:cNvSpPr>
                <p:nvPr/>
              </p:nvSpPr>
              <p:spPr bwMode="auto">
                <a:xfrm>
                  <a:off x="2734" y="3271"/>
                  <a:ext cx="931" cy="0"/>
                </a:xfrm>
                <a:prstGeom prst="line">
                  <a:avLst/>
                </a:prstGeom>
                <a:noFill/>
                <a:ln w="28575">
                  <a:solidFill>
                    <a:srgbClr val="008000"/>
                  </a:solidFill>
                  <a:round/>
                  <a:headEnd/>
                  <a:tailEnd type="arrow" w="med" len="med"/>
                </a:ln>
                <a:effectLst/>
              </p:spPr>
              <p:txBody>
                <a:bodyPr/>
                <a:lstStyle/>
                <a:p>
                  <a:endParaRPr lang="en-US"/>
                </a:p>
              </p:txBody>
            </p:sp>
            <p:sp>
              <p:nvSpPr>
                <p:cNvPr id="112700" name="Line 60"/>
                <p:cNvSpPr>
                  <a:spLocks noChangeShapeType="1"/>
                </p:cNvSpPr>
                <p:nvPr/>
              </p:nvSpPr>
              <p:spPr bwMode="auto">
                <a:xfrm>
                  <a:off x="2830" y="3367"/>
                  <a:ext cx="931" cy="0"/>
                </a:xfrm>
                <a:prstGeom prst="line">
                  <a:avLst/>
                </a:prstGeom>
                <a:noFill/>
                <a:ln w="28575">
                  <a:solidFill>
                    <a:srgbClr val="008000"/>
                  </a:solidFill>
                  <a:round/>
                  <a:headEnd/>
                  <a:tailEnd type="arrow" w="med" len="med"/>
                </a:ln>
                <a:effectLst/>
              </p:spPr>
              <p:txBody>
                <a:bodyPr/>
                <a:lstStyle/>
                <a:p>
                  <a:endParaRPr lang="en-US"/>
                </a:p>
              </p:txBody>
            </p:sp>
            <p:sp>
              <p:nvSpPr>
                <p:cNvPr id="112701" name="Line 61"/>
                <p:cNvSpPr>
                  <a:spLocks noChangeShapeType="1"/>
                </p:cNvSpPr>
                <p:nvPr/>
              </p:nvSpPr>
              <p:spPr bwMode="auto">
                <a:xfrm>
                  <a:off x="2926" y="3463"/>
                  <a:ext cx="931" cy="0"/>
                </a:xfrm>
                <a:prstGeom prst="line">
                  <a:avLst/>
                </a:prstGeom>
                <a:noFill/>
                <a:ln w="28575">
                  <a:solidFill>
                    <a:srgbClr val="008000"/>
                  </a:solidFill>
                  <a:round/>
                  <a:headEnd/>
                  <a:tailEnd type="arrow" w="med" len="med"/>
                </a:ln>
                <a:effectLst/>
              </p:spPr>
              <p:txBody>
                <a:bodyPr/>
                <a:lstStyle/>
                <a:p>
                  <a:endParaRPr lang="en-US"/>
                </a:p>
              </p:txBody>
            </p:sp>
            <p:sp>
              <p:nvSpPr>
                <p:cNvPr id="112702" name="Freeform 62"/>
                <p:cNvSpPr>
                  <a:spLocks/>
                </p:cNvSpPr>
                <p:nvPr/>
              </p:nvSpPr>
              <p:spPr bwMode="auto">
                <a:xfrm>
                  <a:off x="2357" y="2091"/>
                  <a:ext cx="1562" cy="1571"/>
                </a:xfrm>
                <a:custGeom>
                  <a:avLst/>
                  <a:gdLst/>
                  <a:ahLst/>
                  <a:cxnLst>
                    <a:cxn ang="0">
                      <a:pos x="276" y="0"/>
                    </a:cxn>
                    <a:cxn ang="0">
                      <a:pos x="639" y="371"/>
                    </a:cxn>
                    <a:cxn ang="0">
                      <a:pos x="962" y="48"/>
                    </a:cxn>
                    <a:cxn ang="0">
                      <a:pos x="1562" y="624"/>
                    </a:cxn>
                    <a:cxn ang="0">
                      <a:pos x="623" y="1571"/>
                    </a:cxn>
                    <a:cxn ang="0">
                      <a:pos x="23" y="971"/>
                    </a:cxn>
                    <a:cxn ang="0">
                      <a:pos x="355" y="655"/>
                    </a:cxn>
                    <a:cxn ang="0">
                      <a:pos x="0" y="285"/>
                    </a:cxn>
                  </a:cxnLst>
                  <a:rect l="0" t="0" r="r" b="b"/>
                  <a:pathLst>
                    <a:path w="1562" h="1571">
                      <a:moveTo>
                        <a:pt x="276" y="0"/>
                      </a:moveTo>
                      <a:lnTo>
                        <a:pt x="639" y="371"/>
                      </a:lnTo>
                      <a:lnTo>
                        <a:pt x="962" y="48"/>
                      </a:lnTo>
                      <a:lnTo>
                        <a:pt x="1562" y="624"/>
                      </a:lnTo>
                      <a:lnTo>
                        <a:pt x="623" y="1571"/>
                      </a:lnTo>
                      <a:lnTo>
                        <a:pt x="23" y="971"/>
                      </a:lnTo>
                      <a:lnTo>
                        <a:pt x="355" y="655"/>
                      </a:lnTo>
                      <a:lnTo>
                        <a:pt x="0" y="285"/>
                      </a:lnTo>
                    </a:path>
                  </a:pathLst>
                </a:custGeom>
                <a:noFill/>
                <a:ln w="57150" cmpd="sng">
                  <a:solidFill>
                    <a:srgbClr val="FF9900"/>
                  </a:solidFill>
                  <a:round/>
                  <a:headEnd/>
                  <a:tailEnd/>
                </a:ln>
                <a:effectLst/>
              </p:spPr>
              <p:txBody>
                <a:bodyPr/>
                <a:lstStyle/>
                <a:p>
                  <a:endParaRPr lang="en-US"/>
                </a:p>
              </p:txBody>
            </p:sp>
            <p:sp>
              <p:nvSpPr>
                <p:cNvPr id="112703" name="Line 63"/>
                <p:cNvSpPr>
                  <a:spLocks noChangeShapeType="1"/>
                </p:cNvSpPr>
                <p:nvPr/>
              </p:nvSpPr>
              <p:spPr bwMode="auto">
                <a:xfrm>
                  <a:off x="2325" y="2559"/>
                  <a:ext cx="931" cy="0"/>
                </a:xfrm>
                <a:prstGeom prst="line">
                  <a:avLst/>
                </a:prstGeom>
                <a:noFill/>
                <a:ln w="28575">
                  <a:solidFill>
                    <a:srgbClr val="008000"/>
                  </a:solidFill>
                  <a:round/>
                  <a:headEnd/>
                  <a:tailEnd type="arrow" w="med" len="med"/>
                </a:ln>
                <a:effectLst/>
              </p:spPr>
              <p:txBody>
                <a:bodyPr/>
                <a:lstStyle/>
                <a:p>
                  <a:endParaRPr lang="en-US"/>
                </a:p>
              </p:txBody>
            </p:sp>
            <p:sp>
              <p:nvSpPr>
                <p:cNvPr id="112704" name="Line 64"/>
                <p:cNvSpPr>
                  <a:spLocks noChangeShapeType="1"/>
                </p:cNvSpPr>
                <p:nvPr/>
              </p:nvSpPr>
              <p:spPr bwMode="auto">
                <a:xfrm>
                  <a:off x="2421" y="2655"/>
                  <a:ext cx="931" cy="0"/>
                </a:xfrm>
                <a:prstGeom prst="line">
                  <a:avLst/>
                </a:prstGeom>
                <a:noFill/>
                <a:ln w="28575">
                  <a:solidFill>
                    <a:srgbClr val="008000"/>
                  </a:solidFill>
                  <a:round/>
                  <a:headEnd/>
                  <a:tailEnd type="arrow" w="med" len="med"/>
                </a:ln>
                <a:effectLst/>
              </p:spPr>
              <p:txBody>
                <a:bodyPr/>
                <a:lstStyle/>
                <a:p>
                  <a:endParaRPr lang="en-US"/>
                </a:p>
              </p:txBody>
            </p:sp>
            <p:sp>
              <p:nvSpPr>
                <p:cNvPr id="112705" name="Line 65"/>
                <p:cNvSpPr>
                  <a:spLocks noChangeShapeType="1"/>
                </p:cNvSpPr>
                <p:nvPr/>
              </p:nvSpPr>
              <p:spPr bwMode="auto">
                <a:xfrm>
                  <a:off x="2517" y="2751"/>
                  <a:ext cx="931" cy="0"/>
                </a:xfrm>
                <a:prstGeom prst="line">
                  <a:avLst/>
                </a:prstGeom>
                <a:noFill/>
                <a:ln w="28575">
                  <a:solidFill>
                    <a:srgbClr val="008000"/>
                  </a:solidFill>
                  <a:round/>
                  <a:headEnd/>
                  <a:tailEnd type="arrow" w="med" len="med"/>
                </a:ln>
                <a:effectLst/>
              </p:spPr>
              <p:txBody>
                <a:bodyPr/>
                <a:lstStyle/>
                <a:p>
                  <a:endParaRPr lang="en-US"/>
                </a:p>
              </p:txBody>
            </p:sp>
            <p:sp>
              <p:nvSpPr>
                <p:cNvPr id="112706" name="Line 66"/>
                <p:cNvSpPr>
                  <a:spLocks noChangeShapeType="1"/>
                </p:cNvSpPr>
                <p:nvPr/>
              </p:nvSpPr>
              <p:spPr bwMode="auto">
                <a:xfrm>
                  <a:off x="2613" y="2847"/>
                  <a:ext cx="931" cy="0"/>
                </a:xfrm>
                <a:prstGeom prst="line">
                  <a:avLst/>
                </a:prstGeom>
                <a:noFill/>
                <a:ln w="28575">
                  <a:solidFill>
                    <a:srgbClr val="008000"/>
                  </a:solidFill>
                  <a:round/>
                  <a:headEnd/>
                  <a:tailEnd type="arrow" w="med" len="med"/>
                </a:ln>
                <a:effectLst/>
              </p:spPr>
              <p:txBody>
                <a:bodyPr/>
                <a:lstStyle/>
                <a:p>
                  <a:endParaRPr lang="en-US"/>
                </a:p>
              </p:txBody>
            </p:sp>
            <p:sp>
              <p:nvSpPr>
                <p:cNvPr id="112707" name="Line 67"/>
                <p:cNvSpPr>
                  <a:spLocks noChangeShapeType="1"/>
                </p:cNvSpPr>
                <p:nvPr/>
              </p:nvSpPr>
              <p:spPr bwMode="auto">
                <a:xfrm>
                  <a:off x="2709" y="2943"/>
                  <a:ext cx="931" cy="0"/>
                </a:xfrm>
                <a:prstGeom prst="line">
                  <a:avLst/>
                </a:prstGeom>
                <a:noFill/>
                <a:ln w="28575">
                  <a:solidFill>
                    <a:srgbClr val="008000"/>
                  </a:solidFill>
                  <a:round/>
                  <a:headEnd/>
                  <a:tailEnd type="arrow" w="med" len="med"/>
                </a:ln>
                <a:effectLst/>
              </p:spPr>
              <p:txBody>
                <a:bodyPr/>
                <a:lstStyle/>
                <a:p>
                  <a:endParaRPr lang="en-US"/>
                </a:p>
              </p:txBody>
            </p:sp>
            <p:sp>
              <p:nvSpPr>
                <p:cNvPr id="112708" name="Line 68"/>
                <p:cNvSpPr>
                  <a:spLocks noChangeShapeType="1"/>
                </p:cNvSpPr>
                <p:nvPr/>
              </p:nvSpPr>
              <p:spPr bwMode="auto">
                <a:xfrm>
                  <a:off x="2350" y="2887"/>
                  <a:ext cx="931" cy="0"/>
                </a:xfrm>
                <a:prstGeom prst="line">
                  <a:avLst/>
                </a:prstGeom>
                <a:noFill/>
                <a:ln w="28575">
                  <a:solidFill>
                    <a:srgbClr val="008000"/>
                  </a:solidFill>
                  <a:round/>
                  <a:headEnd/>
                  <a:tailEnd type="arrow" w="med" len="med"/>
                </a:ln>
                <a:effectLst/>
              </p:spPr>
              <p:txBody>
                <a:bodyPr/>
                <a:lstStyle/>
                <a:p>
                  <a:endParaRPr lang="en-US"/>
                </a:p>
              </p:txBody>
            </p:sp>
            <p:sp>
              <p:nvSpPr>
                <p:cNvPr id="112709" name="Line 69"/>
                <p:cNvSpPr>
                  <a:spLocks noChangeShapeType="1"/>
                </p:cNvSpPr>
                <p:nvPr/>
              </p:nvSpPr>
              <p:spPr bwMode="auto">
                <a:xfrm>
                  <a:off x="2446" y="2983"/>
                  <a:ext cx="931" cy="0"/>
                </a:xfrm>
                <a:prstGeom prst="line">
                  <a:avLst/>
                </a:prstGeom>
                <a:noFill/>
                <a:ln w="28575">
                  <a:solidFill>
                    <a:srgbClr val="008000"/>
                  </a:solidFill>
                  <a:round/>
                  <a:headEnd/>
                  <a:tailEnd type="arrow" w="med" len="med"/>
                </a:ln>
                <a:effectLst/>
              </p:spPr>
              <p:txBody>
                <a:bodyPr/>
                <a:lstStyle/>
                <a:p>
                  <a:endParaRPr lang="en-US"/>
                </a:p>
              </p:txBody>
            </p:sp>
            <p:sp>
              <p:nvSpPr>
                <p:cNvPr id="112710" name="Line 70"/>
                <p:cNvSpPr>
                  <a:spLocks noChangeShapeType="1"/>
                </p:cNvSpPr>
                <p:nvPr/>
              </p:nvSpPr>
              <p:spPr bwMode="auto">
                <a:xfrm>
                  <a:off x="2542" y="3079"/>
                  <a:ext cx="931" cy="0"/>
                </a:xfrm>
                <a:prstGeom prst="line">
                  <a:avLst/>
                </a:prstGeom>
                <a:noFill/>
                <a:ln w="28575">
                  <a:solidFill>
                    <a:srgbClr val="008000"/>
                  </a:solidFill>
                  <a:round/>
                  <a:headEnd/>
                  <a:tailEnd type="arrow" w="med" len="med"/>
                </a:ln>
                <a:effectLst/>
              </p:spPr>
              <p:txBody>
                <a:bodyPr/>
                <a:lstStyle/>
                <a:p>
                  <a:endParaRPr lang="en-US"/>
                </a:p>
              </p:txBody>
            </p:sp>
          </p:grpSp>
        </p:grpSp>
        <p:sp>
          <p:nvSpPr>
            <p:cNvPr id="112711" name="Line 71"/>
            <p:cNvSpPr>
              <a:spLocks noChangeShapeType="1"/>
            </p:cNvSpPr>
            <p:nvPr/>
          </p:nvSpPr>
          <p:spPr bwMode="auto">
            <a:xfrm rot="2321480">
              <a:off x="4775" y="4266"/>
              <a:ext cx="489" cy="0"/>
            </a:xfrm>
            <a:prstGeom prst="line">
              <a:avLst/>
            </a:prstGeom>
            <a:noFill/>
            <a:ln w="57150">
              <a:solidFill>
                <a:srgbClr val="FF0000"/>
              </a:solidFill>
              <a:round/>
              <a:headEnd/>
              <a:tailEnd type="triangle" w="med" len="med"/>
            </a:ln>
            <a:effectLst/>
          </p:spPr>
          <p:txBody>
            <a:bodyPr/>
            <a:lstStyle/>
            <a:p>
              <a:endParaRPr lang="en-US"/>
            </a:p>
          </p:txBody>
        </p:sp>
        <p:sp>
          <p:nvSpPr>
            <p:cNvPr id="112712" name="Line 72"/>
            <p:cNvSpPr>
              <a:spLocks noChangeShapeType="1"/>
            </p:cNvSpPr>
            <p:nvPr/>
          </p:nvSpPr>
          <p:spPr bwMode="auto">
            <a:xfrm rot="2319194" flipH="1">
              <a:off x="4481" y="3979"/>
              <a:ext cx="367" cy="0"/>
            </a:xfrm>
            <a:prstGeom prst="line">
              <a:avLst/>
            </a:prstGeom>
            <a:noFill/>
            <a:ln w="57150">
              <a:solidFill>
                <a:srgbClr val="FF0000"/>
              </a:solidFill>
              <a:round/>
              <a:headEnd/>
              <a:tailEnd/>
            </a:ln>
            <a:effectLst/>
          </p:spPr>
          <p:txBody>
            <a:bodyPr/>
            <a:lstStyle/>
            <a:p>
              <a:endParaRPr lang="en-US"/>
            </a:p>
          </p:txBody>
        </p:sp>
      </p:grpSp>
      <p:sp>
        <p:nvSpPr>
          <p:cNvPr id="112714" name="Text Box 74"/>
          <p:cNvSpPr txBox="1">
            <a:spLocks noChangeArrowheads="1"/>
          </p:cNvSpPr>
          <p:nvPr/>
        </p:nvSpPr>
        <p:spPr bwMode="auto">
          <a:xfrm>
            <a:off x="7859713" y="3157538"/>
            <a:ext cx="370614" cy="400110"/>
          </a:xfrm>
          <a:prstGeom prst="rect">
            <a:avLst/>
          </a:prstGeom>
          <a:noFill/>
          <a:ln w="9525">
            <a:noFill/>
            <a:miter lim="800000"/>
            <a:headEnd/>
            <a:tailEnd/>
          </a:ln>
          <a:effectLst/>
        </p:spPr>
        <p:txBody>
          <a:bodyPr wrap="none">
            <a:spAutoFit/>
          </a:bodyPr>
          <a:lstStyle/>
          <a:p>
            <a:r>
              <a:rPr lang="en-US" sz="2000" b="1">
                <a:solidFill>
                  <a:srgbClr val="008000"/>
                </a:solidFill>
                <a:latin typeface="+mn-lt"/>
              </a:rPr>
              <a:t>B</a:t>
            </a:r>
          </a:p>
        </p:txBody>
      </p:sp>
      <p:sp>
        <p:nvSpPr>
          <p:cNvPr id="112715" name="Freeform 75"/>
          <p:cNvSpPr>
            <a:spLocks/>
          </p:cNvSpPr>
          <p:nvPr/>
        </p:nvSpPr>
        <p:spPr bwMode="auto">
          <a:xfrm>
            <a:off x="5610225" y="5689600"/>
            <a:ext cx="2890838" cy="1022350"/>
          </a:xfrm>
          <a:custGeom>
            <a:avLst/>
            <a:gdLst/>
            <a:ahLst/>
            <a:cxnLst>
              <a:cxn ang="0">
                <a:pos x="0" y="0"/>
              </a:cxn>
              <a:cxn ang="0">
                <a:pos x="189" y="205"/>
              </a:cxn>
              <a:cxn ang="0">
                <a:pos x="394" y="394"/>
              </a:cxn>
              <a:cxn ang="0">
                <a:pos x="591" y="205"/>
              </a:cxn>
              <a:cxn ang="0">
                <a:pos x="789" y="8"/>
              </a:cxn>
              <a:cxn ang="0">
                <a:pos x="986" y="205"/>
              </a:cxn>
              <a:cxn ang="0">
                <a:pos x="1175" y="394"/>
              </a:cxn>
              <a:cxn ang="0">
                <a:pos x="1373" y="205"/>
              </a:cxn>
              <a:cxn ang="0">
                <a:pos x="1570" y="8"/>
              </a:cxn>
              <a:cxn ang="0">
                <a:pos x="1767" y="205"/>
              </a:cxn>
              <a:cxn ang="0">
                <a:pos x="1964" y="394"/>
              </a:cxn>
              <a:cxn ang="0">
                <a:pos x="2162" y="197"/>
              </a:cxn>
            </a:cxnLst>
            <a:rect l="0" t="0" r="r" b="b"/>
            <a:pathLst>
              <a:path w="2162" h="395">
                <a:moveTo>
                  <a:pt x="0" y="0"/>
                </a:moveTo>
                <a:cubicBezTo>
                  <a:pt x="61" y="69"/>
                  <a:pt x="123" y="139"/>
                  <a:pt x="189" y="205"/>
                </a:cubicBezTo>
                <a:cubicBezTo>
                  <a:pt x="255" y="271"/>
                  <a:pt x="327" y="394"/>
                  <a:pt x="394" y="394"/>
                </a:cubicBezTo>
                <a:cubicBezTo>
                  <a:pt x="461" y="394"/>
                  <a:pt x="525" y="269"/>
                  <a:pt x="591" y="205"/>
                </a:cubicBezTo>
                <a:cubicBezTo>
                  <a:pt x="657" y="141"/>
                  <a:pt x="723" y="8"/>
                  <a:pt x="789" y="8"/>
                </a:cubicBezTo>
                <a:cubicBezTo>
                  <a:pt x="855" y="8"/>
                  <a:pt x="922" y="141"/>
                  <a:pt x="986" y="205"/>
                </a:cubicBezTo>
                <a:cubicBezTo>
                  <a:pt x="1050" y="269"/>
                  <a:pt x="1111" y="394"/>
                  <a:pt x="1175" y="394"/>
                </a:cubicBezTo>
                <a:cubicBezTo>
                  <a:pt x="1239" y="394"/>
                  <a:pt x="1307" y="269"/>
                  <a:pt x="1373" y="205"/>
                </a:cubicBezTo>
                <a:cubicBezTo>
                  <a:pt x="1439" y="141"/>
                  <a:pt x="1504" y="8"/>
                  <a:pt x="1570" y="8"/>
                </a:cubicBezTo>
                <a:cubicBezTo>
                  <a:pt x="1636" y="8"/>
                  <a:pt x="1701" y="141"/>
                  <a:pt x="1767" y="205"/>
                </a:cubicBezTo>
                <a:cubicBezTo>
                  <a:pt x="1833" y="269"/>
                  <a:pt x="1898" y="395"/>
                  <a:pt x="1964" y="394"/>
                </a:cubicBezTo>
                <a:cubicBezTo>
                  <a:pt x="2030" y="393"/>
                  <a:pt x="2096" y="295"/>
                  <a:pt x="2162" y="197"/>
                </a:cubicBezTo>
              </a:path>
            </a:pathLst>
          </a:custGeom>
          <a:noFill/>
          <a:ln w="19050" cap="flat" cmpd="sng">
            <a:solidFill>
              <a:schemeClr val="accent2"/>
            </a:solidFill>
            <a:prstDash val="dash"/>
            <a:round/>
            <a:headEnd/>
            <a:tailEnd/>
          </a:ln>
          <a:effectLst/>
        </p:spPr>
        <p:txBody>
          <a:bodyPr/>
          <a:lstStyle/>
          <a:p>
            <a:endParaRPr lang="en-US"/>
          </a:p>
        </p:txBody>
      </p:sp>
      <p:sp>
        <p:nvSpPr>
          <p:cNvPr id="112716" name="Oval 76"/>
          <p:cNvSpPr>
            <a:spLocks noChangeArrowheads="1"/>
          </p:cNvSpPr>
          <p:nvPr/>
        </p:nvSpPr>
        <p:spPr bwMode="auto">
          <a:xfrm>
            <a:off x="5540375" y="5656263"/>
            <a:ext cx="88900" cy="88900"/>
          </a:xfrm>
          <a:prstGeom prst="ellipse">
            <a:avLst/>
          </a:prstGeom>
          <a:solidFill>
            <a:srgbClr val="FF0000"/>
          </a:solidFill>
          <a:ln w="9525">
            <a:solidFill>
              <a:schemeClr val="tx1"/>
            </a:solidFill>
            <a:round/>
            <a:headEnd/>
            <a:tailEnd/>
          </a:ln>
          <a:effectLst/>
        </p:spPr>
        <p:txBody>
          <a:bodyPr wrap="none" anchor="ctr"/>
          <a:lstStyle/>
          <a:p>
            <a:endParaRPr lang="en-US"/>
          </a:p>
        </p:txBody>
      </p:sp>
      <p:grpSp>
        <p:nvGrpSpPr>
          <p:cNvPr id="112717" name="Group 77"/>
          <p:cNvGrpSpPr>
            <a:grpSpLocks/>
          </p:cNvGrpSpPr>
          <p:nvPr/>
        </p:nvGrpSpPr>
        <p:grpSpPr bwMode="auto">
          <a:xfrm>
            <a:off x="7847013" y="3486150"/>
            <a:ext cx="581025" cy="531813"/>
            <a:chOff x="4437" y="2106"/>
            <a:chExt cx="366" cy="335"/>
          </a:xfrm>
        </p:grpSpPr>
        <p:sp>
          <p:nvSpPr>
            <p:cNvPr id="112718" name="Rectangle 78"/>
            <p:cNvSpPr>
              <a:spLocks noChangeArrowheads="1"/>
            </p:cNvSpPr>
            <p:nvPr/>
          </p:nvSpPr>
          <p:spPr bwMode="auto">
            <a:xfrm>
              <a:off x="4482" y="2138"/>
              <a:ext cx="272" cy="239"/>
            </a:xfrm>
            <a:prstGeom prst="rect">
              <a:avLst/>
            </a:prstGeom>
            <a:noFill/>
            <a:ln w="9525">
              <a:noFill/>
              <a:miter lim="800000"/>
              <a:headEnd/>
              <a:tailEnd/>
            </a:ln>
            <a:effectLst/>
          </p:spPr>
          <p:txBody>
            <a:bodyPr/>
            <a:lstStyle/>
            <a:p>
              <a:pPr eaLnBrk="0" hangingPunct="0">
                <a:lnSpc>
                  <a:spcPct val="90000"/>
                </a:lnSpc>
                <a:spcBef>
                  <a:spcPct val="20000"/>
                </a:spcBef>
              </a:pPr>
              <a:r>
                <a:rPr lang="en-US">
                  <a:latin typeface="+mn-lt"/>
                  <a:sym typeface="Symbol" pitchFamily="18" charset="2"/>
                </a:rPr>
                <a:t></a:t>
              </a:r>
              <a:endParaRPr lang="en-US" b="1">
                <a:latin typeface="+mn-lt"/>
                <a:sym typeface="Symbol" pitchFamily="18" charset="2"/>
              </a:endParaRPr>
            </a:p>
          </p:txBody>
        </p:sp>
        <p:sp>
          <p:nvSpPr>
            <p:cNvPr id="112719" name="Arc 79"/>
            <p:cNvSpPr>
              <a:spLocks/>
            </p:cNvSpPr>
            <p:nvPr/>
          </p:nvSpPr>
          <p:spPr bwMode="auto">
            <a:xfrm flipH="1">
              <a:off x="4437" y="2106"/>
              <a:ext cx="366" cy="335"/>
            </a:xfrm>
            <a:custGeom>
              <a:avLst/>
              <a:gdLst>
                <a:gd name="G0" fmla="+- 21541 0 0"/>
                <a:gd name="G1" fmla="+- 0 0 0"/>
                <a:gd name="G2" fmla="+- 21600 0 0"/>
                <a:gd name="T0" fmla="*/ 12627 w 21541"/>
                <a:gd name="T1" fmla="*/ 19675 h 19675"/>
                <a:gd name="T2" fmla="*/ 0 w 21541"/>
                <a:gd name="T3" fmla="*/ 1597 h 19675"/>
                <a:gd name="T4" fmla="*/ 21541 w 21541"/>
                <a:gd name="T5" fmla="*/ 0 h 19675"/>
              </a:gdLst>
              <a:ahLst/>
              <a:cxnLst>
                <a:cxn ang="0">
                  <a:pos x="T0" y="T1"/>
                </a:cxn>
                <a:cxn ang="0">
                  <a:pos x="T2" y="T3"/>
                </a:cxn>
                <a:cxn ang="0">
                  <a:pos x="T4" y="T5"/>
                </a:cxn>
              </a:cxnLst>
              <a:rect l="0" t="0" r="r" b="b"/>
              <a:pathLst>
                <a:path w="21541" h="19675" fill="none" extrusionOk="0">
                  <a:moveTo>
                    <a:pt x="12627" y="19674"/>
                  </a:moveTo>
                  <a:cubicBezTo>
                    <a:pt x="5427" y="16413"/>
                    <a:pt x="584" y="9479"/>
                    <a:pt x="0" y="1596"/>
                  </a:cubicBezTo>
                </a:path>
                <a:path w="21541" h="19675" stroke="0" extrusionOk="0">
                  <a:moveTo>
                    <a:pt x="12627" y="19674"/>
                  </a:moveTo>
                  <a:cubicBezTo>
                    <a:pt x="5427" y="16413"/>
                    <a:pt x="584" y="9479"/>
                    <a:pt x="0" y="1596"/>
                  </a:cubicBezTo>
                  <a:lnTo>
                    <a:pt x="21541" y="0"/>
                  </a:lnTo>
                  <a:close/>
                </a:path>
              </a:pathLst>
            </a:custGeom>
            <a:noFill/>
            <a:ln w="19050">
              <a:solidFill>
                <a:schemeClr val="tx1"/>
              </a:solidFill>
              <a:round/>
              <a:headEnd type="arrow" w="med" len="med"/>
              <a:tailEnd/>
            </a:ln>
            <a:effectLst/>
          </p:spPr>
          <p:txBody>
            <a:bodyPr wrap="none" anchor="ctr"/>
            <a:lstStyle/>
            <a:p>
              <a:endParaRPr lang="en-US">
                <a:latin typeface="+mn-lt"/>
              </a:endParaRPr>
            </a:p>
          </p:txBody>
        </p:sp>
      </p:grpSp>
      <p:sp>
        <p:nvSpPr>
          <p:cNvPr id="112720" name="Oval 80"/>
          <p:cNvSpPr>
            <a:spLocks noChangeArrowheads="1"/>
          </p:cNvSpPr>
          <p:nvPr/>
        </p:nvSpPr>
        <p:spPr bwMode="auto">
          <a:xfrm>
            <a:off x="5681663" y="5851525"/>
            <a:ext cx="88900" cy="88900"/>
          </a:xfrm>
          <a:prstGeom prst="ellipse">
            <a:avLst/>
          </a:prstGeom>
          <a:solidFill>
            <a:srgbClr val="FF0000"/>
          </a:solidFill>
          <a:ln w="9525">
            <a:solidFill>
              <a:schemeClr val="tx1"/>
            </a:solidFill>
            <a:round/>
            <a:headEnd/>
            <a:tailEnd/>
          </a:ln>
          <a:effectLst/>
        </p:spPr>
        <p:txBody>
          <a:bodyPr wrap="none" anchor="ctr"/>
          <a:lstStyle/>
          <a:p>
            <a:endParaRPr lang="en-US"/>
          </a:p>
        </p:txBody>
      </p:sp>
      <p:grpSp>
        <p:nvGrpSpPr>
          <p:cNvPr id="112721" name="Group 81"/>
          <p:cNvGrpSpPr>
            <a:grpSpLocks/>
          </p:cNvGrpSpPr>
          <p:nvPr/>
        </p:nvGrpSpPr>
        <p:grpSpPr bwMode="auto">
          <a:xfrm>
            <a:off x="5446713" y="1838325"/>
            <a:ext cx="3570287" cy="3570288"/>
            <a:chOff x="538" y="1471"/>
            <a:chExt cx="2249" cy="2249"/>
          </a:xfrm>
        </p:grpSpPr>
        <p:grpSp>
          <p:nvGrpSpPr>
            <p:cNvPr id="112722" name="Group 82"/>
            <p:cNvGrpSpPr>
              <a:grpSpLocks/>
            </p:cNvGrpSpPr>
            <p:nvPr/>
          </p:nvGrpSpPr>
          <p:grpSpPr bwMode="auto">
            <a:xfrm>
              <a:off x="538" y="1471"/>
              <a:ext cx="2249" cy="2249"/>
              <a:chOff x="294" y="1580"/>
              <a:chExt cx="2249" cy="2249"/>
            </a:xfrm>
          </p:grpSpPr>
          <p:sp>
            <p:nvSpPr>
              <p:cNvPr id="112723" name="Rectangle 83"/>
              <p:cNvSpPr>
                <a:spLocks noChangeArrowheads="1"/>
              </p:cNvSpPr>
              <p:nvPr/>
            </p:nvSpPr>
            <p:spPr bwMode="auto">
              <a:xfrm>
                <a:off x="294" y="1580"/>
                <a:ext cx="2249" cy="2249"/>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112724" name="Freeform 84"/>
              <p:cNvSpPr>
                <a:spLocks/>
              </p:cNvSpPr>
              <p:nvPr/>
            </p:nvSpPr>
            <p:spPr bwMode="auto">
              <a:xfrm>
                <a:off x="471" y="1942"/>
                <a:ext cx="1894" cy="947"/>
              </a:xfrm>
              <a:custGeom>
                <a:avLst/>
                <a:gdLst/>
                <a:ahLst/>
                <a:cxnLst>
                  <a:cxn ang="0">
                    <a:pos x="482" y="0"/>
                  </a:cxn>
                  <a:cxn ang="0">
                    <a:pos x="845" y="363"/>
                  </a:cxn>
                  <a:cxn ang="0">
                    <a:pos x="1310" y="363"/>
                  </a:cxn>
                  <a:cxn ang="0">
                    <a:pos x="1894" y="947"/>
                  </a:cxn>
                  <a:cxn ang="0">
                    <a:pos x="592" y="947"/>
                  </a:cxn>
                  <a:cxn ang="0">
                    <a:pos x="0" y="355"/>
                  </a:cxn>
                  <a:cxn ang="0">
                    <a:pos x="450" y="355"/>
                  </a:cxn>
                  <a:cxn ang="0">
                    <a:pos x="103" y="8"/>
                  </a:cxn>
                </a:cxnLst>
                <a:rect l="0" t="0" r="r" b="b"/>
                <a:pathLst>
                  <a:path w="1894" h="947">
                    <a:moveTo>
                      <a:pt x="482" y="0"/>
                    </a:moveTo>
                    <a:lnTo>
                      <a:pt x="845" y="363"/>
                    </a:lnTo>
                    <a:lnTo>
                      <a:pt x="1310" y="363"/>
                    </a:lnTo>
                    <a:lnTo>
                      <a:pt x="1894" y="947"/>
                    </a:lnTo>
                    <a:lnTo>
                      <a:pt x="592" y="947"/>
                    </a:lnTo>
                    <a:lnTo>
                      <a:pt x="0" y="355"/>
                    </a:lnTo>
                    <a:lnTo>
                      <a:pt x="450" y="355"/>
                    </a:lnTo>
                    <a:lnTo>
                      <a:pt x="103" y="8"/>
                    </a:lnTo>
                  </a:path>
                </a:pathLst>
              </a:custGeom>
              <a:noFill/>
              <a:ln w="57150" cmpd="sng">
                <a:solidFill>
                  <a:srgbClr val="FF9900"/>
                </a:solidFill>
                <a:round/>
                <a:headEnd/>
                <a:tailEnd/>
              </a:ln>
              <a:effectLst/>
            </p:spPr>
            <p:txBody>
              <a:bodyPr/>
              <a:lstStyle/>
              <a:p>
                <a:endParaRPr lang="en-US"/>
              </a:p>
            </p:txBody>
          </p:sp>
        </p:grpSp>
        <p:sp>
          <p:nvSpPr>
            <p:cNvPr id="112725" name="Line 85"/>
            <p:cNvSpPr>
              <a:spLocks noChangeShapeType="1"/>
            </p:cNvSpPr>
            <p:nvPr/>
          </p:nvSpPr>
          <p:spPr bwMode="auto">
            <a:xfrm>
              <a:off x="1655" y="2798"/>
              <a:ext cx="0" cy="667"/>
            </a:xfrm>
            <a:prstGeom prst="line">
              <a:avLst/>
            </a:prstGeom>
            <a:noFill/>
            <a:ln w="57150">
              <a:solidFill>
                <a:srgbClr val="FF0000"/>
              </a:solidFill>
              <a:round/>
              <a:headEnd/>
              <a:tailEnd type="triangle" w="med" len="med"/>
            </a:ln>
            <a:effectLst/>
          </p:spPr>
          <p:txBody>
            <a:bodyPr/>
            <a:lstStyle/>
            <a:p>
              <a:endParaRPr lang="en-US"/>
            </a:p>
          </p:txBody>
        </p:sp>
        <p:sp>
          <p:nvSpPr>
            <p:cNvPr id="112726" name="Line 86"/>
            <p:cNvSpPr>
              <a:spLocks noChangeShapeType="1"/>
            </p:cNvSpPr>
            <p:nvPr/>
          </p:nvSpPr>
          <p:spPr bwMode="auto">
            <a:xfrm flipV="1">
              <a:off x="1655" y="2505"/>
              <a:ext cx="0" cy="265"/>
            </a:xfrm>
            <a:prstGeom prst="line">
              <a:avLst/>
            </a:prstGeom>
            <a:noFill/>
            <a:ln w="57150">
              <a:solidFill>
                <a:srgbClr val="FF0000"/>
              </a:solidFill>
              <a:round/>
              <a:headEnd/>
              <a:tailEnd/>
            </a:ln>
            <a:effectLst/>
          </p:spPr>
          <p:txBody>
            <a:bodyPr/>
            <a:lstStyle/>
            <a:p>
              <a:endParaRPr lang="en-US"/>
            </a:p>
          </p:txBody>
        </p:sp>
      </p:grpSp>
      <p:sp>
        <p:nvSpPr>
          <p:cNvPr id="112727" name="Text Box 87"/>
          <p:cNvSpPr txBox="1">
            <a:spLocks noChangeArrowheads="1"/>
          </p:cNvSpPr>
          <p:nvPr/>
        </p:nvSpPr>
        <p:spPr bwMode="auto">
          <a:xfrm>
            <a:off x="7210425" y="4821238"/>
            <a:ext cx="368300" cy="396875"/>
          </a:xfrm>
          <a:prstGeom prst="rect">
            <a:avLst/>
          </a:prstGeom>
          <a:noFill/>
          <a:ln w="9525">
            <a:noFill/>
            <a:miter lim="800000"/>
            <a:headEnd/>
            <a:tailEnd/>
          </a:ln>
          <a:effectLst/>
        </p:spPr>
        <p:txBody>
          <a:bodyPr wrap="none">
            <a:spAutoFit/>
          </a:bodyPr>
          <a:lstStyle/>
          <a:p>
            <a:r>
              <a:rPr lang="en-US" sz="2000" b="1">
                <a:solidFill>
                  <a:srgbClr val="FF0000"/>
                </a:solidFill>
                <a:latin typeface="+mn-lt"/>
              </a:rPr>
              <a:t>A</a:t>
            </a:r>
          </a:p>
        </p:txBody>
      </p:sp>
      <p:sp>
        <p:nvSpPr>
          <p:cNvPr id="112728" name="Line 88"/>
          <p:cNvSpPr>
            <a:spLocks noChangeShapeType="1"/>
          </p:cNvSpPr>
          <p:nvPr/>
        </p:nvSpPr>
        <p:spPr bwMode="auto">
          <a:xfrm>
            <a:off x="7232650" y="3487738"/>
            <a:ext cx="1431925" cy="0"/>
          </a:xfrm>
          <a:prstGeom prst="line">
            <a:avLst/>
          </a:prstGeom>
          <a:noFill/>
          <a:ln w="28575">
            <a:solidFill>
              <a:srgbClr val="008000"/>
            </a:solidFill>
            <a:prstDash val="dash"/>
            <a:round/>
            <a:headEnd/>
            <a:tailEnd type="arrow" w="med" len="med"/>
          </a:ln>
          <a:effectLst/>
        </p:spPr>
        <p:txBody>
          <a:bodyPr/>
          <a:lstStyle/>
          <a:p>
            <a:endParaRPr lang="en-US">
              <a:latin typeface="+mn-lt"/>
            </a:endParaRPr>
          </a:p>
        </p:txBody>
      </p:sp>
      <p:sp>
        <p:nvSpPr>
          <p:cNvPr id="112729" name="Text Box 89"/>
          <p:cNvSpPr txBox="1">
            <a:spLocks noChangeArrowheads="1"/>
          </p:cNvSpPr>
          <p:nvPr/>
        </p:nvSpPr>
        <p:spPr bwMode="auto">
          <a:xfrm>
            <a:off x="8594725" y="3243263"/>
            <a:ext cx="368300" cy="396875"/>
          </a:xfrm>
          <a:prstGeom prst="rect">
            <a:avLst/>
          </a:prstGeom>
          <a:noFill/>
          <a:ln w="9525">
            <a:noFill/>
            <a:miter lim="800000"/>
            <a:headEnd/>
            <a:tailEnd/>
          </a:ln>
          <a:effectLst/>
        </p:spPr>
        <p:txBody>
          <a:bodyPr wrap="none">
            <a:spAutoFit/>
          </a:bodyPr>
          <a:lstStyle/>
          <a:p>
            <a:r>
              <a:rPr lang="en-US" sz="2000" b="1">
                <a:solidFill>
                  <a:srgbClr val="008000"/>
                </a:solidFill>
                <a:latin typeface="+mn-lt"/>
              </a:rPr>
              <a:t>B</a:t>
            </a:r>
          </a:p>
        </p:txBody>
      </p:sp>
      <p:grpSp>
        <p:nvGrpSpPr>
          <p:cNvPr id="112730" name="Group 90"/>
          <p:cNvGrpSpPr>
            <a:grpSpLocks/>
          </p:cNvGrpSpPr>
          <p:nvPr/>
        </p:nvGrpSpPr>
        <p:grpSpPr bwMode="auto">
          <a:xfrm>
            <a:off x="7237413" y="3443288"/>
            <a:ext cx="1038225" cy="1004887"/>
            <a:chOff x="4084" y="2072"/>
            <a:chExt cx="654" cy="633"/>
          </a:xfrm>
        </p:grpSpPr>
        <p:sp>
          <p:nvSpPr>
            <p:cNvPr id="112731" name="Arc 91"/>
            <p:cNvSpPr>
              <a:spLocks/>
            </p:cNvSpPr>
            <p:nvPr/>
          </p:nvSpPr>
          <p:spPr bwMode="auto">
            <a:xfrm flipH="1">
              <a:off x="4084" y="2072"/>
              <a:ext cx="654" cy="633"/>
            </a:xfrm>
            <a:custGeom>
              <a:avLst/>
              <a:gdLst>
                <a:gd name="G0" fmla="+- 21541 0 0"/>
                <a:gd name="G1" fmla="+- 0 0 0"/>
                <a:gd name="G2" fmla="+- 21600 0 0"/>
                <a:gd name="T0" fmla="*/ 22359 w 22359"/>
                <a:gd name="T1" fmla="*/ 21584 h 21600"/>
                <a:gd name="T2" fmla="*/ 0 w 22359"/>
                <a:gd name="T3" fmla="*/ 1597 h 21600"/>
                <a:gd name="T4" fmla="*/ 21541 w 22359"/>
                <a:gd name="T5" fmla="*/ 0 h 21600"/>
              </a:gdLst>
              <a:ahLst/>
              <a:cxnLst>
                <a:cxn ang="0">
                  <a:pos x="T0" y="T1"/>
                </a:cxn>
                <a:cxn ang="0">
                  <a:pos x="T2" y="T3"/>
                </a:cxn>
                <a:cxn ang="0">
                  <a:pos x="T4" y="T5"/>
                </a:cxn>
              </a:cxnLst>
              <a:rect l="0" t="0" r="r" b="b"/>
              <a:pathLst>
                <a:path w="22359" h="21600" fill="none" extrusionOk="0">
                  <a:moveTo>
                    <a:pt x="22359" y="21584"/>
                  </a:moveTo>
                  <a:cubicBezTo>
                    <a:pt x="22086" y="21594"/>
                    <a:pt x="21813" y="21599"/>
                    <a:pt x="21541" y="21600"/>
                  </a:cubicBezTo>
                  <a:cubicBezTo>
                    <a:pt x="10231" y="21600"/>
                    <a:pt x="836" y="12875"/>
                    <a:pt x="0" y="1596"/>
                  </a:cubicBezTo>
                </a:path>
                <a:path w="22359" h="21600" stroke="0" extrusionOk="0">
                  <a:moveTo>
                    <a:pt x="22359" y="21584"/>
                  </a:moveTo>
                  <a:cubicBezTo>
                    <a:pt x="22086" y="21594"/>
                    <a:pt x="21813" y="21599"/>
                    <a:pt x="21541" y="21600"/>
                  </a:cubicBezTo>
                  <a:cubicBezTo>
                    <a:pt x="10231" y="21600"/>
                    <a:pt x="836" y="12875"/>
                    <a:pt x="0" y="1596"/>
                  </a:cubicBezTo>
                  <a:lnTo>
                    <a:pt x="21541" y="0"/>
                  </a:lnTo>
                  <a:close/>
                </a:path>
              </a:pathLst>
            </a:custGeom>
            <a:noFill/>
            <a:ln w="19050">
              <a:solidFill>
                <a:schemeClr val="tx1"/>
              </a:solidFill>
              <a:round/>
              <a:headEnd type="arrow" w="med" len="med"/>
              <a:tailEnd/>
            </a:ln>
            <a:effectLst/>
          </p:spPr>
          <p:txBody>
            <a:bodyPr wrap="none" anchor="ctr"/>
            <a:lstStyle/>
            <a:p>
              <a:endParaRPr lang="en-US">
                <a:latin typeface="+mn-lt"/>
              </a:endParaRPr>
            </a:p>
          </p:txBody>
        </p:sp>
        <p:sp>
          <p:nvSpPr>
            <p:cNvPr id="112732" name="Rectangle 92"/>
            <p:cNvSpPr>
              <a:spLocks noChangeArrowheads="1"/>
            </p:cNvSpPr>
            <p:nvPr/>
          </p:nvSpPr>
          <p:spPr bwMode="auto">
            <a:xfrm>
              <a:off x="4236" y="2255"/>
              <a:ext cx="272" cy="239"/>
            </a:xfrm>
            <a:prstGeom prst="rect">
              <a:avLst/>
            </a:prstGeom>
            <a:noFill/>
            <a:ln w="9525">
              <a:noFill/>
              <a:miter lim="800000"/>
              <a:headEnd/>
              <a:tailEnd/>
            </a:ln>
            <a:effectLst/>
          </p:spPr>
          <p:txBody>
            <a:bodyPr/>
            <a:lstStyle/>
            <a:p>
              <a:pPr eaLnBrk="0" hangingPunct="0">
                <a:lnSpc>
                  <a:spcPct val="90000"/>
                </a:lnSpc>
                <a:spcBef>
                  <a:spcPct val="20000"/>
                </a:spcBef>
              </a:pPr>
              <a:r>
                <a:rPr lang="en-US">
                  <a:latin typeface="+mn-lt"/>
                  <a:sym typeface="Symbol" pitchFamily="18" charset="2"/>
                </a:rPr>
                <a:t></a:t>
              </a:r>
              <a:endParaRPr lang="en-US" b="1">
                <a:latin typeface="+mn-lt"/>
                <a:sym typeface="Symbol" pitchFamily="18" charset="2"/>
              </a:endParaRPr>
            </a:p>
          </p:txBody>
        </p:sp>
      </p:grpSp>
      <p:sp>
        <p:nvSpPr>
          <p:cNvPr id="112733" name="Oval 93"/>
          <p:cNvSpPr>
            <a:spLocks noChangeArrowheads="1"/>
          </p:cNvSpPr>
          <p:nvPr/>
        </p:nvSpPr>
        <p:spPr bwMode="auto">
          <a:xfrm>
            <a:off x="5800725" y="6148388"/>
            <a:ext cx="88900" cy="889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112734" name="Oval 94"/>
          <p:cNvSpPr>
            <a:spLocks noChangeArrowheads="1"/>
          </p:cNvSpPr>
          <p:nvPr/>
        </p:nvSpPr>
        <p:spPr bwMode="auto">
          <a:xfrm>
            <a:off x="5945188" y="6483350"/>
            <a:ext cx="88900" cy="889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112735" name="Oval 95"/>
          <p:cNvSpPr>
            <a:spLocks noChangeArrowheads="1"/>
          </p:cNvSpPr>
          <p:nvPr/>
        </p:nvSpPr>
        <p:spPr bwMode="auto">
          <a:xfrm>
            <a:off x="6092825" y="6665913"/>
            <a:ext cx="88900" cy="889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112736" name="Oval 96"/>
          <p:cNvSpPr>
            <a:spLocks noChangeArrowheads="1"/>
          </p:cNvSpPr>
          <p:nvPr/>
        </p:nvSpPr>
        <p:spPr bwMode="auto">
          <a:xfrm>
            <a:off x="6221413" y="6484938"/>
            <a:ext cx="88900" cy="889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112737" name="Oval 97"/>
          <p:cNvSpPr>
            <a:spLocks noChangeArrowheads="1"/>
          </p:cNvSpPr>
          <p:nvPr/>
        </p:nvSpPr>
        <p:spPr bwMode="auto">
          <a:xfrm>
            <a:off x="6375400" y="6153150"/>
            <a:ext cx="88900" cy="889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112739"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11: Electromagnetic induction - AHL</a:t>
            </a:r>
            <a:br>
              <a:rPr lang="en-US" altLang="en-US" sz="2800" b="1">
                <a:solidFill>
                  <a:schemeClr val="tx2"/>
                </a:solidFill>
              </a:rPr>
            </a:br>
            <a:r>
              <a:rPr lang="en-US" altLang="en-US" sz="2800"/>
              <a:t>11.2 – Power generation and transmission</a:t>
            </a:r>
          </a:p>
        </p:txBody>
      </p:sp>
      <p:sp>
        <p:nvSpPr>
          <p:cNvPr id="112713" name="Text Box 73"/>
          <p:cNvSpPr txBox="1">
            <a:spLocks noChangeArrowheads="1"/>
          </p:cNvSpPr>
          <p:nvPr/>
        </p:nvSpPr>
        <p:spPr bwMode="auto">
          <a:xfrm>
            <a:off x="8459788" y="4217988"/>
            <a:ext cx="368300" cy="396875"/>
          </a:xfrm>
          <a:prstGeom prst="rect">
            <a:avLst/>
          </a:prstGeom>
          <a:noFill/>
          <a:ln w="9525">
            <a:noFill/>
            <a:miter lim="800000"/>
            <a:headEnd/>
            <a:tailEnd/>
          </a:ln>
          <a:effectLst/>
        </p:spPr>
        <p:txBody>
          <a:bodyPr wrap="none">
            <a:spAutoFit/>
          </a:bodyPr>
          <a:lstStyle/>
          <a:p>
            <a:r>
              <a:rPr lang="en-US" sz="2000" b="1" dirty="0">
                <a:solidFill>
                  <a:srgbClr val="FF0000"/>
                </a:solidFill>
                <a:latin typeface="+mn-lt"/>
              </a:rPr>
              <a:t>A</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2642">
                                            <p:txEl>
                                              <p:pRg st="1" end="1"/>
                                            </p:txEl>
                                          </p:spTgt>
                                        </p:tgtEl>
                                        <p:attrNameLst>
                                          <p:attrName>style.visibility</p:attrName>
                                        </p:attrNameLst>
                                      </p:cBhvr>
                                      <p:to>
                                        <p:strVal val="visible"/>
                                      </p:to>
                                    </p:set>
                                    <p:anim calcmode="lin" valueType="num">
                                      <p:cBhvr additive="base">
                                        <p:cTn id="7" dur="500" fill="hold"/>
                                        <p:tgtEl>
                                          <p:spTgt spid="11264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64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112643"/>
                                        </p:tgtEl>
                                        <p:attrNameLst>
                                          <p:attrName>style.visibility</p:attrName>
                                        </p:attrNameLst>
                                      </p:cBhvr>
                                      <p:to>
                                        <p:strVal val="visible"/>
                                      </p:to>
                                    </p:set>
                                    <p:animEffect transition="in" filter="diamond(in)">
                                      <p:cBhvr>
                                        <p:cTn id="13" dur="2000"/>
                                        <p:tgtEl>
                                          <p:spTgt spid="112643"/>
                                        </p:tgtEl>
                                      </p:cBhvr>
                                    </p:animEffect>
                                  </p:childTnLst>
                                  <p:subTnLst>
                                    <p:audio>
                                      <p:cMediaNode>
                                        <p:cTn display="0" masterRel="sameClick">
                                          <p:stCondLst>
                                            <p:cond evt="begin" delay="0">
                                              <p:tn val="11"/>
                                            </p:cond>
                                          </p:stCondLst>
                                          <p:endCondLst>
                                            <p:cond evt="onStopAudio" delay="0">
                                              <p:tgtEl>
                                                <p:sldTgt/>
                                              </p:tgtEl>
                                            </p:cond>
                                          </p:endCondLst>
                                        </p:cTn>
                                        <p:tgtEl>
                                          <p:sndTgt r:embed="rId5" name="chimes.wav"/>
                                        </p:tgtEl>
                                      </p:cMediaNode>
                                    </p:audio>
                                  </p:subTnLst>
                                </p:cTn>
                              </p:par>
                              <p:par>
                                <p:cTn id="14" presetID="8" presetClass="entr" presetSubtype="16" fill="hold" nodeType="withEffect">
                                  <p:stCondLst>
                                    <p:cond delay="0"/>
                                  </p:stCondLst>
                                  <p:childTnLst>
                                    <p:set>
                                      <p:cBhvr>
                                        <p:cTn id="15" dur="1" fill="hold">
                                          <p:stCondLst>
                                            <p:cond delay="0"/>
                                          </p:stCondLst>
                                        </p:cTn>
                                        <p:tgtEl>
                                          <p:spTgt spid="112740"/>
                                        </p:tgtEl>
                                        <p:attrNameLst>
                                          <p:attrName>style.visibility</p:attrName>
                                        </p:attrNameLst>
                                      </p:cBhvr>
                                      <p:to>
                                        <p:strVal val="visible"/>
                                      </p:to>
                                    </p:set>
                                    <p:animEffect transition="in" filter="diamond(in)">
                                      <p:cBhvr>
                                        <p:cTn id="16" dur="2000"/>
                                        <p:tgtEl>
                                          <p:spTgt spid="112740"/>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112683"/>
                                        </p:tgtEl>
                                        <p:attrNameLst>
                                          <p:attrName>style.visibility</p:attrName>
                                        </p:attrNameLst>
                                      </p:cBhvr>
                                      <p:to>
                                        <p:strVal val="visible"/>
                                      </p:to>
                                    </p:set>
                                    <p:anim calcmode="lin" valueType="num">
                                      <p:cBhvr>
                                        <p:cTn id="21" dur="500" fill="hold"/>
                                        <p:tgtEl>
                                          <p:spTgt spid="112683"/>
                                        </p:tgtEl>
                                        <p:attrNameLst>
                                          <p:attrName>ppt_w</p:attrName>
                                        </p:attrNameLst>
                                      </p:cBhvr>
                                      <p:tavLst>
                                        <p:tav tm="0">
                                          <p:val>
                                            <p:fltVal val="0"/>
                                          </p:val>
                                        </p:tav>
                                        <p:tav tm="100000">
                                          <p:val>
                                            <p:strVal val="#ppt_w"/>
                                          </p:val>
                                        </p:tav>
                                      </p:tavLst>
                                    </p:anim>
                                    <p:anim calcmode="lin" valueType="num">
                                      <p:cBhvr>
                                        <p:cTn id="22" dur="500" fill="hold"/>
                                        <p:tgtEl>
                                          <p:spTgt spid="112683"/>
                                        </p:tgtEl>
                                        <p:attrNameLst>
                                          <p:attrName>ppt_h</p:attrName>
                                        </p:attrNameLst>
                                      </p:cBhvr>
                                      <p:tavLst>
                                        <p:tav tm="0">
                                          <p:val>
                                            <p:fltVal val="0"/>
                                          </p:val>
                                        </p:tav>
                                        <p:tav tm="100000">
                                          <p:val>
                                            <p:strVal val="#ppt_h"/>
                                          </p:val>
                                        </p:tav>
                                      </p:tavLst>
                                    </p:anim>
                                    <p:animEffect transition="in" filter="fade">
                                      <p:cBhvr>
                                        <p:cTn id="23" dur="500"/>
                                        <p:tgtEl>
                                          <p:spTgt spid="112683"/>
                                        </p:tgtEl>
                                      </p:cBhvr>
                                    </p:animEffect>
                                  </p:childTnLst>
                                  <p:subTnLst>
                                    <p:audio>
                                      <p:cMediaNode>
                                        <p:cTn display="0" masterRel="sameClick">
                                          <p:stCondLst>
                                            <p:cond evt="begin" delay="0">
                                              <p:tn val="19"/>
                                            </p:cond>
                                          </p:stCondLst>
                                          <p:endCondLst>
                                            <p:cond evt="onStopAudio" delay="0">
                                              <p:tgtEl>
                                                <p:sldTgt/>
                                              </p:tgtEl>
                                            </p:cond>
                                          </p:endCondLst>
                                        </p:cTn>
                                        <p:tgtEl>
                                          <p:sndTgt r:embed="rId6" name="cashreg.wav"/>
                                        </p:tgtEl>
                                      </p:cMediaNode>
                                    </p:audio>
                                  </p:sub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112681"/>
                                        </p:tgtEl>
                                        <p:attrNameLst>
                                          <p:attrName>style.visibility</p:attrName>
                                        </p:attrNameLst>
                                      </p:cBhvr>
                                      <p:to>
                                        <p:strVal val="visible"/>
                                      </p:to>
                                    </p:set>
                                    <p:anim calcmode="lin" valueType="num">
                                      <p:cBhvr>
                                        <p:cTn id="28" dur="500" fill="hold"/>
                                        <p:tgtEl>
                                          <p:spTgt spid="112681"/>
                                        </p:tgtEl>
                                        <p:attrNameLst>
                                          <p:attrName>ppt_w</p:attrName>
                                        </p:attrNameLst>
                                      </p:cBhvr>
                                      <p:tavLst>
                                        <p:tav tm="0">
                                          <p:val>
                                            <p:fltVal val="0"/>
                                          </p:val>
                                        </p:tav>
                                        <p:tav tm="100000">
                                          <p:val>
                                            <p:strVal val="#ppt_w"/>
                                          </p:val>
                                        </p:tav>
                                      </p:tavLst>
                                    </p:anim>
                                    <p:anim calcmode="lin" valueType="num">
                                      <p:cBhvr>
                                        <p:cTn id="29" dur="500" fill="hold"/>
                                        <p:tgtEl>
                                          <p:spTgt spid="112681"/>
                                        </p:tgtEl>
                                        <p:attrNameLst>
                                          <p:attrName>ppt_h</p:attrName>
                                        </p:attrNameLst>
                                      </p:cBhvr>
                                      <p:tavLst>
                                        <p:tav tm="0">
                                          <p:val>
                                            <p:fltVal val="0"/>
                                          </p:val>
                                        </p:tav>
                                        <p:tav tm="100000">
                                          <p:val>
                                            <p:strVal val="#ppt_h"/>
                                          </p:val>
                                        </p:tav>
                                      </p:tavLst>
                                    </p:anim>
                                    <p:animEffect transition="in" filter="fade">
                                      <p:cBhvr>
                                        <p:cTn id="30" dur="500"/>
                                        <p:tgtEl>
                                          <p:spTgt spid="112681"/>
                                        </p:tgtEl>
                                      </p:cBhvr>
                                    </p:animEffect>
                                  </p:childTnLst>
                                  <p:subTnLst>
                                    <p:audio>
                                      <p:cMediaNode>
                                        <p:cTn display="0" masterRel="sameClick">
                                          <p:stCondLst>
                                            <p:cond evt="begin" delay="0">
                                              <p:tn val="26"/>
                                            </p:cond>
                                          </p:stCondLst>
                                          <p:endCondLst>
                                            <p:cond evt="onStopAudio" delay="0">
                                              <p:tgtEl>
                                                <p:sldTgt/>
                                              </p:tgtEl>
                                            </p:cond>
                                          </p:endCondLst>
                                        </p:cTn>
                                        <p:tgtEl>
                                          <p:sndTgt r:embed="rId6" name="cashreg.wav"/>
                                        </p:tgtEl>
                                      </p:cMediaNode>
                                    </p:audio>
                                  </p:sub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12642">
                                            <p:txEl>
                                              <p:pRg st="2" end="2"/>
                                            </p:txEl>
                                          </p:spTgt>
                                        </p:tgtEl>
                                        <p:attrNameLst>
                                          <p:attrName>style.visibility</p:attrName>
                                        </p:attrNameLst>
                                      </p:cBhvr>
                                      <p:to>
                                        <p:strVal val="visible"/>
                                      </p:to>
                                    </p:set>
                                    <p:anim calcmode="lin" valueType="num">
                                      <p:cBhvr additive="base">
                                        <p:cTn id="35" dur="500" fill="hold"/>
                                        <p:tgtEl>
                                          <p:spTgt spid="112642">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1264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12642">
                                            <p:txEl>
                                              <p:pRg st="3" end="3"/>
                                            </p:txEl>
                                          </p:spTgt>
                                        </p:tgtEl>
                                        <p:attrNameLst>
                                          <p:attrName>style.visibility</p:attrName>
                                        </p:attrNameLst>
                                      </p:cBhvr>
                                      <p:to>
                                        <p:strVal val="visible"/>
                                      </p:to>
                                    </p:set>
                                    <p:anim calcmode="lin" valueType="num">
                                      <p:cBhvr additive="base">
                                        <p:cTn id="41" dur="500" fill="hold"/>
                                        <p:tgtEl>
                                          <p:spTgt spid="112642">
                                            <p:txEl>
                                              <p:pRg st="3" end="3"/>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1264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4" name="arrow.wav"/>
                                        </p:tgtEl>
                                      </p:cMediaNode>
                                    </p:audio>
                                  </p:subTnLst>
                                </p:cTn>
                              </p:par>
                            </p:childTnLst>
                          </p:cTn>
                        </p:par>
                      </p:childTnLst>
                    </p:cTn>
                  </p:par>
                  <p:par>
                    <p:cTn id="43" fill="hold">
                      <p:stCondLst>
                        <p:cond delay="indefinite"/>
                      </p:stCondLst>
                      <p:childTnLst>
                        <p:par>
                          <p:cTn id="44" fill="hold">
                            <p:stCondLst>
                              <p:cond delay="0"/>
                            </p:stCondLst>
                            <p:childTnLst>
                              <p:par>
                                <p:cTn id="45" presetID="53" presetClass="entr" presetSubtype="0" fill="hold" grpId="0" nodeType="clickEffect">
                                  <p:stCondLst>
                                    <p:cond delay="0"/>
                                  </p:stCondLst>
                                  <p:childTnLst>
                                    <p:set>
                                      <p:cBhvr>
                                        <p:cTn id="46" dur="1" fill="hold">
                                          <p:stCondLst>
                                            <p:cond delay="0"/>
                                          </p:stCondLst>
                                        </p:cTn>
                                        <p:tgtEl>
                                          <p:spTgt spid="112716"/>
                                        </p:tgtEl>
                                        <p:attrNameLst>
                                          <p:attrName>style.visibility</p:attrName>
                                        </p:attrNameLst>
                                      </p:cBhvr>
                                      <p:to>
                                        <p:strVal val="visible"/>
                                      </p:to>
                                    </p:set>
                                    <p:anim calcmode="lin" valueType="num">
                                      <p:cBhvr>
                                        <p:cTn id="47" dur="500" fill="hold"/>
                                        <p:tgtEl>
                                          <p:spTgt spid="112716"/>
                                        </p:tgtEl>
                                        <p:attrNameLst>
                                          <p:attrName>ppt_w</p:attrName>
                                        </p:attrNameLst>
                                      </p:cBhvr>
                                      <p:tavLst>
                                        <p:tav tm="0">
                                          <p:val>
                                            <p:fltVal val="0"/>
                                          </p:val>
                                        </p:tav>
                                        <p:tav tm="100000">
                                          <p:val>
                                            <p:strVal val="#ppt_w"/>
                                          </p:val>
                                        </p:tav>
                                      </p:tavLst>
                                    </p:anim>
                                    <p:anim calcmode="lin" valueType="num">
                                      <p:cBhvr>
                                        <p:cTn id="48" dur="500" fill="hold"/>
                                        <p:tgtEl>
                                          <p:spTgt spid="112716"/>
                                        </p:tgtEl>
                                        <p:attrNameLst>
                                          <p:attrName>ppt_h</p:attrName>
                                        </p:attrNameLst>
                                      </p:cBhvr>
                                      <p:tavLst>
                                        <p:tav tm="0">
                                          <p:val>
                                            <p:fltVal val="0"/>
                                          </p:val>
                                        </p:tav>
                                        <p:tav tm="100000">
                                          <p:val>
                                            <p:strVal val="#ppt_h"/>
                                          </p:val>
                                        </p:tav>
                                      </p:tavLst>
                                    </p:anim>
                                    <p:animEffect transition="in" filter="fade">
                                      <p:cBhvr>
                                        <p:cTn id="49" dur="500"/>
                                        <p:tgtEl>
                                          <p:spTgt spid="112716"/>
                                        </p:tgtEl>
                                      </p:cBhvr>
                                    </p:animEffect>
                                  </p:childTnLst>
                                  <p:subTnLst>
                                    <p:audio>
                                      <p:cMediaNode>
                                        <p:cTn display="0" masterRel="sameClick">
                                          <p:stCondLst>
                                            <p:cond evt="begin" delay="0">
                                              <p:tn val="45"/>
                                            </p:cond>
                                          </p:stCondLst>
                                          <p:endCondLst>
                                            <p:cond evt="onStopAudio" delay="0">
                                              <p:tgtEl>
                                                <p:sldTgt/>
                                              </p:tgtEl>
                                            </p:cond>
                                          </p:endCondLst>
                                        </p:cTn>
                                        <p:tgtEl>
                                          <p:sndTgt r:embed="rId6" name="cashreg.wav"/>
                                        </p:tgtEl>
                                      </p:cMediaNode>
                                    </p:audio>
                                  </p:sub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112642">
                                            <p:txEl>
                                              <p:pRg st="4" end="4"/>
                                            </p:txEl>
                                          </p:spTgt>
                                        </p:tgtEl>
                                        <p:attrNameLst>
                                          <p:attrName>style.visibility</p:attrName>
                                        </p:attrNameLst>
                                      </p:cBhvr>
                                      <p:to>
                                        <p:strVal val="visible"/>
                                      </p:to>
                                    </p:set>
                                    <p:anim calcmode="lin" valueType="num">
                                      <p:cBhvr additive="base">
                                        <p:cTn id="54" dur="500" fill="hold"/>
                                        <p:tgtEl>
                                          <p:spTgt spid="112642">
                                            <p:txEl>
                                              <p:pRg st="4" end="4"/>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11264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2"/>
                                            </p:cond>
                                          </p:stCondLst>
                                          <p:endCondLst>
                                            <p:cond evt="onStopAudio" delay="0">
                                              <p:tgtEl>
                                                <p:sldTgt/>
                                              </p:tgtEl>
                                            </p:cond>
                                          </p:endCondLst>
                                        </p:cTn>
                                        <p:tgtEl>
                                          <p:sndTgt r:embed="rId4" name="arrow.wav"/>
                                        </p:tgtEl>
                                      </p:cMediaNode>
                                    </p:audio>
                                  </p:sub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112692"/>
                                        </p:tgtEl>
                                        <p:attrNameLst>
                                          <p:attrName>style.visibility</p:attrName>
                                        </p:attrNameLst>
                                      </p:cBhvr>
                                      <p:to>
                                        <p:strVal val="visible"/>
                                      </p:to>
                                    </p:set>
                                    <p:animEffect transition="in" filter="fade">
                                      <p:cBhvr>
                                        <p:cTn id="60" dur="2000"/>
                                        <p:tgtEl>
                                          <p:spTgt spid="112692"/>
                                        </p:tgtEl>
                                      </p:cBhvr>
                                    </p:animEffect>
                                  </p:childTnLst>
                                  <p:subTnLst>
                                    <p:audio>
                                      <p:cMediaNode>
                                        <p:cTn display="0" masterRel="sameClick">
                                          <p:stCondLst>
                                            <p:cond evt="begin" delay="0">
                                              <p:tn val="58"/>
                                            </p:cond>
                                          </p:stCondLst>
                                          <p:endCondLst>
                                            <p:cond evt="onStopAudio" delay="0">
                                              <p:tgtEl>
                                                <p:sldTgt/>
                                              </p:tgtEl>
                                            </p:cond>
                                          </p:endCondLst>
                                        </p:cTn>
                                        <p:tgtEl>
                                          <p:sndTgt r:embed="rId5" name="chimes.wav"/>
                                        </p:tgtEl>
                                      </p:cMediaNode>
                                    </p:audio>
                                  </p:subTnLst>
                                </p:cTn>
                              </p:par>
                            </p:childTnLst>
                          </p:cTn>
                        </p:par>
                      </p:childTnLst>
                    </p:cTn>
                  </p:par>
                  <p:par>
                    <p:cTn id="61" fill="hold">
                      <p:stCondLst>
                        <p:cond delay="indefinite"/>
                      </p:stCondLst>
                      <p:childTnLst>
                        <p:par>
                          <p:cTn id="62" fill="hold">
                            <p:stCondLst>
                              <p:cond delay="0"/>
                            </p:stCondLst>
                            <p:childTnLst>
                              <p:par>
                                <p:cTn id="63" presetID="53" presetClass="entr" presetSubtype="0" fill="hold" grpId="0" nodeType="clickEffect">
                                  <p:stCondLst>
                                    <p:cond delay="0"/>
                                  </p:stCondLst>
                                  <p:childTnLst>
                                    <p:set>
                                      <p:cBhvr>
                                        <p:cTn id="64" dur="1" fill="hold">
                                          <p:stCondLst>
                                            <p:cond delay="0"/>
                                          </p:stCondLst>
                                        </p:cTn>
                                        <p:tgtEl>
                                          <p:spTgt spid="112713"/>
                                        </p:tgtEl>
                                        <p:attrNameLst>
                                          <p:attrName>style.visibility</p:attrName>
                                        </p:attrNameLst>
                                      </p:cBhvr>
                                      <p:to>
                                        <p:strVal val="visible"/>
                                      </p:to>
                                    </p:set>
                                    <p:anim calcmode="lin" valueType="num">
                                      <p:cBhvr>
                                        <p:cTn id="65" dur="500" fill="hold"/>
                                        <p:tgtEl>
                                          <p:spTgt spid="112713"/>
                                        </p:tgtEl>
                                        <p:attrNameLst>
                                          <p:attrName>ppt_w</p:attrName>
                                        </p:attrNameLst>
                                      </p:cBhvr>
                                      <p:tavLst>
                                        <p:tav tm="0">
                                          <p:val>
                                            <p:fltVal val="0"/>
                                          </p:val>
                                        </p:tav>
                                        <p:tav tm="100000">
                                          <p:val>
                                            <p:strVal val="#ppt_w"/>
                                          </p:val>
                                        </p:tav>
                                      </p:tavLst>
                                    </p:anim>
                                    <p:anim calcmode="lin" valueType="num">
                                      <p:cBhvr>
                                        <p:cTn id="66" dur="500" fill="hold"/>
                                        <p:tgtEl>
                                          <p:spTgt spid="112713"/>
                                        </p:tgtEl>
                                        <p:attrNameLst>
                                          <p:attrName>ppt_h</p:attrName>
                                        </p:attrNameLst>
                                      </p:cBhvr>
                                      <p:tavLst>
                                        <p:tav tm="0">
                                          <p:val>
                                            <p:fltVal val="0"/>
                                          </p:val>
                                        </p:tav>
                                        <p:tav tm="100000">
                                          <p:val>
                                            <p:strVal val="#ppt_h"/>
                                          </p:val>
                                        </p:tav>
                                      </p:tavLst>
                                    </p:anim>
                                    <p:animEffect transition="in" filter="fade">
                                      <p:cBhvr>
                                        <p:cTn id="67" dur="500"/>
                                        <p:tgtEl>
                                          <p:spTgt spid="112713"/>
                                        </p:tgtEl>
                                      </p:cBhvr>
                                    </p:animEffect>
                                  </p:childTnLst>
                                  <p:subTnLst>
                                    <p:audio>
                                      <p:cMediaNode>
                                        <p:cTn display="0" masterRel="sameClick">
                                          <p:stCondLst>
                                            <p:cond evt="begin" delay="0">
                                              <p:tn val="63"/>
                                            </p:cond>
                                          </p:stCondLst>
                                          <p:endCondLst>
                                            <p:cond evt="onStopAudio" delay="0">
                                              <p:tgtEl>
                                                <p:sldTgt/>
                                              </p:tgtEl>
                                            </p:cond>
                                          </p:endCondLst>
                                        </p:cTn>
                                        <p:tgtEl>
                                          <p:sndTgt r:embed="rId6" name="cashreg.wav"/>
                                        </p:tgtEl>
                                      </p:cMediaNode>
                                    </p:audio>
                                  </p:subTnLst>
                                </p:cTn>
                              </p:par>
                            </p:childTnLst>
                          </p:cTn>
                        </p:par>
                      </p:childTnLst>
                    </p:cTn>
                  </p:par>
                  <p:par>
                    <p:cTn id="68" fill="hold">
                      <p:stCondLst>
                        <p:cond delay="indefinite"/>
                      </p:stCondLst>
                      <p:childTnLst>
                        <p:par>
                          <p:cTn id="69" fill="hold">
                            <p:stCondLst>
                              <p:cond delay="0"/>
                            </p:stCondLst>
                            <p:childTnLst>
                              <p:par>
                                <p:cTn id="70" presetID="53" presetClass="entr" presetSubtype="0" fill="hold" grpId="0" nodeType="clickEffect">
                                  <p:stCondLst>
                                    <p:cond delay="0"/>
                                  </p:stCondLst>
                                  <p:childTnLst>
                                    <p:set>
                                      <p:cBhvr>
                                        <p:cTn id="71" dur="1" fill="hold">
                                          <p:stCondLst>
                                            <p:cond delay="0"/>
                                          </p:stCondLst>
                                        </p:cTn>
                                        <p:tgtEl>
                                          <p:spTgt spid="112714"/>
                                        </p:tgtEl>
                                        <p:attrNameLst>
                                          <p:attrName>style.visibility</p:attrName>
                                        </p:attrNameLst>
                                      </p:cBhvr>
                                      <p:to>
                                        <p:strVal val="visible"/>
                                      </p:to>
                                    </p:set>
                                    <p:anim calcmode="lin" valueType="num">
                                      <p:cBhvr>
                                        <p:cTn id="72" dur="500" fill="hold"/>
                                        <p:tgtEl>
                                          <p:spTgt spid="112714"/>
                                        </p:tgtEl>
                                        <p:attrNameLst>
                                          <p:attrName>ppt_w</p:attrName>
                                        </p:attrNameLst>
                                      </p:cBhvr>
                                      <p:tavLst>
                                        <p:tav tm="0">
                                          <p:val>
                                            <p:fltVal val="0"/>
                                          </p:val>
                                        </p:tav>
                                        <p:tav tm="100000">
                                          <p:val>
                                            <p:strVal val="#ppt_w"/>
                                          </p:val>
                                        </p:tav>
                                      </p:tavLst>
                                    </p:anim>
                                    <p:anim calcmode="lin" valueType="num">
                                      <p:cBhvr>
                                        <p:cTn id="73" dur="500" fill="hold"/>
                                        <p:tgtEl>
                                          <p:spTgt spid="112714"/>
                                        </p:tgtEl>
                                        <p:attrNameLst>
                                          <p:attrName>ppt_h</p:attrName>
                                        </p:attrNameLst>
                                      </p:cBhvr>
                                      <p:tavLst>
                                        <p:tav tm="0">
                                          <p:val>
                                            <p:fltVal val="0"/>
                                          </p:val>
                                        </p:tav>
                                        <p:tav tm="100000">
                                          <p:val>
                                            <p:strVal val="#ppt_h"/>
                                          </p:val>
                                        </p:tav>
                                      </p:tavLst>
                                    </p:anim>
                                    <p:animEffect transition="in" filter="fade">
                                      <p:cBhvr>
                                        <p:cTn id="74" dur="500"/>
                                        <p:tgtEl>
                                          <p:spTgt spid="112714"/>
                                        </p:tgtEl>
                                      </p:cBhvr>
                                    </p:animEffect>
                                  </p:childTnLst>
                                  <p:subTnLst>
                                    <p:audio>
                                      <p:cMediaNode>
                                        <p:cTn display="0" masterRel="sameClick">
                                          <p:stCondLst>
                                            <p:cond evt="begin" delay="0">
                                              <p:tn val="70"/>
                                            </p:cond>
                                          </p:stCondLst>
                                          <p:endCondLst>
                                            <p:cond evt="onStopAudio" delay="0">
                                              <p:tgtEl>
                                                <p:sldTgt/>
                                              </p:tgtEl>
                                            </p:cond>
                                          </p:endCondLst>
                                        </p:cTn>
                                        <p:tgtEl>
                                          <p:sndTgt r:embed="rId6" name="cashreg.wav"/>
                                        </p:tgtEl>
                                      </p:cMediaNode>
                                    </p:audio>
                                  </p:subTnLst>
                                </p:cTn>
                              </p:par>
                              <p:par>
                                <p:cTn id="75" presetID="10" presetClass="entr" presetSubtype="0" fill="hold" nodeType="withEffect">
                                  <p:stCondLst>
                                    <p:cond delay="0"/>
                                  </p:stCondLst>
                                  <p:childTnLst>
                                    <p:set>
                                      <p:cBhvr>
                                        <p:cTn id="76" dur="1" fill="hold">
                                          <p:stCondLst>
                                            <p:cond delay="0"/>
                                          </p:stCondLst>
                                        </p:cTn>
                                        <p:tgtEl>
                                          <p:spTgt spid="112717"/>
                                        </p:tgtEl>
                                        <p:attrNameLst>
                                          <p:attrName>style.visibility</p:attrName>
                                        </p:attrNameLst>
                                      </p:cBhvr>
                                      <p:to>
                                        <p:strVal val="visible"/>
                                      </p:to>
                                    </p:set>
                                    <p:animEffect transition="in" filter="fade">
                                      <p:cBhvr>
                                        <p:cTn id="77" dur="2000"/>
                                        <p:tgtEl>
                                          <p:spTgt spid="112717"/>
                                        </p:tgtEl>
                                      </p:cBhvr>
                                    </p:animEffect>
                                  </p:childTnLst>
                                </p:cTn>
                              </p:par>
                            </p:childTnLst>
                          </p:cTn>
                        </p:par>
                      </p:childTnLst>
                    </p:cTn>
                  </p:par>
                  <p:par>
                    <p:cTn id="78" fill="hold">
                      <p:stCondLst>
                        <p:cond delay="indefinite"/>
                      </p:stCondLst>
                      <p:childTnLst>
                        <p:par>
                          <p:cTn id="79" fill="hold">
                            <p:stCondLst>
                              <p:cond delay="0"/>
                            </p:stCondLst>
                            <p:childTnLst>
                              <p:par>
                                <p:cTn id="80" presetID="2" presetClass="entr" presetSubtype="4" fill="hold" nodeType="clickEffect">
                                  <p:stCondLst>
                                    <p:cond delay="0"/>
                                  </p:stCondLst>
                                  <p:childTnLst>
                                    <p:set>
                                      <p:cBhvr>
                                        <p:cTn id="81" dur="1" fill="hold">
                                          <p:stCondLst>
                                            <p:cond delay="0"/>
                                          </p:stCondLst>
                                        </p:cTn>
                                        <p:tgtEl>
                                          <p:spTgt spid="112642">
                                            <p:txEl>
                                              <p:pRg st="5" end="5"/>
                                            </p:txEl>
                                          </p:spTgt>
                                        </p:tgtEl>
                                        <p:attrNameLst>
                                          <p:attrName>style.visibility</p:attrName>
                                        </p:attrNameLst>
                                      </p:cBhvr>
                                      <p:to>
                                        <p:strVal val="visible"/>
                                      </p:to>
                                    </p:set>
                                    <p:anim calcmode="lin" valueType="num">
                                      <p:cBhvr additive="base">
                                        <p:cTn id="82" dur="500" fill="hold"/>
                                        <p:tgtEl>
                                          <p:spTgt spid="112642">
                                            <p:txEl>
                                              <p:pRg st="5" end="5"/>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11264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0"/>
                                            </p:cond>
                                          </p:stCondLst>
                                          <p:endCondLst>
                                            <p:cond evt="onStopAudio" delay="0">
                                              <p:tgtEl>
                                                <p:sldTgt/>
                                              </p:tgtEl>
                                            </p:cond>
                                          </p:endCondLst>
                                        </p:cTn>
                                        <p:tgtEl>
                                          <p:sndTgt r:embed="rId4" name="arrow.wav"/>
                                        </p:tgtEl>
                                      </p:cMediaNode>
                                    </p:audio>
                                  </p:subTnLst>
                                </p:cTn>
                              </p:par>
                            </p:childTnLst>
                          </p:cTn>
                        </p:par>
                      </p:childTnLst>
                    </p:cTn>
                  </p:par>
                  <p:par>
                    <p:cTn id="84" fill="hold">
                      <p:stCondLst>
                        <p:cond delay="indefinite"/>
                      </p:stCondLst>
                      <p:childTnLst>
                        <p:par>
                          <p:cTn id="85" fill="hold">
                            <p:stCondLst>
                              <p:cond delay="0"/>
                            </p:stCondLst>
                            <p:childTnLst>
                              <p:par>
                                <p:cTn id="86" presetID="53" presetClass="entr" presetSubtype="0" fill="hold" grpId="0" nodeType="clickEffect">
                                  <p:stCondLst>
                                    <p:cond delay="0"/>
                                  </p:stCondLst>
                                  <p:childTnLst>
                                    <p:set>
                                      <p:cBhvr>
                                        <p:cTn id="87" dur="1" fill="hold">
                                          <p:stCondLst>
                                            <p:cond delay="0"/>
                                          </p:stCondLst>
                                        </p:cTn>
                                        <p:tgtEl>
                                          <p:spTgt spid="112720"/>
                                        </p:tgtEl>
                                        <p:attrNameLst>
                                          <p:attrName>style.visibility</p:attrName>
                                        </p:attrNameLst>
                                      </p:cBhvr>
                                      <p:to>
                                        <p:strVal val="visible"/>
                                      </p:to>
                                    </p:set>
                                    <p:anim calcmode="lin" valueType="num">
                                      <p:cBhvr>
                                        <p:cTn id="88" dur="500" fill="hold"/>
                                        <p:tgtEl>
                                          <p:spTgt spid="112720"/>
                                        </p:tgtEl>
                                        <p:attrNameLst>
                                          <p:attrName>ppt_w</p:attrName>
                                        </p:attrNameLst>
                                      </p:cBhvr>
                                      <p:tavLst>
                                        <p:tav tm="0">
                                          <p:val>
                                            <p:fltVal val="0"/>
                                          </p:val>
                                        </p:tav>
                                        <p:tav tm="100000">
                                          <p:val>
                                            <p:strVal val="#ppt_w"/>
                                          </p:val>
                                        </p:tav>
                                      </p:tavLst>
                                    </p:anim>
                                    <p:anim calcmode="lin" valueType="num">
                                      <p:cBhvr>
                                        <p:cTn id="89" dur="500" fill="hold"/>
                                        <p:tgtEl>
                                          <p:spTgt spid="112720"/>
                                        </p:tgtEl>
                                        <p:attrNameLst>
                                          <p:attrName>ppt_h</p:attrName>
                                        </p:attrNameLst>
                                      </p:cBhvr>
                                      <p:tavLst>
                                        <p:tav tm="0">
                                          <p:val>
                                            <p:fltVal val="0"/>
                                          </p:val>
                                        </p:tav>
                                        <p:tav tm="100000">
                                          <p:val>
                                            <p:strVal val="#ppt_h"/>
                                          </p:val>
                                        </p:tav>
                                      </p:tavLst>
                                    </p:anim>
                                    <p:animEffect transition="in" filter="fade">
                                      <p:cBhvr>
                                        <p:cTn id="90" dur="500"/>
                                        <p:tgtEl>
                                          <p:spTgt spid="112720"/>
                                        </p:tgtEl>
                                      </p:cBhvr>
                                    </p:animEffect>
                                  </p:childTnLst>
                                  <p:subTnLst>
                                    <p:audio>
                                      <p:cMediaNode>
                                        <p:cTn display="0" masterRel="sameClick">
                                          <p:stCondLst>
                                            <p:cond evt="begin" delay="0">
                                              <p:tn val="86"/>
                                            </p:cond>
                                          </p:stCondLst>
                                          <p:endCondLst>
                                            <p:cond evt="onStopAudio" delay="0">
                                              <p:tgtEl>
                                                <p:sldTgt/>
                                              </p:tgtEl>
                                            </p:cond>
                                          </p:endCondLst>
                                        </p:cTn>
                                        <p:tgtEl>
                                          <p:sndTgt r:embed="rId6" name="cashreg.wav"/>
                                        </p:tgtEl>
                                      </p:cMediaNode>
                                    </p:audio>
                                  </p:subTnLst>
                                </p:cTn>
                              </p:par>
                            </p:childTnLst>
                          </p:cTn>
                        </p:par>
                      </p:childTnLst>
                    </p:cTn>
                  </p:par>
                  <p:par>
                    <p:cTn id="91" fill="hold">
                      <p:stCondLst>
                        <p:cond delay="indefinite"/>
                      </p:stCondLst>
                      <p:childTnLst>
                        <p:par>
                          <p:cTn id="92" fill="hold">
                            <p:stCondLst>
                              <p:cond delay="0"/>
                            </p:stCondLst>
                            <p:childTnLst>
                              <p:par>
                                <p:cTn id="93" presetID="2" presetClass="entr" presetSubtype="4" fill="hold" nodeType="clickEffect">
                                  <p:stCondLst>
                                    <p:cond delay="0"/>
                                  </p:stCondLst>
                                  <p:childTnLst>
                                    <p:set>
                                      <p:cBhvr>
                                        <p:cTn id="94" dur="1" fill="hold">
                                          <p:stCondLst>
                                            <p:cond delay="0"/>
                                          </p:stCondLst>
                                        </p:cTn>
                                        <p:tgtEl>
                                          <p:spTgt spid="112642">
                                            <p:txEl>
                                              <p:pRg st="6" end="6"/>
                                            </p:txEl>
                                          </p:spTgt>
                                        </p:tgtEl>
                                        <p:attrNameLst>
                                          <p:attrName>style.visibility</p:attrName>
                                        </p:attrNameLst>
                                      </p:cBhvr>
                                      <p:to>
                                        <p:strVal val="visible"/>
                                      </p:to>
                                    </p:set>
                                    <p:anim calcmode="lin" valueType="num">
                                      <p:cBhvr additive="base">
                                        <p:cTn id="95" dur="500" fill="hold"/>
                                        <p:tgtEl>
                                          <p:spTgt spid="112642">
                                            <p:txEl>
                                              <p:pRg st="6" end="6"/>
                                            </p:txEl>
                                          </p:spTgt>
                                        </p:tgtEl>
                                        <p:attrNameLst>
                                          <p:attrName>ppt_x</p:attrName>
                                        </p:attrNameLst>
                                      </p:cBhvr>
                                      <p:tavLst>
                                        <p:tav tm="0">
                                          <p:val>
                                            <p:strVal val="#ppt_x"/>
                                          </p:val>
                                        </p:tav>
                                        <p:tav tm="100000">
                                          <p:val>
                                            <p:strVal val="#ppt_x"/>
                                          </p:val>
                                        </p:tav>
                                      </p:tavLst>
                                    </p:anim>
                                    <p:anim calcmode="lin" valueType="num">
                                      <p:cBhvr additive="base">
                                        <p:cTn id="96" dur="500" fill="hold"/>
                                        <p:tgtEl>
                                          <p:spTgt spid="112642">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3"/>
                                            </p:cond>
                                          </p:stCondLst>
                                          <p:endCondLst>
                                            <p:cond evt="onStopAudio" delay="0">
                                              <p:tgtEl>
                                                <p:sldTgt/>
                                              </p:tgtEl>
                                            </p:cond>
                                          </p:endCondLst>
                                        </p:cTn>
                                        <p:tgtEl>
                                          <p:sndTgt r:embed="rId4" name="arrow.wav"/>
                                        </p:tgtEl>
                                      </p:cMediaNode>
                                    </p:audio>
                                  </p:subTnLst>
                                </p:cTn>
                              </p:par>
                            </p:childTnLst>
                          </p:cTn>
                        </p:par>
                      </p:childTnLst>
                    </p:cTn>
                  </p:par>
                  <p:par>
                    <p:cTn id="97" fill="hold">
                      <p:stCondLst>
                        <p:cond delay="indefinite"/>
                      </p:stCondLst>
                      <p:childTnLst>
                        <p:par>
                          <p:cTn id="98" fill="hold">
                            <p:stCondLst>
                              <p:cond delay="0"/>
                            </p:stCondLst>
                            <p:childTnLst>
                              <p:par>
                                <p:cTn id="99" presetID="2" presetClass="entr" presetSubtype="4" fill="hold" nodeType="clickEffect">
                                  <p:stCondLst>
                                    <p:cond delay="0"/>
                                  </p:stCondLst>
                                  <p:childTnLst>
                                    <p:set>
                                      <p:cBhvr>
                                        <p:cTn id="100" dur="1" fill="hold">
                                          <p:stCondLst>
                                            <p:cond delay="0"/>
                                          </p:stCondLst>
                                        </p:cTn>
                                        <p:tgtEl>
                                          <p:spTgt spid="112642">
                                            <p:txEl>
                                              <p:pRg st="7" end="7"/>
                                            </p:txEl>
                                          </p:spTgt>
                                        </p:tgtEl>
                                        <p:attrNameLst>
                                          <p:attrName>style.visibility</p:attrName>
                                        </p:attrNameLst>
                                      </p:cBhvr>
                                      <p:to>
                                        <p:strVal val="visible"/>
                                      </p:to>
                                    </p:set>
                                    <p:anim calcmode="lin" valueType="num">
                                      <p:cBhvr additive="base">
                                        <p:cTn id="101" dur="500" fill="hold"/>
                                        <p:tgtEl>
                                          <p:spTgt spid="112642">
                                            <p:txEl>
                                              <p:pRg st="7" end="7"/>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112642">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9"/>
                                            </p:cond>
                                          </p:stCondLst>
                                          <p:endCondLst>
                                            <p:cond evt="onStopAudio" delay="0">
                                              <p:tgtEl>
                                                <p:sldTgt/>
                                              </p:tgtEl>
                                            </p:cond>
                                          </p:endCondLst>
                                        </p:cTn>
                                        <p:tgtEl>
                                          <p:sndTgt r:embed="rId4" name="arrow.wav"/>
                                        </p:tgtEl>
                                      </p:cMediaNode>
                                    </p:audio>
                                  </p:sub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nodeType="clickEffect">
                                  <p:stCondLst>
                                    <p:cond delay="0"/>
                                  </p:stCondLst>
                                  <p:childTnLst>
                                    <p:set>
                                      <p:cBhvr>
                                        <p:cTn id="106" dur="1" fill="hold">
                                          <p:stCondLst>
                                            <p:cond delay="0"/>
                                          </p:stCondLst>
                                        </p:cTn>
                                        <p:tgtEl>
                                          <p:spTgt spid="112721"/>
                                        </p:tgtEl>
                                        <p:attrNameLst>
                                          <p:attrName>style.visibility</p:attrName>
                                        </p:attrNameLst>
                                      </p:cBhvr>
                                      <p:to>
                                        <p:strVal val="visible"/>
                                      </p:to>
                                    </p:set>
                                    <p:animEffect transition="in" filter="fade">
                                      <p:cBhvr>
                                        <p:cTn id="107" dur="2000"/>
                                        <p:tgtEl>
                                          <p:spTgt spid="112721"/>
                                        </p:tgtEl>
                                      </p:cBhvr>
                                    </p:animEffect>
                                  </p:childTnLst>
                                  <p:subTnLst>
                                    <p:audio>
                                      <p:cMediaNode>
                                        <p:cTn display="0" masterRel="sameClick">
                                          <p:stCondLst>
                                            <p:cond evt="begin" delay="0">
                                              <p:tn val="105"/>
                                            </p:cond>
                                          </p:stCondLst>
                                          <p:endCondLst>
                                            <p:cond evt="onStopAudio" delay="0">
                                              <p:tgtEl>
                                                <p:sldTgt/>
                                              </p:tgtEl>
                                            </p:cond>
                                          </p:endCondLst>
                                        </p:cTn>
                                        <p:tgtEl>
                                          <p:sndTgt r:embed="rId5" name="chimes.wav"/>
                                        </p:tgtEl>
                                      </p:cMediaNode>
                                    </p:audio>
                                  </p:subTnLst>
                                </p:cTn>
                              </p:par>
                              <p:par>
                                <p:cTn id="108" presetID="10" presetClass="entr" presetSubtype="0" fill="hold" grpId="0" nodeType="withEffect">
                                  <p:stCondLst>
                                    <p:cond delay="0"/>
                                  </p:stCondLst>
                                  <p:childTnLst>
                                    <p:set>
                                      <p:cBhvr>
                                        <p:cTn id="109" dur="1" fill="hold">
                                          <p:stCondLst>
                                            <p:cond delay="0"/>
                                          </p:stCondLst>
                                        </p:cTn>
                                        <p:tgtEl>
                                          <p:spTgt spid="112728"/>
                                        </p:tgtEl>
                                        <p:attrNameLst>
                                          <p:attrName>style.visibility</p:attrName>
                                        </p:attrNameLst>
                                      </p:cBhvr>
                                      <p:to>
                                        <p:strVal val="visible"/>
                                      </p:to>
                                    </p:set>
                                    <p:animEffect transition="in" filter="fade">
                                      <p:cBhvr>
                                        <p:cTn id="110" dur="500"/>
                                        <p:tgtEl>
                                          <p:spTgt spid="112728"/>
                                        </p:tgtEl>
                                      </p:cBhvr>
                                    </p:animEffect>
                                  </p:childTnLst>
                                </p:cTn>
                              </p:par>
                              <p:par>
                                <p:cTn id="111" presetID="1" presetClass="exit" presetSubtype="0" fill="hold" grpId="1" nodeType="withEffect">
                                  <p:stCondLst>
                                    <p:cond delay="0"/>
                                  </p:stCondLst>
                                  <p:childTnLst>
                                    <p:set>
                                      <p:cBhvr>
                                        <p:cTn id="112" dur="1" fill="hold">
                                          <p:stCondLst>
                                            <p:cond delay="0"/>
                                          </p:stCondLst>
                                        </p:cTn>
                                        <p:tgtEl>
                                          <p:spTgt spid="112713"/>
                                        </p:tgtEl>
                                        <p:attrNameLst>
                                          <p:attrName>style.visibility</p:attrName>
                                        </p:attrNameLst>
                                      </p:cBhvr>
                                      <p:to>
                                        <p:strVal val="hidden"/>
                                      </p:to>
                                    </p:set>
                                  </p:childTnLst>
                                </p:cTn>
                              </p:par>
                            </p:childTnLst>
                          </p:cTn>
                        </p:par>
                      </p:childTnLst>
                    </p:cTn>
                  </p:par>
                  <p:par>
                    <p:cTn id="113" fill="hold">
                      <p:stCondLst>
                        <p:cond delay="indefinite"/>
                      </p:stCondLst>
                      <p:childTnLst>
                        <p:par>
                          <p:cTn id="114" fill="hold">
                            <p:stCondLst>
                              <p:cond delay="0"/>
                            </p:stCondLst>
                            <p:childTnLst>
                              <p:par>
                                <p:cTn id="115" presetID="53" presetClass="entr" presetSubtype="0" fill="hold" grpId="0" nodeType="clickEffect">
                                  <p:stCondLst>
                                    <p:cond delay="0"/>
                                  </p:stCondLst>
                                  <p:childTnLst>
                                    <p:set>
                                      <p:cBhvr>
                                        <p:cTn id="116" dur="1" fill="hold">
                                          <p:stCondLst>
                                            <p:cond delay="0"/>
                                          </p:stCondLst>
                                        </p:cTn>
                                        <p:tgtEl>
                                          <p:spTgt spid="112727"/>
                                        </p:tgtEl>
                                        <p:attrNameLst>
                                          <p:attrName>style.visibility</p:attrName>
                                        </p:attrNameLst>
                                      </p:cBhvr>
                                      <p:to>
                                        <p:strVal val="visible"/>
                                      </p:to>
                                    </p:set>
                                    <p:anim calcmode="lin" valueType="num">
                                      <p:cBhvr>
                                        <p:cTn id="117" dur="500" fill="hold"/>
                                        <p:tgtEl>
                                          <p:spTgt spid="112727"/>
                                        </p:tgtEl>
                                        <p:attrNameLst>
                                          <p:attrName>ppt_w</p:attrName>
                                        </p:attrNameLst>
                                      </p:cBhvr>
                                      <p:tavLst>
                                        <p:tav tm="0">
                                          <p:val>
                                            <p:fltVal val="0"/>
                                          </p:val>
                                        </p:tav>
                                        <p:tav tm="100000">
                                          <p:val>
                                            <p:strVal val="#ppt_w"/>
                                          </p:val>
                                        </p:tav>
                                      </p:tavLst>
                                    </p:anim>
                                    <p:anim calcmode="lin" valueType="num">
                                      <p:cBhvr>
                                        <p:cTn id="118" dur="500" fill="hold"/>
                                        <p:tgtEl>
                                          <p:spTgt spid="112727"/>
                                        </p:tgtEl>
                                        <p:attrNameLst>
                                          <p:attrName>ppt_h</p:attrName>
                                        </p:attrNameLst>
                                      </p:cBhvr>
                                      <p:tavLst>
                                        <p:tav tm="0">
                                          <p:val>
                                            <p:fltVal val="0"/>
                                          </p:val>
                                        </p:tav>
                                        <p:tav tm="100000">
                                          <p:val>
                                            <p:strVal val="#ppt_h"/>
                                          </p:val>
                                        </p:tav>
                                      </p:tavLst>
                                    </p:anim>
                                    <p:animEffect transition="in" filter="fade">
                                      <p:cBhvr>
                                        <p:cTn id="119" dur="500"/>
                                        <p:tgtEl>
                                          <p:spTgt spid="112727"/>
                                        </p:tgtEl>
                                      </p:cBhvr>
                                    </p:animEffect>
                                  </p:childTnLst>
                                  <p:subTnLst>
                                    <p:audio>
                                      <p:cMediaNode>
                                        <p:cTn display="0" masterRel="sameClick">
                                          <p:stCondLst>
                                            <p:cond evt="begin" delay="0">
                                              <p:tn val="115"/>
                                            </p:cond>
                                          </p:stCondLst>
                                          <p:endCondLst>
                                            <p:cond evt="onStopAudio" delay="0">
                                              <p:tgtEl>
                                                <p:sldTgt/>
                                              </p:tgtEl>
                                            </p:cond>
                                          </p:endCondLst>
                                        </p:cTn>
                                        <p:tgtEl>
                                          <p:sndTgt r:embed="rId6" name="cashreg.wav"/>
                                        </p:tgtEl>
                                      </p:cMediaNode>
                                    </p:audio>
                                  </p:subTnLst>
                                </p:cTn>
                              </p:par>
                            </p:childTnLst>
                          </p:cTn>
                        </p:par>
                      </p:childTnLst>
                    </p:cTn>
                  </p:par>
                  <p:par>
                    <p:cTn id="120" fill="hold">
                      <p:stCondLst>
                        <p:cond delay="indefinite"/>
                      </p:stCondLst>
                      <p:childTnLst>
                        <p:par>
                          <p:cTn id="121" fill="hold">
                            <p:stCondLst>
                              <p:cond delay="0"/>
                            </p:stCondLst>
                            <p:childTnLst>
                              <p:par>
                                <p:cTn id="122" presetID="53" presetClass="entr" presetSubtype="0" fill="hold" grpId="0" nodeType="clickEffect">
                                  <p:stCondLst>
                                    <p:cond delay="0"/>
                                  </p:stCondLst>
                                  <p:childTnLst>
                                    <p:set>
                                      <p:cBhvr>
                                        <p:cTn id="123" dur="1" fill="hold">
                                          <p:stCondLst>
                                            <p:cond delay="0"/>
                                          </p:stCondLst>
                                        </p:cTn>
                                        <p:tgtEl>
                                          <p:spTgt spid="112729"/>
                                        </p:tgtEl>
                                        <p:attrNameLst>
                                          <p:attrName>style.visibility</p:attrName>
                                        </p:attrNameLst>
                                      </p:cBhvr>
                                      <p:to>
                                        <p:strVal val="visible"/>
                                      </p:to>
                                    </p:set>
                                    <p:anim calcmode="lin" valueType="num">
                                      <p:cBhvr>
                                        <p:cTn id="124" dur="500" fill="hold"/>
                                        <p:tgtEl>
                                          <p:spTgt spid="112729"/>
                                        </p:tgtEl>
                                        <p:attrNameLst>
                                          <p:attrName>ppt_w</p:attrName>
                                        </p:attrNameLst>
                                      </p:cBhvr>
                                      <p:tavLst>
                                        <p:tav tm="0">
                                          <p:val>
                                            <p:fltVal val="0"/>
                                          </p:val>
                                        </p:tav>
                                        <p:tav tm="100000">
                                          <p:val>
                                            <p:strVal val="#ppt_w"/>
                                          </p:val>
                                        </p:tav>
                                      </p:tavLst>
                                    </p:anim>
                                    <p:anim calcmode="lin" valueType="num">
                                      <p:cBhvr>
                                        <p:cTn id="125" dur="500" fill="hold"/>
                                        <p:tgtEl>
                                          <p:spTgt spid="112729"/>
                                        </p:tgtEl>
                                        <p:attrNameLst>
                                          <p:attrName>ppt_h</p:attrName>
                                        </p:attrNameLst>
                                      </p:cBhvr>
                                      <p:tavLst>
                                        <p:tav tm="0">
                                          <p:val>
                                            <p:fltVal val="0"/>
                                          </p:val>
                                        </p:tav>
                                        <p:tav tm="100000">
                                          <p:val>
                                            <p:strVal val="#ppt_h"/>
                                          </p:val>
                                        </p:tav>
                                      </p:tavLst>
                                    </p:anim>
                                    <p:animEffect transition="in" filter="fade">
                                      <p:cBhvr>
                                        <p:cTn id="126" dur="500"/>
                                        <p:tgtEl>
                                          <p:spTgt spid="112729"/>
                                        </p:tgtEl>
                                      </p:cBhvr>
                                    </p:animEffect>
                                  </p:childTnLst>
                                  <p:subTnLst>
                                    <p:audio>
                                      <p:cMediaNode>
                                        <p:cTn display="0" masterRel="sameClick">
                                          <p:stCondLst>
                                            <p:cond evt="begin" delay="0">
                                              <p:tn val="122"/>
                                            </p:cond>
                                          </p:stCondLst>
                                          <p:endCondLst>
                                            <p:cond evt="onStopAudio" delay="0">
                                              <p:tgtEl>
                                                <p:sldTgt/>
                                              </p:tgtEl>
                                            </p:cond>
                                          </p:endCondLst>
                                        </p:cTn>
                                        <p:tgtEl>
                                          <p:sndTgt r:embed="rId6" name="cashreg.wav"/>
                                        </p:tgtEl>
                                      </p:cMediaNode>
                                    </p:audio>
                                  </p:subTnLst>
                                </p:cTn>
                              </p:par>
                              <p:par>
                                <p:cTn id="127" presetID="10" presetClass="entr" presetSubtype="0" fill="hold" nodeType="withEffect">
                                  <p:stCondLst>
                                    <p:cond delay="0"/>
                                  </p:stCondLst>
                                  <p:childTnLst>
                                    <p:set>
                                      <p:cBhvr>
                                        <p:cTn id="128" dur="1" fill="hold">
                                          <p:stCondLst>
                                            <p:cond delay="0"/>
                                          </p:stCondLst>
                                        </p:cTn>
                                        <p:tgtEl>
                                          <p:spTgt spid="112730"/>
                                        </p:tgtEl>
                                        <p:attrNameLst>
                                          <p:attrName>style.visibility</p:attrName>
                                        </p:attrNameLst>
                                      </p:cBhvr>
                                      <p:to>
                                        <p:strVal val="visible"/>
                                      </p:to>
                                    </p:set>
                                    <p:animEffect transition="in" filter="fade">
                                      <p:cBhvr>
                                        <p:cTn id="129" dur="2000"/>
                                        <p:tgtEl>
                                          <p:spTgt spid="112730"/>
                                        </p:tgtEl>
                                      </p:cBhvr>
                                    </p:animEffect>
                                  </p:childTnLst>
                                </p:cTn>
                              </p:par>
                            </p:childTnLst>
                          </p:cTn>
                        </p:par>
                      </p:childTnLst>
                    </p:cTn>
                  </p:par>
                  <p:par>
                    <p:cTn id="130" fill="hold">
                      <p:stCondLst>
                        <p:cond delay="indefinite"/>
                      </p:stCondLst>
                      <p:childTnLst>
                        <p:par>
                          <p:cTn id="131" fill="hold">
                            <p:stCondLst>
                              <p:cond delay="0"/>
                            </p:stCondLst>
                            <p:childTnLst>
                              <p:par>
                                <p:cTn id="132" presetID="53" presetClass="entr" presetSubtype="0" fill="hold" grpId="0" nodeType="clickEffect">
                                  <p:stCondLst>
                                    <p:cond delay="0"/>
                                  </p:stCondLst>
                                  <p:childTnLst>
                                    <p:set>
                                      <p:cBhvr>
                                        <p:cTn id="133" dur="1" fill="hold">
                                          <p:stCondLst>
                                            <p:cond delay="0"/>
                                          </p:stCondLst>
                                        </p:cTn>
                                        <p:tgtEl>
                                          <p:spTgt spid="112733"/>
                                        </p:tgtEl>
                                        <p:attrNameLst>
                                          <p:attrName>style.visibility</p:attrName>
                                        </p:attrNameLst>
                                      </p:cBhvr>
                                      <p:to>
                                        <p:strVal val="visible"/>
                                      </p:to>
                                    </p:set>
                                    <p:anim calcmode="lin" valueType="num">
                                      <p:cBhvr>
                                        <p:cTn id="134" dur="500" fill="hold"/>
                                        <p:tgtEl>
                                          <p:spTgt spid="112733"/>
                                        </p:tgtEl>
                                        <p:attrNameLst>
                                          <p:attrName>ppt_w</p:attrName>
                                        </p:attrNameLst>
                                      </p:cBhvr>
                                      <p:tavLst>
                                        <p:tav tm="0">
                                          <p:val>
                                            <p:fltVal val="0"/>
                                          </p:val>
                                        </p:tav>
                                        <p:tav tm="100000">
                                          <p:val>
                                            <p:strVal val="#ppt_w"/>
                                          </p:val>
                                        </p:tav>
                                      </p:tavLst>
                                    </p:anim>
                                    <p:anim calcmode="lin" valueType="num">
                                      <p:cBhvr>
                                        <p:cTn id="135" dur="500" fill="hold"/>
                                        <p:tgtEl>
                                          <p:spTgt spid="112733"/>
                                        </p:tgtEl>
                                        <p:attrNameLst>
                                          <p:attrName>ppt_h</p:attrName>
                                        </p:attrNameLst>
                                      </p:cBhvr>
                                      <p:tavLst>
                                        <p:tav tm="0">
                                          <p:val>
                                            <p:fltVal val="0"/>
                                          </p:val>
                                        </p:tav>
                                        <p:tav tm="100000">
                                          <p:val>
                                            <p:strVal val="#ppt_h"/>
                                          </p:val>
                                        </p:tav>
                                      </p:tavLst>
                                    </p:anim>
                                    <p:animEffect transition="in" filter="fade">
                                      <p:cBhvr>
                                        <p:cTn id="136" dur="500"/>
                                        <p:tgtEl>
                                          <p:spTgt spid="112733"/>
                                        </p:tgtEl>
                                      </p:cBhvr>
                                    </p:animEffect>
                                  </p:childTnLst>
                                  <p:subTnLst>
                                    <p:audio>
                                      <p:cMediaNode>
                                        <p:cTn display="0" masterRel="sameClick">
                                          <p:stCondLst>
                                            <p:cond evt="begin" delay="0">
                                              <p:tn val="132"/>
                                            </p:cond>
                                          </p:stCondLst>
                                          <p:endCondLst>
                                            <p:cond evt="onStopAudio" delay="0">
                                              <p:tgtEl>
                                                <p:sldTgt/>
                                              </p:tgtEl>
                                            </p:cond>
                                          </p:endCondLst>
                                        </p:cTn>
                                        <p:tgtEl>
                                          <p:sndTgt r:embed="rId6" name="cashreg.wav"/>
                                        </p:tgtEl>
                                      </p:cMediaNode>
                                    </p:audio>
                                  </p:subTnLst>
                                </p:cTn>
                              </p:par>
                            </p:childTnLst>
                          </p:cTn>
                        </p:par>
                      </p:childTnLst>
                    </p:cTn>
                  </p:par>
                  <p:par>
                    <p:cTn id="137" fill="hold">
                      <p:stCondLst>
                        <p:cond delay="indefinite"/>
                      </p:stCondLst>
                      <p:childTnLst>
                        <p:par>
                          <p:cTn id="138" fill="hold">
                            <p:stCondLst>
                              <p:cond delay="0"/>
                            </p:stCondLst>
                            <p:childTnLst>
                              <p:par>
                                <p:cTn id="139" presetID="2" presetClass="entr" presetSubtype="4" fill="hold" nodeType="clickEffect">
                                  <p:stCondLst>
                                    <p:cond delay="0"/>
                                  </p:stCondLst>
                                  <p:childTnLst>
                                    <p:set>
                                      <p:cBhvr>
                                        <p:cTn id="140" dur="1" fill="hold">
                                          <p:stCondLst>
                                            <p:cond delay="0"/>
                                          </p:stCondLst>
                                        </p:cTn>
                                        <p:tgtEl>
                                          <p:spTgt spid="112642">
                                            <p:txEl>
                                              <p:pRg st="8" end="8"/>
                                            </p:txEl>
                                          </p:spTgt>
                                        </p:tgtEl>
                                        <p:attrNameLst>
                                          <p:attrName>style.visibility</p:attrName>
                                        </p:attrNameLst>
                                      </p:cBhvr>
                                      <p:to>
                                        <p:strVal val="visible"/>
                                      </p:to>
                                    </p:set>
                                    <p:anim calcmode="lin" valueType="num">
                                      <p:cBhvr additive="base">
                                        <p:cTn id="141" dur="500" fill="hold"/>
                                        <p:tgtEl>
                                          <p:spTgt spid="112642">
                                            <p:txEl>
                                              <p:pRg st="8" end="8"/>
                                            </p:txEl>
                                          </p:spTgt>
                                        </p:tgtEl>
                                        <p:attrNameLst>
                                          <p:attrName>ppt_x</p:attrName>
                                        </p:attrNameLst>
                                      </p:cBhvr>
                                      <p:tavLst>
                                        <p:tav tm="0">
                                          <p:val>
                                            <p:strVal val="#ppt_x"/>
                                          </p:val>
                                        </p:tav>
                                        <p:tav tm="100000">
                                          <p:val>
                                            <p:strVal val="#ppt_x"/>
                                          </p:val>
                                        </p:tav>
                                      </p:tavLst>
                                    </p:anim>
                                    <p:anim calcmode="lin" valueType="num">
                                      <p:cBhvr additive="base">
                                        <p:cTn id="142" dur="500" fill="hold"/>
                                        <p:tgtEl>
                                          <p:spTgt spid="112642">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39"/>
                                            </p:cond>
                                          </p:stCondLst>
                                          <p:endCondLst>
                                            <p:cond evt="onStopAudio" delay="0">
                                              <p:tgtEl>
                                                <p:sldTgt/>
                                              </p:tgtEl>
                                            </p:cond>
                                          </p:endCondLst>
                                        </p:cTn>
                                        <p:tgtEl>
                                          <p:sndTgt r:embed="rId4" name="arrow.wav"/>
                                        </p:tgtEl>
                                      </p:cMediaNode>
                                    </p:audio>
                                  </p:subTnLst>
                                </p:cTn>
                              </p:par>
                            </p:childTnLst>
                          </p:cTn>
                        </p:par>
                      </p:childTnLst>
                    </p:cTn>
                  </p:par>
                  <p:par>
                    <p:cTn id="143" fill="hold">
                      <p:stCondLst>
                        <p:cond delay="indefinite"/>
                      </p:stCondLst>
                      <p:childTnLst>
                        <p:par>
                          <p:cTn id="144" fill="hold">
                            <p:stCondLst>
                              <p:cond delay="0"/>
                            </p:stCondLst>
                            <p:childTnLst>
                              <p:par>
                                <p:cTn id="145" presetID="2" presetClass="entr" presetSubtype="4" fill="hold" nodeType="clickEffect">
                                  <p:stCondLst>
                                    <p:cond delay="0"/>
                                  </p:stCondLst>
                                  <p:childTnLst>
                                    <p:set>
                                      <p:cBhvr>
                                        <p:cTn id="146" dur="1" fill="hold">
                                          <p:stCondLst>
                                            <p:cond delay="0"/>
                                          </p:stCondLst>
                                        </p:cTn>
                                        <p:tgtEl>
                                          <p:spTgt spid="112642">
                                            <p:txEl>
                                              <p:pRg st="9" end="9"/>
                                            </p:txEl>
                                          </p:spTgt>
                                        </p:tgtEl>
                                        <p:attrNameLst>
                                          <p:attrName>style.visibility</p:attrName>
                                        </p:attrNameLst>
                                      </p:cBhvr>
                                      <p:to>
                                        <p:strVal val="visible"/>
                                      </p:to>
                                    </p:set>
                                    <p:anim calcmode="lin" valueType="num">
                                      <p:cBhvr additive="base">
                                        <p:cTn id="147" dur="500" fill="hold"/>
                                        <p:tgtEl>
                                          <p:spTgt spid="112642">
                                            <p:txEl>
                                              <p:pRg st="9" end="9"/>
                                            </p:txEl>
                                          </p:spTgt>
                                        </p:tgtEl>
                                        <p:attrNameLst>
                                          <p:attrName>ppt_x</p:attrName>
                                        </p:attrNameLst>
                                      </p:cBhvr>
                                      <p:tavLst>
                                        <p:tav tm="0">
                                          <p:val>
                                            <p:strVal val="#ppt_x"/>
                                          </p:val>
                                        </p:tav>
                                        <p:tav tm="100000">
                                          <p:val>
                                            <p:strVal val="#ppt_x"/>
                                          </p:val>
                                        </p:tav>
                                      </p:tavLst>
                                    </p:anim>
                                    <p:anim calcmode="lin" valueType="num">
                                      <p:cBhvr additive="base">
                                        <p:cTn id="148" dur="500" fill="hold"/>
                                        <p:tgtEl>
                                          <p:spTgt spid="112642">
                                            <p:txEl>
                                              <p:pRg st="9" end="9"/>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45"/>
                                            </p:cond>
                                          </p:stCondLst>
                                          <p:endCondLst>
                                            <p:cond evt="onStopAudio" delay="0">
                                              <p:tgtEl>
                                                <p:sldTgt/>
                                              </p:tgtEl>
                                            </p:cond>
                                          </p:endCondLst>
                                        </p:cTn>
                                        <p:tgtEl>
                                          <p:sndTgt r:embed="rId4" name="arrow.wav"/>
                                        </p:tgtEl>
                                      </p:cMediaNode>
                                    </p:audio>
                                  </p:subTnLst>
                                </p:cTn>
                              </p:par>
                            </p:childTnLst>
                          </p:cTn>
                        </p:par>
                      </p:childTnLst>
                    </p:cTn>
                  </p:par>
                  <p:par>
                    <p:cTn id="149" fill="hold">
                      <p:stCondLst>
                        <p:cond delay="indefinite"/>
                      </p:stCondLst>
                      <p:childTnLst>
                        <p:par>
                          <p:cTn id="150" fill="hold">
                            <p:stCondLst>
                              <p:cond delay="0"/>
                            </p:stCondLst>
                            <p:childTnLst>
                              <p:par>
                                <p:cTn id="151" presetID="53" presetClass="entr" presetSubtype="0" fill="hold" grpId="0" nodeType="clickEffect">
                                  <p:stCondLst>
                                    <p:cond delay="0"/>
                                  </p:stCondLst>
                                  <p:childTnLst>
                                    <p:set>
                                      <p:cBhvr>
                                        <p:cTn id="152" dur="1" fill="hold">
                                          <p:stCondLst>
                                            <p:cond delay="0"/>
                                          </p:stCondLst>
                                        </p:cTn>
                                        <p:tgtEl>
                                          <p:spTgt spid="112734"/>
                                        </p:tgtEl>
                                        <p:attrNameLst>
                                          <p:attrName>style.visibility</p:attrName>
                                        </p:attrNameLst>
                                      </p:cBhvr>
                                      <p:to>
                                        <p:strVal val="visible"/>
                                      </p:to>
                                    </p:set>
                                    <p:anim calcmode="lin" valueType="num">
                                      <p:cBhvr>
                                        <p:cTn id="153" dur="500" fill="hold"/>
                                        <p:tgtEl>
                                          <p:spTgt spid="112734"/>
                                        </p:tgtEl>
                                        <p:attrNameLst>
                                          <p:attrName>ppt_w</p:attrName>
                                        </p:attrNameLst>
                                      </p:cBhvr>
                                      <p:tavLst>
                                        <p:tav tm="0">
                                          <p:val>
                                            <p:fltVal val="0"/>
                                          </p:val>
                                        </p:tav>
                                        <p:tav tm="100000">
                                          <p:val>
                                            <p:strVal val="#ppt_w"/>
                                          </p:val>
                                        </p:tav>
                                      </p:tavLst>
                                    </p:anim>
                                    <p:anim calcmode="lin" valueType="num">
                                      <p:cBhvr>
                                        <p:cTn id="154" dur="500" fill="hold"/>
                                        <p:tgtEl>
                                          <p:spTgt spid="112734"/>
                                        </p:tgtEl>
                                        <p:attrNameLst>
                                          <p:attrName>ppt_h</p:attrName>
                                        </p:attrNameLst>
                                      </p:cBhvr>
                                      <p:tavLst>
                                        <p:tav tm="0">
                                          <p:val>
                                            <p:fltVal val="0"/>
                                          </p:val>
                                        </p:tav>
                                        <p:tav tm="100000">
                                          <p:val>
                                            <p:strVal val="#ppt_h"/>
                                          </p:val>
                                        </p:tav>
                                      </p:tavLst>
                                    </p:anim>
                                    <p:animEffect transition="in" filter="fade">
                                      <p:cBhvr>
                                        <p:cTn id="155" dur="500"/>
                                        <p:tgtEl>
                                          <p:spTgt spid="112734"/>
                                        </p:tgtEl>
                                      </p:cBhvr>
                                    </p:animEffect>
                                  </p:childTnLst>
                                  <p:subTnLst>
                                    <p:audio>
                                      <p:cMediaNode>
                                        <p:cTn display="0" masterRel="sameClick">
                                          <p:stCondLst>
                                            <p:cond evt="begin" delay="0">
                                              <p:tn val="151"/>
                                            </p:cond>
                                          </p:stCondLst>
                                          <p:endCondLst>
                                            <p:cond evt="onStopAudio" delay="0">
                                              <p:tgtEl>
                                                <p:sldTgt/>
                                              </p:tgtEl>
                                            </p:cond>
                                          </p:endCondLst>
                                        </p:cTn>
                                        <p:tgtEl>
                                          <p:sndTgt r:embed="rId6" name="cashreg.wav"/>
                                        </p:tgtEl>
                                      </p:cMediaNode>
                                    </p:audio>
                                  </p:subTnLst>
                                </p:cTn>
                              </p:par>
                            </p:childTnLst>
                          </p:cTn>
                        </p:par>
                      </p:childTnLst>
                    </p:cTn>
                  </p:par>
                  <p:par>
                    <p:cTn id="156" fill="hold">
                      <p:stCondLst>
                        <p:cond delay="indefinite"/>
                      </p:stCondLst>
                      <p:childTnLst>
                        <p:par>
                          <p:cTn id="157" fill="hold">
                            <p:stCondLst>
                              <p:cond delay="0"/>
                            </p:stCondLst>
                            <p:childTnLst>
                              <p:par>
                                <p:cTn id="158" presetID="53" presetClass="entr" presetSubtype="0" fill="hold" grpId="0" nodeType="clickEffect">
                                  <p:stCondLst>
                                    <p:cond delay="0"/>
                                  </p:stCondLst>
                                  <p:childTnLst>
                                    <p:set>
                                      <p:cBhvr>
                                        <p:cTn id="159" dur="1" fill="hold">
                                          <p:stCondLst>
                                            <p:cond delay="0"/>
                                          </p:stCondLst>
                                        </p:cTn>
                                        <p:tgtEl>
                                          <p:spTgt spid="112735"/>
                                        </p:tgtEl>
                                        <p:attrNameLst>
                                          <p:attrName>style.visibility</p:attrName>
                                        </p:attrNameLst>
                                      </p:cBhvr>
                                      <p:to>
                                        <p:strVal val="visible"/>
                                      </p:to>
                                    </p:set>
                                    <p:anim calcmode="lin" valueType="num">
                                      <p:cBhvr>
                                        <p:cTn id="160" dur="500" fill="hold"/>
                                        <p:tgtEl>
                                          <p:spTgt spid="112735"/>
                                        </p:tgtEl>
                                        <p:attrNameLst>
                                          <p:attrName>ppt_w</p:attrName>
                                        </p:attrNameLst>
                                      </p:cBhvr>
                                      <p:tavLst>
                                        <p:tav tm="0">
                                          <p:val>
                                            <p:fltVal val="0"/>
                                          </p:val>
                                        </p:tav>
                                        <p:tav tm="100000">
                                          <p:val>
                                            <p:strVal val="#ppt_w"/>
                                          </p:val>
                                        </p:tav>
                                      </p:tavLst>
                                    </p:anim>
                                    <p:anim calcmode="lin" valueType="num">
                                      <p:cBhvr>
                                        <p:cTn id="161" dur="500" fill="hold"/>
                                        <p:tgtEl>
                                          <p:spTgt spid="112735"/>
                                        </p:tgtEl>
                                        <p:attrNameLst>
                                          <p:attrName>ppt_h</p:attrName>
                                        </p:attrNameLst>
                                      </p:cBhvr>
                                      <p:tavLst>
                                        <p:tav tm="0">
                                          <p:val>
                                            <p:fltVal val="0"/>
                                          </p:val>
                                        </p:tav>
                                        <p:tav tm="100000">
                                          <p:val>
                                            <p:strVal val="#ppt_h"/>
                                          </p:val>
                                        </p:tav>
                                      </p:tavLst>
                                    </p:anim>
                                    <p:animEffect transition="in" filter="fade">
                                      <p:cBhvr>
                                        <p:cTn id="162" dur="500"/>
                                        <p:tgtEl>
                                          <p:spTgt spid="112735"/>
                                        </p:tgtEl>
                                      </p:cBhvr>
                                    </p:animEffect>
                                  </p:childTnLst>
                                  <p:subTnLst>
                                    <p:audio>
                                      <p:cMediaNode>
                                        <p:cTn display="0" masterRel="sameClick">
                                          <p:stCondLst>
                                            <p:cond evt="begin" delay="0">
                                              <p:tn val="158"/>
                                            </p:cond>
                                          </p:stCondLst>
                                          <p:endCondLst>
                                            <p:cond evt="onStopAudio" delay="0">
                                              <p:tgtEl>
                                                <p:sldTgt/>
                                              </p:tgtEl>
                                            </p:cond>
                                          </p:endCondLst>
                                        </p:cTn>
                                        <p:tgtEl>
                                          <p:sndTgt r:embed="rId6" name="cashreg.wav"/>
                                        </p:tgtEl>
                                      </p:cMediaNode>
                                    </p:audio>
                                  </p:subTnLst>
                                </p:cTn>
                              </p:par>
                            </p:childTnLst>
                          </p:cTn>
                        </p:par>
                      </p:childTnLst>
                    </p:cTn>
                  </p:par>
                  <p:par>
                    <p:cTn id="163" fill="hold">
                      <p:stCondLst>
                        <p:cond delay="indefinite"/>
                      </p:stCondLst>
                      <p:childTnLst>
                        <p:par>
                          <p:cTn id="164" fill="hold">
                            <p:stCondLst>
                              <p:cond delay="0"/>
                            </p:stCondLst>
                            <p:childTnLst>
                              <p:par>
                                <p:cTn id="165" presetID="53" presetClass="entr" presetSubtype="0" fill="hold" grpId="0" nodeType="clickEffect">
                                  <p:stCondLst>
                                    <p:cond delay="0"/>
                                  </p:stCondLst>
                                  <p:childTnLst>
                                    <p:set>
                                      <p:cBhvr>
                                        <p:cTn id="166" dur="1" fill="hold">
                                          <p:stCondLst>
                                            <p:cond delay="0"/>
                                          </p:stCondLst>
                                        </p:cTn>
                                        <p:tgtEl>
                                          <p:spTgt spid="112736"/>
                                        </p:tgtEl>
                                        <p:attrNameLst>
                                          <p:attrName>style.visibility</p:attrName>
                                        </p:attrNameLst>
                                      </p:cBhvr>
                                      <p:to>
                                        <p:strVal val="visible"/>
                                      </p:to>
                                    </p:set>
                                    <p:anim calcmode="lin" valueType="num">
                                      <p:cBhvr>
                                        <p:cTn id="167" dur="500" fill="hold"/>
                                        <p:tgtEl>
                                          <p:spTgt spid="112736"/>
                                        </p:tgtEl>
                                        <p:attrNameLst>
                                          <p:attrName>ppt_w</p:attrName>
                                        </p:attrNameLst>
                                      </p:cBhvr>
                                      <p:tavLst>
                                        <p:tav tm="0">
                                          <p:val>
                                            <p:fltVal val="0"/>
                                          </p:val>
                                        </p:tav>
                                        <p:tav tm="100000">
                                          <p:val>
                                            <p:strVal val="#ppt_w"/>
                                          </p:val>
                                        </p:tav>
                                      </p:tavLst>
                                    </p:anim>
                                    <p:anim calcmode="lin" valueType="num">
                                      <p:cBhvr>
                                        <p:cTn id="168" dur="500" fill="hold"/>
                                        <p:tgtEl>
                                          <p:spTgt spid="112736"/>
                                        </p:tgtEl>
                                        <p:attrNameLst>
                                          <p:attrName>ppt_h</p:attrName>
                                        </p:attrNameLst>
                                      </p:cBhvr>
                                      <p:tavLst>
                                        <p:tav tm="0">
                                          <p:val>
                                            <p:fltVal val="0"/>
                                          </p:val>
                                        </p:tav>
                                        <p:tav tm="100000">
                                          <p:val>
                                            <p:strVal val="#ppt_h"/>
                                          </p:val>
                                        </p:tav>
                                      </p:tavLst>
                                    </p:anim>
                                    <p:animEffect transition="in" filter="fade">
                                      <p:cBhvr>
                                        <p:cTn id="169" dur="500"/>
                                        <p:tgtEl>
                                          <p:spTgt spid="112736"/>
                                        </p:tgtEl>
                                      </p:cBhvr>
                                    </p:animEffect>
                                  </p:childTnLst>
                                  <p:subTnLst>
                                    <p:audio>
                                      <p:cMediaNode>
                                        <p:cTn display="0" masterRel="sameClick">
                                          <p:stCondLst>
                                            <p:cond evt="begin" delay="0">
                                              <p:tn val="165"/>
                                            </p:cond>
                                          </p:stCondLst>
                                          <p:endCondLst>
                                            <p:cond evt="onStopAudio" delay="0">
                                              <p:tgtEl>
                                                <p:sldTgt/>
                                              </p:tgtEl>
                                            </p:cond>
                                          </p:endCondLst>
                                        </p:cTn>
                                        <p:tgtEl>
                                          <p:sndTgt r:embed="rId6" name="cashreg.wav"/>
                                        </p:tgtEl>
                                      </p:cMediaNode>
                                    </p:audio>
                                  </p:subTnLst>
                                </p:cTn>
                              </p:par>
                            </p:childTnLst>
                          </p:cTn>
                        </p:par>
                      </p:childTnLst>
                    </p:cTn>
                  </p:par>
                  <p:par>
                    <p:cTn id="170" fill="hold">
                      <p:stCondLst>
                        <p:cond delay="indefinite"/>
                      </p:stCondLst>
                      <p:childTnLst>
                        <p:par>
                          <p:cTn id="171" fill="hold">
                            <p:stCondLst>
                              <p:cond delay="0"/>
                            </p:stCondLst>
                            <p:childTnLst>
                              <p:par>
                                <p:cTn id="172" presetID="53" presetClass="entr" presetSubtype="0" fill="hold" grpId="0" nodeType="clickEffect">
                                  <p:stCondLst>
                                    <p:cond delay="0"/>
                                  </p:stCondLst>
                                  <p:childTnLst>
                                    <p:set>
                                      <p:cBhvr>
                                        <p:cTn id="173" dur="1" fill="hold">
                                          <p:stCondLst>
                                            <p:cond delay="0"/>
                                          </p:stCondLst>
                                        </p:cTn>
                                        <p:tgtEl>
                                          <p:spTgt spid="112737"/>
                                        </p:tgtEl>
                                        <p:attrNameLst>
                                          <p:attrName>style.visibility</p:attrName>
                                        </p:attrNameLst>
                                      </p:cBhvr>
                                      <p:to>
                                        <p:strVal val="visible"/>
                                      </p:to>
                                    </p:set>
                                    <p:anim calcmode="lin" valueType="num">
                                      <p:cBhvr>
                                        <p:cTn id="174" dur="500" fill="hold"/>
                                        <p:tgtEl>
                                          <p:spTgt spid="112737"/>
                                        </p:tgtEl>
                                        <p:attrNameLst>
                                          <p:attrName>ppt_w</p:attrName>
                                        </p:attrNameLst>
                                      </p:cBhvr>
                                      <p:tavLst>
                                        <p:tav tm="0">
                                          <p:val>
                                            <p:fltVal val="0"/>
                                          </p:val>
                                        </p:tav>
                                        <p:tav tm="100000">
                                          <p:val>
                                            <p:strVal val="#ppt_w"/>
                                          </p:val>
                                        </p:tav>
                                      </p:tavLst>
                                    </p:anim>
                                    <p:anim calcmode="lin" valueType="num">
                                      <p:cBhvr>
                                        <p:cTn id="175" dur="500" fill="hold"/>
                                        <p:tgtEl>
                                          <p:spTgt spid="112737"/>
                                        </p:tgtEl>
                                        <p:attrNameLst>
                                          <p:attrName>ppt_h</p:attrName>
                                        </p:attrNameLst>
                                      </p:cBhvr>
                                      <p:tavLst>
                                        <p:tav tm="0">
                                          <p:val>
                                            <p:fltVal val="0"/>
                                          </p:val>
                                        </p:tav>
                                        <p:tav tm="100000">
                                          <p:val>
                                            <p:strVal val="#ppt_h"/>
                                          </p:val>
                                        </p:tav>
                                      </p:tavLst>
                                    </p:anim>
                                    <p:animEffect transition="in" filter="fade">
                                      <p:cBhvr>
                                        <p:cTn id="176" dur="500"/>
                                        <p:tgtEl>
                                          <p:spTgt spid="112737"/>
                                        </p:tgtEl>
                                      </p:cBhvr>
                                    </p:animEffect>
                                  </p:childTnLst>
                                  <p:subTnLst>
                                    <p:audio>
                                      <p:cMediaNode>
                                        <p:cTn display="0" masterRel="sameClick">
                                          <p:stCondLst>
                                            <p:cond evt="begin" delay="0">
                                              <p:tn val="172"/>
                                            </p:cond>
                                          </p:stCondLst>
                                          <p:endCondLst>
                                            <p:cond evt="onStopAudio" delay="0">
                                              <p:tgtEl>
                                                <p:sldTgt/>
                                              </p:tgtEl>
                                            </p:cond>
                                          </p:endCondLst>
                                        </p:cTn>
                                        <p:tgtEl>
                                          <p:sndTgt r:embed="rId6" name="cashreg.wav"/>
                                        </p:tgtEl>
                                      </p:cMediaNode>
                                    </p:audio>
                                  </p:subTnLst>
                                </p:cTn>
                              </p:par>
                            </p:childTnLst>
                          </p:cTn>
                        </p:par>
                      </p:childTnLst>
                    </p:cTn>
                  </p:par>
                  <p:par>
                    <p:cTn id="177" fill="hold">
                      <p:stCondLst>
                        <p:cond delay="indefinite"/>
                      </p:stCondLst>
                      <p:childTnLst>
                        <p:par>
                          <p:cTn id="178" fill="hold">
                            <p:stCondLst>
                              <p:cond delay="0"/>
                            </p:stCondLst>
                            <p:childTnLst>
                              <p:par>
                                <p:cTn id="179" presetID="22" presetClass="entr" presetSubtype="8" fill="hold" grpId="0" nodeType="clickEffect">
                                  <p:stCondLst>
                                    <p:cond delay="0"/>
                                  </p:stCondLst>
                                  <p:childTnLst>
                                    <p:set>
                                      <p:cBhvr>
                                        <p:cTn id="180" dur="1" fill="hold">
                                          <p:stCondLst>
                                            <p:cond delay="0"/>
                                          </p:stCondLst>
                                        </p:cTn>
                                        <p:tgtEl>
                                          <p:spTgt spid="112715"/>
                                        </p:tgtEl>
                                        <p:attrNameLst>
                                          <p:attrName>style.visibility</p:attrName>
                                        </p:attrNameLst>
                                      </p:cBhvr>
                                      <p:to>
                                        <p:strVal val="visible"/>
                                      </p:to>
                                    </p:set>
                                    <p:animEffect transition="in" filter="wipe(left)">
                                      <p:cBhvr>
                                        <p:cTn id="181" dur="2000"/>
                                        <p:tgtEl>
                                          <p:spTgt spid="112715"/>
                                        </p:tgtEl>
                                      </p:cBhvr>
                                    </p:animEffect>
                                  </p:childTnLst>
                                  <p:subTnLst>
                                    <p:audio>
                                      <p:cMediaNode>
                                        <p:cTn display="0" masterRel="sameClick">
                                          <p:stCondLst>
                                            <p:cond evt="begin" delay="0">
                                              <p:tn val="179"/>
                                            </p:cond>
                                          </p:stCondLst>
                                          <p:endCondLst>
                                            <p:cond evt="onStopAudio" delay="0">
                                              <p:tgtEl>
                                                <p:sldTgt/>
                                              </p:tgtEl>
                                            </p:cond>
                                          </p:endCondLst>
                                        </p:cTn>
                                        <p:tgtEl>
                                          <p:sndTgt r:embed="rId7"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1" grpId="0"/>
      <p:bldP spid="112683" grpId="0"/>
      <p:bldP spid="112714" grpId="0"/>
      <p:bldP spid="112715" grpId="0" animBg="1"/>
      <p:bldP spid="112716" grpId="0" animBg="1"/>
      <p:bldP spid="112720" grpId="0" animBg="1"/>
      <p:bldP spid="112727" grpId="0"/>
      <p:bldP spid="112728" grpId="0" animBg="1"/>
      <p:bldP spid="112729" grpId="0"/>
      <p:bldP spid="112733" grpId="0" animBg="1"/>
      <p:bldP spid="112734" grpId="0" animBg="1"/>
      <p:bldP spid="112735" grpId="0" animBg="1"/>
      <p:bldP spid="112736" grpId="0" animBg="1"/>
      <p:bldP spid="112737" grpId="0" animBg="1"/>
      <p:bldP spid="112713" grpId="0"/>
      <p:bldP spid="112713" grpId="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14219</TotalTime>
  <Words>3507</Words>
  <Application>Microsoft Office PowerPoint</Application>
  <PresentationFormat>On-screen Show (4:3)</PresentationFormat>
  <Paragraphs>440</Paragraphs>
  <Slides>49</Slides>
  <Notes>49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49</vt:i4>
      </vt:variant>
    </vt:vector>
  </HeadingPairs>
  <TitlesOfParts>
    <vt:vector size="56" baseType="lpstr">
      <vt:lpstr>Arial</vt:lpstr>
      <vt:lpstr>Cambria Math</vt:lpstr>
      <vt:lpstr>Courier New</vt:lpstr>
      <vt:lpstr>Segoe UI</vt:lpstr>
      <vt:lpstr>Symbol</vt:lpstr>
      <vt:lpstr>Times New Roman</vt:lpstr>
      <vt:lpstr>Default Design</vt:lpstr>
      <vt:lpstr>Topic 11: Electromagnetic induction - AHL 11.2 – Power generation and transmission</vt:lpstr>
      <vt:lpstr>Topic 11: Electromagnetic induction - AHL 11.2 – Power generation and transmission</vt:lpstr>
      <vt:lpstr>Topic 11: Electromagnetic induction - AHL 11.2 – Power generation and transmission</vt:lpstr>
      <vt:lpstr>Topic 11: Electromagnetic induction - AHL 11.2 – Power generation and transmission</vt:lpstr>
      <vt:lpstr>Topic 11: Electromagnetic induction - AHL 11.2 – Power generation and transmission</vt:lpstr>
      <vt:lpstr>Topic 11: Electromagnetic induction - AHL 11.2 – Power generation and transmission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Bay View High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Motion Along a Straight Line Position, Displacement, Average Speed</dc:title>
  <dc:creator>Timothy K Lund</dc:creator>
  <cp:lastModifiedBy>Nico G</cp:lastModifiedBy>
  <cp:revision>1071</cp:revision>
  <cp:lastPrinted>2017-08-18T01:47:08Z</cp:lastPrinted>
  <dcterms:created xsi:type="dcterms:W3CDTF">2006-01-31T23:43:34Z</dcterms:created>
  <dcterms:modified xsi:type="dcterms:W3CDTF">2017-08-18T01:47:41Z</dcterms:modified>
</cp:coreProperties>
</file>